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1" r:id="rId1"/>
    <p:sldMasterId id="2147484023" r:id="rId2"/>
    <p:sldMasterId id="2147484035" r:id="rId3"/>
    <p:sldMasterId id="2147484047" r:id="rId4"/>
    <p:sldMasterId id="2147484049" r:id="rId5"/>
    <p:sldMasterId id="2147484061" r:id="rId6"/>
    <p:sldMasterId id="2147484071" r:id="rId7"/>
  </p:sldMasterIdLst>
  <p:notesMasterIdLst>
    <p:notesMasterId r:id="rId64"/>
  </p:notesMasterIdLst>
  <p:sldIdLst>
    <p:sldId id="321" r:id="rId8"/>
    <p:sldId id="324" r:id="rId9"/>
    <p:sldId id="322" r:id="rId10"/>
    <p:sldId id="370" r:id="rId11"/>
    <p:sldId id="325" r:id="rId12"/>
    <p:sldId id="392" r:id="rId13"/>
    <p:sldId id="393" r:id="rId14"/>
    <p:sldId id="394" r:id="rId15"/>
    <p:sldId id="395" r:id="rId16"/>
    <p:sldId id="396" r:id="rId17"/>
    <p:sldId id="397" r:id="rId18"/>
    <p:sldId id="398" r:id="rId19"/>
    <p:sldId id="399" r:id="rId20"/>
    <p:sldId id="371" r:id="rId21"/>
    <p:sldId id="372" r:id="rId22"/>
    <p:sldId id="373" r:id="rId23"/>
    <p:sldId id="374" r:id="rId24"/>
    <p:sldId id="375" r:id="rId25"/>
    <p:sldId id="376" r:id="rId26"/>
    <p:sldId id="377" r:id="rId27"/>
    <p:sldId id="378" r:id="rId28"/>
    <p:sldId id="379" r:id="rId29"/>
    <p:sldId id="380" r:id="rId30"/>
    <p:sldId id="381" r:id="rId31"/>
    <p:sldId id="382" r:id="rId32"/>
    <p:sldId id="383" r:id="rId33"/>
    <p:sldId id="384" r:id="rId34"/>
    <p:sldId id="385" r:id="rId35"/>
    <p:sldId id="386" r:id="rId36"/>
    <p:sldId id="387" r:id="rId37"/>
    <p:sldId id="388" r:id="rId38"/>
    <p:sldId id="389" r:id="rId39"/>
    <p:sldId id="390" r:id="rId40"/>
    <p:sldId id="391"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28" r:id="rId60"/>
    <p:sldId id="329" r:id="rId61"/>
    <p:sldId id="326" r:id="rId62"/>
    <p:sldId id="32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F"/>
    <a:srgbClr val="003B64"/>
    <a:srgbClr val="003B5D"/>
    <a:srgbClr val="003B5C"/>
    <a:srgbClr val="440D53"/>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6" autoAdjust="0"/>
    <p:restoredTop sz="73143" autoAdjust="0"/>
  </p:normalViewPr>
  <p:slideViewPr>
    <p:cSldViewPr snapToGrid="0" snapToObjects="1">
      <p:cViewPr>
        <p:scale>
          <a:sx n="100" d="100"/>
          <a:sy n="100" d="100"/>
        </p:scale>
        <p:origin x="-786" y="1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D654E-FD65-7B47-9161-F09DF8B45608}" type="datetimeFigureOut">
              <a:rPr lang="en-US" smtClean="0"/>
              <a:t>6/18/2020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98660-9B93-8147-97E8-C00866B1391C}" type="slidenum">
              <a:rPr lang="en-US" smtClean="0"/>
              <a:t>‹#›</a:t>
            </a:fld>
            <a:endParaRPr lang="en-US"/>
          </a:p>
        </p:txBody>
      </p:sp>
    </p:spTree>
    <p:extLst>
      <p:ext uri="{BB962C8B-B14F-4D97-AF65-F5344CB8AC3E}">
        <p14:creationId xmlns:p14="http://schemas.microsoft.com/office/powerpoint/2010/main" val="292277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298660-9B93-8147-97E8-C00866B1391C}" type="slidenum">
              <a:rPr lang="en-US" smtClean="0"/>
              <a:t>1</a:t>
            </a:fld>
            <a:endParaRPr lang="en-US"/>
          </a:p>
        </p:txBody>
      </p:sp>
    </p:spTree>
    <p:extLst>
      <p:ext uri="{BB962C8B-B14F-4D97-AF65-F5344CB8AC3E}">
        <p14:creationId xmlns:p14="http://schemas.microsoft.com/office/powerpoint/2010/main" val="3947876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D9E6494-AFFC-FE46-8CA3-2FC26414D6E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22046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indent="0">
              <a:buNone/>
            </a:pPr>
            <a:endParaRPr lang="nl-NL" dirty="0"/>
          </a:p>
        </p:txBody>
      </p:sp>
      <p:sp>
        <p:nvSpPr>
          <p:cNvPr id="4" name="Tijdelijke aanduiding voor dianummer 3"/>
          <p:cNvSpPr>
            <a:spLocks noGrp="1"/>
          </p:cNvSpPr>
          <p:nvPr>
            <p:ph type="sldNum" sz="quarter" idx="10"/>
          </p:nvPr>
        </p:nvSpPr>
        <p:spPr/>
        <p:txBody>
          <a:bodyPr/>
          <a:lstStyle/>
          <a:p>
            <a:fld id="{19775814-5E86-5743-808B-FA33B96378ED}" type="slidenum">
              <a:rPr lang="nl-NL" smtClean="0">
                <a:solidFill>
                  <a:prstClr val="black"/>
                </a:solidFill>
              </a:rPr>
              <a:pPr/>
              <a:t>15</a:t>
            </a:fld>
            <a:endParaRPr lang="nl-NL">
              <a:solidFill>
                <a:prstClr val="black"/>
              </a:solidFill>
            </a:endParaRPr>
          </a:p>
        </p:txBody>
      </p:sp>
    </p:spTree>
    <p:extLst>
      <p:ext uri="{BB962C8B-B14F-4D97-AF65-F5344CB8AC3E}">
        <p14:creationId xmlns:p14="http://schemas.microsoft.com/office/powerpoint/2010/main" val="3635943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19775814-5E86-5743-808B-FA33B96378ED}" type="slidenum">
              <a:rPr lang="nl-NL" smtClean="0">
                <a:solidFill>
                  <a:prstClr val="black"/>
                </a:solidFill>
              </a:rPr>
              <a:pPr/>
              <a:t>16</a:t>
            </a:fld>
            <a:endParaRPr lang="nl-NL">
              <a:solidFill>
                <a:prstClr val="black"/>
              </a:solidFill>
            </a:endParaRPr>
          </a:p>
        </p:txBody>
      </p:sp>
    </p:spTree>
    <p:extLst>
      <p:ext uri="{BB962C8B-B14F-4D97-AF65-F5344CB8AC3E}">
        <p14:creationId xmlns:p14="http://schemas.microsoft.com/office/powerpoint/2010/main" val="2810145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9775814-5E86-5743-808B-FA33B96378ED}" type="slidenum">
              <a:rPr lang="nl-NL" smtClean="0">
                <a:solidFill>
                  <a:prstClr val="black"/>
                </a:solidFill>
              </a:rPr>
              <a:pPr/>
              <a:t>17</a:t>
            </a:fld>
            <a:endParaRPr lang="nl-NL">
              <a:solidFill>
                <a:prstClr val="black"/>
              </a:solidFill>
            </a:endParaRPr>
          </a:p>
        </p:txBody>
      </p:sp>
    </p:spTree>
    <p:extLst>
      <p:ext uri="{BB962C8B-B14F-4D97-AF65-F5344CB8AC3E}">
        <p14:creationId xmlns:p14="http://schemas.microsoft.com/office/powerpoint/2010/main" val="2512045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9775814-5E86-5743-808B-FA33B96378ED}" type="slidenum">
              <a:rPr lang="nl-NL" smtClean="0">
                <a:solidFill>
                  <a:prstClr val="black"/>
                </a:solidFill>
              </a:rPr>
              <a:pPr/>
              <a:t>18</a:t>
            </a:fld>
            <a:endParaRPr lang="nl-NL">
              <a:solidFill>
                <a:prstClr val="black"/>
              </a:solidFill>
            </a:endParaRPr>
          </a:p>
        </p:txBody>
      </p:sp>
    </p:spTree>
    <p:extLst>
      <p:ext uri="{BB962C8B-B14F-4D97-AF65-F5344CB8AC3E}">
        <p14:creationId xmlns:p14="http://schemas.microsoft.com/office/powerpoint/2010/main" val="1074664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19775814-5E86-5743-808B-FA33B96378ED}" type="slidenum">
              <a:rPr lang="nl-NL" smtClean="0">
                <a:solidFill>
                  <a:prstClr val="black"/>
                </a:solidFill>
              </a:rPr>
              <a:pPr/>
              <a:t>19</a:t>
            </a:fld>
            <a:endParaRPr lang="nl-NL">
              <a:solidFill>
                <a:prstClr val="black"/>
              </a:solidFill>
            </a:endParaRPr>
          </a:p>
        </p:txBody>
      </p:sp>
    </p:spTree>
    <p:extLst>
      <p:ext uri="{BB962C8B-B14F-4D97-AF65-F5344CB8AC3E}">
        <p14:creationId xmlns:p14="http://schemas.microsoft.com/office/powerpoint/2010/main" val="103994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US" dirty="0"/>
          </a:p>
          <a:p>
            <a:endParaRPr lang="en-US" dirty="0"/>
          </a:p>
        </p:txBody>
      </p:sp>
      <p:sp>
        <p:nvSpPr>
          <p:cNvPr id="4" name="Tijdelijke aanduiding voor dianummer 3"/>
          <p:cNvSpPr>
            <a:spLocks noGrp="1"/>
          </p:cNvSpPr>
          <p:nvPr>
            <p:ph type="sldNum" sz="quarter" idx="5"/>
          </p:nvPr>
        </p:nvSpPr>
        <p:spPr/>
        <p:txBody>
          <a:bodyPr/>
          <a:lstStyle/>
          <a:p>
            <a:fld id="{19775814-5E86-5743-808B-FA33B96378ED}" type="slidenum">
              <a:rPr lang="nl-NL" smtClean="0">
                <a:solidFill>
                  <a:prstClr val="black"/>
                </a:solidFill>
              </a:rPr>
              <a:pPr/>
              <a:t>20</a:t>
            </a:fld>
            <a:endParaRPr lang="nl-NL">
              <a:solidFill>
                <a:prstClr val="black"/>
              </a:solidFill>
            </a:endParaRPr>
          </a:p>
        </p:txBody>
      </p:sp>
    </p:spTree>
    <p:extLst>
      <p:ext uri="{BB962C8B-B14F-4D97-AF65-F5344CB8AC3E}">
        <p14:creationId xmlns:p14="http://schemas.microsoft.com/office/powerpoint/2010/main" val="3140091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US" dirty="0"/>
          </a:p>
          <a:p>
            <a:endParaRPr lang="en-US" dirty="0"/>
          </a:p>
        </p:txBody>
      </p:sp>
      <p:sp>
        <p:nvSpPr>
          <p:cNvPr id="4" name="Tijdelijke aanduiding voor dianummer 3"/>
          <p:cNvSpPr>
            <a:spLocks noGrp="1"/>
          </p:cNvSpPr>
          <p:nvPr>
            <p:ph type="sldNum" sz="quarter" idx="5"/>
          </p:nvPr>
        </p:nvSpPr>
        <p:spPr/>
        <p:txBody>
          <a:bodyPr/>
          <a:lstStyle/>
          <a:p>
            <a:fld id="{19775814-5E86-5743-808B-FA33B96378ED}" type="slidenum">
              <a:rPr lang="nl-NL" smtClean="0">
                <a:solidFill>
                  <a:prstClr val="black"/>
                </a:solidFill>
              </a:rPr>
              <a:pPr/>
              <a:t>21</a:t>
            </a:fld>
            <a:endParaRPr lang="nl-NL">
              <a:solidFill>
                <a:prstClr val="black"/>
              </a:solidFill>
            </a:endParaRPr>
          </a:p>
        </p:txBody>
      </p:sp>
    </p:spTree>
    <p:extLst>
      <p:ext uri="{BB962C8B-B14F-4D97-AF65-F5344CB8AC3E}">
        <p14:creationId xmlns:p14="http://schemas.microsoft.com/office/powerpoint/2010/main" val="1550955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pPr>
            <a:endParaRPr lang="nl-NL" dirty="0"/>
          </a:p>
        </p:txBody>
      </p:sp>
      <p:sp>
        <p:nvSpPr>
          <p:cNvPr id="4" name="Tijdelijke aanduiding voor dianummer 3"/>
          <p:cNvSpPr>
            <a:spLocks noGrp="1"/>
          </p:cNvSpPr>
          <p:nvPr>
            <p:ph type="sldNum" sz="quarter" idx="10"/>
          </p:nvPr>
        </p:nvSpPr>
        <p:spPr/>
        <p:txBody>
          <a:bodyPr/>
          <a:lstStyle/>
          <a:p>
            <a:fld id="{19775814-5E86-5743-808B-FA33B96378ED}" type="slidenum">
              <a:rPr lang="nl-NL" smtClean="0">
                <a:solidFill>
                  <a:prstClr val="black"/>
                </a:solidFill>
              </a:rPr>
              <a:pPr/>
              <a:t>22</a:t>
            </a:fld>
            <a:endParaRPr lang="nl-NL">
              <a:solidFill>
                <a:prstClr val="black"/>
              </a:solidFill>
            </a:endParaRPr>
          </a:p>
        </p:txBody>
      </p:sp>
    </p:spTree>
    <p:extLst>
      <p:ext uri="{BB962C8B-B14F-4D97-AF65-F5344CB8AC3E}">
        <p14:creationId xmlns:p14="http://schemas.microsoft.com/office/powerpoint/2010/main" val="383595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19775814-5E86-5743-808B-FA33B96378ED}" type="slidenum">
              <a:rPr lang="nl-NL" smtClean="0">
                <a:solidFill>
                  <a:prstClr val="black"/>
                </a:solidFill>
              </a:rPr>
              <a:pPr/>
              <a:t>23</a:t>
            </a:fld>
            <a:endParaRPr lang="nl-NL">
              <a:solidFill>
                <a:prstClr val="black"/>
              </a:solidFill>
            </a:endParaRPr>
          </a:p>
        </p:txBody>
      </p:sp>
    </p:spTree>
    <p:extLst>
      <p:ext uri="{BB962C8B-B14F-4D97-AF65-F5344CB8AC3E}">
        <p14:creationId xmlns:p14="http://schemas.microsoft.com/office/powerpoint/2010/main" val="157964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4298660-9B93-8147-97E8-C00866B1391C}" type="slidenum">
              <a:rPr lang="en-US" smtClean="0"/>
              <a:t>4</a:t>
            </a:fld>
            <a:endParaRPr lang="en-US"/>
          </a:p>
        </p:txBody>
      </p:sp>
    </p:spTree>
    <p:extLst>
      <p:ext uri="{BB962C8B-B14F-4D97-AF65-F5344CB8AC3E}">
        <p14:creationId xmlns:p14="http://schemas.microsoft.com/office/powerpoint/2010/main" val="2111985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indent="0">
              <a:lnSpc>
                <a:spcPct val="200000"/>
              </a:lnSpc>
              <a:buFont typeface="Arial" panose="020B0604020202020204" pitchFamily="34" charset="0"/>
              <a:buNone/>
            </a:pPr>
            <a:endParaRPr lang="nl-NL" dirty="0">
              <a:solidFill>
                <a:srgbClr val="FF0000"/>
              </a:solidFill>
            </a:endParaRPr>
          </a:p>
        </p:txBody>
      </p:sp>
      <p:sp>
        <p:nvSpPr>
          <p:cNvPr id="4" name="Tijdelijke aanduiding voor dianummer 3"/>
          <p:cNvSpPr>
            <a:spLocks noGrp="1"/>
          </p:cNvSpPr>
          <p:nvPr>
            <p:ph type="sldNum" sz="quarter" idx="10"/>
          </p:nvPr>
        </p:nvSpPr>
        <p:spPr/>
        <p:txBody>
          <a:bodyPr/>
          <a:lstStyle/>
          <a:p>
            <a:fld id="{19775814-5E86-5743-808B-FA33B96378ED}" type="slidenum">
              <a:rPr lang="nl-NL" smtClean="0">
                <a:solidFill>
                  <a:prstClr val="black"/>
                </a:solidFill>
              </a:rPr>
              <a:pPr/>
              <a:t>24</a:t>
            </a:fld>
            <a:endParaRPr lang="nl-NL">
              <a:solidFill>
                <a:prstClr val="black"/>
              </a:solidFill>
            </a:endParaRPr>
          </a:p>
        </p:txBody>
      </p:sp>
    </p:spTree>
    <p:extLst>
      <p:ext uri="{BB962C8B-B14F-4D97-AF65-F5344CB8AC3E}">
        <p14:creationId xmlns:p14="http://schemas.microsoft.com/office/powerpoint/2010/main" val="1009959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9775814-5E86-5743-808B-FA33B96378ED}" type="slidenum">
              <a:rPr lang="nl-NL" smtClean="0">
                <a:solidFill>
                  <a:prstClr val="black"/>
                </a:solidFill>
              </a:rPr>
              <a:pPr/>
              <a:t>25</a:t>
            </a:fld>
            <a:endParaRPr lang="nl-NL">
              <a:solidFill>
                <a:prstClr val="black"/>
              </a:solidFill>
            </a:endParaRPr>
          </a:p>
        </p:txBody>
      </p:sp>
    </p:spTree>
    <p:extLst>
      <p:ext uri="{BB962C8B-B14F-4D97-AF65-F5344CB8AC3E}">
        <p14:creationId xmlns:p14="http://schemas.microsoft.com/office/powerpoint/2010/main" val="460270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indent="0">
              <a:lnSpc>
                <a:spcPct val="200000"/>
              </a:lnSpc>
              <a:buFont typeface="Arial" panose="020B0604020202020204" pitchFamily="34" charset="0"/>
              <a:buNone/>
            </a:pPr>
            <a:endParaRPr lang="nl-NL" dirty="0">
              <a:solidFill>
                <a:srgbClr val="FF0000"/>
              </a:solidFill>
            </a:endParaRPr>
          </a:p>
        </p:txBody>
      </p:sp>
      <p:sp>
        <p:nvSpPr>
          <p:cNvPr id="4" name="Tijdelijke aanduiding voor dianummer 3"/>
          <p:cNvSpPr>
            <a:spLocks noGrp="1"/>
          </p:cNvSpPr>
          <p:nvPr>
            <p:ph type="sldNum" sz="quarter" idx="10"/>
          </p:nvPr>
        </p:nvSpPr>
        <p:spPr/>
        <p:txBody>
          <a:bodyPr/>
          <a:lstStyle/>
          <a:p>
            <a:fld id="{19775814-5E86-5743-808B-FA33B96378ED}" type="slidenum">
              <a:rPr lang="nl-NL" smtClean="0">
                <a:solidFill>
                  <a:prstClr val="black"/>
                </a:solidFill>
              </a:rPr>
              <a:pPr/>
              <a:t>26</a:t>
            </a:fld>
            <a:endParaRPr lang="nl-NL">
              <a:solidFill>
                <a:prstClr val="black"/>
              </a:solidFill>
            </a:endParaRPr>
          </a:p>
        </p:txBody>
      </p:sp>
    </p:spTree>
    <p:extLst>
      <p:ext uri="{BB962C8B-B14F-4D97-AF65-F5344CB8AC3E}">
        <p14:creationId xmlns:p14="http://schemas.microsoft.com/office/powerpoint/2010/main" val="3797933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pPr>
            <a:endParaRPr lang="nl-NL" dirty="0"/>
          </a:p>
        </p:txBody>
      </p:sp>
      <p:sp>
        <p:nvSpPr>
          <p:cNvPr id="4" name="Tijdelijke aanduiding voor dianummer 3"/>
          <p:cNvSpPr>
            <a:spLocks noGrp="1"/>
          </p:cNvSpPr>
          <p:nvPr>
            <p:ph type="sldNum" sz="quarter" idx="10"/>
          </p:nvPr>
        </p:nvSpPr>
        <p:spPr/>
        <p:txBody>
          <a:bodyPr/>
          <a:lstStyle/>
          <a:p>
            <a:fld id="{19775814-5E86-5743-808B-FA33B96378ED}" type="slidenum">
              <a:rPr lang="nl-NL" smtClean="0">
                <a:solidFill>
                  <a:prstClr val="black"/>
                </a:solidFill>
              </a:rPr>
              <a:pPr/>
              <a:t>27</a:t>
            </a:fld>
            <a:endParaRPr lang="nl-NL">
              <a:solidFill>
                <a:prstClr val="black"/>
              </a:solidFill>
            </a:endParaRPr>
          </a:p>
        </p:txBody>
      </p:sp>
    </p:spTree>
    <p:extLst>
      <p:ext uri="{BB962C8B-B14F-4D97-AF65-F5344CB8AC3E}">
        <p14:creationId xmlns:p14="http://schemas.microsoft.com/office/powerpoint/2010/main" val="3636948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9775814-5E86-5743-808B-FA33B96378ED}" type="slidenum">
              <a:rPr lang="nl-NL" smtClean="0">
                <a:solidFill>
                  <a:prstClr val="black"/>
                </a:solidFill>
              </a:rPr>
              <a:pPr/>
              <a:t>28</a:t>
            </a:fld>
            <a:endParaRPr lang="nl-NL">
              <a:solidFill>
                <a:prstClr val="black"/>
              </a:solidFill>
            </a:endParaRPr>
          </a:p>
        </p:txBody>
      </p:sp>
    </p:spTree>
    <p:extLst>
      <p:ext uri="{BB962C8B-B14F-4D97-AF65-F5344CB8AC3E}">
        <p14:creationId xmlns:p14="http://schemas.microsoft.com/office/powerpoint/2010/main" val="2713260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indent="0">
              <a:lnSpc>
                <a:spcPct val="150000"/>
              </a:lnSpc>
              <a:buNone/>
            </a:pPr>
            <a:endParaRPr lang="en-US" sz="1200" dirty="0">
              <a:cs typeface="Tahoma" panose="020B0604030504040204" pitchFamily="34" charset="0"/>
            </a:endParaRPr>
          </a:p>
        </p:txBody>
      </p:sp>
      <p:sp>
        <p:nvSpPr>
          <p:cNvPr id="4" name="Tijdelijke aanduiding voor dianummer 3"/>
          <p:cNvSpPr>
            <a:spLocks noGrp="1"/>
          </p:cNvSpPr>
          <p:nvPr>
            <p:ph type="sldNum" sz="quarter" idx="10"/>
          </p:nvPr>
        </p:nvSpPr>
        <p:spPr/>
        <p:txBody>
          <a:bodyPr/>
          <a:lstStyle/>
          <a:p>
            <a:fld id="{19775814-5E86-5743-808B-FA33B96378ED}" type="slidenum">
              <a:rPr lang="nl-NL" smtClean="0">
                <a:solidFill>
                  <a:prstClr val="black"/>
                </a:solidFill>
              </a:rPr>
              <a:pPr/>
              <a:t>29</a:t>
            </a:fld>
            <a:endParaRPr lang="nl-NL">
              <a:solidFill>
                <a:prstClr val="black"/>
              </a:solidFill>
            </a:endParaRPr>
          </a:p>
        </p:txBody>
      </p:sp>
    </p:spTree>
    <p:extLst>
      <p:ext uri="{BB962C8B-B14F-4D97-AF65-F5344CB8AC3E}">
        <p14:creationId xmlns:p14="http://schemas.microsoft.com/office/powerpoint/2010/main" val="2172534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19775814-5E86-5743-808B-FA33B96378ED}" type="slidenum">
              <a:rPr lang="nl-NL" smtClean="0">
                <a:solidFill>
                  <a:prstClr val="black"/>
                </a:solidFill>
              </a:rPr>
              <a:pPr/>
              <a:t>30</a:t>
            </a:fld>
            <a:endParaRPr lang="nl-NL">
              <a:solidFill>
                <a:prstClr val="black"/>
              </a:solidFill>
            </a:endParaRPr>
          </a:p>
        </p:txBody>
      </p:sp>
    </p:spTree>
    <p:extLst>
      <p:ext uri="{BB962C8B-B14F-4D97-AF65-F5344CB8AC3E}">
        <p14:creationId xmlns:p14="http://schemas.microsoft.com/office/powerpoint/2010/main" val="1347495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BBCA39-D9BE-5B4D-A918-E11A8FA25F33}" type="slidenum">
              <a:rPr lang="en-US" smtClean="0">
                <a:solidFill>
                  <a:prstClr val="black"/>
                </a:solidFill>
              </a:rPr>
              <a:pPr>
                <a:defRPr/>
              </a:pPr>
              <a:t>40</a:t>
            </a:fld>
            <a:endParaRPr lang="en-US" dirty="0">
              <a:solidFill>
                <a:prstClr val="black"/>
              </a:solidFill>
            </a:endParaRPr>
          </a:p>
        </p:txBody>
      </p:sp>
    </p:spTree>
    <p:extLst>
      <p:ext uri="{BB962C8B-B14F-4D97-AF65-F5344CB8AC3E}">
        <p14:creationId xmlns:p14="http://schemas.microsoft.com/office/powerpoint/2010/main" val="4011407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 xmlns:a16="http://schemas.microsoft.com/office/drawing/2014/main" id="{F642DFDF-FC92-FE45-AF1F-718694AC65B2}"/>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 xmlns:a16="http://schemas.microsoft.com/office/drawing/2014/main" id="{5680B201-2811-8C48-9EB5-6FFC2B1EB6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59" name="Slide Number Placeholder 3">
            <a:extLst>
              <a:ext uri="{FF2B5EF4-FFF2-40B4-BE49-F238E27FC236}">
                <a16:creationId xmlns="" xmlns:a16="http://schemas.microsoft.com/office/drawing/2014/main" id="{813215A4-7284-8847-8D5F-1F9027DD3B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00AD6974-7C4D-3F4E-BC43-9DD8924C2E0D}" type="slidenum">
              <a:rPr lang="en-US" altLang="en-US" smtClean="0">
                <a:solidFill>
                  <a:srgbClr val="000000"/>
                </a:solidFill>
                <a:ea typeface="MS PGothic" panose="020B0600070205080204" pitchFamily="34" charset="-128"/>
              </a:rPr>
              <a:pPr fontAlgn="base">
                <a:spcBef>
                  <a:spcPct val="0"/>
                </a:spcBef>
                <a:spcAft>
                  <a:spcPct val="0"/>
                </a:spcAft>
                <a:defRPr/>
              </a:pPr>
              <a:t>48</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657938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4298660-9B93-8147-97E8-C00866B1391C}" type="slidenum">
              <a:rPr lang="en-US" smtClean="0"/>
              <a:t>55</a:t>
            </a:fld>
            <a:endParaRPr lang="en-US"/>
          </a:p>
        </p:txBody>
      </p:sp>
    </p:spTree>
    <p:extLst>
      <p:ext uri="{BB962C8B-B14F-4D97-AF65-F5344CB8AC3E}">
        <p14:creationId xmlns:p14="http://schemas.microsoft.com/office/powerpoint/2010/main" val="266715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4298660-9B93-8147-97E8-C00866B1391C}" type="slidenum">
              <a:rPr lang="en-US" smtClean="0"/>
              <a:t>5</a:t>
            </a:fld>
            <a:endParaRPr lang="en-US"/>
          </a:p>
        </p:txBody>
      </p:sp>
    </p:spTree>
    <p:extLst>
      <p:ext uri="{BB962C8B-B14F-4D97-AF65-F5344CB8AC3E}">
        <p14:creationId xmlns:p14="http://schemas.microsoft.com/office/powerpoint/2010/main" val="674546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4298660-9B93-8147-97E8-C00866B1391C}" type="slidenum">
              <a:rPr lang="en-US" smtClean="0"/>
              <a:t>56</a:t>
            </a:fld>
            <a:endParaRPr lang="en-US"/>
          </a:p>
        </p:txBody>
      </p:sp>
    </p:spTree>
    <p:extLst>
      <p:ext uri="{BB962C8B-B14F-4D97-AF65-F5344CB8AC3E}">
        <p14:creationId xmlns:p14="http://schemas.microsoft.com/office/powerpoint/2010/main" val="3011952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D9E6494-AFFC-FE46-8CA3-2FC26414D6E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17620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baseline="0" dirty="0"/>
              <a:t>As many or all of you are likely aware, a Coaching model for CBD was developed based on available literature and drawing on expertise from an diverse group including clinicians, a resident, education researchers and an executive coach.</a:t>
            </a:r>
          </a:p>
          <a:p>
            <a:pPr>
              <a:lnSpc>
                <a:spcPct val="120000"/>
              </a:lnSpc>
            </a:pPr>
            <a:r>
              <a:rPr lang="en-US" baseline="0" dirty="0"/>
              <a:t>To facilitate the implementation of Coaching within postgraduate programs, </a:t>
            </a:r>
            <a:r>
              <a:rPr lang="en-US" dirty="0"/>
              <a:t>RX-OCR, a coaching process acronym was coined/created in conjunction with CBD Coaching Model.</a:t>
            </a:r>
            <a:r>
              <a:rPr lang="en-US" baseline="0" dirty="0"/>
              <a:t>  It</a:t>
            </a:r>
            <a:r>
              <a:rPr lang="en-US" dirty="0"/>
              <a:t> outlines a step-by-step process for clinicians to follow when</a:t>
            </a:r>
            <a:r>
              <a:rPr lang="en-US" baseline="0" dirty="0"/>
              <a:t> </a:t>
            </a:r>
            <a:r>
              <a:rPr lang="en-US" dirty="0"/>
              <a:t>coaching residents: and as specified</a:t>
            </a:r>
            <a:r>
              <a:rPr lang="en-US" baseline="0" dirty="0"/>
              <a:t> here…..the “R” stands for</a:t>
            </a:r>
            <a:endParaRPr lang="en-US" dirty="0"/>
          </a:p>
          <a:p>
            <a:pPr marL="224325" indent="-224325">
              <a:lnSpc>
                <a:spcPct val="120000"/>
              </a:lnSpc>
              <a:buFont typeface="+mj-lt"/>
              <a:buAutoNum type="arabicPeriod"/>
            </a:pPr>
            <a:r>
              <a:rPr lang="en-US" dirty="0"/>
              <a:t>Establish educational Rapport between the resident and the clinician (an educational alliance or partnership).</a:t>
            </a:r>
          </a:p>
          <a:p>
            <a:pPr marL="224325" indent="-224325">
              <a:lnSpc>
                <a:spcPct val="120000"/>
              </a:lnSpc>
              <a:buFont typeface="+mj-lt"/>
              <a:buAutoNum type="arabicPeriod"/>
            </a:pPr>
            <a:r>
              <a:rPr lang="en-US" dirty="0"/>
              <a:t>Set </a:t>
            </a:r>
            <a:r>
              <a:rPr lang="en-US" dirty="0" err="1"/>
              <a:t>eXpectations</a:t>
            </a:r>
            <a:r>
              <a:rPr lang="en-US" dirty="0"/>
              <a:t> for an encounter (discuss learning goals).</a:t>
            </a:r>
          </a:p>
          <a:p>
            <a:pPr marL="224325" indent="-224325">
              <a:lnSpc>
                <a:spcPct val="120000"/>
              </a:lnSpc>
              <a:buFont typeface="+mj-lt"/>
              <a:buAutoNum type="arabicPeriod"/>
            </a:pPr>
            <a:r>
              <a:rPr lang="en-US" dirty="0"/>
              <a:t>Observe the resident (directly or indirectly)., key ingredient</a:t>
            </a:r>
            <a:r>
              <a:rPr lang="en-US" baseline="0" dirty="0"/>
              <a:t> for coaching</a:t>
            </a:r>
            <a:endParaRPr lang="en-US" dirty="0"/>
          </a:p>
          <a:p>
            <a:pPr marL="224325" indent="-224325">
              <a:lnSpc>
                <a:spcPct val="120000"/>
              </a:lnSpc>
              <a:buFont typeface="+mj-lt"/>
              <a:buAutoNum type="arabicPeriod"/>
            </a:pPr>
            <a:r>
              <a:rPr lang="en-US" dirty="0"/>
              <a:t>Coaching</a:t>
            </a:r>
            <a:r>
              <a:rPr lang="en-US" baseline="0" dirty="0"/>
              <a:t> conversation with </a:t>
            </a:r>
            <a:r>
              <a:rPr lang="en-US" dirty="0"/>
              <a:t>the resident for the purpose of improvement of that work (“coaching feedback”).e</a:t>
            </a:r>
          </a:p>
          <a:p>
            <a:pPr marL="224325" indent="-224325">
              <a:lnSpc>
                <a:spcPct val="120000"/>
              </a:lnSpc>
              <a:buFont typeface="+mj-lt"/>
              <a:buAutoNum type="arabicPeriod"/>
            </a:pPr>
            <a:r>
              <a:rPr lang="en-US" dirty="0"/>
              <a:t>Record a summary of the encounter.</a:t>
            </a:r>
            <a:endParaRPr lang="en-CA" dirty="0"/>
          </a:p>
        </p:txBody>
      </p:sp>
      <p:sp>
        <p:nvSpPr>
          <p:cNvPr id="4" name="Slide Number Placeholder 3"/>
          <p:cNvSpPr>
            <a:spLocks noGrp="1"/>
          </p:cNvSpPr>
          <p:nvPr>
            <p:ph type="sldNum" sz="quarter" idx="10"/>
          </p:nvPr>
        </p:nvSpPr>
        <p:spPr/>
        <p:txBody>
          <a:bodyPr/>
          <a:lstStyle/>
          <a:p>
            <a:fld id="{2D9E6494-AFFC-FE46-8CA3-2FC26414D6E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57085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a:t>As part of the RC Resources</a:t>
            </a:r>
            <a:r>
              <a:rPr lang="en-US" baseline="0"/>
              <a:t> for coaching….</a:t>
            </a:r>
            <a:r>
              <a:rPr lang="en-US"/>
              <a:t>“Coaching </a:t>
            </a:r>
            <a:r>
              <a:rPr lang="en-US" dirty="0"/>
              <a:t>to Competence</a:t>
            </a:r>
            <a:r>
              <a:rPr lang="en-US"/>
              <a:t>” Online Modules have been created</a:t>
            </a:r>
          </a:p>
          <a:p>
            <a:pPr>
              <a:lnSpc>
                <a:spcPct val="120000"/>
              </a:lnSpc>
            </a:pPr>
            <a:r>
              <a:rPr lang="en-US"/>
              <a:t>There</a:t>
            </a:r>
            <a:r>
              <a:rPr lang="en-US" baseline="0"/>
              <a:t> are</a:t>
            </a:r>
            <a:r>
              <a:rPr lang="en-US"/>
              <a:t> </a:t>
            </a:r>
            <a:r>
              <a:rPr lang="en-US" dirty="0"/>
              <a:t>5 interactive activities that allow you to practice applying the RX-OCR coaching process. The </a:t>
            </a:r>
            <a:r>
              <a:rPr lang="en-US"/>
              <a:t>activities have</a:t>
            </a:r>
            <a:r>
              <a:rPr lang="en-US" baseline="0"/>
              <a:t> been created</a:t>
            </a:r>
            <a:r>
              <a:rPr lang="en-US"/>
              <a:t> to help</a:t>
            </a:r>
            <a:r>
              <a:rPr lang="en-US" baseline="0"/>
              <a:t> individuals (clinicians and residents)</a:t>
            </a:r>
            <a:r>
              <a:rPr lang="en-US"/>
              <a:t> </a:t>
            </a:r>
            <a:r>
              <a:rPr lang="en-US" dirty="0"/>
              <a:t>identify gaps in skills and knowledge related to coaching so </a:t>
            </a:r>
            <a:r>
              <a:rPr lang="en-US"/>
              <a:t>that goals can be identified</a:t>
            </a:r>
            <a:r>
              <a:rPr lang="en-US" baseline="0"/>
              <a:t> and</a:t>
            </a:r>
            <a:r>
              <a:rPr lang="en-US"/>
              <a:t> </a:t>
            </a:r>
            <a:r>
              <a:rPr lang="en-US" dirty="0"/>
              <a:t>through further practice, reflection and other </a:t>
            </a:r>
            <a:r>
              <a:rPr lang="en-US"/>
              <a:t>learning opportunities,</a:t>
            </a:r>
            <a:r>
              <a:rPr lang="en-US" baseline="0"/>
              <a:t> these gaps can be addressed.</a:t>
            </a:r>
            <a:endParaRPr lang="en-US" dirty="0"/>
          </a:p>
          <a:p>
            <a:pPr>
              <a:lnSpc>
                <a:spcPct val="120000"/>
              </a:lnSpc>
            </a:pPr>
            <a:endParaRPr lang="en-US" dirty="0"/>
          </a:p>
          <a:p>
            <a:pPr>
              <a:lnSpc>
                <a:spcPct val="120000"/>
              </a:lnSpc>
            </a:pPr>
            <a:r>
              <a:rPr lang="en-US" dirty="0"/>
              <a:t>Activity 1 is an introductory overview of the RX-OCR process as a whole, while activities 2 through 5 offer a deeper dive into each of the elements of the RX-OCR process. </a:t>
            </a:r>
          </a:p>
          <a:p>
            <a:pPr>
              <a:lnSpc>
                <a:spcPct val="120000"/>
              </a:lnSpc>
            </a:pPr>
            <a:endParaRPr lang="en-US" dirty="0"/>
          </a:p>
          <a:p>
            <a:pPr>
              <a:lnSpc>
                <a:spcPct val="120000"/>
              </a:lnSpc>
            </a:pPr>
            <a:r>
              <a:rPr lang="en-US" dirty="0"/>
              <a:t>Each of the five </a:t>
            </a:r>
            <a:r>
              <a:rPr lang="en-US"/>
              <a:t>activities were</a:t>
            </a:r>
            <a:r>
              <a:rPr lang="en-US" baseline="0"/>
              <a:t> intentially created so that they are not only e</a:t>
            </a:r>
            <a:r>
              <a:rPr lang="en-US"/>
              <a:t>ligible for Section 2 MOC Credits but</a:t>
            </a:r>
            <a:r>
              <a:rPr lang="en-US" baseline="0"/>
              <a:t> also Section </a:t>
            </a:r>
            <a:r>
              <a:rPr lang="en-US"/>
              <a:t>3, Performance assessment </a:t>
            </a:r>
            <a:r>
              <a:rPr lang="en-US" dirty="0"/>
              <a:t>MOC credits</a:t>
            </a:r>
            <a:endParaRPr lang="en-CA" dirty="0"/>
          </a:p>
        </p:txBody>
      </p:sp>
      <p:sp>
        <p:nvSpPr>
          <p:cNvPr id="4" name="Slide Number Placeholder 3"/>
          <p:cNvSpPr>
            <a:spLocks noGrp="1"/>
          </p:cNvSpPr>
          <p:nvPr>
            <p:ph type="sldNum" sz="quarter" idx="10"/>
          </p:nvPr>
        </p:nvSpPr>
        <p:spPr/>
        <p:txBody>
          <a:bodyPr/>
          <a:lstStyle/>
          <a:p>
            <a:fld id="{2D9E6494-AFFC-FE46-8CA3-2FC26414D6E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8825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Our evaluation strategy encompasses</a:t>
            </a:r>
            <a:r>
              <a:rPr lang="en-CA" baseline="0"/>
              <a:t> not only elements of program evaluation of these modules themselves for the purpose of future improvement, but also assessment of the outstanding development needs of clinicians and potentially residents in knowledge and skill areas associated with Coaching</a:t>
            </a:r>
          </a:p>
          <a:p>
            <a:endParaRPr lang="en-CA" baseline="0"/>
          </a:p>
          <a:p>
            <a:r>
              <a:rPr lang="en-CA" baseline="0"/>
              <a:t>So, we are ……</a:t>
            </a:r>
            <a:endParaRPr lang="en-CA"/>
          </a:p>
        </p:txBody>
      </p:sp>
      <p:sp>
        <p:nvSpPr>
          <p:cNvPr id="4" name="Slide Number Placeholder 3"/>
          <p:cNvSpPr>
            <a:spLocks noGrp="1"/>
          </p:cNvSpPr>
          <p:nvPr>
            <p:ph type="sldNum" sz="quarter" idx="10"/>
          </p:nvPr>
        </p:nvSpPr>
        <p:spPr/>
        <p:txBody>
          <a:bodyPr/>
          <a:lstStyle/>
          <a:p>
            <a:fld id="{2D9E6494-AFFC-FE46-8CA3-2FC26414D6E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78929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I felt it was an excellent learning experience for myself. I particularly enjoyed this format of learning .</a:t>
            </a:r>
          </a:p>
          <a:p>
            <a:pPr marL="168244" indent="-168244">
              <a:buFont typeface="Arial" panose="020B0604020202020204" pitchFamily="34" charset="0"/>
              <a:buChar char="•"/>
            </a:pPr>
            <a:r>
              <a:rPr lang="en-US" dirty="0"/>
              <a:t>Great session</a:t>
            </a:r>
          </a:p>
          <a:p>
            <a:pPr marL="168244" indent="-168244">
              <a:buFont typeface="Arial" panose="020B0604020202020204" pitchFamily="34" charset="0"/>
              <a:buChar char="•"/>
            </a:pPr>
            <a:r>
              <a:rPr lang="en-US" dirty="0"/>
              <a:t>Excellent module, looking forward to completing the others.</a:t>
            </a:r>
          </a:p>
          <a:p>
            <a:pPr marL="168244" indent="-168244">
              <a:buFont typeface="Arial" panose="020B0604020202020204" pitchFamily="34" charset="0"/>
              <a:buChar char="•"/>
            </a:pPr>
            <a:r>
              <a:rPr lang="en-US" dirty="0"/>
              <a:t>It was great, thank you!</a:t>
            </a:r>
          </a:p>
          <a:p>
            <a:pPr marL="168244" indent="-168244">
              <a:buFont typeface="Arial" panose="020B0604020202020204" pitchFamily="34" charset="0"/>
              <a:buChar char="•"/>
            </a:pPr>
            <a:r>
              <a:rPr lang="en-US" dirty="0"/>
              <a:t>Great introductory module to coaching residents</a:t>
            </a:r>
          </a:p>
          <a:p>
            <a:pPr marL="168244" indent="-168244">
              <a:buFont typeface="Arial" panose="020B0604020202020204" pitchFamily="34" charset="0"/>
              <a:buChar char="•"/>
            </a:pPr>
            <a:r>
              <a:rPr lang="en-US" dirty="0"/>
              <a:t>bonne </a:t>
            </a:r>
            <a:r>
              <a:rPr lang="en-US" dirty="0" err="1"/>
              <a:t>activité</a:t>
            </a:r>
            <a:endParaRPr lang="en-US" dirty="0"/>
          </a:p>
          <a:p>
            <a:pPr marL="168244" indent="-168244">
              <a:buFont typeface="Arial" panose="020B0604020202020204" pitchFamily="34" charset="0"/>
              <a:buChar char="•"/>
            </a:pPr>
            <a:r>
              <a:rPr lang="en-US" dirty="0"/>
              <a:t>I think this should be mandatory teaching for all staff who work with medical students and residents.</a:t>
            </a:r>
          </a:p>
          <a:p>
            <a:pPr marL="168244" indent="-168244">
              <a:buFont typeface="Arial" panose="020B0604020202020204" pitchFamily="34" charset="0"/>
              <a:buChar char="•"/>
            </a:pPr>
            <a:r>
              <a:rPr lang="en-US" dirty="0"/>
              <a:t>Very well structured activity. Correct </a:t>
            </a:r>
            <a:r>
              <a:rPr lang="en-US" dirty="0" err="1"/>
              <a:t>anwers</a:t>
            </a:r>
            <a:r>
              <a:rPr lang="en-US" dirty="0"/>
              <a:t> are a little too obvious, though.</a:t>
            </a:r>
          </a:p>
          <a:p>
            <a:pPr marL="168244" indent="-168244">
              <a:buFont typeface="Arial" panose="020B0604020202020204" pitchFamily="34" charset="0"/>
              <a:buChar char="•"/>
            </a:pPr>
            <a:r>
              <a:rPr lang="en-US" dirty="0"/>
              <a:t>Very well done. I like the format and would enjoy more CPD activities structured similarly.</a:t>
            </a:r>
          </a:p>
          <a:p>
            <a:pPr marL="168244" indent="-168244">
              <a:buFont typeface="Arial" panose="020B0604020202020204" pitchFamily="34" charset="0"/>
              <a:buChar char="•"/>
            </a:pPr>
            <a:r>
              <a:rPr lang="en-US" dirty="0"/>
              <a:t>I will encourage my colleagues to complete this activity</a:t>
            </a:r>
          </a:p>
          <a:p>
            <a:pPr marL="168244" indent="-168244">
              <a:buFont typeface="Arial" panose="020B0604020202020204" pitchFamily="34" charset="0"/>
              <a:buChar char="•"/>
            </a:pPr>
            <a:r>
              <a:rPr lang="en-US" dirty="0"/>
              <a:t>Great educational activity, very well designed.</a:t>
            </a:r>
          </a:p>
          <a:p>
            <a:pPr marL="168244" indent="-168244">
              <a:buFont typeface="Arial" panose="020B0604020202020204" pitchFamily="34" charset="0"/>
              <a:buChar char="•"/>
            </a:pPr>
            <a:r>
              <a:rPr lang="en-US" dirty="0"/>
              <a:t>This was a fun and useful method of learning about </a:t>
            </a:r>
            <a:r>
              <a:rPr lang="en-US" dirty="0" err="1"/>
              <a:t>RxOCR</a:t>
            </a:r>
            <a:r>
              <a:rPr lang="en-US" dirty="0"/>
              <a:t> and providing feedback to learners.</a:t>
            </a:r>
          </a:p>
          <a:p>
            <a:pPr marL="168244" indent="-168244">
              <a:buFont typeface="Arial" panose="020B0604020202020204" pitchFamily="34" charset="0"/>
              <a:buChar char="•"/>
            </a:pPr>
            <a:r>
              <a:rPr lang="en-US" dirty="0"/>
              <a:t>Excellent introduction module. I enjoyed the format with a simulated resident encounter. I would not change anything.</a:t>
            </a:r>
          </a:p>
          <a:p>
            <a:pPr marL="168244" indent="-168244">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D9E6494-AFFC-FE46-8CA3-2FC26414D6E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97863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Impact on resident learning, impact</a:t>
            </a:r>
            <a:r>
              <a:rPr lang="en-CA" baseline="0"/>
              <a:t> and critical features oof educational alliance, relationship building that is part of RX</a:t>
            </a:r>
            <a:endParaRPr lang="en-CA"/>
          </a:p>
        </p:txBody>
      </p:sp>
      <p:sp>
        <p:nvSpPr>
          <p:cNvPr id="4" name="Slide Number Placeholder 3"/>
          <p:cNvSpPr>
            <a:spLocks noGrp="1"/>
          </p:cNvSpPr>
          <p:nvPr>
            <p:ph type="sldNum" sz="quarter" idx="10"/>
          </p:nvPr>
        </p:nvSpPr>
        <p:spPr/>
        <p:txBody>
          <a:bodyPr/>
          <a:lstStyle/>
          <a:p>
            <a:fld id="{2D9E6494-AFFC-FE46-8CA3-2FC26414D6E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782339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49AC8BC8-BD4D-BB49-B8A4-7F91FD8980C5}" type="datetimeFigureOut">
              <a:rPr lang="en-US" smtClean="0"/>
              <a:t>6/18/2020</a:t>
            </a:fld>
            <a:endParaRPr lang="en-US"/>
          </a:p>
        </p:txBody>
      </p:sp>
      <p:sp>
        <p:nvSpPr>
          <p:cNvPr id="17" name="Footer Placeholder 16"/>
          <p:cNvSpPr>
            <a:spLocks noGrp="1"/>
          </p:cNvSpPr>
          <p:nvPr>
            <p:ph type="ftr" sz="quarter" idx="11"/>
          </p:nvPr>
        </p:nvSpPr>
        <p:spPr>
          <a:xfrm>
            <a:off x="3864864" y="6355080"/>
            <a:ext cx="4632960" cy="365760"/>
          </a:xfrm>
        </p:spPr>
        <p:txBody>
          <a:bodyPr/>
          <a:lstStyle/>
          <a:p>
            <a:endParaRPr lang="en-US"/>
          </a:p>
        </p:txBody>
      </p:sp>
      <p:sp>
        <p:nvSpPr>
          <p:cNvPr id="29" name="Slide Number Placeholder 28"/>
          <p:cNvSpPr>
            <a:spLocks noGrp="1"/>
          </p:cNvSpPr>
          <p:nvPr>
            <p:ph type="sldNum" sz="quarter" idx="12"/>
          </p:nvPr>
        </p:nvSpPr>
        <p:spPr>
          <a:xfrm>
            <a:off x="1621536" y="6355080"/>
            <a:ext cx="1625600" cy="365760"/>
          </a:xfrm>
        </p:spPr>
        <p:txBody>
          <a:bodyPr/>
          <a:lstStyle/>
          <a:p>
            <a:fld id="{2339D31F-DFEA-8E42-95D5-0A8E94640909}" type="slidenum">
              <a:rPr lang="en-US" smtClean="0"/>
              <a:t>‹#›</a:t>
            </a:fld>
            <a:endParaRPr lang="en-US"/>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9AC8BC8-BD4D-BB49-B8A4-7F91FD8980C5}"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9D31F-DFEA-8E42-95D5-0A8E9464090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9AC8BC8-BD4D-BB49-B8A4-7F91FD8980C5}"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9D31F-DFEA-8E42-95D5-0A8E94640909}" type="slidenum">
              <a:rPr lang="en-US" smtClean="0"/>
              <a:t>‹#›</a:t>
            </a:fld>
            <a:endParaRPr lang="en-US"/>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590612"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311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542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292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039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200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631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858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12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49AC8BC8-BD4D-BB49-B8A4-7F91FD8980C5}" type="datetimeFigureOut">
              <a:rPr lang="en-US" smtClean="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9D31F-DFEA-8E42-95D5-0A8E94640909}" type="slidenum">
              <a:rPr lang="en-US" smtClean="0"/>
              <a:t>‹#›</a:t>
            </a:fld>
            <a:endParaRPr lang="en-US"/>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892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07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513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A116041-C5F3-0B45-950F-F9258DDB2D1D}"/>
              </a:ext>
            </a:extLst>
          </p:cNvPr>
          <p:cNvSpPr>
            <a:spLocks noGrp="1"/>
          </p:cNvSpPr>
          <p:nvPr>
            <p:ph type="dt" sz="half" idx="10"/>
          </p:nvPr>
        </p:nvSpPr>
        <p:spPr/>
        <p:txBody>
          <a:bodyPr/>
          <a:lstStyle>
            <a:lvl1pPr>
              <a:defRPr/>
            </a:lvl1pPr>
          </a:lstStyle>
          <a:p>
            <a:pPr>
              <a:defRPr/>
            </a:pPr>
            <a:fld id="{6CD7143F-3374-0E4E-B3A0-B47252BB87BD}" type="datetimeFigureOut">
              <a:rPr lang="en-US">
                <a:solidFill>
                  <a:prstClr val="black">
                    <a:tint val="75000"/>
                  </a:prstClr>
                </a:solidFill>
              </a:rPr>
              <a:pPr>
                <a:defRPr/>
              </a:pPr>
              <a:t>6/18/2020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AC5CF4D-3E43-D443-B4B0-87D8D2417229}"/>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0A9730F-82CA-4A46-B119-B113A641C3CB}"/>
              </a:ext>
            </a:extLst>
          </p:cNvPr>
          <p:cNvSpPr>
            <a:spLocks noGrp="1"/>
          </p:cNvSpPr>
          <p:nvPr>
            <p:ph type="sldNum" sz="quarter" idx="12"/>
          </p:nvPr>
        </p:nvSpPr>
        <p:spPr/>
        <p:txBody>
          <a:bodyPr/>
          <a:lstStyle>
            <a:lvl1pPr>
              <a:defRPr/>
            </a:lvl1pPr>
          </a:lstStyle>
          <a:p>
            <a:pPr>
              <a:defRPr/>
            </a:pPr>
            <a:fld id="{3D715B57-805E-AB49-9980-6E2B51FD1F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5696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47CC340-797A-B449-B478-9659911E9CB8}"/>
              </a:ext>
            </a:extLst>
          </p:cNvPr>
          <p:cNvSpPr>
            <a:spLocks noGrp="1"/>
          </p:cNvSpPr>
          <p:nvPr>
            <p:ph type="dt" sz="half" idx="10"/>
          </p:nvPr>
        </p:nvSpPr>
        <p:spPr/>
        <p:txBody>
          <a:bodyPr/>
          <a:lstStyle>
            <a:lvl1pPr>
              <a:defRPr/>
            </a:lvl1pPr>
          </a:lstStyle>
          <a:p>
            <a:pPr>
              <a:defRPr/>
            </a:pPr>
            <a:fld id="{1EF7A4F3-FB86-B64F-AA10-7C3E7A777E25}" type="datetimeFigureOut">
              <a:rPr lang="en-US">
                <a:solidFill>
                  <a:prstClr val="black">
                    <a:tint val="75000"/>
                  </a:prstClr>
                </a:solidFill>
              </a:rPr>
              <a:pPr>
                <a:defRPr/>
              </a:pPr>
              <a:t>6/18/2020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60AE084-EC6F-D342-BFEA-0D086C67986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C89A02C-D833-6642-94C4-E3ADE616CABF}"/>
              </a:ext>
            </a:extLst>
          </p:cNvPr>
          <p:cNvSpPr>
            <a:spLocks noGrp="1"/>
          </p:cNvSpPr>
          <p:nvPr>
            <p:ph type="sldNum" sz="quarter" idx="12"/>
          </p:nvPr>
        </p:nvSpPr>
        <p:spPr/>
        <p:txBody>
          <a:bodyPr/>
          <a:lstStyle>
            <a:lvl1pPr>
              <a:defRPr/>
            </a:lvl1pPr>
          </a:lstStyle>
          <a:p>
            <a:pPr>
              <a:defRPr/>
            </a:pPr>
            <a:fld id="{B269A436-47E9-044C-9F4F-8F65AC34B3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8220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9E9AC59-6B52-C946-A279-9AB1811A9835}"/>
              </a:ext>
            </a:extLst>
          </p:cNvPr>
          <p:cNvSpPr>
            <a:spLocks noGrp="1"/>
          </p:cNvSpPr>
          <p:nvPr>
            <p:ph type="dt" sz="half" idx="10"/>
          </p:nvPr>
        </p:nvSpPr>
        <p:spPr/>
        <p:txBody>
          <a:bodyPr/>
          <a:lstStyle>
            <a:lvl1pPr>
              <a:defRPr/>
            </a:lvl1pPr>
          </a:lstStyle>
          <a:p>
            <a:pPr>
              <a:defRPr/>
            </a:pPr>
            <a:fld id="{50665AA4-4D3B-244A-88D9-77BA79944499}" type="datetimeFigureOut">
              <a:rPr lang="en-US">
                <a:solidFill>
                  <a:prstClr val="black">
                    <a:tint val="75000"/>
                  </a:prstClr>
                </a:solidFill>
              </a:rPr>
              <a:pPr>
                <a:defRPr/>
              </a:pPr>
              <a:t>6/18/2020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39008D6-27BC-0046-8FC8-FFD4BB9770E8}"/>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825A341-17FF-A44E-BCED-8A3BABB4662F}"/>
              </a:ext>
            </a:extLst>
          </p:cNvPr>
          <p:cNvSpPr>
            <a:spLocks noGrp="1"/>
          </p:cNvSpPr>
          <p:nvPr>
            <p:ph type="sldNum" sz="quarter" idx="12"/>
          </p:nvPr>
        </p:nvSpPr>
        <p:spPr/>
        <p:txBody>
          <a:bodyPr/>
          <a:lstStyle>
            <a:lvl1pPr>
              <a:defRPr/>
            </a:lvl1pPr>
          </a:lstStyle>
          <a:p>
            <a:pPr>
              <a:defRPr/>
            </a:pPr>
            <a:fld id="{F410C3D3-855A-FA43-A055-6202679638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8711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926EF887-8D44-924E-BE49-095A777520C1}"/>
              </a:ext>
            </a:extLst>
          </p:cNvPr>
          <p:cNvSpPr>
            <a:spLocks noGrp="1"/>
          </p:cNvSpPr>
          <p:nvPr>
            <p:ph type="dt" sz="half" idx="10"/>
          </p:nvPr>
        </p:nvSpPr>
        <p:spPr/>
        <p:txBody>
          <a:bodyPr/>
          <a:lstStyle>
            <a:lvl1pPr>
              <a:defRPr/>
            </a:lvl1pPr>
          </a:lstStyle>
          <a:p>
            <a:pPr>
              <a:defRPr/>
            </a:pPr>
            <a:fld id="{C7A1EC4F-6257-9449-87FB-6D48D5D3FBE3}" type="datetimeFigureOut">
              <a:rPr lang="en-US">
                <a:solidFill>
                  <a:prstClr val="black">
                    <a:tint val="75000"/>
                  </a:prstClr>
                </a:solidFill>
              </a:rPr>
              <a:pPr>
                <a:defRPr/>
              </a:pPr>
              <a:t>6/18/2020</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C280D682-A3A2-DA47-B418-6D09EDFB5F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2A5F29A5-57FC-D446-855F-1329CFD4B7B9}"/>
              </a:ext>
            </a:extLst>
          </p:cNvPr>
          <p:cNvSpPr>
            <a:spLocks noGrp="1"/>
          </p:cNvSpPr>
          <p:nvPr>
            <p:ph type="sldNum" sz="quarter" idx="12"/>
          </p:nvPr>
        </p:nvSpPr>
        <p:spPr/>
        <p:txBody>
          <a:bodyPr/>
          <a:lstStyle>
            <a:lvl1pPr>
              <a:defRPr/>
            </a:lvl1pPr>
          </a:lstStyle>
          <a:p>
            <a:pPr>
              <a:defRPr/>
            </a:pPr>
            <a:fld id="{FF5705AB-8B60-C549-92D3-A3F51F2803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1568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9080FE95-C8E8-1542-90E2-BDAB18095343}"/>
              </a:ext>
            </a:extLst>
          </p:cNvPr>
          <p:cNvSpPr>
            <a:spLocks noGrp="1"/>
          </p:cNvSpPr>
          <p:nvPr>
            <p:ph type="dt" sz="half" idx="10"/>
          </p:nvPr>
        </p:nvSpPr>
        <p:spPr/>
        <p:txBody>
          <a:bodyPr/>
          <a:lstStyle>
            <a:lvl1pPr>
              <a:defRPr/>
            </a:lvl1pPr>
          </a:lstStyle>
          <a:p>
            <a:pPr>
              <a:defRPr/>
            </a:pPr>
            <a:fld id="{49BF17F8-46BB-E143-B4D9-B901B98375ED}" type="datetimeFigureOut">
              <a:rPr lang="en-US">
                <a:solidFill>
                  <a:prstClr val="black">
                    <a:tint val="75000"/>
                  </a:prstClr>
                </a:solidFill>
              </a:rPr>
              <a:pPr>
                <a:defRPr/>
              </a:pPr>
              <a:t>6/18/2020</a:t>
            </a:fld>
            <a:endParaRPr lang="en-US">
              <a:solidFill>
                <a:prstClr val="black">
                  <a:tint val="75000"/>
                </a:prstClr>
              </a:solidFill>
            </a:endParaRPr>
          </a:p>
        </p:txBody>
      </p:sp>
      <p:sp>
        <p:nvSpPr>
          <p:cNvPr id="8" name="Footer Placeholder 4">
            <a:extLst>
              <a:ext uri="{FF2B5EF4-FFF2-40B4-BE49-F238E27FC236}">
                <a16:creationId xmlns="" xmlns:a16="http://schemas.microsoft.com/office/drawing/2014/main" id="{495D0B27-FC89-2847-86BE-1059285AEB41}"/>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 xmlns:a16="http://schemas.microsoft.com/office/drawing/2014/main" id="{C61446C7-EF73-D940-83D8-431B1801FEED}"/>
              </a:ext>
            </a:extLst>
          </p:cNvPr>
          <p:cNvSpPr>
            <a:spLocks noGrp="1"/>
          </p:cNvSpPr>
          <p:nvPr>
            <p:ph type="sldNum" sz="quarter" idx="12"/>
          </p:nvPr>
        </p:nvSpPr>
        <p:spPr/>
        <p:txBody>
          <a:bodyPr/>
          <a:lstStyle>
            <a:lvl1pPr>
              <a:defRPr/>
            </a:lvl1pPr>
          </a:lstStyle>
          <a:p>
            <a:pPr>
              <a:defRPr/>
            </a:pPr>
            <a:fld id="{753EFF5A-7543-2F44-8714-D76FE855E4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6117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36668FF2-6B08-F94F-B751-1B745B94BF0E}"/>
              </a:ext>
            </a:extLst>
          </p:cNvPr>
          <p:cNvSpPr>
            <a:spLocks noGrp="1"/>
          </p:cNvSpPr>
          <p:nvPr>
            <p:ph type="dt" sz="half" idx="10"/>
          </p:nvPr>
        </p:nvSpPr>
        <p:spPr/>
        <p:txBody>
          <a:bodyPr/>
          <a:lstStyle>
            <a:lvl1pPr>
              <a:defRPr/>
            </a:lvl1pPr>
          </a:lstStyle>
          <a:p>
            <a:pPr>
              <a:defRPr/>
            </a:pPr>
            <a:fld id="{2013E801-08A2-6B4C-8372-B0F264BA5F59}" type="datetimeFigureOut">
              <a:rPr lang="en-US">
                <a:solidFill>
                  <a:prstClr val="black">
                    <a:tint val="75000"/>
                  </a:prstClr>
                </a:solidFill>
              </a:rPr>
              <a:pPr>
                <a:defRPr/>
              </a:pPr>
              <a:t>6/18/2020</a:t>
            </a:fld>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03BF725D-DED8-0C41-9315-4DA1E8F770E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B581ABD2-B48F-DC42-8D6A-4E0ED3E04344}"/>
              </a:ext>
            </a:extLst>
          </p:cNvPr>
          <p:cNvSpPr>
            <a:spLocks noGrp="1"/>
          </p:cNvSpPr>
          <p:nvPr>
            <p:ph type="sldNum" sz="quarter" idx="12"/>
          </p:nvPr>
        </p:nvSpPr>
        <p:spPr/>
        <p:txBody>
          <a:bodyPr/>
          <a:lstStyle>
            <a:lvl1pPr>
              <a:defRPr/>
            </a:lvl1pPr>
          </a:lstStyle>
          <a:p>
            <a:pPr>
              <a:defRPr/>
            </a:pPr>
            <a:fld id="{1BDB5BD6-66BD-914A-BD39-55398E1978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60381228-7422-CA43-A26D-E6903A060F95}"/>
              </a:ext>
            </a:extLst>
          </p:cNvPr>
          <p:cNvSpPr>
            <a:spLocks noGrp="1"/>
          </p:cNvSpPr>
          <p:nvPr>
            <p:ph type="dt" sz="half" idx="10"/>
          </p:nvPr>
        </p:nvSpPr>
        <p:spPr/>
        <p:txBody>
          <a:bodyPr/>
          <a:lstStyle>
            <a:lvl1pPr>
              <a:defRPr/>
            </a:lvl1pPr>
          </a:lstStyle>
          <a:p>
            <a:pPr>
              <a:defRPr/>
            </a:pPr>
            <a:fld id="{D89419DB-025D-6C43-9D4D-D02833DAE693}" type="datetimeFigureOut">
              <a:rPr lang="en-US">
                <a:solidFill>
                  <a:prstClr val="black">
                    <a:tint val="75000"/>
                  </a:prstClr>
                </a:solidFill>
              </a:rPr>
              <a:pPr>
                <a:defRPr/>
              </a:pPr>
              <a:t>6/18/2020</a:t>
            </a:fld>
            <a:endParaRPr lang="en-US">
              <a:solidFill>
                <a:prstClr val="black">
                  <a:tint val="75000"/>
                </a:prstClr>
              </a:solidFill>
            </a:endParaRPr>
          </a:p>
        </p:txBody>
      </p:sp>
      <p:sp>
        <p:nvSpPr>
          <p:cNvPr id="3" name="Footer Placeholder 4">
            <a:extLst>
              <a:ext uri="{FF2B5EF4-FFF2-40B4-BE49-F238E27FC236}">
                <a16:creationId xmlns="" xmlns:a16="http://schemas.microsoft.com/office/drawing/2014/main" id="{A52E9CF2-E6F3-014B-972B-733D99B7D7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 xmlns:a16="http://schemas.microsoft.com/office/drawing/2014/main" id="{C9A57292-5B63-434E-B172-85F1489E007C}"/>
              </a:ext>
            </a:extLst>
          </p:cNvPr>
          <p:cNvSpPr>
            <a:spLocks noGrp="1"/>
          </p:cNvSpPr>
          <p:nvPr>
            <p:ph type="sldNum" sz="quarter" idx="12"/>
          </p:nvPr>
        </p:nvSpPr>
        <p:spPr/>
        <p:txBody>
          <a:bodyPr/>
          <a:lstStyle>
            <a:lvl1pPr>
              <a:defRPr/>
            </a:lvl1pPr>
          </a:lstStyle>
          <a:p>
            <a:pPr>
              <a:defRPr/>
            </a:pPr>
            <a:fld id="{E44D4C8A-5AE1-5B4E-8EEB-9F9EDD86B2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922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49AC8BC8-BD4D-BB49-B8A4-7F91FD8980C5}" type="datetimeFigureOut">
              <a:rPr lang="en-US" smtClean="0"/>
              <a:t>6/18/2020</a:t>
            </a:fld>
            <a:endParaRPr lang="en-US"/>
          </a:p>
        </p:txBody>
      </p:sp>
      <p:sp>
        <p:nvSpPr>
          <p:cNvPr id="5" name="Footer Placeholder 4"/>
          <p:cNvSpPr>
            <a:spLocks noGrp="1"/>
          </p:cNvSpPr>
          <p:nvPr>
            <p:ph type="ftr" sz="quarter" idx="11"/>
          </p:nvPr>
        </p:nvSpPr>
        <p:spPr>
          <a:xfrm>
            <a:off x="3864864" y="6355080"/>
            <a:ext cx="4632960" cy="365760"/>
          </a:xfrm>
        </p:spPr>
        <p:txBody>
          <a:bodyPr/>
          <a:lstStyle/>
          <a:p>
            <a:endParaRPr lang="en-US"/>
          </a:p>
        </p:txBody>
      </p:sp>
      <p:sp>
        <p:nvSpPr>
          <p:cNvPr id="6" name="Slide Number Placeholder 5"/>
          <p:cNvSpPr>
            <a:spLocks noGrp="1"/>
          </p:cNvSpPr>
          <p:nvPr>
            <p:ph type="sldNum" sz="quarter" idx="12"/>
          </p:nvPr>
        </p:nvSpPr>
        <p:spPr>
          <a:xfrm>
            <a:off x="1426464" y="6355080"/>
            <a:ext cx="2027936" cy="365760"/>
          </a:xfrm>
        </p:spPr>
        <p:txBody>
          <a:bodyPr/>
          <a:lstStyle/>
          <a:p>
            <a:fld id="{2339D31F-DFEA-8E42-95D5-0A8E94640909}" type="slidenum">
              <a:rPr lang="en-US" smtClean="0"/>
              <a:t>‹#›</a:t>
            </a:fld>
            <a:endParaRPr lang="en-US"/>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91FA5869-B0C0-6046-ACFC-8CA43B6C011F}"/>
              </a:ext>
            </a:extLst>
          </p:cNvPr>
          <p:cNvSpPr>
            <a:spLocks noGrp="1"/>
          </p:cNvSpPr>
          <p:nvPr>
            <p:ph type="dt" sz="half" idx="10"/>
          </p:nvPr>
        </p:nvSpPr>
        <p:spPr/>
        <p:txBody>
          <a:bodyPr/>
          <a:lstStyle>
            <a:lvl1pPr>
              <a:defRPr/>
            </a:lvl1pPr>
          </a:lstStyle>
          <a:p>
            <a:pPr>
              <a:defRPr/>
            </a:pPr>
            <a:fld id="{F5F6F089-2EA9-A34B-9896-2E7398CE2251}" type="datetimeFigureOut">
              <a:rPr lang="en-US">
                <a:solidFill>
                  <a:prstClr val="black">
                    <a:tint val="75000"/>
                  </a:prstClr>
                </a:solidFill>
              </a:rPr>
              <a:pPr>
                <a:defRPr/>
              </a:pPr>
              <a:t>6/18/2020</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6FB4FDC7-8621-1B42-BF3A-8CE895D1031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6B308026-89CD-F84C-BA14-A99B2055FE26}"/>
              </a:ext>
            </a:extLst>
          </p:cNvPr>
          <p:cNvSpPr>
            <a:spLocks noGrp="1"/>
          </p:cNvSpPr>
          <p:nvPr>
            <p:ph type="sldNum" sz="quarter" idx="12"/>
          </p:nvPr>
        </p:nvSpPr>
        <p:spPr/>
        <p:txBody>
          <a:bodyPr/>
          <a:lstStyle>
            <a:lvl1pPr>
              <a:defRPr/>
            </a:lvl1pPr>
          </a:lstStyle>
          <a:p>
            <a:pPr>
              <a:defRPr/>
            </a:pPr>
            <a:fld id="{B7CF9888-A4D1-5C45-BB09-9AC710F81B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4269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1A2A1E31-68B2-314F-A39D-CFD31C5B5211}"/>
              </a:ext>
            </a:extLst>
          </p:cNvPr>
          <p:cNvSpPr>
            <a:spLocks noGrp="1"/>
          </p:cNvSpPr>
          <p:nvPr>
            <p:ph type="dt" sz="half" idx="10"/>
          </p:nvPr>
        </p:nvSpPr>
        <p:spPr/>
        <p:txBody>
          <a:bodyPr/>
          <a:lstStyle>
            <a:lvl1pPr>
              <a:defRPr/>
            </a:lvl1pPr>
          </a:lstStyle>
          <a:p>
            <a:pPr>
              <a:defRPr/>
            </a:pPr>
            <a:fld id="{DA32E8B6-68E9-5D41-B325-53FB752A3061}" type="datetimeFigureOut">
              <a:rPr lang="en-US">
                <a:solidFill>
                  <a:prstClr val="black">
                    <a:tint val="75000"/>
                  </a:prstClr>
                </a:solidFill>
              </a:rPr>
              <a:pPr>
                <a:defRPr/>
              </a:pPr>
              <a:t>6/18/2020</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ED0B6271-DB9A-5A40-8405-37DD24C7416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6B26803F-D801-3248-AD26-E11964074535}"/>
              </a:ext>
            </a:extLst>
          </p:cNvPr>
          <p:cNvSpPr>
            <a:spLocks noGrp="1"/>
          </p:cNvSpPr>
          <p:nvPr>
            <p:ph type="sldNum" sz="quarter" idx="12"/>
          </p:nvPr>
        </p:nvSpPr>
        <p:spPr/>
        <p:txBody>
          <a:bodyPr/>
          <a:lstStyle>
            <a:lvl1pPr>
              <a:defRPr/>
            </a:lvl1pPr>
          </a:lstStyle>
          <a:p>
            <a:pPr>
              <a:defRPr/>
            </a:pPr>
            <a:fld id="{4AEF102E-6935-5044-8A92-ADA96F635D1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6986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FF2A0A-CE12-AA47-B193-C9DC92F23C7F}"/>
              </a:ext>
            </a:extLst>
          </p:cNvPr>
          <p:cNvSpPr>
            <a:spLocks noGrp="1"/>
          </p:cNvSpPr>
          <p:nvPr>
            <p:ph type="dt" sz="half" idx="10"/>
          </p:nvPr>
        </p:nvSpPr>
        <p:spPr/>
        <p:txBody>
          <a:bodyPr/>
          <a:lstStyle>
            <a:lvl1pPr>
              <a:defRPr/>
            </a:lvl1pPr>
          </a:lstStyle>
          <a:p>
            <a:pPr>
              <a:defRPr/>
            </a:pPr>
            <a:fld id="{23144DA2-9337-3042-96A0-D5A20C65B00A}" type="datetimeFigureOut">
              <a:rPr lang="en-US">
                <a:solidFill>
                  <a:prstClr val="black">
                    <a:tint val="75000"/>
                  </a:prstClr>
                </a:solidFill>
              </a:rPr>
              <a:pPr>
                <a:defRPr/>
              </a:pPr>
              <a:t>6/18/2020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4897224-D394-A54A-92D1-0A55B17DFD41}"/>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C96D816-78A1-0D48-9FD5-39ED11D4D356}"/>
              </a:ext>
            </a:extLst>
          </p:cNvPr>
          <p:cNvSpPr>
            <a:spLocks noGrp="1"/>
          </p:cNvSpPr>
          <p:nvPr>
            <p:ph type="sldNum" sz="quarter" idx="12"/>
          </p:nvPr>
        </p:nvSpPr>
        <p:spPr/>
        <p:txBody>
          <a:bodyPr/>
          <a:lstStyle>
            <a:lvl1pPr>
              <a:defRPr/>
            </a:lvl1pPr>
          </a:lstStyle>
          <a:p>
            <a:pPr>
              <a:defRPr/>
            </a:pPr>
            <a:fld id="{06C38F05-34D3-7740-A5CA-2791B088C1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7663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93AB521-72DA-5B4E-9051-C3E4F7DEECAD}"/>
              </a:ext>
            </a:extLst>
          </p:cNvPr>
          <p:cNvSpPr>
            <a:spLocks noGrp="1"/>
          </p:cNvSpPr>
          <p:nvPr>
            <p:ph type="dt" sz="half" idx="10"/>
          </p:nvPr>
        </p:nvSpPr>
        <p:spPr/>
        <p:txBody>
          <a:bodyPr/>
          <a:lstStyle>
            <a:lvl1pPr>
              <a:defRPr/>
            </a:lvl1pPr>
          </a:lstStyle>
          <a:p>
            <a:pPr>
              <a:defRPr/>
            </a:pPr>
            <a:fld id="{D42BC617-5CE9-ED45-83FF-284E7CD1ADCD}" type="datetimeFigureOut">
              <a:rPr lang="en-US">
                <a:solidFill>
                  <a:prstClr val="black">
                    <a:tint val="75000"/>
                  </a:prstClr>
                </a:solidFill>
              </a:rPr>
              <a:pPr>
                <a:defRPr/>
              </a:pPr>
              <a:t>6/18/2020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979CA1-D033-1640-848B-870FEE113B58}"/>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7EFAA16-FFE5-F04A-93E9-B401B99986FD}"/>
              </a:ext>
            </a:extLst>
          </p:cNvPr>
          <p:cNvSpPr>
            <a:spLocks noGrp="1"/>
          </p:cNvSpPr>
          <p:nvPr>
            <p:ph type="sldNum" sz="quarter" idx="12"/>
          </p:nvPr>
        </p:nvSpPr>
        <p:spPr/>
        <p:txBody>
          <a:bodyPr/>
          <a:lstStyle>
            <a:lvl1pPr>
              <a:defRPr/>
            </a:lvl1pPr>
          </a:lstStyle>
          <a:p>
            <a:pPr>
              <a:defRPr/>
            </a:pPr>
            <a:fld id="{50B86B46-0754-9942-B5D3-B9F34F5F89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1339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2CCC9A9-09E3-7443-9CFA-D8E1FB7F9290}" type="datetimeFigureOut">
              <a:rPr lang="en-US" smtClean="0">
                <a:solidFill>
                  <a:prstClr val="black">
                    <a:tint val="75000"/>
                  </a:prstClr>
                </a:solidFill>
              </a:rPr>
              <a:pPr/>
              <a:t>6/18/2020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4A5717-CA73-0E42-AE7A-9308A372FF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94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2"/>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05692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01790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7"/>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20843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37435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9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34098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49AC8BC8-BD4D-BB49-B8A4-7F91FD8980C5}" type="datetimeFigureOut">
              <a:rPr lang="en-US" smtClean="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9D31F-DFEA-8E42-95D5-0A8E94640909}" type="slidenum">
              <a:rPr lang="en-US" smtClean="0"/>
              <a:t>‹#›</a:t>
            </a:fld>
            <a:endParaRPr lang="en-US"/>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378747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00472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9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50662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06674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40038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5"/>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8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27404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dia lichtblauw">
    <p:bg>
      <p:bgRef idx="1001">
        <a:schemeClr val="bg1"/>
      </p:bgRef>
    </p:bg>
    <p:spTree>
      <p:nvGrpSpPr>
        <p:cNvPr id="1" name=""/>
        <p:cNvGrpSpPr/>
        <p:nvPr/>
      </p:nvGrpSpPr>
      <p:grpSpPr>
        <a:xfrm>
          <a:off x="0" y="0"/>
          <a:ext cx="0" cy="0"/>
          <a:chOff x="0" y="0"/>
          <a:chExt cx="0" cy="0"/>
        </a:xfrm>
      </p:grpSpPr>
      <p:sp>
        <p:nvSpPr>
          <p:cNvPr id="6" name="Rechthoek 5"/>
          <p:cNvSpPr/>
          <p:nvPr userDrawn="1"/>
        </p:nvSpPr>
        <p:spPr>
          <a:xfrm>
            <a:off x="0" y="1"/>
            <a:ext cx="12192000" cy="5930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srgbClr val="FFFFFF"/>
              </a:solidFill>
            </a:endParaRPr>
          </a:p>
        </p:txBody>
      </p:sp>
      <p:sp>
        <p:nvSpPr>
          <p:cNvPr id="2" name="Titel 1"/>
          <p:cNvSpPr>
            <a:spLocks noGrp="1"/>
          </p:cNvSpPr>
          <p:nvPr>
            <p:ph type="ctrTitle"/>
          </p:nvPr>
        </p:nvSpPr>
        <p:spPr>
          <a:xfrm>
            <a:off x="901322" y="234261"/>
            <a:ext cx="8797789" cy="2205258"/>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901321" y="2439519"/>
            <a:ext cx="5595491"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Tree>
    <p:extLst>
      <p:ext uri="{BB962C8B-B14F-4D97-AF65-F5344CB8AC3E}">
        <p14:creationId xmlns:p14="http://schemas.microsoft.com/office/powerpoint/2010/main" val="317085904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eldia donkerblauw">
    <p:bg>
      <p:bgRef idx="1001">
        <a:schemeClr val="bg1"/>
      </p:bgRef>
    </p:bg>
    <p:spTree>
      <p:nvGrpSpPr>
        <p:cNvPr id="1" name=""/>
        <p:cNvGrpSpPr/>
        <p:nvPr/>
      </p:nvGrpSpPr>
      <p:grpSpPr>
        <a:xfrm>
          <a:off x="0" y="0"/>
          <a:ext cx="0" cy="0"/>
          <a:chOff x="0" y="0"/>
          <a:chExt cx="0" cy="0"/>
        </a:xfrm>
      </p:grpSpPr>
      <p:sp>
        <p:nvSpPr>
          <p:cNvPr id="5" name="Rechthoek 4"/>
          <p:cNvSpPr/>
          <p:nvPr userDrawn="1"/>
        </p:nvSpPr>
        <p:spPr>
          <a:xfrm>
            <a:off x="0" y="1"/>
            <a:ext cx="12192000" cy="593003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srgbClr val="FFFFFF"/>
              </a:solidFill>
            </a:endParaRPr>
          </a:p>
        </p:txBody>
      </p:sp>
      <p:sp>
        <p:nvSpPr>
          <p:cNvPr id="2" name="Titel 1"/>
          <p:cNvSpPr>
            <a:spLocks noGrp="1"/>
          </p:cNvSpPr>
          <p:nvPr>
            <p:ph type="ctrTitle"/>
          </p:nvPr>
        </p:nvSpPr>
        <p:spPr>
          <a:xfrm>
            <a:off x="901322" y="234261"/>
            <a:ext cx="8797789" cy="2205258"/>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901321" y="2439519"/>
            <a:ext cx="5595491"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Tree>
    <p:extLst>
      <p:ext uri="{BB962C8B-B14F-4D97-AF65-F5344CB8AC3E}">
        <p14:creationId xmlns:p14="http://schemas.microsoft.com/office/powerpoint/2010/main" val="178804800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dia oranje">
    <p:bg>
      <p:bgRef idx="1001">
        <a:schemeClr val="bg1"/>
      </p:bgRef>
    </p:bg>
    <p:spTree>
      <p:nvGrpSpPr>
        <p:cNvPr id="1" name=""/>
        <p:cNvGrpSpPr/>
        <p:nvPr/>
      </p:nvGrpSpPr>
      <p:grpSpPr>
        <a:xfrm>
          <a:off x="0" y="0"/>
          <a:ext cx="0" cy="0"/>
          <a:chOff x="0" y="0"/>
          <a:chExt cx="0" cy="0"/>
        </a:xfrm>
      </p:grpSpPr>
      <p:sp>
        <p:nvSpPr>
          <p:cNvPr id="5" name="Rechthoek 4"/>
          <p:cNvSpPr/>
          <p:nvPr userDrawn="1"/>
        </p:nvSpPr>
        <p:spPr>
          <a:xfrm>
            <a:off x="0" y="1"/>
            <a:ext cx="12192000" cy="59300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srgbClr val="E84E10"/>
              </a:solidFill>
            </a:endParaRPr>
          </a:p>
        </p:txBody>
      </p:sp>
      <p:sp>
        <p:nvSpPr>
          <p:cNvPr id="2" name="Titel 1"/>
          <p:cNvSpPr>
            <a:spLocks noGrp="1"/>
          </p:cNvSpPr>
          <p:nvPr>
            <p:ph type="ctrTitle"/>
          </p:nvPr>
        </p:nvSpPr>
        <p:spPr>
          <a:xfrm>
            <a:off x="901322" y="234261"/>
            <a:ext cx="8797789" cy="2205258"/>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901321" y="2439519"/>
            <a:ext cx="5595491"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Tree>
    <p:extLst>
      <p:ext uri="{BB962C8B-B14F-4D97-AF65-F5344CB8AC3E}">
        <p14:creationId xmlns:p14="http://schemas.microsoft.com/office/powerpoint/2010/main" val="386702785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ekst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822271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4"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49AC8BC8-BD4D-BB49-B8A4-7F91FD8980C5}" type="datetimeFigureOut">
              <a:rPr lang="en-US" smtClean="0"/>
              <a:t>6/18/2020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39D31F-DFEA-8E42-95D5-0A8E94640909}" type="slidenum">
              <a:rPr lang="en-US" smtClean="0"/>
              <a:t>‹#›</a:t>
            </a:fld>
            <a:endParaRPr lang="en-US"/>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ekstdia donkerblauw">
    <p:bg>
      <p:bgRef idx="1001">
        <a:schemeClr val="bg1"/>
      </p:bgRef>
    </p:bg>
    <p:spTree>
      <p:nvGrpSpPr>
        <p:cNvPr id="1" name=""/>
        <p:cNvGrpSpPr/>
        <p:nvPr/>
      </p:nvGrpSpPr>
      <p:grpSpPr>
        <a:xfrm>
          <a:off x="0" y="0"/>
          <a:ext cx="0" cy="0"/>
          <a:chOff x="0" y="0"/>
          <a:chExt cx="0" cy="0"/>
        </a:xfrm>
      </p:grpSpPr>
      <p:sp>
        <p:nvSpPr>
          <p:cNvPr id="8" name="Rechthoek 7"/>
          <p:cNvSpPr/>
          <p:nvPr userDrawn="1"/>
        </p:nvSpPr>
        <p:spPr>
          <a:xfrm>
            <a:off x="0" y="1"/>
            <a:ext cx="12192000" cy="593003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srgbClr val="FFFFFF"/>
              </a:solidFill>
            </a:endParaRPr>
          </a:p>
        </p:txBody>
      </p:sp>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7351794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ekstdia lichtblauw">
    <p:bg>
      <p:bgRef idx="1001">
        <a:schemeClr val="bg1"/>
      </p:bgRef>
    </p:bg>
    <p:spTree>
      <p:nvGrpSpPr>
        <p:cNvPr id="1" name=""/>
        <p:cNvGrpSpPr/>
        <p:nvPr/>
      </p:nvGrpSpPr>
      <p:grpSpPr>
        <a:xfrm>
          <a:off x="0" y="0"/>
          <a:ext cx="0" cy="0"/>
          <a:chOff x="0" y="0"/>
          <a:chExt cx="0" cy="0"/>
        </a:xfrm>
      </p:grpSpPr>
      <p:sp>
        <p:nvSpPr>
          <p:cNvPr id="9" name="Rechthoek 8"/>
          <p:cNvSpPr/>
          <p:nvPr userDrawn="1"/>
        </p:nvSpPr>
        <p:spPr>
          <a:xfrm>
            <a:off x="0" y="1"/>
            <a:ext cx="12192000" cy="59300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srgbClr val="FFFFFF"/>
              </a:solidFill>
            </a:endParaRPr>
          </a:p>
        </p:txBody>
      </p:sp>
      <p:sp>
        <p:nvSpPr>
          <p:cNvPr id="2" name="Titel 1"/>
          <p:cNvSpPr>
            <a:spLocks noGrp="1"/>
          </p:cNvSpPr>
          <p:nvPr>
            <p:ph type="title"/>
          </p:nvPr>
        </p:nvSpPr>
        <p:spPr/>
        <p:txBody>
          <a:bodyPr/>
          <a:lstStyle>
            <a:lvl1pPr>
              <a:defRPr>
                <a:solidFill>
                  <a:srgbClr val="FFFFFF"/>
                </a:solidFill>
              </a:defRPr>
            </a:lvl1pPr>
          </a:lstStyle>
          <a:p>
            <a:r>
              <a:rPr lang="nl-NL" dirty="0"/>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4745425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Foto dia">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6126725" y="0"/>
            <a:ext cx="6065276" cy="5790252"/>
          </a:xfrm>
          <a:solidFill>
            <a:schemeClr val="bg1">
              <a:lumMod val="85000"/>
            </a:schemeClr>
          </a:solidFill>
        </p:spPr>
        <p:txBody>
          <a:bodyPr/>
          <a:lstStyle/>
          <a:p>
            <a:endParaRPr lang="nl-NL" dirty="0"/>
          </a:p>
        </p:txBody>
      </p:sp>
      <p:sp>
        <p:nvSpPr>
          <p:cNvPr id="2" name="Titel 1"/>
          <p:cNvSpPr>
            <a:spLocks noGrp="1"/>
          </p:cNvSpPr>
          <p:nvPr>
            <p:ph type="title"/>
          </p:nvPr>
        </p:nvSpPr>
        <p:spPr>
          <a:xfrm>
            <a:off x="480001" y="414260"/>
            <a:ext cx="5246167" cy="1565897"/>
          </a:xfrm>
        </p:spPr>
        <p:txBody>
          <a:bodyPr/>
          <a:lstStyle/>
          <a:p>
            <a:r>
              <a:rPr lang="nl-NL" dirty="0"/>
              <a:t>Titelstijl van model bewerken</a:t>
            </a:r>
          </a:p>
        </p:txBody>
      </p:sp>
      <p:sp>
        <p:nvSpPr>
          <p:cNvPr id="3" name="Tijdelijke aanduiding voor inhoud 2"/>
          <p:cNvSpPr>
            <a:spLocks noGrp="1"/>
          </p:cNvSpPr>
          <p:nvPr>
            <p:ph idx="1"/>
          </p:nvPr>
        </p:nvSpPr>
        <p:spPr>
          <a:xfrm>
            <a:off x="480002" y="1980156"/>
            <a:ext cx="5246165" cy="3810096"/>
          </a:xfrm>
        </p:spPr>
        <p:txBody>
          <a:bodyPr/>
          <a:lstStyle>
            <a:lvl3pPr marL="715962" indent="0">
              <a:buNone/>
              <a:defRPr/>
            </a:lvl3pPr>
          </a:lstStyle>
          <a:p>
            <a:pPr lvl="0"/>
            <a:r>
              <a:rPr lang="nl-NL" dirty="0"/>
              <a:t>Klik om de tekststijl van het model te bewerken</a:t>
            </a:r>
          </a:p>
          <a:p>
            <a:pPr lvl="1"/>
            <a:r>
              <a:rPr lang="nl-NL" dirty="0"/>
              <a:t>Tweede niveau</a:t>
            </a:r>
          </a:p>
        </p:txBody>
      </p:sp>
    </p:spTree>
    <p:extLst>
      <p:ext uri="{BB962C8B-B14F-4D97-AF65-F5344CB8AC3E}">
        <p14:creationId xmlns:p14="http://schemas.microsoft.com/office/powerpoint/2010/main" val="2439697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todia">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0" y="1"/>
            <a:ext cx="12192000" cy="5930035"/>
          </a:xfrm>
          <a:solidFill>
            <a:schemeClr val="bg2">
              <a:lumMod val="85000"/>
            </a:schemeClr>
          </a:solidFill>
        </p:spPr>
        <p:txBody>
          <a:bodyPr/>
          <a:lstStyle/>
          <a:p>
            <a:endParaRPr lang="nl-NL" dirty="0"/>
          </a:p>
        </p:txBody>
      </p:sp>
    </p:spTree>
    <p:extLst>
      <p:ext uri="{BB962C8B-B14F-4D97-AF65-F5344CB8AC3E}">
        <p14:creationId xmlns:p14="http://schemas.microsoft.com/office/powerpoint/2010/main" val="10720011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el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7" name="Tijdelijke aanduiding voor tabel 6"/>
          <p:cNvSpPr>
            <a:spLocks noGrp="1"/>
          </p:cNvSpPr>
          <p:nvPr>
            <p:ph type="tbl" sz="quarter" idx="13"/>
          </p:nvPr>
        </p:nvSpPr>
        <p:spPr>
          <a:xfrm>
            <a:off x="480485" y="1296000"/>
            <a:ext cx="11101916" cy="4309230"/>
          </a:xfrm>
        </p:spPr>
        <p:txBody>
          <a:bodyPr/>
          <a:lstStyle/>
          <a:p>
            <a:endParaRPr lang="nl-NL"/>
          </a:p>
        </p:txBody>
      </p:sp>
    </p:spTree>
    <p:extLst>
      <p:ext uri="{BB962C8B-B14F-4D97-AF65-F5344CB8AC3E}">
        <p14:creationId xmlns:p14="http://schemas.microsoft.com/office/powerpoint/2010/main" val="721857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5DD9E0-B3ED-724F-9028-69BE23880944}"/>
              </a:ext>
            </a:extLst>
          </p:cNvPr>
          <p:cNvSpPr>
            <a:spLocks noGrp="1"/>
          </p:cNvSpPr>
          <p:nvPr>
            <p:ph type="ctrTitle"/>
          </p:nvPr>
        </p:nvSpPr>
        <p:spPr>
          <a:xfrm>
            <a:off x="6043353" y="872979"/>
            <a:ext cx="5652927" cy="1986597"/>
          </a:xfrm>
          <a:prstGeom prst="rect">
            <a:avLst/>
          </a:prstGeom>
        </p:spPr>
        <p:txBody>
          <a:bodyPr anchor="b">
            <a:noAutofit/>
          </a:bodyPr>
          <a:lstStyle>
            <a:lvl1pPr algn="l">
              <a:defRPr sz="5400" baseline="0">
                <a:solidFill>
                  <a:schemeClr val="tx2"/>
                </a:solidFill>
                <a:latin typeface="+mj-lt"/>
              </a:defRPr>
            </a:lvl1pPr>
          </a:lstStyle>
          <a:p>
            <a:r>
              <a:rPr lang="en-US" dirty="0"/>
              <a:t>Click to edit Master title style</a:t>
            </a:r>
          </a:p>
        </p:txBody>
      </p:sp>
      <p:sp>
        <p:nvSpPr>
          <p:cNvPr id="3" name="Subtitle 2">
            <a:extLst>
              <a:ext uri="{FF2B5EF4-FFF2-40B4-BE49-F238E27FC236}">
                <a16:creationId xmlns="" xmlns:a16="http://schemas.microsoft.com/office/drawing/2014/main" id="{4D708D59-5533-984A-ABC7-8D0F7571CAFA}"/>
              </a:ext>
            </a:extLst>
          </p:cNvPr>
          <p:cNvSpPr>
            <a:spLocks noGrp="1"/>
          </p:cNvSpPr>
          <p:nvPr>
            <p:ph type="subTitle" idx="1"/>
          </p:nvPr>
        </p:nvSpPr>
        <p:spPr>
          <a:xfrm>
            <a:off x="6043354" y="2859576"/>
            <a:ext cx="5652926" cy="1014298"/>
          </a:xfrm>
          <a:prstGeom prst="rect">
            <a:avLst/>
          </a:prstGeom>
        </p:spPr>
        <p:txBody>
          <a:bodyP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Box 10">
            <a:extLst>
              <a:ext uri="{FF2B5EF4-FFF2-40B4-BE49-F238E27FC236}">
                <a16:creationId xmlns="" xmlns:a16="http://schemas.microsoft.com/office/drawing/2014/main" id="{97A8331F-1226-2E4C-8D0A-2719D5B1ABF3}"/>
              </a:ext>
            </a:extLst>
          </p:cNvPr>
          <p:cNvSpPr txBox="1"/>
          <p:nvPr userDrawn="1"/>
        </p:nvSpPr>
        <p:spPr>
          <a:xfrm>
            <a:off x="6043354" y="3666011"/>
            <a:ext cx="66501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400" b="1" dirty="0">
                <a:solidFill>
                  <a:srgbClr val="FFCD00"/>
                </a:solidFill>
              </a:rPr>
              <a:t>•••</a:t>
            </a:r>
          </a:p>
        </p:txBody>
      </p:sp>
      <p:pic>
        <p:nvPicPr>
          <p:cNvPr id="6" name="Picture 5">
            <a:extLst>
              <a:ext uri="{FF2B5EF4-FFF2-40B4-BE49-F238E27FC236}">
                <a16:creationId xmlns="" xmlns:a16="http://schemas.microsoft.com/office/drawing/2014/main" id="{B6F5D0A3-D3EE-DD47-9957-D461808EB5A8}"/>
              </a:ext>
            </a:extLst>
          </p:cNvPr>
          <p:cNvPicPr>
            <a:picLocks noChangeAspect="1"/>
          </p:cNvPicPr>
          <p:nvPr userDrawn="1"/>
        </p:nvPicPr>
        <p:blipFill>
          <a:blip r:embed="rId2"/>
          <a:stretch>
            <a:fillRect/>
          </a:stretch>
        </p:blipFill>
        <p:spPr>
          <a:xfrm>
            <a:off x="9561170" y="295264"/>
            <a:ext cx="2249424" cy="989330"/>
          </a:xfrm>
          <a:prstGeom prst="rect">
            <a:avLst/>
          </a:prstGeom>
        </p:spPr>
      </p:pic>
      <p:pic>
        <p:nvPicPr>
          <p:cNvPr id="7" name="Picture 6">
            <a:extLst>
              <a:ext uri="{FF2B5EF4-FFF2-40B4-BE49-F238E27FC236}">
                <a16:creationId xmlns="" xmlns:a16="http://schemas.microsoft.com/office/drawing/2014/main" id="{550B980B-F015-A441-9444-F76067B86E05}"/>
              </a:ext>
            </a:extLst>
          </p:cNvPr>
          <p:cNvPicPr>
            <a:picLocks noChangeAspect="1"/>
          </p:cNvPicPr>
          <p:nvPr userDrawn="1"/>
        </p:nvPicPr>
        <p:blipFill>
          <a:blip r:embed="rId3"/>
          <a:stretch>
            <a:fillRect/>
          </a:stretch>
        </p:blipFill>
        <p:spPr>
          <a:xfrm>
            <a:off x="0" y="0"/>
            <a:ext cx="5488845" cy="6858000"/>
          </a:xfrm>
          <a:prstGeom prst="rect">
            <a:avLst/>
          </a:prstGeom>
        </p:spPr>
      </p:pic>
    </p:spTree>
    <p:extLst>
      <p:ext uri="{BB962C8B-B14F-4D97-AF65-F5344CB8AC3E}">
        <p14:creationId xmlns:p14="http://schemas.microsoft.com/office/powerpoint/2010/main" val="853122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AAEF4D-1501-1C4A-8BF2-EBF84C353934}"/>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B746155A-A000-4041-920D-E7EEE74DEC15}"/>
              </a:ext>
            </a:extLst>
          </p:cNvPr>
          <p:cNvSpPr>
            <a:spLocks noGrp="1"/>
          </p:cNvSpPr>
          <p:nvPr>
            <p:ph idx="1"/>
          </p:nvPr>
        </p:nvSpPr>
        <p:spPr>
          <a:xfrm>
            <a:off x="838200" y="1825625"/>
            <a:ext cx="10515600" cy="4351338"/>
          </a:xfrm>
          <a:prstGeom prst="rect">
            <a:avLst/>
          </a:prstGeom>
        </p:spPr>
        <p:txBody>
          <a:bodyPr/>
          <a:lstStyle>
            <a:lvl1pPr>
              <a:spcBef>
                <a:spcPts val="1600"/>
              </a:spcBef>
              <a:defRPr/>
            </a:lvl1pPr>
            <a:lvl2pPr>
              <a:spcBef>
                <a:spcPts val="1100"/>
              </a:spcBef>
              <a:buClr>
                <a:schemeClr val="accent3"/>
              </a:buClr>
              <a:defRPr/>
            </a:lvl2pPr>
            <a:lvl3pPr>
              <a:spcBef>
                <a:spcPts val="1100"/>
              </a:spcBef>
              <a:buClr>
                <a:schemeClr val="tx2"/>
              </a:buClr>
              <a:defRPr/>
            </a:lvl3pPr>
            <a:lvl4pPr>
              <a:spcBef>
                <a:spcPts val="1100"/>
              </a:spcBef>
              <a:buClr>
                <a:schemeClr val="accent1"/>
              </a:buClr>
              <a:defRPr/>
            </a:lvl4pPr>
            <a:lvl5pPr>
              <a:spcBef>
                <a:spcPts val="1100"/>
              </a:spcBef>
              <a:buClr>
                <a:schemeClr val="bg2">
                  <a:lumMod val="25000"/>
                </a:schemeClr>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 xmlns:a16="http://schemas.microsoft.com/office/drawing/2014/main" id="{226E6D72-8B14-8946-BAE9-7F2E965F3E7D}"/>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9" name="Slide Number Placeholder 8">
            <a:extLst>
              <a:ext uri="{FF2B5EF4-FFF2-40B4-BE49-F238E27FC236}">
                <a16:creationId xmlns="" xmlns:a16="http://schemas.microsoft.com/office/drawing/2014/main" id="{6FFCB3CD-21C1-174A-91CF-FE1453D9B884}"/>
              </a:ext>
            </a:extLst>
          </p:cNvPr>
          <p:cNvSpPr>
            <a:spLocks noGrp="1"/>
          </p:cNvSpPr>
          <p:nvPr>
            <p:ph type="sldNum" sz="quarter" idx="12"/>
          </p:nvPr>
        </p:nvSpPr>
        <p:spPr/>
        <p:txBody>
          <a:bodyPr/>
          <a:lstStyle/>
          <a:p>
            <a:fld id="{0F408A5D-059A-A247-8344-29C129C8EF29}" type="slidenum">
              <a:rPr lang="en-US" smtClean="0">
                <a:solidFill>
                  <a:srgbClr val="003A5B"/>
                </a:solidFill>
              </a:rPr>
              <a:pPr/>
              <a:t>‹#›</a:t>
            </a:fld>
            <a:endParaRPr lang="en-US" dirty="0">
              <a:solidFill>
                <a:srgbClr val="003A5B"/>
              </a:solidFill>
            </a:endParaRPr>
          </a:p>
        </p:txBody>
      </p:sp>
    </p:spTree>
    <p:extLst>
      <p:ext uri="{BB962C8B-B14F-4D97-AF65-F5344CB8AC3E}">
        <p14:creationId xmlns:p14="http://schemas.microsoft.com/office/powerpoint/2010/main" val="2035273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A1CBA641-701B-A842-9D76-BB9FE5FB2816}"/>
              </a:ext>
            </a:extLst>
          </p:cNvPr>
          <p:cNvSpPr/>
          <p:nvPr userDrawn="1"/>
        </p:nvSpPr>
        <p:spPr>
          <a:xfrm>
            <a:off x="0" y="1"/>
            <a:ext cx="12192000" cy="6129494"/>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3AD"/>
              </a:solidFill>
            </a:endParaRPr>
          </a:p>
        </p:txBody>
      </p:sp>
      <p:sp>
        <p:nvSpPr>
          <p:cNvPr id="2" name="Title 1">
            <a:extLst>
              <a:ext uri="{FF2B5EF4-FFF2-40B4-BE49-F238E27FC236}">
                <a16:creationId xmlns="" xmlns:a16="http://schemas.microsoft.com/office/drawing/2014/main" id="{84AAEF4D-1501-1C4A-8BF2-EBF84C353934}"/>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B746155A-A000-4041-920D-E7EEE74DEC15}"/>
              </a:ext>
            </a:extLst>
          </p:cNvPr>
          <p:cNvSpPr>
            <a:spLocks noGrp="1"/>
          </p:cNvSpPr>
          <p:nvPr>
            <p:ph idx="1"/>
          </p:nvPr>
        </p:nvSpPr>
        <p:spPr>
          <a:xfrm>
            <a:off x="838200" y="1825625"/>
            <a:ext cx="10515600" cy="4351338"/>
          </a:xfrm>
          <a:prstGeom prst="rect">
            <a:avLst/>
          </a:prstGeom>
        </p:spPr>
        <p:txBody>
          <a:bodyPr/>
          <a:lstStyle>
            <a:lvl1pPr>
              <a:spcBef>
                <a:spcPts val="1600"/>
              </a:spcBef>
              <a:defRPr/>
            </a:lvl1pPr>
            <a:lvl2pPr>
              <a:spcBef>
                <a:spcPts val="1100"/>
              </a:spcBef>
              <a:buClr>
                <a:schemeClr val="accent3"/>
              </a:buClr>
              <a:defRPr/>
            </a:lvl2pPr>
            <a:lvl3pPr>
              <a:spcBef>
                <a:spcPts val="1100"/>
              </a:spcBef>
              <a:buClr>
                <a:schemeClr val="tx2"/>
              </a:buClr>
              <a:defRPr/>
            </a:lvl3pPr>
            <a:lvl4pPr>
              <a:spcBef>
                <a:spcPts val="1100"/>
              </a:spcBef>
              <a:buClr>
                <a:schemeClr val="bg2">
                  <a:lumMod val="25000"/>
                </a:schemeClr>
              </a:buClr>
              <a:defRPr/>
            </a:lvl4pPr>
            <a:lvl5pPr>
              <a:spcBef>
                <a:spcPts val="1100"/>
              </a:spcBef>
              <a:buClr>
                <a:schemeClr val="bg2">
                  <a:lumMod val="25000"/>
                </a:schemeClr>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 xmlns:a16="http://schemas.microsoft.com/office/drawing/2014/main" id="{226E6D72-8B14-8946-BAE9-7F2E965F3E7D}"/>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9" name="Slide Number Placeholder 8">
            <a:extLst>
              <a:ext uri="{FF2B5EF4-FFF2-40B4-BE49-F238E27FC236}">
                <a16:creationId xmlns="" xmlns:a16="http://schemas.microsoft.com/office/drawing/2014/main" id="{6FFCB3CD-21C1-174A-91CF-FE1453D9B884}"/>
              </a:ext>
            </a:extLst>
          </p:cNvPr>
          <p:cNvSpPr>
            <a:spLocks noGrp="1"/>
          </p:cNvSpPr>
          <p:nvPr>
            <p:ph type="sldNum" sz="quarter" idx="12"/>
          </p:nvPr>
        </p:nvSpPr>
        <p:spPr/>
        <p:txBody>
          <a:bodyPr/>
          <a:lstStyle/>
          <a:p>
            <a:fld id="{0F408A5D-059A-A247-8344-29C129C8EF29}" type="slidenum">
              <a:rPr lang="en-US" smtClean="0">
                <a:solidFill>
                  <a:srgbClr val="003A5B"/>
                </a:solidFill>
              </a:rPr>
              <a:pPr/>
              <a:t>‹#›</a:t>
            </a:fld>
            <a:endParaRPr lang="en-US" dirty="0">
              <a:solidFill>
                <a:srgbClr val="003A5B"/>
              </a:solidFill>
            </a:endParaRPr>
          </a:p>
        </p:txBody>
      </p:sp>
    </p:spTree>
    <p:extLst>
      <p:ext uri="{BB962C8B-B14F-4D97-AF65-F5344CB8AC3E}">
        <p14:creationId xmlns:p14="http://schemas.microsoft.com/office/powerpoint/2010/main" val="2655845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845B6D-5702-EB41-BD5B-A2026290BB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 xmlns:a16="http://schemas.microsoft.com/office/drawing/2014/main" id="{2A55E5EB-D470-424D-B29E-DD801C3221E2}"/>
              </a:ext>
            </a:extLst>
          </p:cNvPr>
          <p:cNvSpPr>
            <a:spLocks noGrp="1"/>
          </p:cNvSpPr>
          <p:nvPr>
            <p:ph type="body" idx="1"/>
          </p:nvPr>
        </p:nvSpPr>
        <p:spPr>
          <a:xfrm>
            <a:off x="906086" y="4589463"/>
            <a:ext cx="10441363" cy="1500187"/>
          </a:xfrm>
          <a:prstGeom prst="rect">
            <a:avLst/>
          </a:prstGeo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Footer Placeholder 7">
            <a:extLst>
              <a:ext uri="{FF2B5EF4-FFF2-40B4-BE49-F238E27FC236}">
                <a16:creationId xmlns="" xmlns:a16="http://schemas.microsoft.com/office/drawing/2014/main" id="{AA28F8C4-A416-6D47-B14B-F464C35985E9}"/>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9" name="Slide Number Placeholder 8">
            <a:extLst>
              <a:ext uri="{FF2B5EF4-FFF2-40B4-BE49-F238E27FC236}">
                <a16:creationId xmlns="" xmlns:a16="http://schemas.microsoft.com/office/drawing/2014/main" id="{0AC3095E-FADF-A540-82A8-4DA001290018}"/>
              </a:ext>
            </a:extLst>
          </p:cNvPr>
          <p:cNvSpPr>
            <a:spLocks noGrp="1"/>
          </p:cNvSpPr>
          <p:nvPr>
            <p:ph type="sldNum" sz="quarter" idx="12"/>
          </p:nvPr>
        </p:nvSpPr>
        <p:spPr/>
        <p:txBody>
          <a:bodyPr/>
          <a:lstStyle/>
          <a:p>
            <a:fld id="{0F408A5D-059A-A247-8344-29C129C8EF29}" type="slidenum">
              <a:rPr lang="en-US" smtClean="0">
                <a:solidFill>
                  <a:srgbClr val="003A5B"/>
                </a:solidFill>
              </a:rPr>
              <a:pPr/>
              <a:t>‹#›</a:t>
            </a:fld>
            <a:endParaRPr lang="en-US" dirty="0">
              <a:solidFill>
                <a:srgbClr val="003A5B"/>
              </a:solidFill>
            </a:endParaRPr>
          </a:p>
        </p:txBody>
      </p:sp>
      <p:sp>
        <p:nvSpPr>
          <p:cNvPr id="6" name="Rectangle 5">
            <a:extLst>
              <a:ext uri="{FF2B5EF4-FFF2-40B4-BE49-F238E27FC236}">
                <a16:creationId xmlns="" xmlns:a16="http://schemas.microsoft.com/office/drawing/2014/main" id="{61651BDD-D095-574E-8568-6D2F71C0E908}"/>
              </a:ext>
            </a:extLst>
          </p:cNvPr>
          <p:cNvSpPr/>
          <p:nvPr userDrawn="1"/>
        </p:nvSpPr>
        <p:spPr>
          <a:xfrm>
            <a:off x="0" y="3674225"/>
            <a:ext cx="11347450" cy="814647"/>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3AD"/>
              </a:solidFill>
            </a:endParaRPr>
          </a:p>
        </p:txBody>
      </p:sp>
    </p:spTree>
    <p:extLst>
      <p:ext uri="{BB962C8B-B14F-4D97-AF65-F5344CB8AC3E}">
        <p14:creationId xmlns:p14="http://schemas.microsoft.com/office/powerpoint/2010/main" val="1996733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845B6D-5702-EB41-BD5B-A2026290BB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 xmlns:a16="http://schemas.microsoft.com/office/drawing/2014/main" id="{2A55E5EB-D470-424D-B29E-DD801C3221E2}"/>
              </a:ext>
            </a:extLst>
          </p:cNvPr>
          <p:cNvSpPr>
            <a:spLocks noGrp="1"/>
          </p:cNvSpPr>
          <p:nvPr>
            <p:ph type="body" idx="1"/>
          </p:nvPr>
        </p:nvSpPr>
        <p:spPr>
          <a:xfrm>
            <a:off x="906087" y="4589463"/>
            <a:ext cx="10441363" cy="1500187"/>
          </a:xfrm>
          <a:prstGeom prst="rect">
            <a:avLst/>
          </a:prstGeo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Footer Placeholder 7">
            <a:extLst>
              <a:ext uri="{FF2B5EF4-FFF2-40B4-BE49-F238E27FC236}">
                <a16:creationId xmlns="" xmlns:a16="http://schemas.microsoft.com/office/drawing/2014/main" id="{AA28F8C4-A416-6D47-B14B-F464C35985E9}"/>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9" name="Slide Number Placeholder 8">
            <a:extLst>
              <a:ext uri="{FF2B5EF4-FFF2-40B4-BE49-F238E27FC236}">
                <a16:creationId xmlns="" xmlns:a16="http://schemas.microsoft.com/office/drawing/2014/main" id="{0AC3095E-FADF-A540-82A8-4DA001290018}"/>
              </a:ext>
            </a:extLst>
          </p:cNvPr>
          <p:cNvSpPr>
            <a:spLocks noGrp="1"/>
          </p:cNvSpPr>
          <p:nvPr>
            <p:ph type="sldNum" sz="quarter" idx="12"/>
          </p:nvPr>
        </p:nvSpPr>
        <p:spPr/>
        <p:txBody>
          <a:bodyPr/>
          <a:lstStyle/>
          <a:p>
            <a:fld id="{0F408A5D-059A-A247-8344-29C129C8EF29}" type="slidenum">
              <a:rPr lang="en-US" smtClean="0">
                <a:solidFill>
                  <a:srgbClr val="003A5B"/>
                </a:solidFill>
              </a:rPr>
              <a:pPr/>
              <a:t>‹#›</a:t>
            </a:fld>
            <a:endParaRPr lang="en-US" dirty="0">
              <a:solidFill>
                <a:srgbClr val="003A5B"/>
              </a:solidFill>
            </a:endParaRPr>
          </a:p>
        </p:txBody>
      </p:sp>
    </p:spTree>
    <p:extLst>
      <p:ext uri="{BB962C8B-B14F-4D97-AF65-F5344CB8AC3E}">
        <p14:creationId xmlns:p14="http://schemas.microsoft.com/office/powerpoint/2010/main" val="841639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9AC8BC8-BD4D-BB49-B8A4-7F91FD8980C5}" type="datetimeFigureOut">
              <a:rPr lang="en-US" smtClean="0"/>
              <a:t>6/18/2020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39D31F-DFEA-8E42-95D5-0A8E94640909}" type="slidenum">
              <a:rPr lang="en-US" smtClean="0"/>
              <a:t>‹#›</a:t>
            </a:fld>
            <a:endParaRPr lang="en-US"/>
          </a:p>
        </p:txBody>
      </p:sp>
      <p:sp>
        <p:nvSpPr>
          <p:cNvPr id="6" name="Isosceles Triangle 5"/>
          <p:cNvSpPr>
            <a:spLocks noChangeAspect="1"/>
          </p:cNvSpPr>
          <p:nvPr/>
        </p:nvSpPr>
        <p:spPr>
          <a:xfrm rot="5400000">
            <a:off x="590612"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525FC0-6196-894E-8A64-170C07D85E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ACD3D25-205D-3944-962E-9CBA893081E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DF981C5-57EC-8444-B397-BAB5AEF5D23A}"/>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 xmlns:a16="http://schemas.microsoft.com/office/drawing/2014/main" id="{09B1C2F5-9B3F-A443-B237-E6F4B8AC50F4}"/>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10" name="Slide Number Placeholder 9">
            <a:extLst>
              <a:ext uri="{FF2B5EF4-FFF2-40B4-BE49-F238E27FC236}">
                <a16:creationId xmlns="" xmlns:a16="http://schemas.microsoft.com/office/drawing/2014/main" id="{575194DF-99B9-484E-B2FD-69F7877A5209}"/>
              </a:ext>
            </a:extLst>
          </p:cNvPr>
          <p:cNvSpPr>
            <a:spLocks noGrp="1"/>
          </p:cNvSpPr>
          <p:nvPr>
            <p:ph type="sldNum" sz="quarter" idx="12"/>
          </p:nvPr>
        </p:nvSpPr>
        <p:spPr/>
        <p:txBody>
          <a:bodyPr/>
          <a:lstStyle/>
          <a:p>
            <a:fld id="{0F408A5D-059A-A247-8344-29C129C8EF29}" type="slidenum">
              <a:rPr lang="en-US" smtClean="0">
                <a:solidFill>
                  <a:srgbClr val="003A5B"/>
                </a:solidFill>
              </a:rPr>
              <a:pPr/>
              <a:t>‹#›</a:t>
            </a:fld>
            <a:endParaRPr lang="en-US" dirty="0">
              <a:solidFill>
                <a:srgbClr val="003A5B"/>
              </a:solidFill>
            </a:endParaRPr>
          </a:p>
        </p:txBody>
      </p:sp>
    </p:spTree>
    <p:extLst>
      <p:ext uri="{BB962C8B-B14F-4D97-AF65-F5344CB8AC3E}">
        <p14:creationId xmlns:p14="http://schemas.microsoft.com/office/powerpoint/2010/main" val="30705404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154F76-AF8A-314A-8B05-7E9E2B528FA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0F8F598-D65A-DF43-A53B-C54AE57A6A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07CA1790-4832-A64D-A01A-3C3E57669EB5}"/>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7FD5BB6-193F-B34E-9884-12552D786A5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54ADE333-2DB9-2940-BB65-68C125593CD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 xmlns:a16="http://schemas.microsoft.com/office/drawing/2014/main" id="{7516C295-4C34-3E49-9663-F94D634C6D40}"/>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12" name="Slide Number Placeholder 11">
            <a:extLst>
              <a:ext uri="{FF2B5EF4-FFF2-40B4-BE49-F238E27FC236}">
                <a16:creationId xmlns="" xmlns:a16="http://schemas.microsoft.com/office/drawing/2014/main" id="{6E9E1A2A-F71F-D84E-9BB6-C3F977B57BE4}"/>
              </a:ext>
            </a:extLst>
          </p:cNvPr>
          <p:cNvSpPr>
            <a:spLocks noGrp="1"/>
          </p:cNvSpPr>
          <p:nvPr>
            <p:ph type="sldNum" sz="quarter" idx="12"/>
          </p:nvPr>
        </p:nvSpPr>
        <p:spPr/>
        <p:txBody>
          <a:bodyPr/>
          <a:lstStyle/>
          <a:p>
            <a:fld id="{0F408A5D-059A-A247-8344-29C129C8EF29}" type="slidenum">
              <a:rPr lang="en-US" smtClean="0">
                <a:solidFill>
                  <a:srgbClr val="003A5B"/>
                </a:solidFill>
              </a:rPr>
              <a:pPr/>
              <a:t>‹#›</a:t>
            </a:fld>
            <a:endParaRPr lang="en-US" dirty="0">
              <a:solidFill>
                <a:srgbClr val="003A5B"/>
              </a:solidFill>
            </a:endParaRPr>
          </a:p>
        </p:txBody>
      </p:sp>
    </p:spTree>
    <p:extLst>
      <p:ext uri="{BB962C8B-B14F-4D97-AF65-F5344CB8AC3E}">
        <p14:creationId xmlns:p14="http://schemas.microsoft.com/office/powerpoint/2010/main" val="1780638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073A52-2D72-504C-8315-DDE9EF5082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Footer Placeholder 6">
            <a:extLst>
              <a:ext uri="{FF2B5EF4-FFF2-40B4-BE49-F238E27FC236}">
                <a16:creationId xmlns="" xmlns:a16="http://schemas.microsoft.com/office/drawing/2014/main" id="{40E4E35C-0EA5-E64B-962F-22874275001D}"/>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8" name="Slide Number Placeholder 7">
            <a:extLst>
              <a:ext uri="{FF2B5EF4-FFF2-40B4-BE49-F238E27FC236}">
                <a16:creationId xmlns="" xmlns:a16="http://schemas.microsoft.com/office/drawing/2014/main" id="{C940A6AF-2583-B146-A921-C354741E07F4}"/>
              </a:ext>
            </a:extLst>
          </p:cNvPr>
          <p:cNvSpPr>
            <a:spLocks noGrp="1"/>
          </p:cNvSpPr>
          <p:nvPr>
            <p:ph type="sldNum" sz="quarter" idx="12"/>
          </p:nvPr>
        </p:nvSpPr>
        <p:spPr/>
        <p:txBody>
          <a:bodyPr/>
          <a:lstStyle/>
          <a:p>
            <a:fld id="{0F408A5D-059A-A247-8344-29C129C8EF29}" type="slidenum">
              <a:rPr lang="en-US" smtClean="0">
                <a:solidFill>
                  <a:srgbClr val="003A5B"/>
                </a:solidFill>
              </a:rPr>
              <a:pPr/>
              <a:t>‹#›</a:t>
            </a:fld>
            <a:endParaRPr lang="en-US" dirty="0">
              <a:solidFill>
                <a:srgbClr val="003A5B"/>
              </a:solidFill>
            </a:endParaRPr>
          </a:p>
        </p:txBody>
      </p:sp>
    </p:spTree>
    <p:extLst>
      <p:ext uri="{BB962C8B-B14F-4D97-AF65-F5344CB8AC3E}">
        <p14:creationId xmlns:p14="http://schemas.microsoft.com/office/powerpoint/2010/main" val="33547289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3" name="Content Placeholder 2">
            <a:extLst>
              <a:ext uri="{FF2B5EF4-FFF2-40B4-BE49-F238E27FC236}">
                <a16:creationId xmlns="" xmlns:a16="http://schemas.microsoft.com/office/drawing/2014/main" id="{DDA9E6DF-C45D-D341-8CD4-66D7C21FD5E8}"/>
              </a:ext>
            </a:extLst>
          </p:cNvPr>
          <p:cNvSpPr>
            <a:spLocks noGrp="1"/>
          </p:cNvSpPr>
          <p:nvPr>
            <p:ph idx="1"/>
          </p:nvPr>
        </p:nvSpPr>
        <p:spPr>
          <a:xfrm>
            <a:off x="838200" y="1825625"/>
            <a:ext cx="10515600" cy="4351338"/>
          </a:xfrm>
          <a:prstGeom prst="rect">
            <a:avLst/>
          </a:prstGeom>
        </p:spPr>
        <p:txBody>
          <a:bodyPr/>
          <a:lstStyle>
            <a:lvl1pPr marL="0" indent="0">
              <a:spcBef>
                <a:spcPts val="1600"/>
              </a:spcBef>
              <a:buNone/>
              <a:defRPr/>
            </a:lvl1pPr>
            <a:lvl2pPr marL="457200" indent="0">
              <a:spcBef>
                <a:spcPts val="1100"/>
              </a:spcBef>
              <a:buClr>
                <a:schemeClr val="accent3"/>
              </a:buClr>
              <a:buNone/>
              <a:defRPr/>
            </a:lvl2pPr>
            <a:lvl3pPr marL="914400" indent="0">
              <a:spcBef>
                <a:spcPts val="1100"/>
              </a:spcBef>
              <a:buClr>
                <a:schemeClr val="tx2"/>
              </a:buClr>
              <a:buNone/>
              <a:defRPr/>
            </a:lvl3pPr>
            <a:lvl4pPr marL="1371600" indent="0">
              <a:spcBef>
                <a:spcPts val="1100"/>
              </a:spcBef>
              <a:buClr>
                <a:schemeClr val="bg2">
                  <a:lumMod val="25000"/>
                </a:schemeClr>
              </a:buClr>
              <a:buNone/>
              <a:defRPr/>
            </a:lvl4pPr>
            <a:lvl5pPr marL="1828800" indent="0">
              <a:spcBef>
                <a:spcPts val="1100"/>
              </a:spcBef>
              <a:buClr>
                <a:schemeClr val="bg2">
                  <a:lumMod val="25000"/>
                </a:schemeClr>
              </a:buClr>
              <a:buNone/>
              <a:defRPr/>
            </a:lvl5pPr>
          </a:lstStyle>
          <a:p>
            <a:pPr lvl="0"/>
            <a:r>
              <a:rPr lang="en-US" dirty="0"/>
              <a:t>Edit Master text styles</a:t>
            </a:r>
          </a:p>
        </p:txBody>
      </p:sp>
      <p:sp>
        <p:nvSpPr>
          <p:cNvPr id="3" name="Footer Placeholder 2">
            <a:extLst>
              <a:ext uri="{FF2B5EF4-FFF2-40B4-BE49-F238E27FC236}">
                <a16:creationId xmlns="" xmlns:a16="http://schemas.microsoft.com/office/drawing/2014/main" id="{3661952D-288C-0244-AF97-004A46479DD4}"/>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4" name="Slide Number Placeholder 3">
            <a:extLst>
              <a:ext uri="{FF2B5EF4-FFF2-40B4-BE49-F238E27FC236}">
                <a16:creationId xmlns="" xmlns:a16="http://schemas.microsoft.com/office/drawing/2014/main" id="{B9955E07-C33D-7D45-AD5F-44FE4742C4EB}"/>
              </a:ext>
            </a:extLst>
          </p:cNvPr>
          <p:cNvSpPr>
            <a:spLocks noGrp="1"/>
          </p:cNvSpPr>
          <p:nvPr>
            <p:ph type="sldNum" sz="quarter" idx="12"/>
          </p:nvPr>
        </p:nvSpPr>
        <p:spPr/>
        <p:txBody>
          <a:bodyPr/>
          <a:lstStyle/>
          <a:p>
            <a:fld id="{0F408A5D-059A-A247-8344-29C129C8EF29}" type="slidenum">
              <a:rPr lang="en-US" smtClean="0">
                <a:solidFill>
                  <a:srgbClr val="003A5B"/>
                </a:solidFill>
              </a:rPr>
              <a:pPr/>
              <a:t>‹#›</a:t>
            </a:fld>
            <a:endParaRPr lang="en-US" dirty="0">
              <a:solidFill>
                <a:srgbClr val="003A5B"/>
              </a:solidFill>
            </a:endParaRPr>
          </a:p>
        </p:txBody>
      </p:sp>
    </p:spTree>
    <p:extLst>
      <p:ext uri="{BB962C8B-B14F-4D97-AF65-F5344CB8AC3E}">
        <p14:creationId xmlns:p14="http://schemas.microsoft.com/office/powerpoint/2010/main" val="3124730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7B11EF-6B8C-F34B-9A29-C5DC8D8AD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26EC57A-5081-654F-BF09-F77FD92FEA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59BAE5C-6A17-B24C-9544-D5A521F625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Footer Placeholder 8">
            <a:extLst>
              <a:ext uri="{FF2B5EF4-FFF2-40B4-BE49-F238E27FC236}">
                <a16:creationId xmlns="" xmlns:a16="http://schemas.microsoft.com/office/drawing/2014/main" id="{2C155027-0F0B-144E-9D35-44405E9ADFD6}"/>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10" name="Slide Number Placeholder 9">
            <a:extLst>
              <a:ext uri="{FF2B5EF4-FFF2-40B4-BE49-F238E27FC236}">
                <a16:creationId xmlns="" xmlns:a16="http://schemas.microsoft.com/office/drawing/2014/main" id="{A8429DA9-6506-F248-8BF7-A4184467E422}"/>
              </a:ext>
            </a:extLst>
          </p:cNvPr>
          <p:cNvSpPr>
            <a:spLocks noGrp="1"/>
          </p:cNvSpPr>
          <p:nvPr>
            <p:ph type="sldNum" sz="quarter" idx="12"/>
          </p:nvPr>
        </p:nvSpPr>
        <p:spPr/>
        <p:txBody>
          <a:bodyPr/>
          <a:lstStyle/>
          <a:p>
            <a:fld id="{0F408A5D-059A-A247-8344-29C129C8EF29}" type="slidenum">
              <a:rPr lang="en-US" smtClean="0">
                <a:solidFill>
                  <a:srgbClr val="003A5B"/>
                </a:solidFill>
              </a:rPr>
              <a:pPr/>
              <a:t>‹#›</a:t>
            </a:fld>
            <a:endParaRPr lang="en-US" dirty="0">
              <a:solidFill>
                <a:srgbClr val="003A5B"/>
              </a:solidFill>
            </a:endParaRPr>
          </a:p>
        </p:txBody>
      </p:sp>
    </p:spTree>
    <p:extLst>
      <p:ext uri="{BB962C8B-B14F-4D97-AF65-F5344CB8AC3E}">
        <p14:creationId xmlns:p14="http://schemas.microsoft.com/office/powerpoint/2010/main" val="3146476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8F7A13-1565-F645-810B-FC23B5559F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916EF9D-F47C-6E40-8C1D-BCBDAE9614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7EDAE58-F8E0-234E-94B3-D3596EE127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Footer Placeholder 8">
            <a:extLst>
              <a:ext uri="{FF2B5EF4-FFF2-40B4-BE49-F238E27FC236}">
                <a16:creationId xmlns="" xmlns:a16="http://schemas.microsoft.com/office/drawing/2014/main" id="{4276A87F-C9C4-ED48-B6E9-1A08D898000A}"/>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10" name="Slide Number Placeholder 9">
            <a:extLst>
              <a:ext uri="{FF2B5EF4-FFF2-40B4-BE49-F238E27FC236}">
                <a16:creationId xmlns="" xmlns:a16="http://schemas.microsoft.com/office/drawing/2014/main" id="{67E50796-3DBD-D54A-9C82-5EC70B836A5E}"/>
              </a:ext>
            </a:extLst>
          </p:cNvPr>
          <p:cNvSpPr>
            <a:spLocks noGrp="1"/>
          </p:cNvSpPr>
          <p:nvPr>
            <p:ph type="sldNum" sz="quarter" idx="12"/>
          </p:nvPr>
        </p:nvSpPr>
        <p:spPr/>
        <p:txBody>
          <a:bodyPr/>
          <a:lstStyle/>
          <a:p>
            <a:fld id="{0F408A5D-059A-A247-8344-29C129C8EF29}" type="slidenum">
              <a:rPr lang="en-US" smtClean="0">
                <a:solidFill>
                  <a:srgbClr val="003A5B"/>
                </a:solidFill>
              </a:rPr>
              <a:pPr/>
              <a:t>‹#›</a:t>
            </a:fld>
            <a:endParaRPr lang="en-US" dirty="0">
              <a:solidFill>
                <a:srgbClr val="003A5B"/>
              </a:solidFill>
            </a:endParaRPr>
          </a:p>
        </p:txBody>
      </p:sp>
    </p:spTree>
    <p:extLst>
      <p:ext uri="{BB962C8B-B14F-4D97-AF65-F5344CB8AC3E}">
        <p14:creationId xmlns:p14="http://schemas.microsoft.com/office/powerpoint/2010/main" val="21637156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4345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6EBEA73-B277-0443-B029-159B6BB9BF18}"/>
              </a:ext>
            </a:extLst>
          </p:cNvPr>
          <p:cNvSpPr/>
          <p:nvPr userDrawn="1"/>
        </p:nvSpPr>
        <p:spPr>
          <a:xfrm>
            <a:off x="0" y="0"/>
            <a:ext cx="12192000" cy="5060477"/>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3AD"/>
              </a:solidFill>
            </a:endParaRPr>
          </a:p>
        </p:txBody>
      </p:sp>
      <p:pic>
        <p:nvPicPr>
          <p:cNvPr id="3" name="Picture 2">
            <a:extLst>
              <a:ext uri="{FF2B5EF4-FFF2-40B4-BE49-F238E27FC236}">
                <a16:creationId xmlns="" xmlns:a16="http://schemas.microsoft.com/office/drawing/2014/main" id="{9B513521-5DCA-334F-B2A3-14CAC43449A1}"/>
              </a:ext>
            </a:extLst>
          </p:cNvPr>
          <p:cNvPicPr>
            <a:picLocks noChangeAspect="1"/>
          </p:cNvPicPr>
          <p:nvPr userDrawn="1"/>
        </p:nvPicPr>
        <p:blipFill>
          <a:blip r:embed="rId2"/>
          <a:stretch>
            <a:fillRect/>
          </a:stretch>
        </p:blipFill>
        <p:spPr>
          <a:xfrm>
            <a:off x="5028446" y="5373321"/>
            <a:ext cx="2135109" cy="939052"/>
          </a:xfrm>
          <a:prstGeom prst="rect">
            <a:avLst/>
          </a:prstGeom>
        </p:spPr>
      </p:pic>
      <p:sp>
        <p:nvSpPr>
          <p:cNvPr id="6" name="Title 1">
            <a:extLst>
              <a:ext uri="{FF2B5EF4-FFF2-40B4-BE49-F238E27FC236}">
                <a16:creationId xmlns="" xmlns:a16="http://schemas.microsoft.com/office/drawing/2014/main" id="{EC0DE34E-7884-BC48-A4F3-ACBD80D83703}"/>
              </a:ext>
            </a:extLst>
          </p:cNvPr>
          <p:cNvSpPr>
            <a:spLocks noGrp="1"/>
          </p:cNvSpPr>
          <p:nvPr>
            <p:ph type="title"/>
          </p:nvPr>
        </p:nvSpPr>
        <p:spPr>
          <a:xfrm>
            <a:off x="838200" y="1829202"/>
            <a:ext cx="10515600" cy="756688"/>
          </a:xfrm>
          <a:prstGeom prst="rect">
            <a:avLst/>
          </a:prstGeom>
        </p:spPr>
        <p:txBody>
          <a:bodyPr/>
          <a:lstStyle>
            <a:lvl1pPr algn="ctr">
              <a:defRPr sz="4800"/>
            </a:lvl1pPr>
          </a:lstStyle>
          <a:p>
            <a:r>
              <a:rPr lang="en-US" dirty="0"/>
              <a:t>Click to edit Master title style</a:t>
            </a:r>
          </a:p>
        </p:txBody>
      </p:sp>
      <p:sp>
        <p:nvSpPr>
          <p:cNvPr id="9" name="Subtitle 2">
            <a:extLst>
              <a:ext uri="{FF2B5EF4-FFF2-40B4-BE49-F238E27FC236}">
                <a16:creationId xmlns="" xmlns:a16="http://schemas.microsoft.com/office/drawing/2014/main" id="{ACC24264-2E70-314F-BACA-36AE04D09B19}"/>
              </a:ext>
            </a:extLst>
          </p:cNvPr>
          <p:cNvSpPr>
            <a:spLocks noGrp="1"/>
          </p:cNvSpPr>
          <p:nvPr>
            <p:ph type="subTitle" idx="1"/>
          </p:nvPr>
        </p:nvSpPr>
        <p:spPr>
          <a:xfrm>
            <a:off x="2539549" y="2631456"/>
            <a:ext cx="7112899" cy="496774"/>
          </a:xfrm>
          <a:prstGeom prst="rect">
            <a:avLst/>
          </a:prstGeom>
        </p:spPr>
        <p:txBody>
          <a:bodyPr>
            <a:noAutofit/>
          </a:bodyPr>
          <a:lstStyle>
            <a:lvl1pPr marL="0" indent="0" algn="ctr">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39760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AC8BC8-BD4D-BB49-B8A4-7F91FD8980C5}" type="datetimeFigureOut">
              <a:rPr lang="en-US" smtClean="0"/>
              <a:t>6/18/2020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39D31F-DFEA-8E42-95D5-0A8E94640909}" type="slidenum">
              <a:rPr lang="en-US" smtClean="0"/>
              <a:t>‹#›</a:t>
            </a:fld>
            <a:endParaRPr lang="en-US"/>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590612"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9AC8BC8-BD4D-BB49-B8A4-7F91FD8980C5}" type="datetimeFigureOut">
              <a:rPr lang="en-US" smtClean="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9D31F-DFEA-8E42-95D5-0A8E94640909}" type="slidenum">
              <a:rPr lang="en-US" smtClean="0"/>
              <a:t>‹#›</a:t>
            </a:fld>
            <a:endParaRPr 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590612"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9AC8BC8-BD4D-BB49-B8A4-7F91FD8980C5}" type="datetimeFigureOut">
              <a:rPr lang="en-US" smtClean="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9D31F-DFEA-8E42-95D5-0A8E94640909}" type="slidenum">
              <a:rPr lang="en-US" smtClean="0"/>
              <a:t>‹#›</a:t>
            </a:fld>
            <a:endParaRPr lang="en-US"/>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590612"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3.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2.jp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5.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4.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49AC8BC8-BD4D-BB49-B8A4-7F91FD8980C5}" type="datetimeFigureOut">
              <a:rPr lang="en-US" smtClean="0"/>
              <a:t>6/18/2020</a:t>
            </a:fld>
            <a:endParaRPr lang="en-US"/>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2339D31F-DFEA-8E42-95D5-0A8E94640909}" type="slidenum">
              <a:rPr lang="en-US" smtClean="0"/>
              <a:t>‹#›</a:t>
            </a:fld>
            <a:endParaRPr lang="en-US"/>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590612"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6C7F5-A77B-9145-8BB8-D703519D0B3B}" type="datetimeFigureOut">
              <a:rPr lang="en-US" smtClean="0">
                <a:solidFill>
                  <a:prstClr val="black">
                    <a:tint val="75000"/>
                  </a:prstClr>
                </a:solidFill>
              </a:rPr>
              <a:pPr/>
              <a:t>6/18/2020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5A9E2-4C75-7247-A6C0-422A7AB1A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275347"/>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5685966E-E46B-134A-81E9-8A0B80F164F1}"/>
              </a:ext>
            </a:extLst>
          </p:cNvPr>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D81E9FA3-B151-BA4E-A61A-B1D1DC152C6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353A26B7-B13F-CA46-AA5D-559D4A9C722F}"/>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DA27297-A141-3347-9BFA-0E817882050C}" type="datetimeFigureOut">
              <a:rPr lang="en-US">
                <a:solidFill>
                  <a:prstClr val="black">
                    <a:tint val="75000"/>
                  </a:prstClr>
                </a:solidFill>
              </a:rPr>
              <a:pPr>
                <a:defRPr/>
              </a:pPr>
              <a:t>6/18/2020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6BEAF30-3A07-A140-89E2-F2015CEE59DF}"/>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521CA49-3418-5D4B-A29F-CA87F47C0F1C}"/>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851685DC-B951-764E-AA57-34BFCE635C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4316295"/>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CC9A9-09E3-7443-9CFA-D8E1FB7F9290}" type="datetimeFigureOut">
              <a:rPr lang="en-US" smtClean="0">
                <a:solidFill>
                  <a:prstClr val="black">
                    <a:tint val="75000"/>
                  </a:prstClr>
                </a:solidFill>
              </a:rPr>
              <a:pPr/>
              <a:t>6/18/2020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4A5717-CA73-0E42-AE7A-9308A372FF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537609"/>
      </p:ext>
    </p:extLst>
  </p:cSld>
  <p:clrMap bg1="lt1" tx1="dk1" bg2="lt2" tx2="dk2" accent1="accent1" accent2="accent2" accent3="accent3" accent4="accent4" accent5="accent5" accent6="accent6" hlink="hlink" folHlink="folHlink"/>
  <p:sldLayoutIdLst>
    <p:sldLayoutId id="21474840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9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12956-4B93-4F13-8E30-57DCB14210E6}" type="datetimeFigureOut">
              <a:rPr lang="en-CA" smtClean="0">
                <a:solidFill>
                  <a:prstClr val="black">
                    <a:tint val="75000"/>
                  </a:prstClr>
                </a:solidFill>
              </a:rPr>
              <a:pPr/>
              <a:t>18/06/2020</a:t>
            </a:fld>
            <a:endParaRPr lang="en-CA">
              <a:solidFill>
                <a:prstClr val="black">
                  <a:tint val="75000"/>
                </a:prstClr>
              </a:solidFill>
            </a:endParaRPr>
          </a:p>
        </p:txBody>
      </p:sp>
      <p:sp>
        <p:nvSpPr>
          <p:cNvPr id="5" name="Footer Placeholder 4"/>
          <p:cNvSpPr>
            <a:spLocks noGrp="1"/>
          </p:cNvSpPr>
          <p:nvPr>
            <p:ph type="ftr" sz="quarter" idx="3"/>
          </p:nvPr>
        </p:nvSpPr>
        <p:spPr>
          <a:xfrm>
            <a:off x="4165600" y="635639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8737600" y="635639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39277-4B47-455D-A2DA-AAA439BD1A8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31446847"/>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9999" y="414260"/>
            <a:ext cx="11102399" cy="756000"/>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479999" y="1296000"/>
            <a:ext cx="11102399" cy="3627080"/>
          </a:xfrm>
          <a:prstGeom prst="rect">
            <a:avLst/>
          </a:prstGeom>
        </p:spPr>
        <p:txBody>
          <a:bodyPr vert="horz"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 name="Afbeelding 6" descr="LOGO UM_MUMC+PP.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99212" y="6341799"/>
            <a:ext cx="4469689" cy="472887"/>
          </a:xfrm>
          <a:prstGeom prst="rect">
            <a:avLst/>
          </a:prstGeom>
        </p:spPr>
      </p:pic>
      <p:pic>
        <p:nvPicPr>
          <p:cNvPr id="4" name="Afbeelding 3" descr="SHE_logo_RGB.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79999" y="6221404"/>
            <a:ext cx="2927703" cy="401781"/>
          </a:xfrm>
          <a:prstGeom prst="rect">
            <a:avLst/>
          </a:prstGeom>
        </p:spPr>
      </p:pic>
    </p:spTree>
    <p:extLst>
      <p:ext uri="{BB962C8B-B14F-4D97-AF65-F5344CB8AC3E}">
        <p14:creationId xmlns:p14="http://schemas.microsoft.com/office/powerpoint/2010/main" val="3599243690"/>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Lst>
  <p:hf sldNum="0" hdr="0" dt="0"/>
  <p:txStyles>
    <p:titleStyle>
      <a:lvl1pPr algn="l" defTabSz="457200" rtl="0" eaLnBrk="1" latinLnBrk="0" hangingPunct="1">
        <a:spcBef>
          <a:spcPct val="0"/>
        </a:spcBef>
        <a:buNone/>
        <a:defRPr sz="3600" b="1" kern="1200">
          <a:solidFill>
            <a:schemeClr val="tx2"/>
          </a:solidFill>
          <a:latin typeface="+mj-lt"/>
          <a:ea typeface="+mj-ea"/>
          <a:cs typeface="Verdana"/>
        </a:defRPr>
      </a:lvl1pPr>
    </p:titleStyle>
    <p:bodyStyle>
      <a:lvl1pPr marL="342900" indent="-342900" algn="l" defTabSz="457200" rtl="0" eaLnBrk="1" latinLnBrk="0" hangingPunct="1">
        <a:spcBef>
          <a:spcPts val="0"/>
        </a:spcBef>
        <a:buFont typeface="Arial"/>
        <a:buChar char="•"/>
        <a:defRPr sz="36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32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2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2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2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20D6D8F-B1D3-FA4A-9E16-E45F5D59EF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 xmlns:a16="http://schemas.microsoft.com/office/drawing/2014/main" id="{D0F05931-36CF-BD4A-BA02-41FF3A41C9E5}"/>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 xmlns:a16="http://schemas.microsoft.com/office/drawing/2014/main" id="{C9091326-D4DF-4A44-A729-97FEF6FEDD55}"/>
              </a:ext>
            </a:extLst>
          </p:cNvPr>
          <p:cNvSpPr>
            <a:spLocks noGrp="1"/>
          </p:cNvSpPr>
          <p:nvPr>
            <p:ph type="ftr" sz="quarter" idx="3"/>
          </p:nvPr>
        </p:nvSpPr>
        <p:spPr>
          <a:xfrm>
            <a:off x="1292202" y="6532831"/>
            <a:ext cx="4052882" cy="317852"/>
          </a:xfrm>
          <a:prstGeom prst="rect">
            <a:avLst/>
          </a:prstGeom>
        </p:spPr>
        <p:txBody>
          <a:bodyPr vert="horz" lIns="91440" tIns="45720" rIns="91440" bIns="45720" rtlCol="0" anchor="t" anchorCtr="0"/>
          <a:lstStyle>
            <a:lvl1pPr algn="ctr">
              <a:defRPr sz="1200">
                <a:solidFill>
                  <a:schemeClr val="bg2">
                    <a:lumMod val="50000"/>
                  </a:schemeClr>
                </a:solidFill>
              </a:defRPr>
            </a:lvl1pPr>
          </a:lstStyle>
          <a:p>
            <a:r>
              <a:rPr lang="en-US">
                <a:solidFill>
                  <a:srgbClr val="E7E6E6">
                    <a:lumMod val="50000"/>
                  </a:srgbClr>
                </a:solidFill>
              </a:rPr>
              <a:t>Document Title</a:t>
            </a:r>
            <a:endParaRPr lang="en-US" dirty="0">
              <a:solidFill>
                <a:srgbClr val="E7E6E6">
                  <a:lumMod val="50000"/>
                </a:srgbClr>
              </a:solidFill>
            </a:endParaRPr>
          </a:p>
        </p:txBody>
      </p:sp>
      <p:sp>
        <p:nvSpPr>
          <p:cNvPr id="6" name="Slide Number Placeholder 5">
            <a:extLst>
              <a:ext uri="{FF2B5EF4-FFF2-40B4-BE49-F238E27FC236}">
                <a16:creationId xmlns="" xmlns:a16="http://schemas.microsoft.com/office/drawing/2014/main" id="{55BF853C-E04D-9A4E-A9E5-C2414B839946}"/>
              </a:ext>
            </a:extLst>
          </p:cNvPr>
          <p:cNvSpPr>
            <a:spLocks noGrp="1"/>
          </p:cNvSpPr>
          <p:nvPr>
            <p:ph type="sldNum" sz="quarter" idx="4"/>
          </p:nvPr>
        </p:nvSpPr>
        <p:spPr>
          <a:xfrm>
            <a:off x="11353799" y="6532831"/>
            <a:ext cx="626163" cy="317851"/>
          </a:xfrm>
          <a:prstGeom prst="rect">
            <a:avLst/>
          </a:prstGeom>
        </p:spPr>
        <p:txBody>
          <a:bodyPr vert="horz" lIns="91440" tIns="45720" rIns="91440" bIns="45720" rtlCol="0" anchor="t" anchorCtr="0"/>
          <a:lstStyle>
            <a:lvl1pPr algn="r">
              <a:defRPr sz="1000">
                <a:solidFill>
                  <a:schemeClr val="tx2"/>
                </a:solidFill>
              </a:defRPr>
            </a:lvl1pPr>
          </a:lstStyle>
          <a:p>
            <a:fld id="{0F408A5D-059A-A247-8344-29C129C8EF29}" type="slidenum">
              <a:rPr lang="en-US" smtClean="0">
                <a:solidFill>
                  <a:srgbClr val="003A5B"/>
                </a:solidFill>
              </a:rPr>
              <a:pPr/>
              <a:t>‹#›</a:t>
            </a:fld>
            <a:endParaRPr lang="en-US" dirty="0">
              <a:solidFill>
                <a:srgbClr val="003A5B"/>
              </a:solidFill>
            </a:endParaRPr>
          </a:p>
        </p:txBody>
      </p:sp>
      <p:pic>
        <p:nvPicPr>
          <p:cNvPr id="10" name="Picture 9">
            <a:extLst>
              <a:ext uri="{FF2B5EF4-FFF2-40B4-BE49-F238E27FC236}">
                <a16:creationId xmlns="" xmlns:a16="http://schemas.microsoft.com/office/drawing/2014/main" id="{B88F8C66-7A30-6D43-94F4-A2A315E28EC7}"/>
              </a:ext>
            </a:extLst>
          </p:cNvPr>
          <p:cNvPicPr>
            <a:picLocks noChangeAspect="1"/>
          </p:cNvPicPr>
          <p:nvPr userDrawn="1"/>
        </p:nvPicPr>
        <p:blipFill>
          <a:blip r:embed="rId15"/>
          <a:stretch>
            <a:fillRect/>
          </a:stretch>
        </p:blipFill>
        <p:spPr>
          <a:xfrm>
            <a:off x="11582226" y="149141"/>
            <a:ext cx="414328" cy="756947"/>
          </a:xfrm>
          <a:prstGeom prst="rect">
            <a:avLst/>
          </a:prstGeom>
        </p:spPr>
      </p:pic>
      <p:pic>
        <p:nvPicPr>
          <p:cNvPr id="32" name="Picture 31">
            <a:extLst>
              <a:ext uri="{FF2B5EF4-FFF2-40B4-BE49-F238E27FC236}">
                <a16:creationId xmlns="" xmlns:a16="http://schemas.microsoft.com/office/drawing/2014/main" id="{DA5D38A6-7E75-1647-BF52-44A75C978B11}"/>
              </a:ext>
            </a:extLst>
          </p:cNvPr>
          <p:cNvPicPr>
            <a:picLocks noChangeAspect="1"/>
          </p:cNvPicPr>
          <p:nvPr userDrawn="1"/>
        </p:nvPicPr>
        <p:blipFill>
          <a:blip r:embed="rId16"/>
          <a:stretch>
            <a:fillRect/>
          </a:stretch>
        </p:blipFill>
        <p:spPr>
          <a:xfrm>
            <a:off x="317451" y="6532831"/>
            <a:ext cx="815840" cy="339933"/>
          </a:xfrm>
          <a:prstGeom prst="rect">
            <a:avLst/>
          </a:prstGeom>
        </p:spPr>
      </p:pic>
      <p:sp>
        <p:nvSpPr>
          <p:cNvPr id="33" name="Rectangle 32">
            <a:extLst>
              <a:ext uri="{FF2B5EF4-FFF2-40B4-BE49-F238E27FC236}">
                <a16:creationId xmlns="" xmlns:a16="http://schemas.microsoft.com/office/drawing/2014/main" id="{05F6A309-F3AB-E848-A606-843297B5CA2E}"/>
              </a:ext>
            </a:extLst>
          </p:cNvPr>
          <p:cNvSpPr/>
          <p:nvPr userDrawn="1"/>
        </p:nvSpPr>
        <p:spPr>
          <a:xfrm>
            <a:off x="5565913" y="6559544"/>
            <a:ext cx="5787887" cy="303282"/>
          </a:xfrm>
          <a:prstGeom prst="rect">
            <a:avLst/>
          </a:prstGeom>
          <a:gradFill>
            <a:gsLst>
              <a:gs pos="74000">
                <a:srgbClr val="C0E8EB"/>
              </a:gs>
              <a:gs pos="54000">
                <a:srgbClr val="80D1D6"/>
              </a:gs>
              <a:gs pos="0">
                <a:schemeClr val="accent5"/>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3060252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6.xml"/><Relationship Id="rId1" Type="http://schemas.openxmlformats.org/officeDocument/2006/relationships/tags" Target="../tags/tag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6.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7.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oi.org/10.1111/medu.13811" TargetMode="Externa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5.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6.xml"/><Relationship Id="rId1" Type="http://schemas.openxmlformats.org/officeDocument/2006/relationships/tags" Target="../tags/tag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6.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6.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B5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18373" y="2909170"/>
            <a:ext cx="9144000" cy="1066800"/>
          </a:xfrm>
        </p:spPr>
        <p:txBody>
          <a:bodyPr>
            <a:noAutofit/>
          </a:bodyPr>
          <a:lstStyle/>
          <a:p>
            <a:r>
              <a:rPr lang="en-US" sz="3500" smtClean="0"/>
              <a:t>Coaching, Mentoring, and Feedback: Working through the thorns and tangles</a:t>
            </a:r>
            <a:endParaRPr lang="en-CA" sz="3500" dirty="0">
              <a:highlight>
                <a:srgbClr val="FFFF00"/>
              </a:highlight>
            </a:endParaRPr>
          </a:p>
        </p:txBody>
      </p:sp>
      <p:sp>
        <p:nvSpPr>
          <p:cNvPr id="5" name="Text Placeholder 4"/>
          <p:cNvSpPr>
            <a:spLocks noGrp="1"/>
          </p:cNvSpPr>
          <p:nvPr>
            <p:ph type="body" idx="1"/>
          </p:nvPr>
        </p:nvSpPr>
        <p:spPr>
          <a:xfrm>
            <a:off x="831851" y="4314304"/>
            <a:ext cx="10515600" cy="1630392"/>
          </a:xfrm>
        </p:spPr>
        <p:txBody>
          <a:bodyPr>
            <a:normAutofit fontScale="92500" lnSpcReduction="20000"/>
          </a:bodyPr>
          <a:lstStyle/>
          <a:p>
            <a:pPr algn="l"/>
            <a:r>
              <a:rPr lang="en-CA" u="sng" dirty="0" smtClean="0"/>
              <a:t>Facilitators </a:t>
            </a:r>
          </a:p>
          <a:p>
            <a:pPr algn="l"/>
            <a:r>
              <a:rPr lang="en-CA" dirty="0" smtClean="0"/>
              <a:t>Dr. Andrew Hall</a:t>
            </a:r>
          </a:p>
          <a:p>
            <a:pPr algn="l"/>
            <a:r>
              <a:rPr lang="en-CA" dirty="0" smtClean="0"/>
              <a:t>Dr. Anna Oswald</a:t>
            </a:r>
          </a:p>
          <a:p>
            <a:pPr algn="l"/>
            <a:r>
              <a:rPr lang="en-CA" dirty="0" smtClean="0"/>
              <a:t> </a:t>
            </a:r>
          </a:p>
          <a:p>
            <a:r>
              <a:rPr lang="en-CA" dirty="0" smtClean="0"/>
              <a:t>June 18, 2020 </a:t>
            </a:r>
            <a:endParaRPr lang="en-CA"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965" y="786778"/>
            <a:ext cx="2870352" cy="1359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500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E22502-3D6B-425C-BE6A-89980C532C91}"/>
              </a:ext>
            </a:extLst>
          </p:cNvPr>
          <p:cNvSpPr>
            <a:spLocks noGrp="1"/>
          </p:cNvSpPr>
          <p:nvPr>
            <p:ph type="title"/>
          </p:nvPr>
        </p:nvSpPr>
        <p:spPr/>
        <p:txBody>
          <a:bodyPr/>
          <a:lstStyle/>
          <a:p>
            <a:r>
              <a:rPr lang="en-US" dirty="0"/>
              <a:t>What we’ve learned so far</a:t>
            </a:r>
          </a:p>
        </p:txBody>
      </p:sp>
      <p:sp>
        <p:nvSpPr>
          <p:cNvPr id="3" name="Content Placeholder 2">
            <a:extLst>
              <a:ext uri="{FF2B5EF4-FFF2-40B4-BE49-F238E27FC236}">
                <a16:creationId xmlns="" xmlns:a16="http://schemas.microsoft.com/office/drawing/2014/main" id="{5D7A3626-43A2-4D2E-B9B7-D0F7587801BA}"/>
              </a:ext>
            </a:extLst>
          </p:cNvPr>
          <p:cNvSpPr>
            <a:spLocks noGrp="1"/>
          </p:cNvSpPr>
          <p:nvPr>
            <p:ph idx="1"/>
          </p:nvPr>
        </p:nvSpPr>
        <p:spPr/>
        <p:txBody>
          <a:bodyPr/>
          <a:lstStyle/>
          <a:p>
            <a:r>
              <a:rPr lang="en-US" dirty="0"/>
              <a:t>Quantitative data:</a:t>
            </a:r>
          </a:p>
          <a:p>
            <a:pPr lvl="1"/>
            <a:r>
              <a:rPr lang="en-US" dirty="0"/>
              <a:t>Number of unique views: </a:t>
            </a:r>
            <a:r>
              <a:rPr lang="en-US" dirty="0">
                <a:solidFill>
                  <a:srgbClr val="FF0000"/>
                </a:solidFill>
              </a:rPr>
              <a:t>1105</a:t>
            </a:r>
            <a:r>
              <a:rPr lang="en-US" dirty="0"/>
              <a:t> (English and French combined)</a:t>
            </a:r>
            <a:endParaRPr lang="en-US" dirty="0">
              <a:solidFill>
                <a:srgbClr val="FF0000"/>
              </a:solidFill>
            </a:endParaRPr>
          </a:p>
          <a:p>
            <a:pPr lvl="1"/>
            <a:r>
              <a:rPr lang="en-US" dirty="0"/>
              <a:t>Number of peoples who have completed the survey: </a:t>
            </a:r>
          </a:p>
          <a:p>
            <a:pPr lvl="2"/>
            <a:r>
              <a:rPr lang="en-US" dirty="0">
                <a:solidFill>
                  <a:srgbClr val="FF0000"/>
                </a:solidFill>
              </a:rPr>
              <a:t>Activity 1 – RX-OCR: 353</a:t>
            </a:r>
          </a:p>
          <a:p>
            <a:pPr lvl="2"/>
            <a:r>
              <a:rPr lang="en-US" dirty="0">
                <a:solidFill>
                  <a:srgbClr val="FF0000"/>
                </a:solidFill>
              </a:rPr>
              <a:t>Activity 2 – “RX”: 225</a:t>
            </a:r>
          </a:p>
          <a:p>
            <a:pPr lvl="2"/>
            <a:r>
              <a:rPr lang="en-US" dirty="0">
                <a:solidFill>
                  <a:srgbClr val="FF0000"/>
                </a:solidFill>
              </a:rPr>
              <a:t>Activity 4 – “C”: 59 </a:t>
            </a:r>
            <a:r>
              <a:rPr lang="en-US" dirty="0">
                <a:solidFill>
                  <a:schemeClr val="tx1"/>
                </a:solidFill>
              </a:rPr>
              <a:t>(newest release)</a:t>
            </a:r>
          </a:p>
          <a:p>
            <a:pPr lvl="2"/>
            <a:r>
              <a:rPr lang="en-US" dirty="0">
                <a:solidFill>
                  <a:srgbClr val="FF0000"/>
                </a:solidFill>
              </a:rPr>
              <a:t>Activity 5 – “R”: 167</a:t>
            </a:r>
            <a:endParaRPr lang="en-US" dirty="0"/>
          </a:p>
          <a:p>
            <a:pPr lvl="1"/>
            <a:r>
              <a:rPr lang="en-US" dirty="0"/>
              <a:t>Number of people who have agreed to a follow-up survey: </a:t>
            </a:r>
            <a:r>
              <a:rPr lang="en-US" dirty="0">
                <a:solidFill>
                  <a:srgbClr val="FF0000"/>
                </a:solidFill>
              </a:rPr>
              <a:t>40.7%</a:t>
            </a:r>
          </a:p>
        </p:txBody>
      </p:sp>
      <p:sp>
        <p:nvSpPr>
          <p:cNvPr id="4" name="Footer Placeholder 3">
            <a:extLst>
              <a:ext uri="{FF2B5EF4-FFF2-40B4-BE49-F238E27FC236}">
                <a16:creationId xmlns="" xmlns:a16="http://schemas.microsoft.com/office/drawing/2014/main" id="{5CBBC156-3F77-4D2B-8966-1A15A9DCD7B0}"/>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5" name="Slide Number Placeholder 4">
            <a:extLst>
              <a:ext uri="{FF2B5EF4-FFF2-40B4-BE49-F238E27FC236}">
                <a16:creationId xmlns="" xmlns:a16="http://schemas.microsoft.com/office/drawing/2014/main" id="{3E69ACF5-1737-45BB-8D5B-496261CFD276}"/>
              </a:ext>
            </a:extLst>
          </p:cNvPr>
          <p:cNvSpPr>
            <a:spLocks noGrp="1"/>
          </p:cNvSpPr>
          <p:nvPr>
            <p:ph type="sldNum" sz="quarter" idx="12"/>
          </p:nvPr>
        </p:nvSpPr>
        <p:spPr/>
        <p:txBody>
          <a:bodyPr/>
          <a:lstStyle/>
          <a:p>
            <a:fld id="{0F408A5D-059A-A247-8344-29C129C8EF29}" type="slidenum">
              <a:rPr lang="en-US" smtClean="0">
                <a:solidFill>
                  <a:srgbClr val="003A5B"/>
                </a:solidFill>
              </a:rPr>
              <a:pPr/>
              <a:t>10</a:t>
            </a:fld>
            <a:endParaRPr lang="en-US" dirty="0">
              <a:solidFill>
                <a:srgbClr val="003A5B"/>
              </a:solidFill>
            </a:endParaRPr>
          </a:p>
        </p:txBody>
      </p:sp>
    </p:spTree>
    <p:custDataLst>
      <p:tags r:id="rId1"/>
    </p:custDataLst>
    <p:extLst>
      <p:ext uri="{BB962C8B-B14F-4D97-AF65-F5344CB8AC3E}">
        <p14:creationId xmlns:p14="http://schemas.microsoft.com/office/powerpoint/2010/main" val="3229687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2EFEE1-E05C-477F-9B79-726560A762E8}"/>
              </a:ext>
            </a:extLst>
          </p:cNvPr>
          <p:cNvSpPr>
            <a:spLocks noGrp="1"/>
          </p:cNvSpPr>
          <p:nvPr>
            <p:ph type="title"/>
          </p:nvPr>
        </p:nvSpPr>
        <p:spPr/>
        <p:txBody>
          <a:bodyPr/>
          <a:lstStyle/>
          <a:p>
            <a:r>
              <a:rPr lang="en-US" dirty="0"/>
              <a:t>What are people saying?</a:t>
            </a:r>
          </a:p>
        </p:txBody>
      </p:sp>
      <p:sp>
        <p:nvSpPr>
          <p:cNvPr id="3" name="Content Placeholder 2">
            <a:extLst>
              <a:ext uri="{FF2B5EF4-FFF2-40B4-BE49-F238E27FC236}">
                <a16:creationId xmlns="" xmlns:a16="http://schemas.microsoft.com/office/drawing/2014/main" id="{78C21C00-D806-4BEC-A5A5-5F0A5E6A23C2}"/>
              </a:ext>
            </a:extLst>
          </p:cNvPr>
          <p:cNvSpPr>
            <a:spLocks noGrp="1"/>
          </p:cNvSpPr>
          <p:nvPr>
            <p:ph idx="1"/>
          </p:nvPr>
        </p:nvSpPr>
        <p:spPr/>
        <p:txBody>
          <a:bodyPr/>
          <a:lstStyle/>
          <a:p>
            <a:pPr marL="0" indent="0">
              <a:buNone/>
            </a:pPr>
            <a:r>
              <a:rPr lang="en-US" dirty="0"/>
              <a:t>Qualitative data:</a:t>
            </a:r>
          </a:p>
          <a:p>
            <a:pPr marL="0" indent="0">
              <a:buNone/>
            </a:pPr>
            <a:endParaRPr lang="en-US" dirty="0"/>
          </a:p>
        </p:txBody>
      </p:sp>
      <p:sp>
        <p:nvSpPr>
          <p:cNvPr id="4" name="Footer Placeholder 3">
            <a:extLst>
              <a:ext uri="{FF2B5EF4-FFF2-40B4-BE49-F238E27FC236}">
                <a16:creationId xmlns="" xmlns:a16="http://schemas.microsoft.com/office/drawing/2014/main" id="{D1EF8338-C169-4C59-AF25-C8C93E86EB55}"/>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5" name="Slide Number Placeholder 4">
            <a:extLst>
              <a:ext uri="{FF2B5EF4-FFF2-40B4-BE49-F238E27FC236}">
                <a16:creationId xmlns="" xmlns:a16="http://schemas.microsoft.com/office/drawing/2014/main" id="{DED94930-FD52-4A97-B049-176F8D576E7A}"/>
              </a:ext>
            </a:extLst>
          </p:cNvPr>
          <p:cNvSpPr>
            <a:spLocks noGrp="1"/>
          </p:cNvSpPr>
          <p:nvPr>
            <p:ph type="sldNum" sz="quarter" idx="12"/>
          </p:nvPr>
        </p:nvSpPr>
        <p:spPr/>
        <p:txBody>
          <a:bodyPr/>
          <a:lstStyle/>
          <a:p>
            <a:fld id="{0F408A5D-059A-A247-8344-29C129C8EF29}" type="slidenum">
              <a:rPr lang="en-US" smtClean="0">
                <a:solidFill>
                  <a:srgbClr val="003A5B"/>
                </a:solidFill>
              </a:rPr>
              <a:pPr/>
              <a:t>11</a:t>
            </a:fld>
            <a:endParaRPr lang="en-US" dirty="0">
              <a:solidFill>
                <a:srgbClr val="003A5B"/>
              </a:solidFill>
            </a:endParaRPr>
          </a:p>
        </p:txBody>
      </p:sp>
      <p:pic>
        <p:nvPicPr>
          <p:cNvPr id="6" name="Picture 5">
            <a:extLst>
              <a:ext uri="{FF2B5EF4-FFF2-40B4-BE49-F238E27FC236}">
                <a16:creationId xmlns="" xmlns:a16="http://schemas.microsoft.com/office/drawing/2014/main" id="{25F50E23-4395-4618-AE61-47DED0A05DD1}"/>
              </a:ext>
            </a:extLst>
          </p:cNvPr>
          <p:cNvPicPr>
            <a:picLocks noChangeAspect="1"/>
          </p:cNvPicPr>
          <p:nvPr/>
        </p:nvPicPr>
        <p:blipFill>
          <a:blip r:embed="rId4"/>
          <a:stretch>
            <a:fillRect/>
          </a:stretch>
        </p:blipFill>
        <p:spPr>
          <a:xfrm>
            <a:off x="3173123" y="2323667"/>
            <a:ext cx="5457825" cy="3152775"/>
          </a:xfrm>
          <a:prstGeom prst="rect">
            <a:avLst/>
          </a:prstGeom>
        </p:spPr>
      </p:pic>
    </p:spTree>
    <p:custDataLst>
      <p:tags r:id="rId1"/>
    </p:custDataLst>
    <p:extLst>
      <p:ext uri="{BB962C8B-B14F-4D97-AF65-F5344CB8AC3E}">
        <p14:creationId xmlns:p14="http://schemas.microsoft.com/office/powerpoint/2010/main" val="1205284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2EFEE1-E05C-477F-9B79-726560A762E8}"/>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 xmlns:a16="http://schemas.microsoft.com/office/drawing/2014/main" id="{78C21C00-D806-4BEC-A5A5-5F0A5E6A23C2}"/>
              </a:ext>
            </a:extLst>
          </p:cNvPr>
          <p:cNvSpPr>
            <a:spLocks noGrp="1"/>
          </p:cNvSpPr>
          <p:nvPr>
            <p:ph idx="1"/>
          </p:nvPr>
        </p:nvSpPr>
        <p:spPr/>
        <p:txBody>
          <a:bodyPr/>
          <a:lstStyle/>
          <a:p>
            <a:r>
              <a:rPr lang="en-US" dirty="0">
                <a:solidFill>
                  <a:srgbClr val="002060"/>
                </a:solidFill>
              </a:rPr>
              <a:t>Send out follow-up survey (learn more about how RX-OCR is being applied and lessons learned)</a:t>
            </a:r>
          </a:p>
          <a:p>
            <a:r>
              <a:rPr lang="en-US" dirty="0">
                <a:solidFill>
                  <a:srgbClr val="002060"/>
                </a:solidFill>
              </a:rPr>
              <a:t>Develop new modules/resources (e.g. Coaching over Time, Learning Plans, difficult conversations, etc.). </a:t>
            </a:r>
          </a:p>
        </p:txBody>
      </p:sp>
      <p:sp>
        <p:nvSpPr>
          <p:cNvPr id="4" name="Footer Placeholder 3">
            <a:extLst>
              <a:ext uri="{FF2B5EF4-FFF2-40B4-BE49-F238E27FC236}">
                <a16:creationId xmlns="" xmlns:a16="http://schemas.microsoft.com/office/drawing/2014/main" id="{D1EF8338-C169-4C59-AF25-C8C93E86EB55}"/>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5" name="Slide Number Placeholder 4">
            <a:extLst>
              <a:ext uri="{FF2B5EF4-FFF2-40B4-BE49-F238E27FC236}">
                <a16:creationId xmlns="" xmlns:a16="http://schemas.microsoft.com/office/drawing/2014/main" id="{DED94930-FD52-4A97-B049-176F8D576E7A}"/>
              </a:ext>
            </a:extLst>
          </p:cNvPr>
          <p:cNvSpPr>
            <a:spLocks noGrp="1"/>
          </p:cNvSpPr>
          <p:nvPr>
            <p:ph type="sldNum" sz="quarter" idx="12"/>
          </p:nvPr>
        </p:nvSpPr>
        <p:spPr/>
        <p:txBody>
          <a:bodyPr/>
          <a:lstStyle/>
          <a:p>
            <a:fld id="{0F408A5D-059A-A247-8344-29C129C8EF29}" type="slidenum">
              <a:rPr lang="en-US" smtClean="0">
                <a:solidFill>
                  <a:srgbClr val="003A5B"/>
                </a:solidFill>
              </a:rPr>
              <a:pPr/>
              <a:t>12</a:t>
            </a:fld>
            <a:endParaRPr lang="en-US" dirty="0">
              <a:solidFill>
                <a:srgbClr val="003A5B"/>
              </a:solidFill>
            </a:endParaRPr>
          </a:p>
        </p:txBody>
      </p:sp>
    </p:spTree>
    <p:custDataLst>
      <p:tags r:id="rId1"/>
    </p:custDataLst>
    <p:extLst>
      <p:ext uri="{BB962C8B-B14F-4D97-AF65-F5344CB8AC3E}">
        <p14:creationId xmlns:p14="http://schemas.microsoft.com/office/powerpoint/2010/main" val="2091275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76F9DB3-DA93-D24A-8AC0-D2D14917139B}"/>
              </a:ext>
            </a:extLst>
          </p:cNvPr>
          <p:cNvSpPr txBox="1"/>
          <p:nvPr/>
        </p:nvSpPr>
        <p:spPr>
          <a:xfrm>
            <a:off x="3281447" y="2300380"/>
            <a:ext cx="5629104" cy="2862322"/>
          </a:xfrm>
          <a:prstGeom prst="rect">
            <a:avLst/>
          </a:prstGeom>
          <a:noFill/>
        </p:spPr>
        <p:txBody>
          <a:bodyPr wrap="square" rtlCol="0">
            <a:spAutoFit/>
          </a:bodyPr>
          <a:lstStyle/>
          <a:p>
            <a:pPr algn="ctr"/>
            <a:r>
              <a:rPr lang="en-US" dirty="0">
                <a:solidFill>
                  <a:srgbClr val="4B4F54"/>
                </a:solidFill>
              </a:rPr>
              <a:t>The Royal College would like to thank the following contributors in the development of these activities: </a:t>
            </a:r>
          </a:p>
          <a:p>
            <a:pPr algn="ctr"/>
            <a:endParaRPr lang="en-US" dirty="0">
              <a:solidFill>
                <a:srgbClr val="4B4F54"/>
              </a:solidFill>
            </a:endParaRPr>
          </a:p>
          <a:p>
            <a:pPr algn="ctr"/>
            <a:r>
              <a:rPr lang="en-US" dirty="0">
                <a:solidFill>
                  <a:srgbClr val="4B4F54"/>
                </a:solidFill>
              </a:rPr>
              <a:t>Denyse Richardson, MD, MEd, FRCPC; Anna Oswald, MD, </a:t>
            </a:r>
            <a:r>
              <a:rPr lang="en-US" dirty="0" err="1">
                <a:solidFill>
                  <a:srgbClr val="4B4F54"/>
                </a:solidFill>
              </a:rPr>
              <a:t>MMEd</a:t>
            </a:r>
            <a:r>
              <a:rPr lang="en-US" dirty="0">
                <a:solidFill>
                  <a:srgbClr val="4B4F54"/>
                </a:solidFill>
              </a:rPr>
              <a:t>, FRCPC; Marcio Gomes, MD, PhD, MHPE candidate, FRCPC; Najma Ahmed, MD, PhD, FRCSC; Moyez B. Ladhani, MD, MSc(</a:t>
            </a:r>
            <a:r>
              <a:rPr lang="en-US" dirty="0" err="1">
                <a:solidFill>
                  <a:srgbClr val="4B4F54"/>
                </a:solidFill>
              </a:rPr>
              <a:t>HScEd</a:t>
            </a:r>
            <a:r>
              <a:rPr lang="en-US" dirty="0">
                <a:solidFill>
                  <a:srgbClr val="4B4F54"/>
                </a:solidFill>
              </a:rPr>
              <a:t>), FAAP, FRCP(C); Jessica Trier, MD, FRCPC, CSCN Diplomate (EMG); Rebecca Dubé, MD, MSc (HPTE), FRCPC ; Jeff Landreville, MD, </a:t>
            </a:r>
            <a:r>
              <a:rPr lang="en-US" dirty="0" smtClean="0">
                <a:solidFill>
                  <a:srgbClr val="4B4F54"/>
                </a:solidFill>
              </a:rPr>
              <a:t>FRCPC, April Murphy, MEd and Ginette </a:t>
            </a:r>
            <a:r>
              <a:rPr lang="en-US" dirty="0" err="1" smtClean="0">
                <a:solidFill>
                  <a:srgbClr val="4B4F54"/>
                </a:solidFill>
              </a:rPr>
              <a:t>Bourgois</a:t>
            </a:r>
            <a:r>
              <a:rPr lang="en-US" dirty="0" smtClean="0">
                <a:solidFill>
                  <a:srgbClr val="4B4F54"/>
                </a:solidFill>
              </a:rPr>
              <a:t>.</a:t>
            </a:r>
            <a:endParaRPr lang="en-US" dirty="0">
              <a:solidFill>
                <a:srgbClr val="4B4F54"/>
              </a:solidFill>
            </a:endParaRPr>
          </a:p>
        </p:txBody>
      </p:sp>
      <p:sp>
        <p:nvSpPr>
          <p:cNvPr id="6" name="Subtitle 5"/>
          <p:cNvSpPr>
            <a:spLocks noGrp="1"/>
          </p:cNvSpPr>
          <p:nvPr>
            <p:ph type="subTitle" idx="1"/>
          </p:nvPr>
        </p:nvSpPr>
        <p:spPr/>
        <p:txBody>
          <a:bodyPr/>
          <a:lstStyle/>
          <a:p>
            <a:endParaRPr lang="en-CA" dirty="0"/>
          </a:p>
        </p:txBody>
      </p:sp>
    </p:spTree>
    <p:custDataLst>
      <p:tags r:id="rId1"/>
    </p:custDataLst>
    <p:extLst>
      <p:ext uri="{BB962C8B-B14F-4D97-AF65-F5344CB8AC3E}">
        <p14:creationId xmlns:p14="http://schemas.microsoft.com/office/powerpoint/2010/main" val="28348110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01322" y="234263"/>
            <a:ext cx="11595479" cy="2400083"/>
          </a:xfrm>
        </p:spPr>
        <p:txBody>
          <a:bodyPr/>
          <a:lstStyle/>
          <a:p>
            <a:r>
              <a:rPr lang="nl-NL" sz="4400" dirty="0"/>
              <a:t>Multiple-</a:t>
            </a:r>
            <a:r>
              <a:rPr lang="nl-NL" sz="4400" dirty="0" err="1"/>
              <a:t>role</a:t>
            </a:r>
            <a:r>
              <a:rPr lang="nl-NL" sz="4400" dirty="0"/>
              <a:t> </a:t>
            </a:r>
            <a:r>
              <a:rPr lang="nl-NL" sz="4400" dirty="0" err="1"/>
              <a:t>mentoring</a:t>
            </a:r>
            <a:r>
              <a:rPr lang="nl-NL" sz="4400" dirty="0"/>
              <a:t>: </a:t>
            </a:r>
            <a:br>
              <a:rPr lang="nl-NL" sz="4400" dirty="0"/>
            </a:br>
            <a:r>
              <a:rPr lang="nl-NL" sz="4400" dirty="0"/>
              <a:t>mentors’ </a:t>
            </a:r>
            <a:r>
              <a:rPr lang="nl-NL" sz="4400" dirty="0" err="1"/>
              <a:t>conceptualisations</a:t>
            </a:r>
            <a:r>
              <a:rPr lang="nl-NL" sz="4400" dirty="0"/>
              <a:t>,</a:t>
            </a:r>
            <a:br>
              <a:rPr lang="nl-NL" sz="4400" dirty="0"/>
            </a:br>
            <a:r>
              <a:rPr lang="nl-NL" sz="4400" dirty="0" err="1"/>
              <a:t>enactments</a:t>
            </a:r>
            <a:r>
              <a:rPr lang="nl-NL" sz="4400" dirty="0"/>
              <a:t> </a:t>
            </a:r>
            <a:r>
              <a:rPr lang="nl-NL" sz="4400" dirty="0" err="1"/>
              <a:t>and</a:t>
            </a:r>
            <a:r>
              <a:rPr lang="nl-NL" sz="4400" dirty="0"/>
              <a:t> </a:t>
            </a:r>
            <a:r>
              <a:rPr lang="nl-NL" sz="4400" dirty="0" err="1"/>
              <a:t>role</a:t>
            </a:r>
            <a:r>
              <a:rPr lang="nl-NL" sz="4400" dirty="0"/>
              <a:t> </a:t>
            </a:r>
            <a:r>
              <a:rPr lang="nl-NL" sz="4400" dirty="0" err="1"/>
              <a:t>conflicts</a:t>
            </a:r>
            <a:r>
              <a:rPr lang="en-GB" sz="4400" dirty="0"/>
              <a:t> </a:t>
            </a:r>
            <a:r>
              <a:rPr lang="en-GB" sz="4800" u="sng" dirty="0"/>
              <a:t> </a:t>
            </a:r>
            <a:r>
              <a:rPr lang="nl-NL" sz="3200" dirty="0"/>
              <a:t/>
            </a:r>
            <a:br>
              <a:rPr lang="nl-NL" sz="3200" dirty="0"/>
            </a:br>
            <a:r>
              <a:rPr lang="nl-NL" sz="3200" dirty="0"/>
              <a:t> </a:t>
            </a:r>
            <a:endParaRPr lang="nl-NL" sz="4800" b="0" dirty="0">
              <a:solidFill>
                <a:srgbClr val="00142E"/>
              </a:solidFill>
            </a:endParaRPr>
          </a:p>
        </p:txBody>
      </p:sp>
      <p:sp>
        <p:nvSpPr>
          <p:cNvPr id="3" name="Subtitel 2"/>
          <p:cNvSpPr>
            <a:spLocks noGrp="1"/>
          </p:cNvSpPr>
          <p:nvPr>
            <p:ph type="subTitle" idx="1"/>
          </p:nvPr>
        </p:nvSpPr>
        <p:spPr>
          <a:xfrm>
            <a:off x="843264" y="2683771"/>
            <a:ext cx="11711593" cy="2062403"/>
          </a:xfrm>
        </p:spPr>
        <p:txBody>
          <a:bodyPr/>
          <a:lstStyle/>
          <a:p>
            <a:r>
              <a:rPr lang="en-US" sz="2800" b="1" dirty="0">
                <a:solidFill>
                  <a:schemeClr val="bg1"/>
                </a:solidFill>
              </a:rPr>
              <a:t>Stephanie Meeuwissen, MD</a:t>
            </a:r>
            <a:br>
              <a:rPr lang="en-US" sz="2800" b="1" dirty="0">
                <a:solidFill>
                  <a:schemeClr val="bg1"/>
                </a:solidFill>
              </a:rPr>
            </a:br>
            <a:r>
              <a:rPr lang="en-US" dirty="0">
                <a:solidFill>
                  <a:schemeClr val="bg1"/>
                </a:solidFill>
              </a:rPr>
              <a:t/>
            </a:r>
            <a:br>
              <a:rPr lang="en-US" dirty="0">
                <a:solidFill>
                  <a:schemeClr val="bg1"/>
                </a:solidFill>
              </a:rPr>
            </a:br>
            <a:r>
              <a:rPr lang="nl-NL" dirty="0">
                <a:solidFill>
                  <a:schemeClr val="bg1"/>
                </a:solidFill>
              </a:rPr>
              <a:t>@</a:t>
            </a:r>
            <a:r>
              <a:rPr lang="nl-NL" dirty="0" err="1">
                <a:solidFill>
                  <a:schemeClr val="bg1"/>
                </a:solidFill>
              </a:rPr>
              <a:t>SNEMeeuwissen</a:t>
            </a:r>
            <a:r>
              <a:rPr lang="nl-NL" dirty="0">
                <a:solidFill>
                  <a:schemeClr val="bg1"/>
                </a:solidFill>
              </a:rPr>
              <a:t>  </a:t>
            </a:r>
          </a:p>
          <a:p>
            <a:r>
              <a:rPr lang="nl-NL" dirty="0">
                <a:solidFill>
                  <a:schemeClr val="bg1"/>
                </a:solidFill>
              </a:rPr>
              <a:t>s.meeuwissen@maastrichtuniversity.nl</a:t>
            </a:r>
          </a:p>
          <a:p>
            <a:r>
              <a:rPr lang="nl-NL" dirty="0">
                <a:solidFill>
                  <a:schemeClr val="bg1"/>
                </a:solidFill>
              </a:rPr>
              <a:t/>
            </a:r>
            <a:br>
              <a:rPr lang="nl-NL" dirty="0">
                <a:solidFill>
                  <a:schemeClr val="bg1"/>
                </a:solidFill>
              </a:rPr>
            </a:br>
            <a:r>
              <a:rPr lang="en-US" sz="1800" dirty="0"/>
              <a:t>Meeuwissen, S.N.E., Stalmeijer, R.E. and Govaerts, M. (2019), Multiple‐role mentoring: mentors’ </a:t>
            </a:r>
            <a:r>
              <a:rPr lang="en-US" sz="1800" dirty="0" err="1"/>
              <a:t>conceptualisations</a:t>
            </a:r>
            <a:r>
              <a:rPr lang="en-US" sz="1800" dirty="0"/>
              <a:t>, enactments and role conflicts. </a:t>
            </a:r>
          </a:p>
          <a:p>
            <a:r>
              <a:rPr lang="en-US" sz="1800" dirty="0"/>
              <a:t>Medical Education, 53: 605-615. doi:</a:t>
            </a:r>
            <a:r>
              <a:rPr lang="en-US" sz="1800" dirty="0">
                <a:solidFill>
                  <a:schemeClr val="bg1"/>
                </a:solidFill>
                <a:hlinkClick r:id="rId2">
                  <a:extLst>
                    <a:ext uri="{A12FA001-AC4F-418D-AE19-62706E023703}">
                      <ahyp:hlinkClr xmlns:ahyp="http://schemas.microsoft.com/office/drawing/2018/hyperlinkcolor" xmlns="" val="tx"/>
                    </a:ext>
                  </a:extLst>
                </a:hlinkClick>
              </a:rPr>
              <a:t>10.1111/medu.13811</a:t>
            </a:r>
            <a:endParaRPr lang="en-US" sz="1800" dirty="0">
              <a:solidFill>
                <a:schemeClr val="bg1"/>
              </a:solidFill>
            </a:endParaRPr>
          </a:p>
          <a:p>
            <a:endParaRPr lang="en-US" b="1" dirty="0">
              <a:solidFill>
                <a:schemeClr val="bg1"/>
              </a:solidFill>
            </a:endParaRPr>
          </a:p>
          <a:p>
            <a:endParaRPr lang="en-US" b="1" dirty="0">
              <a:solidFill>
                <a:schemeClr val="bg1"/>
              </a:solidFill>
            </a:endParaRPr>
          </a:p>
          <a:p>
            <a:endParaRPr lang="en-US" b="1" dirty="0">
              <a:solidFill>
                <a:schemeClr val="bg1"/>
              </a:solidFill>
            </a:endParaRPr>
          </a:p>
        </p:txBody>
      </p:sp>
      <p:pic>
        <p:nvPicPr>
          <p:cNvPr id="4" name="Afbeelding 3" descr="Future look.png">
            <a:extLst>
              <a:ext uri="{FF2B5EF4-FFF2-40B4-BE49-F238E27FC236}">
                <a16:creationId xmlns:a16="http://schemas.microsoft.com/office/drawing/2014/main" xmlns="" id="{22F1C35C-76EC-4D44-B97D-1224F2E2E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36" y="4579024"/>
            <a:ext cx="2064867" cy="1429893"/>
          </a:xfrm>
          <a:prstGeom prst="rect">
            <a:avLst/>
          </a:prstGeom>
        </p:spPr>
      </p:pic>
    </p:spTree>
    <p:extLst>
      <p:ext uri="{BB962C8B-B14F-4D97-AF65-F5344CB8AC3E}">
        <p14:creationId xmlns:p14="http://schemas.microsoft.com/office/powerpoint/2010/main" val="388358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D74FDFBB-2DBC-44E5-A74A-DA5EA7FFF868}"/>
              </a:ext>
            </a:extLst>
          </p:cNvPr>
          <p:cNvSpPr>
            <a:spLocks noGrp="1"/>
          </p:cNvSpPr>
          <p:nvPr>
            <p:ph type="title"/>
          </p:nvPr>
        </p:nvSpPr>
        <p:spPr/>
        <p:txBody>
          <a:bodyPr/>
          <a:lstStyle/>
          <a:p>
            <a:r>
              <a:rPr lang="nl-NL" dirty="0" err="1"/>
              <a:t>From</a:t>
            </a:r>
            <a:r>
              <a:rPr lang="nl-NL" dirty="0"/>
              <a:t> </a:t>
            </a:r>
            <a:r>
              <a:rPr lang="nl-NL" dirty="0" err="1"/>
              <a:t>mentoring</a:t>
            </a:r>
            <a:r>
              <a:rPr lang="nl-NL" dirty="0"/>
              <a:t> </a:t>
            </a:r>
            <a:r>
              <a:rPr lang="nl-NL" dirty="0" err="1"/>
              <a:t>to</a:t>
            </a:r>
            <a:r>
              <a:rPr lang="nl-NL" dirty="0"/>
              <a:t> multiple-</a:t>
            </a:r>
            <a:r>
              <a:rPr lang="nl-NL" dirty="0" err="1"/>
              <a:t>role</a:t>
            </a:r>
            <a:r>
              <a:rPr lang="nl-NL" dirty="0"/>
              <a:t> </a:t>
            </a:r>
            <a:r>
              <a:rPr lang="nl-NL" dirty="0" err="1"/>
              <a:t>mentoring</a:t>
            </a:r>
            <a:endParaRPr lang="nl-NL" dirty="0"/>
          </a:p>
        </p:txBody>
      </p:sp>
      <p:sp>
        <p:nvSpPr>
          <p:cNvPr id="10" name="Tijdelijke aanduiding voor inhoud 9">
            <a:extLst>
              <a:ext uri="{FF2B5EF4-FFF2-40B4-BE49-F238E27FC236}">
                <a16:creationId xmlns:a16="http://schemas.microsoft.com/office/drawing/2014/main" xmlns="" id="{63B52903-B0F5-45E4-A79A-B68FD41C0657}"/>
              </a:ext>
            </a:extLst>
          </p:cNvPr>
          <p:cNvSpPr>
            <a:spLocks noGrp="1"/>
          </p:cNvSpPr>
          <p:nvPr>
            <p:ph idx="1"/>
          </p:nvPr>
        </p:nvSpPr>
        <p:spPr>
          <a:xfrm>
            <a:off x="480001" y="1296000"/>
            <a:ext cx="11102399" cy="3627080"/>
          </a:xfrm>
        </p:spPr>
        <p:txBody>
          <a:bodyPr/>
          <a:lstStyle/>
          <a:p>
            <a:r>
              <a:rPr lang="nl-NL" sz="2400" dirty="0" err="1"/>
              <a:t>Mentoring</a:t>
            </a:r>
            <a:r>
              <a:rPr lang="nl-NL" sz="2400" dirty="0"/>
              <a:t> </a:t>
            </a:r>
            <a:r>
              <a:rPr lang="nl-NL" sz="2400" dirty="0" err="1"/>
              <a:t>positively</a:t>
            </a:r>
            <a:r>
              <a:rPr lang="nl-NL" sz="2400" dirty="0"/>
              <a:t> impacts personal, </a:t>
            </a:r>
            <a:r>
              <a:rPr lang="nl-NL" sz="2400" dirty="0" err="1"/>
              <a:t>educational</a:t>
            </a:r>
            <a:r>
              <a:rPr lang="nl-NL" sz="2400" dirty="0"/>
              <a:t> &amp; professional </a:t>
            </a:r>
            <a:r>
              <a:rPr lang="nl-NL" sz="2400" dirty="0" err="1"/>
              <a:t>outcomes</a:t>
            </a:r>
            <a:endParaRPr lang="nl-NL" sz="2400" dirty="0"/>
          </a:p>
          <a:p>
            <a:endParaRPr lang="nl-NL" sz="2400" dirty="0"/>
          </a:p>
          <a:p>
            <a:r>
              <a:rPr lang="nl-NL" sz="2400" dirty="0"/>
              <a:t>Traditional </a:t>
            </a:r>
            <a:r>
              <a:rPr lang="nl-NL" sz="2400" dirty="0" err="1"/>
              <a:t>mentoring</a:t>
            </a:r>
            <a:r>
              <a:rPr lang="nl-NL" sz="2400" dirty="0"/>
              <a:t>: support + non-</a:t>
            </a:r>
            <a:r>
              <a:rPr lang="nl-NL" sz="2400" dirty="0" err="1"/>
              <a:t>judgemental</a:t>
            </a:r>
            <a:r>
              <a:rPr lang="nl-NL" sz="2400" dirty="0"/>
              <a:t> </a:t>
            </a:r>
            <a:r>
              <a:rPr lang="nl-NL" sz="2400" dirty="0" err="1"/>
              <a:t>relationship</a:t>
            </a:r>
            <a:endParaRPr lang="nl-NL" sz="2400" dirty="0"/>
          </a:p>
          <a:p>
            <a:endParaRPr lang="nl-NL" sz="2400" dirty="0"/>
          </a:p>
          <a:p>
            <a:r>
              <a:rPr lang="nl-NL" sz="2400" dirty="0"/>
              <a:t>PA: </a:t>
            </a:r>
            <a:r>
              <a:rPr lang="nl-NL" sz="2400" dirty="0" err="1"/>
              <a:t>longitudinal</a:t>
            </a:r>
            <a:r>
              <a:rPr lang="nl-NL" sz="2400" dirty="0"/>
              <a:t> assessment, </a:t>
            </a:r>
            <a:r>
              <a:rPr lang="nl-NL" sz="2400" dirty="0" err="1"/>
              <a:t>portfolios</a:t>
            </a:r>
            <a:r>
              <a:rPr lang="nl-NL" sz="2400" dirty="0"/>
              <a:t> &amp; </a:t>
            </a:r>
            <a:r>
              <a:rPr lang="nl-NL" sz="2400" dirty="0" err="1"/>
              <a:t>mentorships</a:t>
            </a:r>
            <a:r>
              <a:rPr lang="nl-NL" sz="2400" dirty="0"/>
              <a:t> </a:t>
            </a:r>
          </a:p>
          <a:p>
            <a:endParaRPr lang="nl-NL" sz="2400" dirty="0"/>
          </a:p>
          <a:p>
            <a:r>
              <a:rPr lang="nl-NL" sz="2400" dirty="0"/>
              <a:t>PA: </a:t>
            </a:r>
            <a:r>
              <a:rPr lang="nl-NL" sz="2400" dirty="0" err="1"/>
              <a:t>integration</a:t>
            </a:r>
            <a:r>
              <a:rPr lang="nl-NL" sz="2400" dirty="0"/>
              <a:t> of </a:t>
            </a:r>
            <a:r>
              <a:rPr lang="nl-NL" sz="2400" dirty="0" err="1"/>
              <a:t>formative</a:t>
            </a:r>
            <a:r>
              <a:rPr lang="nl-NL" sz="2400" dirty="0"/>
              <a:t> </a:t>
            </a:r>
            <a:r>
              <a:rPr lang="nl-NL" sz="2400" dirty="0" err="1"/>
              <a:t>and</a:t>
            </a:r>
            <a:r>
              <a:rPr lang="nl-NL" sz="2400" dirty="0"/>
              <a:t> </a:t>
            </a:r>
            <a:r>
              <a:rPr lang="nl-NL" sz="2400" dirty="0" err="1"/>
              <a:t>summative</a:t>
            </a:r>
            <a:r>
              <a:rPr lang="nl-NL" sz="2400" dirty="0"/>
              <a:t> assessment </a:t>
            </a:r>
            <a:r>
              <a:rPr lang="nl-NL" sz="2400" dirty="0" err="1"/>
              <a:t>functions</a:t>
            </a:r>
            <a:endParaRPr lang="nl-NL" sz="2400" dirty="0"/>
          </a:p>
          <a:p>
            <a:endParaRPr lang="nl-NL" sz="2400" dirty="0"/>
          </a:p>
          <a:p>
            <a:r>
              <a:rPr lang="nl-NL" sz="2400" dirty="0"/>
              <a:t>Mentor </a:t>
            </a:r>
            <a:r>
              <a:rPr lang="nl-NL" sz="2400" dirty="0" err="1"/>
              <a:t>conceptualisations</a:t>
            </a:r>
            <a:r>
              <a:rPr lang="nl-NL" sz="2400" dirty="0"/>
              <a:t> are </a:t>
            </a:r>
            <a:r>
              <a:rPr lang="nl-NL" sz="2400" dirty="0" err="1"/>
              <a:t>changing</a:t>
            </a:r>
            <a:endParaRPr lang="nl-NL" sz="2400" dirty="0"/>
          </a:p>
          <a:p>
            <a:pPr marL="0" indent="0">
              <a:buNone/>
            </a:pPr>
            <a:endParaRPr lang="nl-NL" sz="2400" dirty="0"/>
          </a:p>
        </p:txBody>
      </p:sp>
      <p:sp>
        <p:nvSpPr>
          <p:cNvPr id="6" name="Tekstvak 5">
            <a:extLst>
              <a:ext uri="{FF2B5EF4-FFF2-40B4-BE49-F238E27FC236}">
                <a16:creationId xmlns:a16="http://schemas.microsoft.com/office/drawing/2014/main" xmlns="" id="{FE1CA97A-3CE1-4908-AAEB-76E4EB7B37E3}"/>
              </a:ext>
            </a:extLst>
          </p:cNvPr>
          <p:cNvSpPr txBox="1"/>
          <p:nvPr/>
        </p:nvSpPr>
        <p:spPr>
          <a:xfrm>
            <a:off x="3286541" y="5437951"/>
            <a:ext cx="8470727" cy="584775"/>
          </a:xfrm>
          <a:prstGeom prst="rect">
            <a:avLst/>
          </a:prstGeom>
          <a:noFill/>
        </p:spPr>
        <p:txBody>
          <a:bodyPr wrap="square" rtlCol="0">
            <a:spAutoFit/>
          </a:bodyPr>
          <a:lstStyle/>
          <a:p>
            <a:pPr algn="r" defTabSz="457200"/>
            <a:r>
              <a:rPr lang="en-US" sz="1600" dirty="0">
                <a:solidFill>
                  <a:srgbClr val="001C3D"/>
                </a:solidFill>
              </a:rPr>
              <a:t>Driessen et al, 2011; </a:t>
            </a:r>
            <a:r>
              <a:rPr lang="nl-NL" sz="1600" dirty="0">
                <a:solidFill>
                  <a:srgbClr val="001C3D"/>
                </a:solidFill>
              </a:rPr>
              <a:t>Driessen &amp; Overeem, 2013</a:t>
            </a:r>
            <a:r>
              <a:rPr lang="en-US" sz="1600" dirty="0">
                <a:solidFill>
                  <a:srgbClr val="001C3D"/>
                </a:solidFill>
              </a:rPr>
              <a:t>; </a:t>
            </a:r>
            <a:r>
              <a:rPr lang="en-US" sz="1600" dirty="0" err="1">
                <a:solidFill>
                  <a:srgbClr val="001C3D"/>
                </a:solidFill>
              </a:rPr>
              <a:t>Eby</a:t>
            </a:r>
            <a:r>
              <a:rPr lang="en-US" sz="1600" dirty="0">
                <a:solidFill>
                  <a:srgbClr val="001C3D"/>
                </a:solidFill>
              </a:rPr>
              <a:t> et al, 2007; </a:t>
            </a:r>
            <a:r>
              <a:rPr lang="en-US" sz="1600" dirty="0" err="1">
                <a:solidFill>
                  <a:srgbClr val="001C3D"/>
                </a:solidFill>
              </a:rPr>
              <a:t>Eby</a:t>
            </a:r>
            <a:r>
              <a:rPr lang="en-US" sz="1600" dirty="0">
                <a:solidFill>
                  <a:srgbClr val="001C3D"/>
                </a:solidFill>
              </a:rPr>
              <a:t> et al, 2008; Frei et al, 2010; Lakhani 2015; </a:t>
            </a:r>
            <a:r>
              <a:rPr lang="en-US" sz="1600" dirty="0" err="1">
                <a:solidFill>
                  <a:srgbClr val="001C3D"/>
                </a:solidFill>
              </a:rPr>
              <a:t>Schuwirth</a:t>
            </a:r>
            <a:r>
              <a:rPr lang="en-US" sz="1600" dirty="0">
                <a:solidFill>
                  <a:srgbClr val="001C3D"/>
                </a:solidFill>
              </a:rPr>
              <a:t> &amp; van der Vleuten, 2011</a:t>
            </a:r>
            <a:endParaRPr lang="nl-NL" sz="1600" dirty="0">
              <a:solidFill>
                <a:srgbClr val="001C3D"/>
              </a:solidFill>
            </a:endParaRPr>
          </a:p>
        </p:txBody>
      </p:sp>
    </p:spTree>
    <p:extLst>
      <p:ext uri="{BB962C8B-B14F-4D97-AF65-F5344CB8AC3E}">
        <p14:creationId xmlns:p14="http://schemas.microsoft.com/office/powerpoint/2010/main" val="1954772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Role</a:t>
            </a:r>
            <a:r>
              <a:rPr lang="nl-NL" dirty="0"/>
              <a:t> conflict</a:t>
            </a:r>
          </a:p>
        </p:txBody>
      </p:sp>
      <p:sp>
        <p:nvSpPr>
          <p:cNvPr id="3" name="Tijdelijke aanduiding voor inhoud 2"/>
          <p:cNvSpPr>
            <a:spLocks noGrp="1"/>
          </p:cNvSpPr>
          <p:nvPr>
            <p:ph idx="1"/>
          </p:nvPr>
        </p:nvSpPr>
        <p:spPr/>
        <p:txBody>
          <a:bodyPr/>
          <a:lstStyle/>
          <a:p>
            <a:pPr marL="0" indent="0">
              <a:buNone/>
            </a:pPr>
            <a:r>
              <a:rPr lang="en-GB" sz="2400" u="sng" dirty="0"/>
              <a:t>Definition</a:t>
            </a:r>
          </a:p>
          <a:p>
            <a:pPr marL="0" indent="0">
              <a:buNone/>
            </a:pPr>
            <a:r>
              <a:rPr lang="en-GB" sz="2400" dirty="0"/>
              <a:t>Situations in which mentors expressed feeling </a:t>
            </a:r>
            <a:r>
              <a:rPr lang="en-GB" sz="2400" b="1" dirty="0"/>
              <a:t>uncomfortable</a:t>
            </a:r>
            <a:r>
              <a:rPr lang="en-GB" sz="2400" dirty="0"/>
              <a:t> with their role as assessor of student’s progress level </a:t>
            </a:r>
            <a:r>
              <a:rPr lang="en-GB" sz="2400" b="1" dirty="0"/>
              <a:t>alongside </a:t>
            </a:r>
            <a:r>
              <a:rPr lang="en-GB" sz="2400" dirty="0"/>
              <a:t>being a student’s coach in learning &amp; development</a:t>
            </a:r>
            <a:br>
              <a:rPr lang="en-GB" sz="2400" dirty="0"/>
            </a:br>
            <a:endParaRPr lang="en-GB" sz="2400" dirty="0"/>
          </a:p>
          <a:p>
            <a:pPr marL="0" indent="0">
              <a:buNone/>
            </a:pPr>
            <a:r>
              <a:rPr lang="en-GB" sz="2400" u="sng" dirty="0"/>
              <a:t>Literature</a:t>
            </a:r>
          </a:p>
          <a:p>
            <a:r>
              <a:rPr lang="nl-NL" sz="2400" dirty="0" err="1"/>
              <a:t>Recommendations</a:t>
            </a:r>
            <a:r>
              <a:rPr lang="nl-NL" sz="2400" dirty="0"/>
              <a:t> ‘</a:t>
            </a:r>
            <a:r>
              <a:rPr lang="nl-NL" sz="2400" dirty="0" err="1"/>
              <a:t>not</a:t>
            </a:r>
            <a:r>
              <a:rPr lang="nl-NL" sz="2400" dirty="0"/>
              <a:t> </a:t>
            </a:r>
            <a:r>
              <a:rPr lang="nl-NL" sz="2400" dirty="0" err="1"/>
              <a:t>to</a:t>
            </a:r>
            <a:r>
              <a:rPr lang="nl-NL" sz="2400" dirty="0"/>
              <a:t> combine’ </a:t>
            </a:r>
          </a:p>
          <a:p>
            <a:endParaRPr lang="nl-NL" sz="2400" dirty="0"/>
          </a:p>
          <a:p>
            <a:r>
              <a:rPr lang="nl-NL" sz="2400" dirty="0"/>
              <a:t>Multiple-</a:t>
            </a:r>
            <a:r>
              <a:rPr lang="nl-NL" sz="2400" dirty="0" err="1"/>
              <a:t>role</a:t>
            </a:r>
            <a:r>
              <a:rPr lang="nl-NL" sz="2400" dirty="0"/>
              <a:t> </a:t>
            </a:r>
            <a:r>
              <a:rPr lang="nl-NL" sz="2400" dirty="0" err="1"/>
              <a:t>mentoring</a:t>
            </a:r>
            <a:r>
              <a:rPr lang="nl-NL" sz="2400" dirty="0"/>
              <a:t> </a:t>
            </a:r>
            <a:r>
              <a:rPr lang="nl-NL" sz="2400" dirty="0" err="1"/>
              <a:t>could</a:t>
            </a:r>
            <a:r>
              <a:rPr lang="nl-NL" sz="2400" dirty="0"/>
              <a:t> </a:t>
            </a:r>
            <a:r>
              <a:rPr lang="nl-NL" sz="2400" dirty="0" err="1"/>
              <a:t>result</a:t>
            </a:r>
            <a:r>
              <a:rPr lang="nl-NL" sz="2400" dirty="0"/>
              <a:t> in </a:t>
            </a:r>
            <a:r>
              <a:rPr lang="nl-NL" sz="2400" dirty="0" err="1"/>
              <a:t>role</a:t>
            </a:r>
            <a:r>
              <a:rPr lang="nl-NL" sz="2400" dirty="0"/>
              <a:t> </a:t>
            </a:r>
            <a:r>
              <a:rPr lang="nl-NL" sz="2400" dirty="0" err="1"/>
              <a:t>confusion</a:t>
            </a:r>
            <a:r>
              <a:rPr lang="nl-NL" sz="2400" dirty="0"/>
              <a:t> or conflict</a:t>
            </a:r>
          </a:p>
          <a:p>
            <a:endParaRPr lang="nl-NL" sz="2400" dirty="0"/>
          </a:p>
          <a:p>
            <a:r>
              <a:rPr lang="nl-NL" sz="2400" dirty="0" err="1"/>
              <a:t>Negative</a:t>
            </a:r>
            <a:r>
              <a:rPr lang="nl-NL" sz="2400" dirty="0"/>
              <a:t> impact on </a:t>
            </a:r>
            <a:r>
              <a:rPr lang="nl-NL" sz="2400" dirty="0" err="1"/>
              <a:t>mentee</a:t>
            </a:r>
            <a:r>
              <a:rPr lang="nl-NL" sz="2400" dirty="0"/>
              <a:t> </a:t>
            </a:r>
            <a:r>
              <a:rPr lang="nl-NL" sz="2400" dirty="0" err="1"/>
              <a:t>and</a:t>
            </a:r>
            <a:r>
              <a:rPr lang="nl-NL" sz="2400" dirty="0"/>
              <a:t> mentor</a:t>
            </a:r>
          </a:p>
          <a:p>
            <a:endParaRPr lang="nl-NL" sz="2400" dirty="0"/>
          </a:p>
          <a:p>
            <a:pPr marL="0" indent="0">
              <a:buNone/>
            </a:pPr>
            <a:r>
              <a:rPr lang="en-GB" sz="2400" dirty="0"/>
              <a:t/>
            </a:r>
            <a:br>
              <a:rPr lang="en-GB" sz="2400" dirty="0"/>
            </a:br>
            <a:endParaRPr lang="en-GB" sz="2400" dirty="0"/>
          </a:p>
          <a:p>
            <a:endParaRPr lang="nl-NL" sz="2400" dirty="0"/>
          </a:p>
          <a:p>
            <a:pPr marL="0" indent="0">
              <a:buNone/>
            </a:pPr>
            <a:endParaRPr lang="nl-NL" sz="2400" dirty="0"/>
          </a:p>
        </p:txBody>
      </p:sp>
      <p:sp>
        <p:nvSpPr>
          <p:cNvPr id="4" name="Tekstvak 3">
            <a:extLst>
              <a:ext uri="{FF2B5EF4-FFF2-40B4-BE49-F238E27FC236}">
                <a16:creationId xmlns:a16="http://schemas.microsoft.com/office/drawing/2014/main" xmlns="" id="{9918AB31-8603-4B82-B079-E62C5CDA8C56}"/>
              </a:ext>
            </a:extLst>
          </p:cNvPr>
          <p:cNvSpPr txBox="1"/>
          <p:nvPr/>
        </p:nvSpPr>
        <p:spPr>
          <a:xfrm>
            <a:off x="2343048" y="5366522"/>
            <a:ext cx="9848952" cy="1077218"/>
          </a:xfrm>
          <a:prstGeom prst="rect">
            <a:avLst/>
          </a:prstGeom>
          <a:noFill/>
        </p:spPr>
        <p:txBody>
          <a:bodyPr wrap="square" rtlCol="0">
            <a:spAutoFit/>
          </a:bodyPr>
          <a:lstStyle/>
          <a:p>
            <a:pPr defTabSz="457200"/>
            <a:r>
              <a:rPr lang="nl-NL" sz="1600" dirty="0">
                <a:solidFill>
                  <a:srgbClr val="001C3D"/>
                </a:solidFill>
              </a:rPr>
              <a:t>Van der Vleuten et al., 2015</a:t>
            </a:r>
            <a:r>
              <a:rPr lang="en-US" sz="1600" dirty="0">
                <a:solidFill>
                  <a:srgbClr val="001C3D"/>
                </a:solidFill>
              </a:rPr>
              <a:t>; Freeman, 2000; Frei et al, 2010; </a:t>
            </a:r>
            <a:r>
              <a:rPr lang="nl-NL" sz="1600" dirty="0" err="1">
                <a:solidFill>
                  <a:srgbClr val="001C3D"/>
                </a:solidFill>
              </a:rPr>
              <a:t>Bray</a:t>
            </a:r>
            <a:r>
              <a:rPr lang="nl-NL" sz="1600" dirty="0">
                <a:solidFill>
                  <a:srgbClr val="001C3D"/>
                </a:solidFill>
              </a:rPr>
              <a:t> &amp; </a:t>
            </a:r>
            <a:r>
              <a:rPr lang="nl-NL" sz="1600" dirty="0" err="1">
                <a:solidFill>
                  <a:srgbClr val="001C3D"/>
                </a:solidFill>
              </a:rPr>
              <a:t>Nettleton</a:t>
            </a:r>
            <a:r>
              <a:rPr lang="nl-NL" sz="1600" dirty="0">
                <a:solidFill>
                  <a:srgbClr val="001C3D"/>
                </a:solidFill>
              </a:rPr>
              <a:t>, 2007; Oliver et al., 2015; </a:t>
            </a:r>
            <a:r>
              <a:rPr lang="nl-NL" sz="1600" dirty="0" err="1">
                <a:solidFill>
                  <a:srgbClr val="001C3D"/>
                </a:solidFill>
              </a:rPr>
              <a:t>Buddeberg</a:t>
            </a:r>
            <a:r>
              <a:rPr lang="nl-NL" sz="1600" dirty="0">
                <a:solidFill>
                  <a:srgbClr val="001C3D"/>
                </a:solidFill>
              </a:rPr>
              <a:t>-Fischer &amp; </a:t>
            </a:r>
            <a:r>
              <a:rPr lang="nl-NL" sz="1600" dirty="0" err="1">
                <a:solidFill>
                  <a:srgbClr val="001C3D"/>
                </a:solidFill>
              </a:rPr>
              <a:t>Herta</a:t>
            </a:r>
            <a:r>
              <a:rPr lang="nl-NL" sz="1600" dirty="0">
                <a:solidFill>
                  <a:srgbClr val="001C3D"/>
                </a:solidFill>
              </a:rPr>
              <a:t>, 2006; </a:t>
            </a:r>
            <a:r>
              <a:rPr lang="nl-NL" sz="1600" dirty="0" err="1">
                <a:solidFill>
                  <a:srgbClr val="001C3D"/>
                </a:solidFill>
              </a:rPr>
              <a:t>Cavalcanti</a:t>
            </a:r>
            <a:r>
              <a:rPr lang="nl-NL" sz="1600" dirty="0">
                <a:solidFill>
                  <a:srgbClr val="001C3D"/>
                </a:solidFill>
              </a:rPr>
              <a:t> &amp; </a:t>
            </a:r>
            <a:r>
              <a:rPr lang="nl-NL" sz="1600" dirty="0" err="1">
                <a:solidFill>
                  <a:srgbClr val="001C3D"/>
                </a:solidFill>
              </a:rPr>
              <a:t>Detsky</a:t>
            </a:r>
            <a:r>
              <a:rPr lang="nl-NL" sz="1600" dirty="0">
                <a:solidFill>
                  <a:srgbClr val="001C3D"/>
                </a:solidFill>
              </a:rPr>
              <a:t>, 2011</a:t>
            </a:r>
          </a:p>
          <a:p>
            <a:pPr defTabSz="457200"/>
            <a:endParaRPr lang="nl-NL" sz="1600" dirty="0">
              <a:solidFill>
                <a:srgbClr val="001C3D"/>
              </a:solidFill>
            </a:endParaRPr>
          </a:p>
          <a:p>
            <a:pPr defTabSz="457200"/>
            <a:endParaRPr lang="nl-NL" sz="1600" dirty="0">
              <a:solidFill>
                <a:srgbClr val="001C3D"/>
              </a:solidFill>
            </a:endParaRPr>
          </a:p>
        </p:txBody>
      </p:sp>
    </p:spTree>
    <p:extLst>
      <p:ext uri="{BB962C8B-B14F-4D97-AF65-F5344CB8AC3E}">
        <p14:creationId xmlns:p14="http://schemas.microsoft.com/office/powerpoint/2010/main" val="3927990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58B7B0D-A18A-4573-A4AB-496F19871642}"/>
              </a:ext>
            </a:extLst>
          </p:cNvPr>
          <p:cNvSpPr>
            <a:spLocks noGrp="1"/>
          </p:cNvSpPr>
          <p:nvPr>
            <p:ph type="title"/>
          </p:nvPr>
        </p:nvSpPr>
        <p:spPr/>
        <p:txBody>
          <a:bodyPr/>
          <a:lstStyle/>
          <a:p>
            <a:r>
              <a:rPr lang="nl-NL" dirty="0"/>
              <a:t>Research </a:t>
            </a:r>
            <a:r>
              <a:rPr lang="nl-NL" dirty="0" err="1"/>
              <a:t>questions</a:t>
            </a:r>
            <a:endParaRPr lang="en-US" dirty="0"/>
          </a:p>
        </p:txBody>
      </p:sp>
      <p:sp>
        <p:nvSpPr>
          <p:cNvPr id="3" name="Tijdelijke aanduiding voor inhoud 2">
            <a:extLst>
              <a:ext uri="{FF2B5EF4-FFF2-40B4-BE49-F238E27FC236}">
                <a16:creationId xmlns:a16="http://schemas.microsoft.com/office/drawing/2014/main" xmlns="" id="{7613CD3F-770D-45AF-ADE7-81DD480F4269}"/>
              </a:ext>
            </a:extLst>
          </p:cNvPr>
          <p:cNvSpPr>
            <a:spLocks noGrp="1"/>
          </p:cNvSpPr>
          <p:nvPr>
            <p:ph idx="1"/>
          </p:nvPr>
        </p:nvSpPr>
        <p:spPr/>
        <p:txBody>
          <a:bodyPr/>
          <a:lstStyle/>
          <a:p>
            <a:pPr marL="0" indent="0">
              <a:lnSpc>
                <a:spcPct val="150000"/>
              </a:lnSpc>
              <a:buNone/>
            </a:pPr>
            <a:r>
              <a:rPr lang="nl-NL" sz="2400" dirty="0"/>
              <a:t>1) How do mentors in a multiple-</a:t>
            </a:r>
            <a:r>
              <a:rPr lang="nl-NL" sz="2400" dirty="0" err="1"/>
              <a:t>role</a:t>
            </a:r>
            <a:r>
              <a:rPr lang="nl-NL" sz="2400" dirty="0"/>
              <a:t> </a:t>
            </a:r>
            <a:r>
              <a:rPr lang="nl-NL" sz="2400" dirty="0" err="1"/>
              <a:t>mentoring</a:t>
            </a:r>
            <a:r>
              <a:rPr lang="nl-NL" sz="2400" dirty="0"/>
              <a:t> system  </a:t>
            </a:r>
            <a:br>
              <a:rPr lang="nl-NL" sz="2400" dirty="0"/>
            </a:br>
            <a:r>
              <a:rPr lang="nl-NL" sz="2400" dirty="0"/>
              <a:t>     </a:t>
            </a:r>
            <a:r>
              <a:rPr lang="nl-NL" sz="2400" b="1" dirty="0" err="1"/>
              <a:t>conceptualise</a:t>
            </a:r>
            <a:r>
              <a:rPr lang="nl-NL" sz="2400" b="1" dirty="0"/>
              <a:t> </a:t>
            </a:r>
            <a:r>
              <a:rPr lang="en-US" sz="2400" b="1" dirty="0"/>
              <a:t>and enact</a:t>
            </a:r>
            <a:r>
              <a:rPr lang="en-US" sz="2400" dirty="0"/>
              <a:t> their role?</a:t>
            </a:r>
            <a:br>
              <a:rPr lang="en-US" sz="2400" dirty="0"/>
            </a:br>
            <a:endParaRPr lang="en-US" sz="2400" dirty="0"/>
          </a:p>
          <a:p>
            <a:pPr marL="0" indent="0">
              <a:lnSpc>
                <a:spcPct val="150000"/>
              </a:lnSpc>
              <a:buNone/>
            </a:pPr>
            <a:r>
              <a:rPr lang="en-US" sz="2400" dirty="0"/>
              <a:t>2) To which extent do they experience </a:t>
            </a:r>
            <a:r>
              <a:rPr lang="en-US" sz="2400" b="1" dirty="0"/>
              <a:t>role conflicts</a:t>
            </a:r>
            <a:r>
              <a:rPr lang="en-US" sz="2400" dirty="0"/>
              <a:t>?</a:t>
            </a:r>
            <a:endParaRPr lang="nl-NL" sz="2400" dirty="0"/>
          </a:p>
          <a:p>
            <a:pPr marL="0" indent="0">
              <a:buNone/>
            </a:pPr>
            <a:endParaRPr lang="en-US" sz="2400" dirty="0"/>
          </a:p>
        </p:txBody>
      </p:sp>
    </p:spTree>
    <p:extLst>
      <p:ext uri="{BB962C8B-B14F-4D97-AF65-F5344CB8AC3E}">
        <p14:creationId xmlns:p14="http://schemas.microsoft.com/office/powerpoint/2010/main" val="4202995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A9D9836-C433-497C-A74F-A66348BACB99}"/>
              </a:ext>
            </a:extLst>
          </p:cNvPr>
          <p:cNvSpPr>
            <a:spLocks noGrp="1"/>
          </p:cNvSpPr>
          <p:nvPr>
            <p:ph type="title"/>
          </p:nvPr>
        </p:nvSpPr>
        <p:spPr/>
        <p:txBody>
          <a:bodyPr/>
          <a:lstStyle/>
          <a:p>
            <a:r>
              <a:rPr lang="nl-NL" dirty="0" err="1"/>
              <a:t>Methods</a:t>
            </a:r>
            <a:endParaRPr lang="en-US" dirty="0"/>
          </a:p>
        </p:txBody>
      </p:sp>
      <p:sp>
        <p:nvSpPr>
          <p:cNvPr id="3" name="Tijdelijke aanduiding voor inhoud 2">
            <a:extLst>
              <a:ext uri="{FF2B5EF4-FFF2-40B4-BE49-F238E27FC236}">
                <a16:creationId xmlns:a16="http://schemas.microsoft.com/office/drawing/2014/main" xmlns="" id="{20B8AA54-A436-4885-AD5A-035C9638290D}"/>
              </a:ext>
            </a:extLst>
          </p:cNvPr>
          <p:cNvSpPr>
            <a:spLocks noGrp="1"/>
          </p:cNvSpPr>
          <p:nvPr>
            <p:ph idx="1"/>
          </p:nvPr>
        </p:nvSpPr>
        <p:spPr/>
        <p:txBody>
          <a:bodyPr/>
          <a:lstStyle/>
          <a:p>
            <a:pPr marL="0" indent="0">
              <a:buNone/>
            </a:pPr>
            <a:r>
              <a:rPr lang="nl-NL" sz="2400" u="sng" dirty="0"/>
              <a:t>Setting:</a:t>
            </a:r>
            <a:r>
              <a:rPr lang="nl-NL" sz="2400" dirty="0"/>
              <a:t> </a:t>
            </a:r>
          </a:p>
          <a:p>
            <a:pPr marL="285750" indent="-285750">
              <a:buFont typeface="Arial" panose="020B0604020202020204" pitchFamily="34" charset="0"/>
              <a:buChar char="•"/>
            </a:pPr>
            <a:r>
              <a:rPr lang="nl-NL" sz="2400" dirty="0"/>
              <a:t>Maastricht University</a:t>
            </a:r>
            <a:br>
              <a:rPr lang="nl-NL" sz="2400" dirty="0"/>
            </a:br>
            <a:endParaRPr lang="nl-NL" sz="2400" u="sng" dirty="0"/>
          </a:p>
          <a:p>
            <a:pPr marL="285750" indent="-285750">
              <a:buFont typeface="Arial" panose="020B0604020202020204" pitchFamily="34" charset="0"/>
              <a:buChar char="•"/>
            </a:pPr>
            <a:r>
              <a:rPr lang="nl-NL" sz="2400" dirty="0"/>
              <a:t>Master in Medicine (3 </a:t>
            </a:r>
            <a:r>
              <a:rPr lang="nl-NL" sz="2400" dirty="0" err="1"/>
              <a:t>years</a:t>
            </a:r>
            <a:r>
              <a:rPr lang="nl-NL" sz="2400" dirty="0"/>
              <a:t> of </a:t>
            </a:r>
            <a:r>
              <a:rPr lang="nl-NL" sz="2400" dirty="0" err="1"/>
              <a:t>clinical</a:t>
            </a:r>
            <a:r>
              <a:rPr lang="nl-NL" sz="2400" dirty="0"/>
              <a:t> </a:t>
            </a:r>
            <a:r>
              <a:rPr lang="nl-NL" sz="2400" dirty="0" err="1"/>
              <a:t>rotations</a:t>
            </a:r>
            <a:r>
              <a:rPr lang="nl-NL" sz="2400" dirty="0"/>
              <a:t>)</a:t>
            </a:r>
            <a:br>
              <a:rPr lang="nl-NL" sz="2400" dirty="0"/>
            </a:br>
            <a:endParaRPr lang="nl-NL" sz="2400" dirty="0"/>
          </a:p>
          <a:p>
            <a:pPr marL="285750" indent="-285750">
              <a:buFont typeface="Arial" panose="020B0604020202020204" pitchFamily="34" charset="0"/>
              <a:buChar char="•"/>
            </a:pPr>
            <a:r>
              <a:rPr lang="nl-NL" sz="2400" dirty="0" err="1"/>
              <a:t>Competency-based</a:t>
            </a:r>
            <a:r>
              <a:rPr lang="nl-NL" sz="2400" dirty="0"/>
              <a:t> </a:t>
            </a:r>
            <a:r>
              <a:rPr lang="nl-NL" sz="2400" dirty="0" err="1"/>
              <a:t>education</a:t>
            </a:r>
            <a:r>
              <a:rPr lang="nl-NL" sz="2400" dirty="0"/>
              <a:t>, </a:t>
            </a:r>
            <a:r>
              <a:rPr lang="nl-NL" sz="2400" dirty="0" err="1"/>
              <a:t>programmatic</a:t>
            </a:r>
            <a:r>
              <a:rPr lang="nl-NL" sz="2400" dirty="0"/>
              <a:t> assessment</a:t>
            </a:r>
            <a:br>
              <a:rPr lang="nl-NL" sz="2400" dirty="0"/>
            </a:br>
            <a:endParaRPr lang="nl-NL" sz="2400" dirty="0"/>
          </a:p>
          <a:p>
            <a:pPr marL="285750" indent="-285750">
              <a:buFont typeface="Arial" panose="020B0604020202020204" pitchFamily="34" charset="0"/>
              <a:buChar char="•"/>
            </a:pPr>
            <a:r>
              <a:rPr lang="nl-NL" sz="2400" dirty="0" err="1"/>
              <a:t>Longitudinal</a:t>
            </a:r>
            <a:r>
              <a:rPr lang="nl-NL" sz="2400" dirty="0"/>
              <a:t>, digital portfolio system </a:t>
            </a:r>
            <a:br>
              <a:rPr lang="nl-NL" sz="2400" dirty="0"/>
            </a:br>
            <a:endParaRPr lang="nl-NL" sz="2400" dirty="0">
              <a:sym typeface="Wingdings" panose="05000000000000000000" pitchFamily="2" charset="2"/>
            </a:endParaRPr>
          </a:p>
          <a:p>
            <a:pPr marL="285750" indent="-285750">
              <a:buFont typeface="Arial" panose="020B0604020202020204" pitchFamily="34" charset="0"/>
              <a:buChar char="•"/>
            </a:pPr>
            <a:r>
              <a:rPr lang="nl-NL" sz="2400" dirty="0" err="1">
                <a:sym typeface="Wingdings" panose="05000000000000000000" pitchFamily="2" charset="2"/>
              </a:rPr>
              <a:t>Physician</a:t>
            </a:r>
            <a:r>
              <a:rPr lang="nl-NL" sz="2400" dirty="0">
                <a:sym typeface="Wingdings" panose="05000000000000000000" pitchFamily="2" charset="2"/>
              </a:rPr>
              <a:t>-mentor </a:t>
            </a:r>
            <a:r>
              <a:rPr lang="nl-NL" sz="2400" dirty="0" err="1">
                <a:sym typeface="Wingdings" panose="05000000000000000000" pitchFamily="2" charset="2"/>
              </a:rPr>
              <a:t>for</a:t>
            </a:r>
            <a:r>
              <a:rPr lang="nl-NL" sz="2400" dirty="0">
                <a:sym typeface="Wingdings" panose="05000000000000000000" pitchFamily="2" charset="2"/>
              </a:rPr>
              <a:t> 3 </a:t>
            </a:r>
            <a:r>
              <a:rPr lang="nl-NL" sz="2400" dirty="0" err="1">
                <a:sym typeface="Wingdings" panose="05000000000000000000" pitchFamily="2" charset="2"/>
              </a:rPr>
              <a:t>years</a:t>
            </a:r>
            <a:endParaRPr lang="nl-NL" sz="2400" dirty="0"/>
          </a:p>
          <a:p>
            <a:pPr marL="0" indent="0">
              <a:buNone/>
            </a:pPr>
            <a:endParaRPr lang="en-US" sz="2400" dirty="0"/>
          </a:p>
        </p:txBody>
      </p:sp>
      <p:pic>
        <p:nvPicPr>
          <p:cNvPr id="4" name="Afbeelding 3">
            <a:extLst>
              <a:ext uri="{FF2B5EF4-FFF2-40B4-BE49-F238E27FC236}">
                <a16:creationId xmlns:a16="http://schemas.microsoft.com/office/drawing/2014/main" xmlns="" id="{FE9431E6-67A0-4C83-8FCE-893E523DBC73}"/>
              </a:ext>
            </a:extLst>
          </p:cNvPr>
          <p:cNvPicPr>
            <a:picLocks noChangeAspect="1"/>
          </p:cNvPicPr>
          <p:nvPr/>
        </p:nvPicPr>
        <p:blipFill rotWithShape="1">
          <a:blip r:embed="rId3"/>
          <a:srcRect l="1646" r="3567"/>
          <a:stretch/>
        </p:blipFill>
        <p:spPr>
          <a:xfrm>
            <a:off x="7103165" y="4513879"/>
            <a:ext cx="5018155" cy="1726653"/>
          </a:xfrm>
          <a:prstGeom prst="ellipse">
            <a:avLst/>
          </a:prstGeom>
        </p:spPr>
      </p:pic>
    </p:spTree>
    <p:extLst>
      <p:ext uri="{BB962C8B-B14F-4D97-AF65-F5344CB8AC3E}">
        <p14:creationId xmlns:p14="http://schemas.microsoft.com/office/powerpoint/2010/main" val="400809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60CC578-9063-4739-9A1F-2FD9390ACC98}"/>
              </a:ext>
            </a:extLst>
          </p:cNvPr>
          <p:cNvSpPr>
            <a:spLocks noGrp="1"/>
          </p:cNvSpPr>
          <p:nvPr>
            <p:ph type="title"/>
          </p:nvPr>
        </p:nvSpPr>
        <p:spPr/>
        <p:txBody>
          <a:bodyPr/>
          <a:lstStyle/>
          <a:p>
            <a:r>
              <a:rPr lang="nl-NL" dirty="0" err="1"/>
              <a:t>Methods</a:t>
            </a:r>
            <a:r>
              <a:rPr lang="nl-NL" dirty="0"/>
              <a:t> </a:t>
            </a:r>
            <a:r>
              <a:rPr lang="nl-NL" dirty="0" err="1"/>
              <a:t>cont</a:t>
            </a:r>
            <a:r>
              <a:rPr lang="nl-NL" dirty="0"/>
              <a:t>.</a:t>
            </a:r>
            <a:endParaRPr lang="en-US" dirty="0"/>
          </a:p>
        </p:txBody>
      </p:sp>
      <p:sp>
        <p:nvSpPr>
          <p:cNvPr id="3" name="Tijdelijke aanduiding voor inhoud 2">
            <a:extLst>
              <a:ext uri="{FF2B5EF4-FFF2-40B4-BE49-F238E27FC236}">
                <a16:creationId xmlns:a16="http://schemas.microsoft.com/office/drawing/2014/main" xmlns="" id="{9D12B0FF-1B6A-49F5-9802-7CB6FCE57BF7}"/>
              </a:ext>
            </a:extLst>
          </p:cNvPr>
          <p:cNvSpPr>
            <a:spLocks noGrp="1"/>
          </p:cNvSpPr>
          <p:nvPr>
            <p:ph idx="1"/>
          </p:nvPr>
        </p:nvSpPr>
        <p:spPr>
          <a:xfrm>
            <a:off x="479999" y="1260312"/>
            <a:ext cx="11102399" cy="3627080"/>
          </a:xfrm>
        </p:spPr>
        <p:txBody>
          <a:bodyPr/>
          <a:lstStyle/>
          <a:p>
            <a:pPr marL="0" indent="0">
              <a:buNone/>
            </a:pPr>
            <a:r>
              <a:rPr lang="en-GB" sz="2400" u="sng" dirty="0">
                <a:sym typeface="Wingdings" panose="05000000000000000000" pitchFamily="2" charset="2"/>
              </a:rPr>
              <a:t>Methodology</a:t>
            </a:r>
          </a:p>
          <a:p>
            <a:pPr marL="0" indent="0">
              <a:buNone/>
            </a:pPr>
            <a:r>
              <a:rPr lang="en-GB" sz="2400" dirty="0">
                <a:sym typeface="Wingdings" panose="05000000000000000000" pitchFamily="2" charset="2"/>
              </a:rPr>
              <a:t>Constructivist Grounded Theory</a:t>
            </a:r>
            <a:br>
              <a:rPr lang="en-GB" sz="2400" dirty="0">
                <a:sym typeface="Wingdings" panose="05000000000000000000" pitchFamily="2" charset="2"/>
              </a:rPr>
            </a:br>
            <a:endParaRPr lang="en-GB" sz="2400" dirty="0">
              <a:sym typeface="Wingdings" panose="05000000000000000000" pitchFamily="2" charset="2"/>
            </a:endParaRPr>
          </a:p>
          <a:p>
            <a:pPr marL="0" indent="0">
              <a:buNone/>
            </a:pPr>
            <a:r>
              <a:rPr lang="en-GB" sz="2400" u="sng" dirty="0">
                <a:sym typeface="Wingdings" panose="05000000000000000000" pitchFamily="2" charset="2"/>
              </a:rPr>
              <a:t>Method </a:t>
            </a:r>
          </a:p>
          <a:p>
            <a:pPr marL="0" indent="0">
              <a:buNone/>
            </a:pPr>
            <a:r>
              <a:rPr lang="en-GB" sz="2400" dirty="0">
                <a:sym typeface="Wingdings" panose="05000000000000000000" pitchFamily="2" charset="2"/>
              </a:rPr>
              <a:t>Semi-structured interviews</a:t>
            </a:r>
          </a:p>
          <a:p>
            <a:pPr>
              <a:buFont typeface="Arial" panose="020B0604020202020204" pitchFamily="34" charset="0"/>
              <a:buChar char="•"/>
            </a:pPr>
            <a:endParaRPr lang="nl-NL" sz="2400" dirty="0"/>
          </a:p>
          <a:p>
            <a:pPr marL="0" indent="0">
              <a:buNone/>
            </a:pPr>
            <a:r>
              <a:rPr lang="en-GB" sz="2400" u="sng" dirty="0"/>
              <a:t>Participants</a:t>
            </a:r>
          </a:p>
          <a:p>
            <a:pPr marL="0" indent="0">
              <a:buNone/>
            </a:pPr>
            <a:r>
              <a:rPr lang="nl-NL" sz="2400" dirty="0">
                <a:sym typeface="Wingdings" panose="05000000000000000000" pitchFamily="2" charset="2"/>
              </a:rPr>
              <a:t>Mentors: coach/support + </a:t>
            </a:r>
            <a:r>
              <a:rPr lang="nl-NL" sz="2400" dirty="0" err="1">
                <a:sym typeface="Wingdings" panose="05000000000000000000" pitchFamily="2" charset="2"/>
              </a:rPr>
              <a:t>advise</a:t>
            </a:r>
            <a:r>
              <a:rPr lang="nl-NL" sz="2400" dirty="0">
                <a:sym typeface="Wingdings" panose="05000000000000000000" pitchFamily="2" charset="2"/>
              </a:rPr>
              <a:t/>
            </a:r>
            <a:br>
              <a:rPr lang="nl-NL" sz="2400" dirty="0">
                <a:sym typeface="Wingdings" panose="05000000000000000000" pitchFamily="2" charset="2"/>
              </a:rPr>
            </a:br>
            <a:r>
              <a:rPr lang="nl-NL" sz="2400" dirty="0" err="1">
                <a:sym typeface="Wingdings" panose="05000000000000000000" pitchFamily="2" charset="2"/>
              </a:rPr>
              <a:t>Purposive</a:t>
            </a:r>
            <a:r>
              <a:rPr lang="nl-NL" sz="2400" dirty="0">
                <a:sym typeface="Wingdings" panose="05000000000000000000" pitchFamily="2" charset="2"/>
              </a:rPr>
              <a:t> sample: 12 </a:t>
            </a:r>
            <a:r>
              <a:rPr lang="nl-NL" sz="2400" dirty="0" err="1">
                <a:sym typeface="Wingdings" panose="05000000000000000000" pitchFamily="2" charset="2"/>
              </a:rPr>
              <a:t>participants</a:t>
            </a:r>
            <a:r>
              <a:rPr lang="nl-NL" sz="2400" dirty="0">
                <a:sym typeface="Wingdings" panose="05000000000000000000" pitchFamily="2" charset="2"/>
              </a:rPr>
              <a:t> (&gt;2yrs </a:t>
            </a:r>
            <a:r>
              <a:rPr lang="nl-NL" sz="2400" dirty="0" err="1">
                <a:sym typeface="Wingdings" panose="05000000000000000000" pitchFamily="2" charset="2"/>
              </a:rPr>
              <a:t>experience</a:t>
            </a:r>
            <a:r>
              <a:rPr lang="nl-NL" sz="2400" dirty="0">
                <a:sym typeface="Wingdings" panose="05000000000000000000" pitchFamily="2" charset="2"/>
              </a:rPr>
              <a:t>, &gt;2 </a:t>
            </a:r>
            <a:r>
              <a:rPr lang="nl-NL" sz="2400" dirty="0" err="1">
                <a:sym typeface="Wingdings" panose="05000000000000000000" pitchFamily="2" charset="2"/>
              </a:rPr>
              <a:t>mentees</a:t>
            </a:r>
            <a:r>
              <a:rPr lang="nl-NL" sz="2400" dirty="0">
                <a:sym typeface="Wingdings" panose="05000000000000000000" pitchFamily="2" charset="2"/>
              </a:rPr>
              <a:t>)</a:t>
            </a:r>
          </a:p>
          <a:p>
            <a:pPr marL="0" indent="0">
              <a:buNone/>
            </a:pPr>
            <a:endParaRPr lang="nl-NL" sz="2400" dirty="0">
              <a:sym typeface="Wingdings" panose="05000000000000000000" pitchFamily="2" charset="2"/>
            </a:endParaRPr>
          </a:p>
          <a:p>
            <a:pPr marL="0" indent="0">
              <a:buNone/>
            </a:pPr>
            <a:r>
              <a:rPr lang="en-GB" sz="2400" u="sng" dirty="0">
                <a:sym typeface="Wingdings" panose="05000000000000000000" pitchFamily="2" charset="2"/>
              </a:rPr>
              <a:t>Data collection &amp; analysis</a:t>
            </a:r>
          </a:p>
          <a:p>
            <a:pPr marL="0" indent="0">
              <a:buNone/>
            </a:pPr>
            <a:r>
              <a:rPr lang="en-GB" sz="2400" dirty="0">
                <a:sym typeface="Wingdings" panose="05000000000000000000" pitchFamily="2" charset="2"/>
              </a:rPr>
              <a:t>Until data sufficiency</a:t>
            </a:r>
            <a:br>
              <a:rPr lang="en-GB" sz="2400" dirty="0">
                <a:sym typeface="Wingdings" panose="05000000000000000000" pitchFamily="2" charset="2"/>
              </a:rPr>
            </a:br>
            <a:r>
              <a:rPr lang="en-GB" sz="2400" dirty="0">
                <a:sym typeface="Wingdings" panose="05000000000000000000" pitchFamily="2" charset="2"/>
              </a:rPr>
              <a:t>Open, axial, selective coding</a:t>
            </a:r>
          </a:p>
          <a:p>
            <a:pPr marL="0" indent="0">
              <a:buNone/>
            </a:pPr>
            <a:endParaRPr lang="nl-NL" sz="2400" dirty="0"/>
          </a:p>
          <a:p>
            <a:pPr marL="0" indent="0">
              <a:buNone/>
            </a:pPr>
            <a:endParaRPr lang="nl-NL" sz="2400" dirty="0">
              <a:sym typeface="Wingdings" panose="05000000000000000000" pitchFamily="2" charset="2"/>
            </a:endParaRPr>
          </a:p>
          <a:p>
            <a:pPr marL="0" indent="0">
              <a:buSzPct val="50000"/>
              <a:buNone/>
            </a:pPr>
            <a:r>
              <a:rPr lang="en-GB" sz="2400" dirty="0"/>
              <a:t/>
            </a:r>
            <a:br>
              <a:rPr lang="en-GB" sz="2400" dirty="0"/>
            </a:br>
            <a:endParaRPr lang="nl-NL" sz="2400" dirty="0"/>
          </a:p>
          <a:p>
            <a:pPr marL="0" indent="0">
              <a:buNone/>
            </a:pPr>
            <a:endParaRPr lang="nl-NL" sz="2400" dirty="0"/>
          </a:p>
          <a:p>
            <a:pPr marL="0" indent="0">
              <a:buNone/>
            </a:pPr>
            <a:endParaRPr lang="en-US" sz="2400" dirty="0"/>
          </a:p>
        </p:txBody>
      </p:sp>
      <p:sp>
        <p:nvSpPr>
          <p:cNvPr id="4" name="Tekstvak 3">
            <a:extLst>
              <a:ext uri="{FF2B5EF4-FFF2-40B4-BE49-F238E27FC236}">
                <a16:creationId xmlns:a16="http://schemas.microsoft.com/office/drawing/2014/main" xmlns="" id="{4F737712-B150-45A3-BAA8-1BFB3C86F01C}"/>
              </a:ext>
            </a:extLst>
          </p:cNvPr>
          <p:cNvSpPr txBox="1"/>
          <p:nvPr/>
        </p:nvSpPr>
        <p:spPr>
          <a:xfrm>
            <a:off x="8506369" y="1865845"/>
            <a:ext cx="3076031" cy="338554"/>
          </a:xfrm>
          <a:prstGeom prst="rect">
            <a:avLst/>
          </a:prstGeom>
          <a:noFill/>
        </p:spPr>
        <p:txBody>
          <a:bodyPr wrap="square" rtlCol="0">
            <a:spAutoFit/>
          </a:bodyPr>
          <a:lstStyle/>
          <a:p>
            <a:pPr defTabSz="457200"/>
            <a:r>
              <a:rPr lang="nl-NL" sz="1600" dirty="0" err="1">
                <a:solidFill>
                  <a:srgbClr val="001C3D"/>
                </a:solidFill>
              </a:rPr>
              <a:t>Watling</a:t>
            </a:r>
            <a:r>
              <a:rPr lang="nl-NL" sz="1600" dirty="0">
                <a:solidFill>
                  <a:srgbClr val="001C3D"/>
                </a:solidFill>
              </a:rPr>
              <a:t> &amp; </a:t>
            </a:r>
            <a:r>
              <a:rPr lang="nl-NL" sz="1600" dirty="0" err="1">
                <a:solidFill>
                  <a:srgbClr val="001C3D"/>
                </a:solidFill>
              </a:rPr>
              <a:t>Lingard</a:t>
            </a:r>
            <a:r>
              <a:rPr lang="nl-NL" sz="1600" dirty="0">
                <a:solidFill>
                  <a:srgbClr val="001C3D"/>
                </a:solidFill>
              </a:rPr>
              <a:t>, 2012</a:t>
            </a:r>
          </a:p>
        </p:txBody>
      </p:sp>
    </p:spTree>
    <p:extLst>
      <p:ext uri="{BB962C8B-B14F-4D97-AF65-F5344CB8AC3E}">
        <p14:creationId xmlns:p14="http://schemas.microsoft.com/office/powerpoint/2010/main" val="3538919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43005"/>
            <a:ext cx="10972800" cy="990600"/>
          </a:xfrm>
        </p:spPr>
        <p:txBody>
          <a:bodyPr/>
          <a:lstStyle/>
          <a:p>
            <a:r>
              <a:rPr lang="en-CA" dirty="0"/>
              <a:t>Introduction</a:t>
            </a:r>
          </a:p>
        </p:txBody>
      </p:sp>
      <p:sp>
        <p:nvSpPr>
          <p:cNvPr id="5" name="Content Placeholder 4"/>
          <p:cNvSpPr>
            <a:spLocks noGrp="1"/>
          </p:cNvSpPr>
          <p:nvPr>
            <p:ph sz="quarter" idx="1"/>
          </p:nvPr>
        </p:nvSpPr>
        <p:spPr>
          <a:xfrm>
            <a:off x="609600" y="1365337"/>
            <a:ext cx="10972800" cy="3379940"/>
          </a:xfrm>
        </p:spPr>
        <p:txBody>
          <a:bodyPr>
            <a:normAutofit/>
          </a:bodyPr>
          <a:lstStyle/>
          <a:p>
            <a:pPr marL="0" lvl="0" indent="0" algn="ctr">
              <a:buNone/>
            </a:pPr>
            <a:r>
              <a:rPr lang="en-CA" sz="3000" dirty="0"/>
              <a:t>What is the CBME Program Evaluation Forum?</a:t>
            </a:r>
          </a:p>
          <a:p>
            <a:pPr marL="0" lvl="0" indent="0">
              <a:buNone/>
            </a:pPr>
            <a:endParaRPr lang="en-CA" dirty="0"/>
          </a:p>
          <a:p>
            <a:pPr lvl="0"/>
            <a:r>
              <a:rPr lang="en-CA" dirty="0"/>
              <a:t>CBD program evaluation is occurring across many sites and organizations </a:t>
            </a:r>
          </a:p>
          <a:p>
            <a:pPr lvl="0"/>
            <a:r>
              <a:rPr lang="en-CA" dirty="0"/>
              <a:t>It is important to have a space to share and discuss </a:t>
            </a:r>
          </a:p>
          <a:p>
            <a:pPr lvl="0"/>
            <a:r>
              <a:rPr lang="en-CA" dirty="0"/>
              <a:t>We encourage discussion, sharing, and collaboration </a:t>
            </a:r>
          </a:p>
          <a:p>
            <a:pPr lvl="0"/>
            <a:r>
              <a:rPr lang="en-CA" dirty="0"/>
              <a:t>This forum can aid local and national program evaluation initiatives  </a:t>
            </a:r>
          </a:p>
        </p:txBody>
      </p:sp>
    </p:spTree>
    <p:extLst>
      <p:ext uri="{BB962C8B-B14F-4D97-AF65-F5344CB8AC3E}">
        <p14:creationId xmlns:p14="http://schemas.microsoft.com/office/powerpoint/2010/main" val="4023340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AFA9641-E4D8-41BA-873D-FBEC090093BC}"/>
              </a:ext>
            </a:extLst>
          </p:cNvPr>
          <p:cNvSpPr>
            <a:spLocks noGrp="1"/>
          </p:cNvSpPr>
          <p:nvPr>
            <p:ph type="title"/>
          </p:nvPr>
        </p:nvSpPr>
        <p:spPr/>
        <p:txBody>
          <a:bodyPr/>
          <a:lstStyle/>
          <a:p>
            <a:r>
              <a:rPr lang="nl-NL" dirty="0"/>
              <a:t>Summary of </a:t>
            </a:r>
            <a:r>
              <a:rPr lang="nl-NL" dirty="0" err="1"/>
              <a:t>results</a:t>
            </a:r>
            <a:endParaRPr lang="en-US" dirty="0"/>
          </a:p>
        </p:txBody>
      </p:sp>
      <p:sp>
        <p:nvSpPr>
          <p:cNvPr id="3" name="Tijdelijke aanduiding voor inhoud 2">
            <a:extLst>
              <a:ext uri="{FF2B5EF4-FFF2-40B4-BE49-F238E27FC236}">
                <a16:creationId xmlns:a16="http://schemas.microsoft.com/office/drawing/2014/main" xmlns="" id="{DE6C58C7-163F-4E2B-9F08-8053BA94BAF2}"/>
              </a:ext>
            </a:extLst>
          </p:cNvPr>
          <p:cNvSpPr>
            <a:spLocks noGrp="1"/>
          </p:cNvSpPr>
          <p:nvPr>
            <p:ph idx="1"/>
          </p:nvPr>
        </p:nvSpPr>
        <p:spPr>
          <a:xfrm>
            <a:off x="479999" y="1170260"/>
            <a:ext cx="11102399" cy="3627080"/>
          </a:xfrm>
        </p:spPr>
        <p:txBody>
          <a:bodyPr/>
          <a:lstStyle/>
          <a:p>
            <a:pPr marL="0" indent="0">
              <a:buNone/>
            </a:pPr>
            <a:r>
              <a:rPr lang="nl-NL" sz="2400" b="1" dirty="0"/>
              <a:t>3 Predominant </a:t>
            </a:r>
            <a:r>
              <a:rPr lang="nl-NL" sz="2400" b="1" dirty="0" err="1"/>
              <a:t>mentoring</a:t>
            </a:r>
            <a:r>
              <a:rPr lang="nl-NL" sz="2400" b="1" dirty="0"/>
              <a:t> approaches</a:t>
            </a:r>
            <a:br>
              <a:rPr lang="nl-NL" sz="2400" b="1" dirty="0"/>
            </a:br>
            <a:r>
              <a:rPr lang="nl-NL" sz="2400" dirty="0" err="1"/>
              <a:t>Empowering</a:t>
            </a:r>
            <a:r>
              <a:rPr lang="nl-NL" sz="2400" dirty="0"/>
              <a:t> / </a:t>
            </a:r>
            <a:r>
              <a:rPr lang="nl-NL" sz="2400" dirty="0" err="1"/>
              <a:t>checking</a:t>
            </a:r>
            <a:r>
              <a:rPr lang="nl-NL" sz="2400" dirty="0"/>
              <a:t> / </a:t>
            </a:r>
            <a:r>
              <a:rPr lang="nl-NL" sz="2400" dirty="0" err="1"/>
              <a:t>directing</a:t>
            </a:r>
            <a:endParaRPr lang="nl-NL" sz="2400" b="1" dirty="0"/>
          </a:p>
          <a:p>
            <a:endParaRPr lang="nl-NL" sz="2400" b="1" dirty="0"/>
          </a:p>
          <a:p>
            <a:pPr marL="0" indent="0">
              <a:buNone/>
            </a:pPr>
            <a:r>
              <a:rPr lang="nl-NL" sz="2400" b="1" dirty="0"/>
              <a:t>3 Mentor-</a:t>
            </a:r>
            <a:r>
              <a:rPr lang="nl-NL" sz="2400" b="1" dirty="0" err="1"/>
              <a:t>mentee</a:t>
            </a:r>
            <a:r>
              <a:rPr lang="nl-NL" sz="2400" b="1" dirty="0"/>
              <a:t> </a:t>
            </a:r>
            <a:r>
              <a:rPr lang="nl-NL" sz="2400" b="1" dirty="0" err="1"/>
              <a:t>relationships</a:t>
            </a:r>
            <a:r>
              <a:rPr lang="nl-NL" sz="2400" b="1" dirty="0"/>
              <a:t/>
            </a:r>
            <a:br>
              <a:rPr lang="nl-NL" sz="2400" b="1" dirty="0"/>
            </a:br>
            <a:r>
              <a:rPr lang="nl-NL" sz="2400" dirty="0"/>
              <a:t>Partnership / </a:t>
            </a:r>
            <a:r>
              <a:rPr lang="nl-NL" sz="2400" dirty="0" err="1"/>
              <a:t>instrumental</a:t>
            </a:r>
            <a:r>
              <a:rPr lang="nl-NL" sz="2400" dirty="0"/>
              <a:t> / </a:t>
            </a:r>
            <a:r>
              <a:rPr lang="nl-NL" sz="2400" dirty="0" err="1"/>
              <a:t>faculty-centred</a:t>
            </a:r>
            <a:endParaRPr lang="nl-NL" sz="2400" b="1" dirty="0"/>
          </a:p>
          <a:p>
            <a:endParaRPr lang="nl-NL" sz="2400" b="1" dirty="0"/>
          </a:p>
        </p:txBody>
      </p:sp>
    </p:spTree>
    <p:extLst>
      <p:ext uri="{BB962C8B-B14F-4D97-AF65-F5344CB8AC3E}">
        <p14:creationId xmlns:p14="http://schemas.microsoft.com/office/powerpoint/2010/main" val="7597133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AFA9641-E4D8-41BA-873D-FBEC090093BC}"/>
              </a:ext>
            </a:extLst>
          </p:cNvPr>
          <p:cNvSpPr>
            <a:spLocks noGrp="1"/>
          </p:cNvSpPr>
          <p:nvPr>
            <p:ph type="title"/>
          </p:nvPr>
        </p:nvSpPr>
        <p:spPr/>
        <p:txBody>
          <a:bodyPr/>
          <a:lstStyle/>
          <a:p>
            <a:r>
              <a:rPr lang="nl-NL" dirty="0"/>
              <a:t>Summary of </a:t>
            </a:r>
            <a:r>
              <a:rPr lang="nl-NL" dirty="0" err="1"/>
              <a:t>results</a:t>
            </a:r>
            <a:endParaRPr lang="en-US" dirty="0"/>
          </a:p>
        </p:txBody>
      </p:sp>
      <p:sp>
        <p:nvSpPr>
          <p:cNvPr id="3" name="Tijdelijke aanduiding voor inhoud 2">
            <a:extLst>
              <a:ext uri="{FF2B5EF4-FFF2-40B4-BE49-F238E27FC236}">
                <a16:creationId xmlns:a16="http://schemas.microsoft.com/office/drawing/2014/main" xmlns="" id="{DE6C58C7-163F-4E2B-9F08-8053BA94BAF2}"/>
              </a:ext>
            </a:extLst>
          </p:cNvPr>
          <p:cNvSpPr>
            <a:spLocks noGrp="1"/>
          </p:cNvSpPr>
          <p:nvPr>
            <p:ph idx="1"/>
          </p:nvPr>
        </p:nvSpPr>
        <p:spPr>
          <a:xfrm>
            <a:off x="479999" y="1170260"/>
            <a:ext cx="11102399" cy="3627080"/>
          </a:xfrm>
        </p:spPr>
        <p:txBody>
          <a:bodyPr/>
          <a:lstStyle/>
          <a:p>
            <a:pPr marL="0" indent="0">
              <a:buNone/>
            </a:pPr>
            <a:r>
              <a:rPr lang="nl-NL" sz="2400" b="1" dirty="0"/>
              <a:t>3 Predominant </a:t>
            </a:r>
            <a:r>
              <a:rPr lang="nl-NL" sz="2400" b="1" dirty="0" err="1"/>
              <a:t>mentoring</a:t>
            </a:r>
            <a:r>
              <a:rPr lang="nl-NL" sz="2400" b="1" dirty="0"/>
              <a:t> approaches</a:t>
            </a:r>
            <a:br>
              <a:rPr lang="nl-NL" sz="2400" b="1" dirty="0"/>
            </a:br>
            <a:r>
              <a:rPr lang="nl-NL" sz="2400" dirty="0" err="1"/>
              <a:t>Empowering</a:t>
            </a:r>
            <a:r>
              <a:rPr lang="nl-NL" sz="2400" dirty="0"/>
              <a:t> / </a:t>
            </a:r>
            <a:r>
              <a:rPr lang="nl-NL" sz="2400" dirty="0" err="1"/>
              <a:t>checking</a:t>
            </a:r>
            <a:r>
              <a:rPr lang="nl-NL" sz="2400" dirty="0"/>
              <a:t> / </a:t>
            </a:r>
            <a:r>
              <a:rPr lang="nl-NL" sz="2400" dirty="0" err="1"/>
              <a:t>directing</a:t>
            </a:r>
            <a:endParaRPr lang="nl-NL" sz="2400" b="1" dirty="0"/>
          </a:p>
          <a:p>
            <a:endParaRPr lang="nl-NL" sz="2400" b="1" dirty="0"/>
          </a:p>
          <a:p>
            <a:pPr marL="0" indent="0">
              <a:buNone/>
            </a:pPr>
            <a:r>
              <a:rPr lang="nl-NL" sz="2400" b="1" dirty="0"/>
              <a:t>3 Mentor-</a:t>
            </a:r>
            <a:r>
              <a:rPr lang="nl-NL" sz="2400" b="1" dirty="0" err="1"/>
              <a:t>mentee</a:t>
            </a:r>
            <a:r>
              <a:rPr lang="nl-NL" sz="2400" b="1" dirty="0"/>
              <a:t> </a:t>
            </a:r>
            <a:r>
              <a:rPr lang="nl-NL" sz="2400" b="1" dirty="0" err="1"/>
              <a:t>relationships</a:t>
            </a:r>
            <a:r>
              <a:rPr lang="nl-NL" sz="2400" b="1" dirty="0"/>
              <a:t/>
            </a:r>
            <a:br>
              <a:rPr lang="nl-NL" sz="2400" b="1" dirty="0"/>
            </a:br>
            <a:r>
              <a:rPr lang="nl-NL" sz="2400" dirty="0"/>
              <a:t>Partnership / </a:t>
            </a:r>
            <a:r>
              <a:rPr lang="nl-NL" sz="2400" dirty="0" err="1"/>
              <a:t>instrumental</a:t>
            </a:r>
            <a:r>
              <a:rPr lang="nl-NL" sz="2400" dirty="0"/>
              <a:t> / </a:t>
            </a:r>
            <a:r>
              <a:rPr lang="nl-NL" sz="2400" dirty="0" err="1"/>
              <a:t>faculty-centred</a:t>
            </a:r>
            <a:endParaRPr lang="nl-NL" sz="2400" b="1" dirty="0"/>
          </a:p>
          <a:p>
            <a:endParaRPr lang="nl-NL" sz="2400" b="1" dirty="0"/>
          </a:p>
          <a:p>
            <a:pPr marL="0" indent="0">
              <a:buNone/>
            </a:pPr>
            <a:r>
              <a:rPr lang="nl-NL" sz="2400" b="1" dirty="0"/>
              <a:t>4 Different </a:t>
            </a:r>
            <a:r>
              <a:rPr lang="nl-NL" sz="2400" b="1" dirty="0" err="1"/>
              <a:t>influencing</a:t>
            </a:r>
            <a:r>
              <a:rPr lang="nl-NL" sz="2400" b="1" dirty="0"/>
              <a:t> factors</a:t>
            </a:r>
          </a:p>
          <a:p>
            <a:pPr>
              <a:buFont typeface="Arial" panose="020B0604020202020204" pitchFamily="34" charset="0"/>
              <a:buChar char="•"/>
            </a:pPr>
            <a:r>
              <a:rPr lang="nl-NL" sz="2400" dirty="0"/>
              <a:t>Mentors’ </a:t>
            </a:r>
            <a:r>
              <a:rPr lang="nl-NL" sz="2400" dirty="0" err="1"/>
              <a:t>strategy</a:t>
            </a:r>
            <a:endParaRPr lang="nl-NL" sz="2400" dirty="0"/>
          </a:p>
          <a:p>
            <a:pPr>
              <a:buFont typeface="Arial" panose="020B0604020202020204" pitchFamily="34" charset="0"/>
              <a:buChar char="•"/>
            </a:pPr>
            <a:r>
              <a:rPr lang="nl-NL" sz="2400" dirty="0"/>
              <a:t>Focus in </a:t>
            </a:r>
            <a:r>
              <a:rPr lang="nl-NL" sz="2400" dirty="0" err="1"/>
              <a:t>mentoring</a:t>
            </a:r>
            <a:endParaRPr lang="nl-NL" sz="2400" dirty="0"/>
          </a:p>
          <a:p>
            <a:pPr>
              <a:buFont typeface="Arial" panose="020B0604020202020204" pitchFamily="34" charset="0"/>
              <a:buChar char="•"/>
            </a:pPr>
            <a:r>
              <a:rPr lang="nl-NL" sz="2400" dirty="0" err="1"/>
              <a:t>Degree</a:t>
            </a:r>
            <a:r>
              <a:rPr lang="nl-NL" sz="2400" dirty="0"/>
              <a:t> of agency </a:t>
            </a:r>
            <a:r>
              <a:rPr lang="nl-NL" sz="2400" dirty="0" err="1"/>
              <a:t>provided</a:t>
            </a:r>
            <a:r>
              <a:rPr lang="nl-NL" sz="2400" dirty="0"/>
              <a:t> </a:t>
            </a:r>
            <a:r>
              <a:rPr lang="nl-NL" sz="2400" dirty="0" err="1"/>
              <a:t>to</a:t>
            </a:r>
            <a:r>
              <a:rPr lang="nl-NL" sz="2400" dirty="0"/>
              <a:t> </a:t>
            </a:r>
            <a:r>
              <a:rPr lang="nl-NL" sz="2400" dirty="0" err="1"/>
              <a:t>students</a:t>
            </a:r>
            <a:endParaRPr lang="nl-NL" sz="2400" dirty="0"/>
          </a:p>
          <a:p>
            <a:pPr>
              <a:buFont typeface="Arial" panose="020B0604020202020204" pitchFamily="34" charset="0"/>
              <a:buChar char="•"/>
            </a:pPr>
            <a:r>
              <a:rPr lang="nl-NL" sz="2400" dirty="0" err="1"/>
              <a:t>Perception</a:t>
            </a:r>
            <a:r>
              <a:rPr lang="nl-NL" sz="2400" dirty="0"/>
              <a:t> assessment system</a:t>
            </a:r>
          </a:p>
          <a:p>
            <a:endParaRPr lang="nl-NL" sz="2400" b="1" dirty="0"/>
          </a:p>
          <a:p>
            <a:pPr marL="0" indent="0">
              <a:buNone/>
            </a:pPr>
            <a:r>
              <a:rPr lang="nl-NL" sz="2400" b="1" dirty="0" err="1"/>
              <a:t>Experience</a:t>
            </a:r>
            <a:r>
              <a:rPr lang="nl-NL" sz="2400" b="1" dirty="0"/>
              <a:t> of </a:t>
            </a:r>
            <a:r>
              <a:rPr lang="nl-NL" sz="2400" b="1" dirty="0" err="1"/>
              <a:t>role</a:t>
            </a:r>
            <a:r>
              <a:rPr lang="nl-NL" sz="2400" b="1" dirty="0"/>
              <a:t> conflict </a:t>
            </a:r>
            <a:r>
              <a:rPr lang="nl-NL" sz="2400" b="1" dirty="0" err="1"/>
              <a:t>depends</a:t>
            </a:r>
            <a:r>
              <a:rPr lang="nl-NL" sz="2400" b="1" dirty="0"/>
              <a:t> on </a:t>
            </a:r>
            <a:r>
              <a:rPr lang="nl-NL" sz="2400" b="1" dirty="0" err="1"/>
              <a:t>mentoring</a:t>
            </a:r>
            <a:r>
              <a:rPr lang="nl-NL" sz="2400" b="1" dirty="0"/>
              <a:t> approach</a:t>
            </a:r>
          </a:p>
          <a:p>
            <a:pPr marL="0" indent="0">
              <a:buNone/>
            </a:pPr>
            <a:endParaRPr lang="en-US" sz="2400" dirty="0"/>
          </a:p>
        </p:txBody>
      </p:sp>
    </p:spTree>
    <p:extLst>
      <p:ext uri="{BB962C8B-B14F-4D97-AF65-F5344CB8AC3E}">
        <p14:creationId xmlns:p14="http://schemas.microsoft.com/office/powerpoint/2010/main" val="3009426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xmlns="" id="{F2CCE490-6D8A-4019-B269-37A04139315F}"/>
              </a:ext>
            </a:extLst>
          </p:cNvPr>
          <p:cNvPicPr>
            <a:picLocks noChangeAspect="1"/>
          </p:cNvPicPr>
          <p:nvPr/>
        </p:nvPicPr>
        <p:blipFill rotWithShape="1">
          <a:blip r:embed="rId3"/>
          <a:srcRect l="15475" t="17064" r="6909" b="11170"/>
          <a:stretch/>
        </p:blipFill>
        <p:spPr>
          <a:xfrm>
            <a:off x="8345217" y="3539848"/>
            <a:ext cx="3468411" cy="2405243"/>
          </a:xfrm>
          <a:prstGeom prst="rect">
            <a:avLst/>
          </a:prstGeom>
        </p:spPr>
      </p:pic>
      <p:sp>
        <p:nvSpPr>
          <p:cNvPr id="14" name="Tekstvak 13">
            <a:extLst>
              <a:ext uri="{FF2B5EF4-FFF2-40B4-BE49-F238E27FC236}">
                <a16:creationId xmlns:a16="http://schemas.microsoft.com/office/drawing/2014/main" xmlns="" id="{DD84AC65-8580-4470-AF36-E2301F9DC871}"/>
              </a:ext>
            </a:extLst>
          </p:cNvPr>
          <p:cNvSpPr txBox="1"/>
          <p:nvPr/>
        </p:nvSpPr>
        <p:spPr>
          <a:xfrm>
            <a:off x="378372" y="1326148"/>
            <a:ext cx="9640272" cy="3416320"/>
          </a:xfrm>
          <a:prstGeom prst="rect">
            <a:avLst/>
          </a:prstGeom>
          <a:noFill/>
        </p:spPr>
        <p:txBody>
          <a:bodyPr wrap="square" rtlCol="0">
            <a:spAutoFit/>
          </a:bodyPr>
          <a:lstStyle/>
          <a:p>
            <a:pPr marL="342900" indent="-342900" defTabSz="457200">
              <a:buFontTx/>
              <a:buAutoNum type="arabicPeriod"/>
            </a:pPr>
            <a:r>
              <a:rPr lang="nl-NL" sz="2400" u="sng" dirty="0" err="1">
                <a:solidFill>
                  <a:srgbClr val="001C3D"/>
                </a:solidFill>
              </a:rPr>
              <a:t>Empowering</a:t>
            </a:r>
            <a:r>
              <a:rPr lang="nl-NL" sz="2400" dirty="0">
                <a:solidFill>
                  <a:srgbClr val="001C3D"/>
                </a:solidFill>
              </a:rPr>
              <a:t> </a:t>
            </a:r>
            <a:r>
              <a:rPr lang="nl-NL" sz="2400" dirty="0" err="1">
                <a:solidFill>
                  <a:srgbClr val="001C3D"/>
                </a:solidFill>
              </a:rPr>
              <a:t>mentoring</a:t>
            </a:r>
            <a:r>
              <a:rPr lang="nl-NL" sz="2400" dirty="0">
                <a:solidFill>
                  <a:srgbClr val="001C3D"/>
                </a:solidFill>
              </a:rPr>
              <a:t> approach           Partnership</a:t>
            </a:r>
          </a:p>
          <a:p>
            <a:pPr marL="342900" indent="-342900" algn="ctr" defTabSz="457200">
              <a:buFontTx/>
              <a:buAutoNum type="arabicPeriod"/>
            </a:pPr>
            <a:endParaRPr lang="nl-NL" sz="2400" dirty="0">
              <a:solidFill>
                <a:srgbClr val="001C3D"/>
              </a:solidFill>
            </a:endParaRPr>
          </a:p>
          <a:p>
            <a:pPr marL="342900" indent="-342900" defTabSz="457200">
              <a:buFont typeface="Arial" panose="020B0604020202020204" pitchFamily="34" charset="0"/>
              <a:buChar char="•"/>
            </a:pPr>
            <a:endParaRPr lang="nl-NL" sz="2400" dirty="0">
              <a:solidFill>
                <a:srgbClr val="001C3D"/>
              </a:solidFill>
            </a:endParaRPr>
          </a:p>
          <a:p>
            <a:pPr marL="285750" indent="-285750" defTabSz="457200">
              <a:lnSpc>
                <a:spcPct val="200000"/>
              </a:lnSpc>
              <a:buFont typeface="Arial" panose="020B0604020202020204" pitchFamily="34" charset="0"/>
              <a:buChar char="•"/>
            </a:pPr>
            <a:r>
              <a:rPr lang="nl-NL" sz="2400" dirty="0" err="1">
                <a:solidFill>
                  <a:srgbClr val="001C3D"/>
                </a:solidFill>
              </a:rPr>
              <a:t>Reflective</a:t>
            </a:r>
            <a:r>
              <a:rPr lang="nl-NL" sz="2400" dirty="0">
                <a:solidFill>
                  <a:srgbClr val="001C3D"/>
                </a:solidFill>
              </a:rPr>
              <a:t>, </a:t>
            </a:r>
            <a:r>
              <a:rPr lang="nl-NL" sz="2400" dirty="0" err="1">
                <a:solidFill>
                  <a:srgbClr val="001C3D"/>
                </a:solidFill>
              </a:rPr>
              <a:t>mirroring</a:t>
            </a:r>
            <a:r>
              <a:rPr lang="nl-NL" sz="2400" dirty="0">
                <a:solidFill>
                  <a:srgbClr val="001C3D"/>
                </a:solidFill>
              </a:rPr>
              <a:t> student </a:t>
            </a:r>
            <a:r>
              <a:rPr lang="nl-NL" sz="2400" dirty="0" err="1">
                <a:solidFill>
                  <a:srgbClr val="001C3D"/>
                </a:solidFill>
              </a:rPr>
              <a:t>behaviour</a:t>
            </a:r>
            <a:endParaRPr lang="nl-NL" sz="2400" dirty="0">
              <a:solidFill>
                <a:srgbClr val="001C3D"/>
              </a:solidFill>
            </a:endParaRPr>
          </a:p>
          <a:p>
            <a:pPr marL="285750" indent="-285750" defTabSz="457200">
              <a:lnSpc>
                <a:spcPct val="200000"/>
              </a:lnSpc>
              <a:buFont typeface="Arial" panose="020B0604020202020204" pitchFamily="34" charset="0"/>
              <a:buChar char="•"/>
            </a:pPr>
            <a:r>
              <a:rPr lang="nl-NL" sz="2400" dirty="0">
                <a:solidFill>
                  <a:srgbClr val="001C3D"/>
                </a:solidFill>
              </a:rPr>
              <a:t>A </a:t>
            </a:r>
            <a:r>
              <a:rPr lang="nl-NL" sz="2400" dirty="0" err="1">
                <a:solidFill>
                  <a:srgbClr val="001C3D"/>
                </a:solidFill>
              </a:rPr>
              <a:t>holistic</a:t>
            </a:r>
            <a:r>
              <a:rPr lang="nl-NL" sz="2400" dirty="0">
                <a:solidFill>
                  <a:srgbClr val="001C3D"/>
                </a:solidFill>
              </a:rPr>
              <a:t> approach </a:t>
            </a:r>
            <a:r>
              <a:rPr lang="nl-NL" sz="2400" dirty="0" err="1">
                <a:solidFill>
                  <a:srgbClr val="001C3D"/>
                </a:solidFill>
              </a:rPr>
              <a:t>to</a:t>
            </a:r>
            <a:r>
              <a:rPr lang="nl-NL" sz="2400" dirty="0">
                <a:solidFill>
                  <a:srgbClr val="001C3D"/>
                </a:solidFill>
              </a:rPr>
              <a:t> student development </a:t>
            </a:r>
            <a:br>
              <a:rPr lang="nl-NL" sz="2400" dirty="0">
                <a:solidFill>
                  <a:srgbClr val="001C3D"/>
                </a:solidFill>
              </a:rPr>
            </a:br>
            <a:r>
              <a:rPr lang="nl-NL" sz="2400" dirty="0" err="1">
                <a:solidFill>
                  <a:srgbClr val="001C3D"/>
                </a:solidFill>
              </a:rPr>
              <a:t>and</a:t>
            </a:r>
            <a:r>
              <a:rPr lang="nl-NL" sz="2400" dirty="0">
                <a:solidFill>
                  <a:srgbClr val="001C3D"/>
                </a:solidFill>
              </a:rPr>
              <a:t> professional </a:t>
            </a:r>
            <a:r>
              <a:rPr lang="nl-NL" sz="2400" dirty="0" err="1">
                <a:solidFill>
                  <a:srgbClr val="001C3D"/>
                </a:solidFill>
              </a:rPr>
              <a:t>identity</a:t>
            </a:r>
            <a:endParaRPr lang="nl-NL" sz="2400" dirty="0">
              <a:solidFill>
                <a:srgbClr val="001C3D"/>
              </a:solidFill>
            </a:endParaRPr>
          </a:p>
        </p:txBody>
      </p:sp>
      <p:sp>
        <p:nvSpPr>
          <p:cNvPr id="3" name="Titel 2">
            <a:extLst>
              <a:ext uri="{FF2B5EF4-FFF2-40B4-BE49-F238E27FC236}">
                <a16:creationId xmlns:a16="http://schemas.microsoft.com/office/drawing/2014/main" xmlns="" id="{C8D8DF96-CC2A-43D2-B356-8BA3ED9BB2A6}"/>
              </a:ext>
            </a:extLst>
          </p:cNvPr>
          <p:cNvSpPr>
            <a:spLocks noGrp="1"/>
          </p:cNvSpPr>
          <p:nvPr>
            <p:ph type="title"/>
          </p:nvPr>
        </p:nvSpPr>
        <p:spPr/>
        <p:txBody>
          <a:bodyPr/>
          <a:lstStyle/>
          <a:p>
            <a:r>
              <a:rPr lang="nl-NL" dirty="0" err="1"/>
              <a:t>Empowering</a:t>
            </a:r>
            <a:endParaRPr lang="nl-NL" dirty="0"/>
          </a:p>
        </p:txBody>
      </p:sp>
      <p:sp>
        <p:nvSpPr>
          <p:cNvPr id="6" name="Pijl: links/rechts 5">
            <a:extLst>
              <a:ext uri="{FF2B5EF4-FFF2-40B4-BE49-F238E27FC236}">
                <a16:creationId xmlns:a16="http://schemas.microsoft.com/office/drawing/2014/main" xmlns="" id="{01824F7F-D5D7-40BE-A2B8-F1CAF16E9CE3}"/>
              </a:ext>
            </a:extLst>
          </p:cNvPr>
          <p:cNvSpPr/>
          <p:nvPr/>
        </p:nvSpPr>
        <p:spPr>
          <a:xfrm>
            <a:off x="6653896" y="1511449"/>
            <a:ext cx="557119" cy="12716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srgbClr val="FFFFFF"/>
              </a:solidFill>
            </a:endParaRPr>
          </a:p>
        </p:txBody>
      </p:sp>
    </p:spTree>
    <p:extLst>
      <p:ext uri="{BB962C8B-B14F-4D97-AF65-F5344CB8AC3E}">
        <p14:creationId xmlns:p14="http://schemas.microsoft.com/office/powerpoint/2010/main" val="1204817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770929" y="1538132"/>
            <a:ext cx="11194995" cy="2541897"/>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nl-NL" sz="2400" dirty="0">
                <a:solidFill>
                  <a:srgbClr val="FFFFFF"/>
                </a:solidFill>
              </a:rPr>
              <a:t>“</a:t>
            </a:r>
            <a:r>
              <a:rPr lang="en-GB" sz="2400" i="1" dirty="0">
                <a:solidFill>
                  <a:srgbClr val="FFFFFF"/>
                </a:solidFill>
              </a:rPr>
              <a:t>“I had someone who experienced a conflict in the work place. Well, in that case, I ask; </a:t>
            </a:r>
          </a:p>
          <a:p>
            <a:pPr algn="ctr" defTabSz="457200"/>
            <a:r>
              <a:rPr lang="en-GB" sz="2400" i="1" dirty="0">
                <a:solidFill>
                  <a:srgbClr val="FFFFFF"/>
                </a:solidFill>
              </a:rPr>
              <a:t>‘What does that mean’? ‘Where does it come from?’ ‘How could you handle it in a professional way’?” #1 </a:t>
            </a:r>
            <a:endParaRPr lang="nl-NL" sz="2400" dirty="0">
              <a:solidFill>
                <a:srgbClr val="001C3D"/>
              </a:solidFill>
            </a:endParaRPr>
          </a:p>
        </p:txBody>
      </p:sp>
      <p:sp>
        <p:nvSpPr>
          <p:cNvPr id="8" name="Content Placeholder 2"/>
          <p:cNvSpPr txBox="1">
            <a:spLocks/>
          </p:cNvSpPr>
          <p:nvPr/>
        </p:nvSpPr>
        <p:spPr>
          <a:xfrm>
            <a:off x="3868990" y="4985230"/>
            <a:ext cx="11102399" cy="598721"/>
          </a:xfrm>
          <a:prstGeom prst="rect">
            <a:avLst/>
          </a:prstGeom>
        </p:spPr>
        <p:txBody>
          <a:bodyPr vert="horz" lIns="0" tIns="0" rIns="0" bIns="0" rtlCol="0">
            <a:noAutofit/>
          </a:bodyPr>
          <a:lstStyle>
            <a:lvl1pPr marL="342900" indent="-342900" algn="l" defTabSz="457200" rtl="0" eaLnBrk="1" latinLnBrk="0" hangingPunct="1">
              <a:spcBef>
                <a:spcPts val="0"/>
              </a:spcBef>
              <a:buFont typeface="Arial"/>
              <a:buChar char="•"/>
              <a:defRPr sz="36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32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2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2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2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endParaRPr lang="nl-NL" sz="2400" dirty="0">
              <a:solidFill>
                <a:srgbClr val="001C3D"/>
              </a:solidFill>
            </a:endParaRPr>
          </a:p>
        </p:txBody>
      </p:sp>
      <p:pic>
        <p:nvPicPr>
          <p:cNvPr id="9" name="Afbeelding 8">
            <a:extLst>
              <a:ext uri="{FF2B5EF4-FFF2-40B4-BE49-F238E27FC236}">
                <a16:creationId xmlns:a16="http://schemas.microsoft.com/office/drawing/2014/main" xmlns="" id="{D6FC4367-34EE-457A-BF1A-633C5741B540}"/>
              </a:ext>
            </a:extLst>
          </p:cNvPr>
          <p:cNvPicPr>
            <a:picLocks noChangeAspect="1"/>
          </p:cNvPicPr>
          <p:nvPr/>
        </p:nvPicPr>
        <p:blipFill rotWithShape="1">
          <a:blip r:embed="rId3"/>
          <a:srcRect l="15475" t="17064" r="6909" b="11170"/>
          <a:stretch/>
        </p:blipFill>
        <p:spPr>
          <a:xfrm>
            <a:off x="479997" y="4004367"/>
            <a:ext cx="3108715" cy="2155804"/>
          </a:xfrm>
          <a:prstGeom prst="rect">
            <a:avLst/>
          </a:prstGeom>
        </p:spPr>
      </p:pic>
      <p:sp>
        <p:nvSpPr>
          <p:cNvPr id="3" name="Titel 2">
            <a:extLst>
              <a:ext uri="{FF2B5EF4-FFF2-40B4-BE49-F238E27FC236}">
                <a16:creationId xmlns:a16="http://schemas.microsoft.com/office/drawing/2014/main" xmlns="" id="{4342FA21-8563-471C-8904-A56E48A1C005}"/>
              </a:ext>
            </a:extLst>
          </p:cNvPr>
          <p:cNvSpPr>
            <a:spLocks noGrp="1"/>
          </p:cNvSpPr>
          <p:nvPr>
            <p:ph type="title"/>
          </p:nvPr>
        </p:nvSpPr>
        <p:spPr/>
        <p:txBody>
          <a:bodyPr>
            <a:normAutofit fontScale="90000"/>
          </a:bodyPr>
          <a:lstStyle/>
          <a:p>
            <a:r>
              <a:rPr lang="nl-NL" sz="4000" dirty="0" err="1"/>
              <a:t>Empowering</a:t>
            </a:r>
            <a:r>
              <a:rPr lang="nl-NL" dirty="0"/>
              <a:t/>
            </a:r>
            <a:br>
              <a:rPr lang="nl-NL" dirty="0"/>
            </a:br>
            <a:r>
              <a:rPr lang="nl-NL" dirty="0"/>
              <a:t/>
            </a:r>
            <a:br>
              <a:rPr lang="nl-NL" dirty="0"/>
            </a:br>
            <a:r>
              <a:rPr lang="nl-NL" dirty="0"/>
              <a:t/>
            </a:r>
            <a:br>
              <a:rPr lang="nl-NL" dirty="0"/>
            </a:br>
            <a:r>
              <a:rPr lang="nl-NL" dirty="0"/>
              <a:t/>
            </a:r>
            <a:br>
              <a:rPr lang="nl-NL" dirty="0"/>
            </a:br>
            <a:endParaRPr lang="nl-NL" dirty="0"/>
          </a:p>
        </p:txBody>
      </p:sp>
    </p:spTree>
    <p:extLst>
      <p:ext uri="{BB962C8B-B14F-4D97-AF65-F5344CB8AC3E}">
        <p14:creationId xmlns:p14="http://schemas.microsoft.com/office/powerpoint/2010/main" val="2972378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xmlns="" id="{61FD7A8F-7769-4503-9DD1-A2C8F8923863}"/>
              </a:ext>
            </a:extLst>
          </p:cNvPr>
          <p:cNvPicPr>
            <a:picLocks noChangeAspect="1"/>
          </p:cNvPicPr>
          <p:nvPr/>
        </p:nvPicPr>
        <p:blipFill rotWithShape="1">
          <a:blip r:embed="rId3"/>
          <a:srcRect l="10642" t="19731" r="8025" b="19411"/>
          <a:stretch/>
        </p:blipFill>
        <p:spPr>
          <a:xfrm>
            <a:off x="7818939" y="4252211"/>
            <a:ext cx="3763460" cy="2112061"/>
          </a:xfrm>
          <a:prstGeom prst="rect">
            <a:avLst/>
          </a:prstGeom>
        </p:spPr>
      </p:pic>
      <p:sp>
        <p:nvSpPr>
          <p:cNvPr id="11" name="Tekstvak 10">
            <a:extLst>
              <a:ext uri="{FF2B5EF4-FFF2-40B4-BE49-F238E27FC236}">
                <a16:creationId xmlns:a16="http://schemas.microsoft.com/office/drawing/2014/main" xmlns="" id="{54C94DB7-FA52-4411-B201-C0EE36255390}"/>
              </a:ext>
            </a:extLst>
          </p:cNvPr>
          <p:cNvSpPr txBox="1"/>
          <p:nvPr/>
        </p:nvSpPr>
        <p:spPr>
          <a:xfrm>
            <a:off x="621711" y="1416175"/>
            <a:ext cx="9328084" cy="4154984"/>
          </a:xfrm>
          <a:prstGeom prst="rect">
            <a:avLst/>
          </a:prstGeom>
          <a:noFill/>
        </p:spPr>
        <p:txBody>
          <a:bodyPr wrap="square" rtlCol="0">
            <a:spAutoFit/>
          </a:bodyPr>
          <a:lstStyle/>
          <a:p>
            <a:pPr defTabSz="457200"/>
            <a:r>
              <a:rPr lang="nl-NL" sz="2400" dirty="0">
                <a:solidFill>
                  <a:srgbClr val="001C3D"/>
                </a:solidFill>
              </a:rPr>
              <a:t>2.  </a:t>
            </a:r>
            <a:r>
              <a:rPr lang="nl-NL" sz="2400" u="sng" dirty="0" err="1">
                <a:solidFill>
                  <a:srgbClr val="001C3D"/>
                </a:solidFill>
              </a:rPr>
              <a:t>Checking</a:t>
            </a:r>
            <a:r>
              <a:rPr lang="nl-NL" sz="2400" dirty="0">
                <a:solidFill>
                  <a:srgbClr val="001C3D"/>
                </a:solidFill>
              </a:rPr>
              <a:t> </a:t>
            </a:r>
            <a:r>
              <a:rPr lang="nl-NL" sz="2400" dirty="0" err="1">
                <a:solidFill>
                  <a:srgbClr val="001C3D"/>
                </a:solidFill>
              </a:rPr>
              <a:t>mentoring</a:t>
            </a:r>
            <a:r>
              <a:rPr lang="nl-NL" sz="2400" dirty="0">
                <a:solidFill>
                  <a:srgbClr val="001C3D"/>
                </a:solidFill>
              </a:rPr>
              <a:t> approach           </a:t>
            </a:r>
            <a:r>
              <a:rPr lang="nl-NL" sz="2400" dirty="0" err="1">
                <a:solidFill>
                  <a:srgbClr val="001C3D"/>
                </a:solidFill>
              </a:rPr>
              <a:t>Instrumental</a:t>
            </a:r>
            <a:endParaRPr lang="nl-NL" sz="2400" dirty="0">
              <a:solidFill>
                <a:srgbClr val="001C3D"/>
              </a:solidFill>
            </a:endParaRPr>
          </a:p>
          <a:p>
            <a:pPr marL="342900" indent="-342900" algn="ctr" defTabSz="457200">
              <a:buFontTx/>
              <a:buAutoNum type="arabicPeriod"/>
            </a:pPr>
            <a:endParaRPr lang="nl-NL" sz="2400" dirty="0">
              <a:solidFill>
                <a:srgbClr val="001C3D"/>
              </a:solidFill>
            </a:endParaRPr>
          </a:p>
          <a:p>
            <a:pPr marL="342900" indent="-342900" defTabSz="457200">
              <a:buFont typeface="Arial" panose="020B0604020202020204" pitchFamily="34" charset="0"/>
              <a:buChar char="•"/>
            </a:pPr>
            <a:endParaRPr lang="nl-NL" sz="2400" dirty="0">
              <a:solidFill>
                <a:srgbClr val="001C3D"/>
              </a:solidFill>
            </a:endParaRPr>
          </a:p>
          <a:p>
            <a:pPr marL="285750" indent="-285750" defTabSz="457200">
              <a:lnSpc>
                <a:spcPct val="200000"/>
              </a:lnSpc>
              <a:buFont typeface="Arial" panose="020B0604020202020204" pitchFamily="34" charset="0"/>
              <a:buChar char="•"/>
            </a:pPr>
            <a:r>
              <a:rPr lang="nl-NL" sz="2400" dirty="0" err="1">
                <a:solidFill>
                  <a:srgbClr val="001C3D"/>
                </a:solidFill>
              </a:rPr>
              <a:t>Observe</a:t>
            </a:r>
            <a:r>
              <a:rPr lang="nl-NL" sz="2400" dirty="0">
                <a:solidFill>
                  <a:srgbClr val="001C3D"/>
                </a:solidFill>
              </a:rPr>
              <a:t>, </a:t>
            </a:r>
            <a:r>
              <a:rPr lang="nl-NL" sz="2400" dirty="0" err="1">
                <a:solidFill>
                  <a:srgbClr val="001C3D"/>
                </a:solidFill>
              </a:rPr>
              <a:t>ticking</a:t>
            </a:r>
            <a:r>
              <a:rPr lang="nl-NL" sz="2400" dirty="0">
                <a:solidFill>
                  <a:srgbClr val="001C3D"/>
                </a:solidFill>
              </a:rPr>
              <a:t> </a:t>
            </a:r>
            <a:r>
              <a:rPr lang="nl-NL" sz="2400" dirty="0" err="1">
                <a:solidFill>
                  <a:srgbClr val="001C3D"/>
                </a:solidFill>
              </a:rPr>
              <a:t>boxes</a:t>
            </a:r>
            <a:endParaRPr lang="nl-NL" sz="2400" dirty="0">
              <a:solidFill>
                <a:srgbClr val="001C3D"/>
              </a:solidFill>
            </a:endParaRPr>
          </a:p>
          <a:p>
            <a:pPr marL="285750" indent="-285750" defTabSz="457200">
              <a:lnSpc>
                <a:spcPct val="200000"/>
              </a:lnSpc>
              <a:buFont typeface="Arial" panose="020B0604020202020204" pitchFamily="34" charset="0"/>
              <a:buChar char="•"/>
            </a:pPr>
            <a:r>
              <a:rPr lang="nl-NL" sz="2400" dirty="0">
                <a:solidFill>
                  <a:srgbClr val="001C3D"/>
                </a:solidFill>
              </a:rPr>
              <a:t>A check of </a:t>
            </a:r>
            <a:r>
              <a:rPr lang="nl-NL" sz="2400" dirty="0" err="1">
                <a:solidFill>
                  <a:srgbClr val="001C3D"/>
                </a:solidFill>
              </a:rPr>
              <a:t>what</a:t>
            </a:r>
            <a:r>
              <a:rPr lang="nl-NL" sz="2400" dirty="0">
                <a:solidFill>
                  <a:srgbClr val="001C3D"/>
                </a:solidFill>
              </a:rPr>
              <a:t> </a:t>
            </a:r>
            <a:r>
              <a:rPr lang="nl-NL" sz="2400" dirty="0" err="1">
                <a:solidFill>
                  <a:srgbClr val="001C3D"/>
                </a:solidFill>
              </a:rPr>
              <a:t>the</a:t>
            </a:r>
            <a:r>
              <a:rPr lang="nl-NL" sz="2400" dirty="0">
                <a:solidFill>
                  <a:srgbClr val="001C3D"/>
                </a:solidFill>
              </a:rPr>
              <a:t> assessment program </a:t>
            </a:r>
            <a:br>
              <a:rPr lang="nl-NL" sz="2400" dirty="0">
                <a:solidFill>
                  <a:srgbClr val="001C3D"/>
                </a:solidFill>
              </a:rPr>
            </a:br>
            <a:r>
              <a:rPr lang="nl-NL" sz="2400" dirty="0" err="1">
                <a:solidFill>
                  <a:srgbClr val="001C3D"/>
                </a:solidFill>
              </a:rPr>
              <a:t>prescribes</a:t>
            </a:r>
            <a:r>
              <a:rPr lang="nl-NL" sz="2400" dirty="0">
                <a:solidFill>
                  <a:srgbClr val="001C3D"/>
                </a:solidFill>
              </a:rPr>
              <a:t> </a:t>
            </a:r>
            <a:r>
              <a:rPr lang="nl-NL" sz="2400" dirty="0" err="1">
                <a:solidFill>
                  <a:srgbClr val="001C3D"/>
                </a:solidFill>
              </a:rPr>
              <a:t>and</a:t>
            </a:r>
            <a:r>
              <a:rPr lang="nl-NL" sz="2400" dirty="0">
                <a:solidFill>
                  <a:srgbClr val="001C3D"/>
                </a:solidFill>
              </a:rPr>
              <a:t> </a:t>
            </a:r>
            <a:r>
              <a:rPr lang="nl-NL" sz="2400" dirty="0" err="1">
                <a:solidFill>
                  <a:srgbClr val="001C3D"/>
                </a:solidFill>
              </a:rPr>
              <a:t>whether</a:t>
            </a:r>
            <a:r>
              <a:rPr lang="nl-NL" sz="2400" dirty="0">
                <a:solidFill>
                  <a:srgbClr val="001C3D"/>
                </a:solidFill>
              </a:rPr>
              <a:t> </a:t>
            </a:r>
            <a:r>
              <a:rPr lang="nl-NL" sz="2400" dirty="0" err="1">
                <a:solidFill>
                  <a:srgbClr val="001C3D"/>
                </a:solidFill>
              </a:rPr>
              <a:t>requirements</a:t>
            </a:r>
            <a:r>
              <a:rPr lang="nl-NL" sz="2400" dirty="0">
                <a:solidFill>
                  <a:srgbClr val="001C3D"/>
                </a:solidFill>
              </a:rPr>
              <a:t> </a:t>
            </a:r>
            <a:br>
              <a:rPr lang="nl-NL" sz="2400" dirty="0">
                <a:solidFill>
                  <a:srgbClr val="001C3D"/>
                </a:solidFill>
              </a:rPr>
            </a:br>
            <a:r>
              <a:rPr lang="nl-NL" sz="2400" dirty="0">
                <a:solidFill>
                  <a:srgbClr val="001C3D"/>
                </a:solidFill>
              </a:rPr>
              <a:t>are met</a:t>
            </a:r>
          </a:p>
        </p:txBody>
      </p:sp>
      <p:sp>
        <p:nvSpPr>
          <p:cNvPr id="15" name="Pijl: links/rechts 14">
            <a:extLst>
              <a:ext uri="{FF2B5EF4-FFF2-40B4-BE49-F238E27FC236}">
                <a16:creationId xmlns:a16="http://schemas.microsoft.com/office/drawing/2014/main" xmlns="" id="{6AF96E18-42DC-4677-934D-584B6AA76644}"/>
              </a:ext>
            </a:extLst>
          </p:cNvPr>
          <p:cNvSpPr/>
          <p:nvPr/>
        </p:nvSpPr>
        <p:spPr>
          <a:xfrm>
            <a:off x="6362767" y="1583592"/>
            <a:ext cx="557119" cy="12716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dirty="0">
              <a:solidFill>
                <a:srgbClr val="FFFFFF"/>
              </a:solidFill>
            </a:endParaRPr>
          </a:p>
        </p:txBody>
      </p:sp>
      <p:sp>
        <p:nvSpPr>
          <p:cNvPr id="3" name="Titel 2">
            <a:extLst>
              <a:ext uri="{FF2B5EF4-FFF2-40B4-BE49-F238E27FC236}">
                <a16:creationId xmlns:a16="http://schemas.microsoft.com/office/drawing/2014/main" xmlns="" id="{143A1FD4-BFC3-4FFE-825F-2EF57557DFDC}"/>
              </a:ext>
            </a:extLst>
          </p:cNvPr>
          <p:cNvSpPr>
            <a:spLocks noGrp="1"/>
          </p:cNvSpPr>
          <p:nvPr>
            <p:ph type="title"/>
          </p:nvPr>
        </p:nvSpPr>
        <p:spPr/>
        <p:txBody>
          <a:bodyPr/>
          <a:lstStyle/>
          <a:p>
            <a:r>
              <a:rPr lang="nl-NL" dirty="0" err="1"/>
              <a:t>Checking</a:t>
            </a:r>
            <a:endParaRPr lang="nl-NL" dirty="0"/>
          </a:p>
        </p:txBody>
      </p:sp>
    </p:spTree>
    <p:extLst>
      <p:ext uri="{BB962C8B-B14F-4D97-AF65-F5344CB8AC3E}">
        <p14:creationId xmlns:p14="http://schemas.microsoft.com/office/powerpoint/2010/main" val="32310033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9">
            <a:extLst>
              <a:ext uri="{FF2B5EF4-FFF2-40B4-BE49-F238E27FC236}">
                <a16:creationId xmlns:a16="http://schemas.microsoft.com/office/drawing/2014/main" xmlns="" id="{1348880E-BBAB-4301-AA28-287FF14C7D9D}"/>
              </a:ext>
            </a:extLst>
          </p:cNvPr>
          <p:cNvPicPr>
            <a:picLocks noGrp="1" noChangeAspect="1"/>
          </p:cNvPicPr>
          <p:nvPr>
            <p:ph idx="1"/>
          </p:nvPr>
        </p:nvPicPr>
        <p:blipFill rotWithShape="1">
          <a:blip r:embed="rId3"/>
          <a:srcRect l="10642" t="19731" r="8025" b="19411"/>
          <a:stretch/>
        </p:blipFill>
        <p:spPr>
          <a:xfrm>
            <a:off x="1130962" y="3810983"/>
            <a:ext cx="3985959" cy="2236892"/>
          </a:xfrm>
          <a:prstGeom prst="rect">
            <a:avLst/>
          </a:prstGeom>
        </p:spPr>
      </p:pic>
      <p:sp>
        <p:nvSpPr>
          <p:cNvPr id="5" name="Oval Callout 4"/>
          <p:cNvSpPr/>
          <p:nvPr/>
        </p:nvSpPr>
        <p:spPr>
          <a:xfrm>
            <a:off x="1740557" y="1465858"/>
            <a:ext cx="9232243" cy="2487683"/>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sz="2400" i="1" dirty="0">
              <a:solidFill>
                <a:srgbClr val="FFFFFF"/>
              </a:solidFill>
            </a:endParaRPr>
          </a:p>
          <a:p>
            <a:pPr algn="ctr" defTabSz="457200"/>
            <a:r>
              <a:rPr lang="en-GB" sz="2400" i="1" dirty="0">
                <a:solidFill>
                  <a:srgbClr val="FFFFFF"/>
                </a:solidFill>
              </a:rPr>
              <a:t>“I obediently look at what I have to do. […] So I say; </a:t>
            </a:r>
          </a:p>
          <a:p>
            <a:pPr algn="ctr" defTabSz="457200"/>
            <a:r>
              <a:rPr lang="en-GB" sz="2400" i="1" dirty="0">
                <a:solidFill>
                  <a:srgbClr val="FFFFFF"/>
                </a:solidFill>
              </a:rPr>
              <a:t>‘Well, let’s have a look at the list and see which requirements we should meet’.” #10</a:t>
            </a:r>
            <a:br>
              <a:rPr lang="en-GB" sz="2400" i="1" dirty="0">
                <a:solidFill>
                  <a:srgbClr val="FFFFFF"/>
                </a:solidFill>
              </a:rPr>
            </a:br>
            <a:endParaRPr lang="nl-NL" sz="2400" dirty="0">
              <a:solidFill>
                <a:srgbClr val="001C3D"/>
              </a:solidFill>
            </a:endParaRPr>
          </a:p>
        </p:txBody>
      </p:sp>
      <p:sp>
        <p:nvSpPr>
          <p:cNvPr id="8" name="Content Placeholder 2"/>
          <p:cNvSpPr txBox="1">
            <a:spLocks/>
          </p:cNvSpPr>
          <p:nvPr/>
        </p:nvSpPr>
        <p:spPr>
          <a:xfrm>
            <a:off x="479997" y="1237663"/>
            <a:ext cx="11102400" cy="5219123"/>
          </a:xfrm>
          <a:prstGeom prst="rect">
            <a:avLst/>
          </a:prstGeom>
        </p:spPr>
        <p:txBody>
          <a:bodyPr vert="horz" lIns="0" tIns="0" rIns="0" bIns="0" rtlCol="0">
            <a:noAutofit/>
          </a:bodyPr>
          <a:lstStyle>
            <a:lvl1pPr marL="342900" indent="-342900" algn="l" defTabSz="457200" rtl="0" eaLnBrk="1" latinLnBrk="0" hangingPunct="1">
              <a:spcBef>
                <a:spcPts val="0"/>
              </a:spcBef>
              <a:buFont typeface="Arial"/>
              <a:buChar char="•"/>
              <a:defRPr sz="36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32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2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2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2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endParaRPr lang="nl-NL" sz="3200" dirty="0">
              <a:solidFill>
                <a:srgbClr val="001C3D"/>
              </a:solidFill>
            </a:endParaRPr>
          </a:p>
          <a:p>
            <a:pPr>
              <a:buFontTx/>
              <a:buChar char="-"/>
            </a:pPr>
            <a:endParaRPr lang="nl-NL" sz="3200" dirty="0">
              <a:solidFill>
                <a:srgbClr val="001C3D"/>
              </a:solidFill>
            </a:endParaRPr>
          </a:p>
          <a:p>
            <a:pPr>
              <a:buFontTx/>
              <a:buChar char="-"/>
            </a:pPr>
            <a:endParaRPr lang="nl-NL" sz="3200" dirty="0">
              <a:solidFill>
                <a:srgbClr val="001C3D"/>
              </a:solidFill>
            </a:endParaRPr>
          </a:p>
          <a:p>
            <a:pPr>
              <a:buFontTx/>
              <a:buChar char="-"/>
            </a:pPr>
            <a:endParaRPr lang="nl-NL" sz="3200" dirty="0">
              <a:solidFill>
                <a:srgbClr val="001C3D"/>
              </a:solidFill>
            </a:endParaRPr>
          </a:p>
          <a:p>
            <a:pPr>
              <a:buFontTx/>
              <a:buChar char="-"/>
            </a:pPr>
            <a:endParaRPr lang="nl-NL" sz="3200" dirty="0">
              <a:solidFill>
                <a:srgbClr val="001C3D"/>
              </a:solidFill>
            </a:endParaRPr>
          </a:p>
          <a:p>
            <a:pPr>
              <a:buFontTx/>
              <a:buChar char="-"/>
            </a:pPr>
            <a:endParaRPr lang="nl-NL" sz="3200" dirty="0">
              <a:solidFill>
                <a:srgbClr val="001C3D"/>
              </a:solidFill>
            </a:endParaRPr>
          </a:p>
          <a:p>
            <a:pPr>
              <a:buFontTx/>
              <a:buChar char="-"/>
            </a:pPr>
            <a:endParaRPr lang="nl-NL" sz="3200" dirty="0">
              <a:solidFill>
                <a:srgbClr val="001C3D"/>
              </a:solidFill>
            </a:endParaRPr>
          </a:p>
          <a:p>
            <a:pPr>
              <a:buFontTx/>
              <a:buChar char="-"/>
            </a:pPr>
            <a:endParaRPr lang="nl-NL" sz="3200" dirty="0">
              <a:solidFill>
                <a:srgbClr val="001C3D"/>
              </a:solidFill>
            </a:endParaRPr>
          </a:p>
        </p:txBody>
      </p:sp>
      <p:sp>
        <p:nvSpPr>
          <p:cNvPr id="3" name="Titel 2">
            <a:extLst>
              <a:ext uri="{FF2B5EF4-FFF2-40B4-BE49-F238E27FC236}">
                <a16:creationId xmlns:a16="http://schemas.microsoft.com/office/drawing/2014/main" xmlns="" id="{7576951C-E505-4C36-AA90-7001CDB113D6}"/>
              </a:ext>
            </a:extLst>
          </p:cNvPr>
          <p:cNvSpPr>
            <a:spLocks noGrp="1"/>
          </p:cNvSpPr>
          <p:nvPr>
            <p:ph type="title"/>
          </p:nvPr>
        </p:nvSpPr>
        <p:spPr/>
        <p:txBody>
          <a:bodyPr/>
          <a:lstStyle/>
          <a:p>
            <a:r>
              <a:rPr lang="nl-NL" dirty="0" err="1"/>
              <a:t>Checking</a:t>
            </a:r>
            <a:endParaRPr lang="nl-NL" dirty="0"/>
          </a:p>
        </p:txBody>
      </p:sp>
    </p:spTree>
    <p:extLst>
      <p:ext uri="{BB962C8B-B14F-4D97-AF65-F5344CB8AC3E}">
        <p14:creationId xmlns:p14="http://schemas.microsoft.com/office/powerpoint/2010/main" val="1452303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xmlns="" id="{0D5C009B-7F2B-4F66-A34F-33F9015F81B2}"/>
              </a:ext>
            </a:extLst>
          </p:cNvPr>
          <p:cNvPicPr>
            <a:picLocks noChangeAspect="1"/>
          </p:cNvPicPr>
          <p:nvPr/>
        </p:nvPicPr>
        <p:blipFill>
          <a:blip r:embed="rId3"/>
          <a:stretch>
            <a:fillRect/>
          </a:stretch>
        </p:blipFill>
        <p:spPr>
          <a:xfrm>
            <a:off x="7809921" y="4139234"/>
            <a:ext cx="3560443" cy="2169392"/>
          </a:xfrm>
          <a:prstGeom prst="rect">
            <a:avLst/>
          </a:prstGeom>
        </p:spPr>
      </p:pic>
      <p:sp>
        <p:nvSpPr>
          <p:cNvPr id="11" name="Tekstvak 10">
            <a:extLst>
              <a:ext uri="{FF2B5EF4-FFF2-40B4-BE49-F238E27FC236}">
                <a16:creationId xmlns:a16="http://schemas.microsoft.com/office/drawing/2014/main" xmlns="" id="{DEB00847-F3D6-469D-B9E4-644676B2F5D7}"/>
              </a:ext>
            </a:extLst>
          </p:cNvPr>
          <p:cNvSpPr txBox="1"/>
          <p:nvPr/>
        </p:nvSpPr>
        <p:spPr>
          <a:xfrm>
            <a:off x="367005" y="1488936"/>
            <a:ext cx="10776913" cy="2677656"/>
          </a:xfrm>
          <a:prstGeom prst="rect">
            <a:avLst/>
          </a:prstGeom>
          <a:noFill/>
        </p:spPr>
        <p:txBody>
          <a:bodyPr wrap="square" rtlCol="0">
            <a:spAutoFit/>
          </a:bodyPr>
          <a:lstStyle/>
          <a:p>
            <a:pPr defTabSz="457200"/>
            <a:r>
              <a:rPr lang="nl-NL" sz="2400" dirty="0">
                <a:solidFill>
                  <a:srgbClr val="001C3D"/>
                </a:solidFill>
              </a:rPr>
              <a:t>3.  </a:t>
            </a:r>
            <a:r>
              <a:rPr lang="nl-NL" sz="2400" u="sng" dirty="0" err="1">
                <a:solidFill>
                  <a:srgbClr val="001C3D"/>
                </a:solidFill>
              </a:rPr>
              <a:t>Directing</a:t>
            </a:r>
            <a:r>
              <a:rPr lang="nl-NL" sz="2400" dirty="0">
                <a:solidFill>
                  <a:srgbClr val="001C3D"/>
                </a:solidFill>
              </a:rPr>
              <a:t> </a:t>
            </a:r>
            <a:r>
              <a:rPr lang="nl-NL" sz="2400" dirty="0" err="1">
                <a:solidFill>
                  <a:srgbClr val="001C3D"/>
                </a:solidFill>
              </a:rPr>
              <a:t>mentoring</a:t>
            </a:r>
            <a:r>
              <a:rPr lang="nl-NL" sz="2400" dirty="0">
                <a:solidFill>
                  <a:srgbClr val="001C3D"/>
                </a:solidFill>
              </a:rPr>
              <a:t> approach             </a:t>
            </a:r>
            <a:r>
              <a:rPr lang="nl-NL" sz="2400" dirty="0" err="1">
                <a:solidFill>
                  <a:srgbClr val="001C3D"/>
                </a:solidFill>
              </a:rPr>
              <a:t>Faculty-centred</a:t>
            </a:r>
            <a:endParaRPr lang="nl-NL" sz="2400" dirty="0">
              <a:solidFill>
                <a:srgbClr val="001C3D"/>
              </a:solidFill>
            </a:endParaRPr>
          </a:p>
          <a:p>
            <a:pPr marL="342900" indent="-342900" algn="ctr" defTabSz="457200">
              <a:buFontTx/>
              <a:buAutoNum type="arabicPeriod"/>
            </a:pPr>
            <a:endParaRPr lang="nl-NL" sz="2400" dirty="0">
              <a:solidFill>
                <a:srgbClr val="001C3D"/>
              </a:solidFill>
            </a:endParaRPr>
          </a:p>
          <a:p>
            <a:pPr marL="342900" indent="-342900" defTabSz="457200">
              <a:buFont typeface="Arial" panose="020B0604020202020204" pitchFamily="34" charset="0"/>
              <a:buChar char="•"/>
            </a:pPr>
            <a:endParaRPr lang="nl-NL" sz="2400" dirty="0">
              <a:solidFill>
                <a:srgbClr val="001C3D"/>
              </a:solidFill>
            </a:endParaRPr>
          </a:p>
          <a:p>
            <a:pPr marL="285750" indent="-285750" defTabSz="457200">
              <a:lnSpc>
                <a:spcPct val="200000"/>
              </a:lnSpc>
              <a:buFont typeface="Arial" panose="020B0604020202020204" pitchFamily="34" charset="0"/>
              <a:buChar char="•"/>
            </a:pPr>
            <a:r>
              <a:rPr lang="nl-NL" sz="2400" dirty="0" err="1">
                <a:solidFill>
                  <a:srgbClr val="001C3D"/>
                </a:solidFill>
              </a:rPr>
              <a:t>Authoritative</a:t>
            </a:r>
            <a:r>
              <a:rPr lang="nl-NL" sz="2400" dirty="0">
                <a:solidFill>
                  <a:srgbClr val="001C3D"/>
                </a:solidFill>
              </a:rPr>
              <a:t>, telling </a:t>
            </a:r>
            <a:r>
              <a:rPr lang="nl-NL" sz="2400" dirty="0" err="1">
                <a:solidFill>
                  <a:srgbClr val="001C3D"/>
                </a:solidFill>
              </a:rPr>
              <a:t>students</a:t>
            </a:r>
            <a:r>
              <a:rPr lang="nl-NL" sz="2400" dirty="0">
                <a:solidFill>
                  <a:srgbClr val="001C3D"/>
                </a:solidFill>
              </a:rPr>
              <a:t> </a:t>
            </a:r>
            <a:r>
              <a:rPr lang="nl-NL" sz="2400" dirty="0" err="1">
                <a:solidFill>
                  <a:srgbClr val="001C3D"/>
                </a:solidFill>
              </a:rPr>
              <a:t>what</a:t>
            </a:r>
            <a:r>
              <a:rPr lang="nl-NL" sz="2400" dirty="0">
                <a:solidFill>
                  <a:srgbClr val="001C3D"/>
                </a:solidFill>
              </a:rPr>
              <a:t> </a:t>
            </a:r>
            <a:r>
              <a:rPr lang="nl-NL" sz="2400" dirty="0" err="1">
                <a:solidFill>
                  <a:srgbClr val="001C3D"/>
                </a:solidFill>
              </a:rPr>
              <a:t>to</a:t>
            </a:r>
            <a:r>
              <a:rPr lang="nl-NL" sz="2400" dirty="0">
                <a:solidFill>
                  <a:srgbClr val="001C3D"/>
                </a:solidFill>
              </a:rPr>
              <a:t> do</a:t>
            </a:r>
          </a:p>
          <a:p>
            <a:pPr marL="285750" indent="-285750" defTabSz="457200">
              <a:lnSpc>
                <a:spcPct val="200000"/>
              </a:lnSpc>
              <a:buFont typeface="Arial" panose="020B0604020202020204" pitchFamily="34" charset="0"/>
              <a:buChar char="•"/>
            </a:pPr>
            <a:r>
              <a:rPr lang="nl-NL" sz="2400" dirty="0" err="1">
                <a:solidFill>
                  <a:srgbClr val="001C3D"/>
                </a:solidFill>
              </a:rPr>
              <a:t>Give</a:t>
            </a:r>
            <a:r>
              <a:rPr lang="nl-NL" sz="2400" dirty="0">
                <a:solidFill>
                  <a:srgbClr val="001C3D"/>
                </a:solidFill>
              </a:rPr>
              <a:t> </a:t>
            </a:r>
            <a:r>
              <a:rPr lang="nl-NL" sz="2400" dirty="0" err="1">
                <a:solidFill>
                  <a:srgbClr val="001C3D"/>
                </a:solidFill>
              </a:rPr>
              <a:t>direction</a:t>
            </a:r>
            <a:r>
              <a:rPr lang="nl-NL" sz="2400" dirty="0">
                <a:solidFill>
                  <a:srgbClr val="001C3D"/>
                </a:solidFill>
              </a:rPr>
              <a:t> on </a:t>
            </a:r>
            <a:r>
              <a:rPr lang="nl-NL" sz="2400" dirty="0" err="1">
                <a:solidFill>
                  <a:srgbClr val="001C3D"/>
                </a:solidFill>
              </a:rPr>
              <a:t>what</a:t>
            </a:r>
            <a:r>
              <a:rPr lang="nl-NL" sz="2400" dirty="0">
                <a:solidFill>
                  <a:srgbClr val="001C3D"/>
                </a:solidFill>
              </a:rPr>
              <a:t> </a:t>
            </a:r>
            <a:r>
              <a:rPr lang="nl-NL" sz="2400" dirty="0" err="1">
                <a:solidFill>
                  <a:srgbClr val="001C3D"/>
                </a:solidFill>
              </a:rPr>
              <a:t>it</a:t>
            </a:r>
            <a:r>
              <a:rPr lang="nl-NL" sz="2400" dirty="0">
                <a:solidFill>
                  <a:srgbClr val="001C3D"/>
                </a:solidFill>
              </a:rPr>
              <a:t> takes </a:t>
            </a:r>
            <a:r>
              <a:rPr lang="nl-NL" sz="2400" dirty="0" err="1">
                <a:solidFill>
                  <a:srgbClr val="001C3D"/>
                </a:solidFill>
              </a:rPr>
              <a:t>to</a:t>
            </a:r>
            <a:r>
              <a:rPr lang="nl-NL" sz="2400" dirty="0">
                <a:solidFill>
                  <a:srgbClr val="001C3D"/>
                </a:solidFill>
              </a:rPr>
              <a:t> </a:t>
            </a:r>
            <a:r>
              <a:rPr lang="nl-NL" sz="2400" dirty="0" err="1">
                <a:solidFill>
                  <a:srgbClr val="001C3D"/>
                </a:solidFill>
              </a:rPr>
              <a:t>become</a:t>
            </a:r>
            <a:r>
              <a:rPr lang="nl-NL" sz="2400" dirty="0">
                <a:solidFill>
                  <a:srgbClr val="001C3D"/>
                </a:solidFill>
              </a:rPr>
              <a:t> </a:t>
            </a:r>
            <a:r>
              <a:rPr lang="nl-NL" sz="2400" dirty="0" err="1">
                <a:solidFill>
                  <a:srgbClr val="001C3D"/>
                </a:solidFill>
              </a:rPr>
              <a:t>and</a:t>
            </a:r>
            <a:r>
              <a:rPr lang="nl-NL" sz="2400" dirty="0">
                <a:solidFill>
                  <a:srgbClr val="001C3D"/>
                </a:solidFill>
              </a:rPr>
              <a:t> </a:t>
            </a:r>
            <a:r>
              <a:rPr lang="nl-NL" sz="2400" dirty="0" err="1">
                <a:solidFill>
                  <a:srgbClr val="001C3D"/>
                </a:solidFill>
              </a:rPr>
              <a:t>be</a:t>
            </a:r>
            <a:r>
              <a:rPr lang="nl-NL" sz="2400" dirty="0">
                <a:solidFill>
                  <a:srgbClr val="001C3D"/>
                </a:solidFill>
              </a:rPr>
              <a:t> a doctor</a:t>
            </a:r>
          </a:p>
        </p:txBody>
      </p:sp>
      <p:sp>
        <p:nvSpPr>
          <p:cNvPr id="3" name="Titel 2">
            <a:extLst>
              <a:ext uri="{FF2B5EF4-FFF2-40B4-BE49-F238E27FC236}">
                <a16:creationId xmlns:a16="http://schemas.microsoft.com/office/drawing/2014/main" xmlns="" id="{C4BDD35B-FC04-4373-B9FA-81ED60862508}"/>
              </a:ext>
            </a:extLst>
          </p:cNvPr>
          <p:cNvSpPr>
            <a:spLocks noGrp="1"/>
          </p:cNvSpPr>
          <p:nvPr>
            <p:ph type="title"/>
          </p:nvPr>
        </p:nvSpPr>
        <p:spPr/>
        <p:txBody>
          <a:bodyPr/>
          <a:lstStyle/>
          <a:p>
            <a:r>
              <a:rPr lang="nl-NL" dirty="0" err="1"/>
              <a:t>Directing</a:t>
            </a:r>
            <a:endParaRPr lang="nl-NL" dirty="0"/>
          </a:p>
        </p:txBody>
      </p:sp>
      <p:sp>
        <p:nvSpPr>
          <p:cNvPr id="15" name="Pijl: links/rechts 14">
            <a:extLst>
              <a:ext uri="{FF2B5EF4-FFF2-40B4-BE49-F238E27FC236}">
                <a16:creationId xmlns:a16="http://schemas.microsoft.com/office/drawing/2014/main" xmlns="" id="{EA3E1067-8826-41A6-A99B-D29353ECFD6A}"/>
              </a:ext>
            </a:extLst>
          </p:cNvPr>
          <p:cNvSpPr/>
          <p:nvPr/>
        </p:nvSpPr>
        <p:spPr>
          <a:xfrm>
            <a:off x="6096002" y="1662588"/>
            <a:ext cx="557119" cy="13322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dirty="0">
              <a:solidFill>
                <a:srgbClr val="FFFFFF"/>
              </a:solidFill>
            </a:endParaRPr>
          </a:p>
        </p:txBody>
      </p:sp>
    </p:spTree>
    <p:extLst>
      <p:ext uri="{BB962C8B-B14F-4D97-AF65-F5344CB8AC3E}">
        <p14:creationId xmlns:p14="http://schemas.microsoft.com/office/powerpoint/2010/main" val="59884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1008863" y="1362082"/>
            <a:ext cx="11102397" cy="2391625"/>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sz="2400" i="1" dirty="0">
                <a:solidFill>
                  <a:srgbClr val="FFFFFF"/>
                </a:solidFill>
              </a:rPr>
              <a:t>“Well, you know what you do? [..] </a:t>
            </a:r>
          </a:p>
          <a:p>
            <a:pPr algn="ctr" defTabSz="457200"/>
            <a:r>
              <a:rPr lang="en-GB" sz="2400" i="1" dirty="0">
                <a:solidFill>
                  <a:srgbClr val="FFFFFF"/>
                </a:solidFill>
              </a:rPr>
              <a:t>Discuss with your supervising resident, </a:t>
            </a:r>
          </a:p>
          <a:p>
            <a:pPr algn="ctr" defTabSz="457200"/>
            <a:r>
              <a:rPr lang="en-GB" sz="2400" i="1" dirty="0">
                <a:solidFill>
                  <a:srgbClr val="FFFFFF"/>
                </a:solidFill>
              </a:rPr>
              <a:t>‘I want to know everything about hernias…’ </a:t>
            </a:r>
          </a:p>
          <a:p>
            <a:pPr algn="ctr" defTabSz="457200"/>
            <a:r>
              <a:rPr lang="en-GB" sz="2400" i="1" dirty="0">
                <a:solidFill>
                  <a:srgbClr val="FFFFFF"/>
                </a:solidFill>
              </a:rPr>
              <a:t>And then you let yourself be assessed on that within two weeks times.” #3</a:t>
            </a:r>
            <a:endParaRPr lang="nl-NL" sz="2400" dirty="0">
              <a:solidFill>
                <a:srgbClr val="001C3D"/>
              </a:solidFill>
            </a:endParaRPr>
          </a:p>
        </p:txBody>
      </p:sp>
      <p:pic>
        <p:nvPicPr>
          <p:cNvPr id="10" name="Afbeelding 9">
            <a:extLst>
              <a:ext uri="{FF2B5EF4-FFF2-40B4-BE49-F238E27FC236}">
                <a16:creationId xmlns:a16="http://schemas.microsoft.com/office/drawing/2014/main" xmlns="" id="{75F247BC-97EB-441D-8A57-13CF31158869}"/>
              </a:ext>
            </a:extLst>
          </p:cNvPr>
          <p:cNvPicPr>
            <a:picLocks noChangeAspect="1"/>
          </p:cNvPicPr>
          <p:nvPr/>
        </p:nvPicPr>
        <p:blipFill rotWithShape="1">
          <a:blip r:embed="rId3"/>
          <a:srcRect t="2899"/>
          <a:stretch/>
        </p:blipFill>
        <p:spPr>
          <a:xfrm>
            <a:off x="480001" y="3945523"/>
            <a:ext cx="3478297" cy="2057908"/>
          </a:xfrm>
          <a:prstGeom prst="rect">
            <a:avLst/>
          </a:prstGeom>
        </p:spPr>
      </p:pic>
      <p:sp>
        <p:nvSpPr>
          <p:cNvPr id="3" name="Titel 2">
            <a:extLst>
              <a:ext uri="{FF2B5EF4-FFF2-40B4-BE49-F238E27FC236}">
                <a16:creationId xmlns:a16="http://schemas.microsoft.com/office/drawing/2014/main" xmlns="" id="{E00A41E0-3CE3-49AA-B5FC-C84CE7786D0C}"/>
              </a:ext>
            </a:extLst>
          </p:cNvPr>
          <p:cNvSpPr>
            <a:spLocks noGrp="1"/>
          </p:cNvSpPr>
          <p:nvPr>
            <p:ph type="title"/>
          </p:nvPr>
        </p:nvSpPr>
        <p:spPr/>
        <p:txBody>
          <a:bodyPr/>
          <a:lstStyle/>
          <a:p>
            <a:r>
              <a:rPr lang="nl-NL" dirty="0" err="1"/>
              <a:t>Directing</a:t>
            </a:r>
            <a:endParaRPr lang="nl-NL" dirty="0"/>
          </a:p>
        </p:txBody>
      </p:sp>
    </p:spTree>
    <p:extLst>
      <p:ext uri="{BB962C8B-B14F-4D97-AF65-F5344CB8AC3E}">
        <p14:creationId xmlns:p14="http://schemas.microsoft.com/office/powerpoint/2010/main" val="8854298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xmlns="" id="{02B6D47F-D01E-468F-81D8-92B046C133C8}"/>
              </a:ext>
            </a:extLst>
          </p:cNvPr>
          <p:cNvSpPr txBox="1"/>
          <p:nvPr/>
        </p:nvSpPr>
        <p:spPr>
          <a:xfrm>
            <a:off x="375037" y="965334"/>
            <a:ext cx="10928807" cy="2308324"/>
          </a:xfrm>
          <a:prstGeom prst="rect">
            <a:avLst/>
          </a:prstGeom>
          <a:noFill/>
        </p:spPr>
        <p:txBody>
          <a:bodyPr wrap="square" rtlCol="0">
            <a:spAutoFit/>
          </a:bodyPr>
          <a:lstStyle/>
          <a:p>
            <a:pPr marL="342900" indent="-342900" defTabSz="457200">
              <a:lnSpc>
                <a:spcPct val="150000"/>
              </a:lnSpc>
              <a:buFont typeface="Arial" panose="020B0604020202020204" pitchFamily="34" charset="0"/>
              <a:buChar char="•"/>
            </a:pPr>
            <a:r>
              <a:rPr lang="nl-NL" sz="2400" dirty="0">
                <a:solidFill>
                  <a:srgbClr val="001C3D"/>
                </a:solidFill>
              </a:rPr>
              <a:t>No </a:t>
            </a:r>
            <a:r>
              <a:rPr lang="nl-NL" sz="2400" dirty="0" err="1">
                <a:solidFill>
                  <a:srgbClr val="001C3D"/>
                </a:solidFill>
              </a:rPr>
              <a:t>experienced</a:t>
            </a:r>
            <a:r>
              <a:rPr lang="nl-NL" sz="2400" dirty="0">
                <a:solidFill>
                  <a:srgbClr val="001C3D"/>
                </a:solidFill>
              </a:rPr>
              <a:t> conflict </a:t>
            </a:r>
            <a:r>
              <a:rPr lang="nl-NL" sz="2400" dirty="0" err="1">
                <a:solidFill>
                  <a:srgbClr val="001C3D"/>
                </a:solidFill>
              </a:rPr>
              <a:t>by</a:t>
            </a:r>
            <a:r>
              <a:rPr lang="nl-NL" sz="2400" dirty="0">
                <a:solidFill>
                  <a:srgbClr val="001C3D"/>
                </a:solidFill>
              </a:rPr>
              <a:t> </a:t>
            </a:r>
            <a:r>
              <a:rPr lang="nl-NL" sz="2400" dirty="0" err="1">
                <a:solidFill>
                  <a:srgbClr val="001C3D"/>
                </a:solidFill>
              </a:rPr>
              <a:t>empowering</a:t>
            </a:r>
            <a:r>
              <a:rPr lang="nl-NL" sz="2400" dirty="0">
                <a:solidFill>
                  <a:srgbClr val="001C3D"/>
                </a:solidFill>
              </a:rPr>
              <a:t> &amp; </a:t>
            </a:r>
            <a:r>
              <a:rPr lang="nl-NL" sz="2400" dirty="0" err="1">
                <a:solidFill>
                  <a:srgbClr val="001C3D"/>
                </a:solidFill>
              </a:rPr>
              <a:t>checking</a:t>
            </a:r>
            <a:r>
              <a:rPr lang="nl-NL" sz="2400" dirty="0">
                <a:solidFill>
                  <a:srgbClr val="001C3D"/>
                </a:solidFill>
              </a:rPr>
              <a:t> mentors </a:t>
            </a:r>
          </a:p>
          <a:p>
            <a:pPr marL="342900" indent="-342900" defTabSz="457200">
              <a:lnSpc>
                <a:spcPct val="150000"/>
              </a:lnSpc>
              <a:buFont typeface="Arial" panose="020B0604020202020204" pitchFamily="34" charset="0"/>
              <a:buChar char="•"/>
            </a:pPr>
            <a:r>
              <a:rPr lang="nl-NL" sz="2400" dirty="0" err="1">
                <a:solidFill>
                  <a:srgbClr val="001C3D"/>
                </a:solidFill>
              </a:rPr>
              <a:t>Role</a:t>
            </a:r>
            <a:r>
              <a:rPr lang="nl-NL" sz="2400" dirty="0">
                <a:solidFill>
                  <a:srgbClr val="001C3D"/>
                </a:solidFill>
              </a:rPr>
              <a:t> conflict </a:t>
            </a:r>
            <a:r>
              <a:rPr lang="nl-NL" sz="2400" dirty="0" err="1">
                <a:solidFill>
                  <a:srgbClr val="001C3D"/>
                </a:solidFill>
              </a:rPr>
              <a:t>experienced</a:t>
            </a:r>
            <a:r>
              <a:rPr lang="nl-NL" sz="2400" dirty="0">
                <a:solidFill>
                  <a:srgbClr val="001C3D"/>
                </a:solidFill>
              </a:rPr>
              <a:t> </a:t>
            </a:r>
            <a:r>
              <a:rPr lang="nl-NL" sz="2400" dirty="0" err="1">
                <a:solidFill>
                  <a:srgbClr val="001C3D"/>
                </a:solidFill>
              </a:rPr>
              <a:t>by</a:t>
            </a:r>
            <a:r>
              <a:rPr lang="nl-NL" sz="2400" dirty="0">
                <a:solidFill>
                  <a:srgbClr val="001C3D"/>
                </a:solidFill>
              </a:rPr>
              <a:t> </a:t>
            </a:r>
            <a:r>
              <a:rPr lang="nl-NL" sz="2400" dirty="0" err="1">
                <a:solidFill>
                  <a:srgbClr val="001C3D"/>
                </a:solidFill>
              </a:rPr>
              <a:t>directing</a:t>
            </a:r>
            <a:r>
              <a:rPr lang="nl-NL" sz="2400" dirty="0">
                <a:solidFill>
                  <a:srgbClr val="001C3D"/>
                </a:solidFill>
              </a:rPr>
              <a:t> mentors </a:t>
            </a:r>
          </a:p>
          <a:p>
            <a:pPr marL="342900" indent="-342900" defTabSz="457200">
              <a:lnSpc>
                <a:spcPct val="150000"/>
              </a:lnSpc>
              <a:buFont typeface="Arial" panose="020B0604020202020204" pitchFamily="34" charset="0"/>
              <a:buChar char="•"/>
            </a:pPr>
            <a:r>
              <a:rPr lang="nl-NL" sz="2400" dirty="0" err="1">
                <a:solidFill>
                  <a:srgbClr val="001C3D"/>
                </a:solidFill>
              </a:rPr>
              <a:t>Coped</a:t>
            </a:r>
            <a:r>
              <a:rPr lang="nl-NL" sz="2400" dirty="0">
                <a:solidFill>
                  <a:srgbClr val="001C3D"/>
                </a:solidFill>
              </a:rPr>
              <a:t> </a:t>
            </a:r>
            <a:r>
              <a:rPr lang="nl-NL" sz="2400" dirty="0" err="1">
                <a:solidFill>
                  <a:srgbClr val="001C3D"/>
                </a:solidFill>
              </a:rPr>
              <a:t>by</a:t>
            </a:r>
            <a:r>
              <a:rPr lang="nl-NL" sz="2400" dirty="0">
                <a:solidFill>
                  <a:srgbClr val="001C3D"/>
                </a:solidFill>
              </a:rPr>
              <a:t> </a:t>
            </a:r>
            <a:r>
              <a:rPr lang="nl-NL" sz="2400" dirty="0" err="1">
                <a:solidFill>
                  <a:srgbClr val="001C3D"/>
                </a:solidFill>
              </a:rPr>
              <a:t>refraining</a:t>
            </a:r>
            <a:r>
              <a:rPr lang="nl-NL" sz="2400" dirty="0">
                <a:solidFill>
                  <a:srgbClr val="001C3D"/>
                </a:solidFill>
              </a:rPr>
              <a:t> </a:t>
            </a:r>
            <a:r>
              <a:rPr lang="nl-NL" sz="2400" dirty="0" err="1">
                <a:solidFill>
                  <a:srgbClr val="001C3D"/>
                </a:solidFill>
              </a:rPr>
              <a:t>from</a:t>
            </a:r>
            <a:r>
              <a:rPr lang="nl-NL" sz="2400" dirty="0">
                <a:solidFill>
                  <a:srgbClr val="001C3D"/>
                </a:solidFill>
              </a:rPr>
              <a:t> making </a:t>
            </a:r>
            <a:r>
              <a:rPr lang="nl-NL" sz="2400" dirty="0" err="1">
                <a:solidFill>
                  <a:srgbClr val="001C3D"/>
                </a:solidFill>
              </a:rPr>
              <a:t>judgements</a:t>
            </a:r>
            <a:r>
              <a:rPr lang="nl-NL" sz="2400" dirty="0">
                <a:solidFill>
                  <a:srgbClr val="001C3D"/>
                </a:solidFill>
              </a:rPr>
              <a:t> </a:t>
            </a:r>
            <a:r>
              <a:rPr lang="nl-NL" sz="2400" dirty="0" err="1">
                <a:solidFill>
                  <a:srgbClr val="001C3D"/>
                </a:solidFill>
              </a:rPr>
              <a:t>and</a:t>
            </a:r>
            <a:r>
              <a:rPr lang="nl-NL" sz="2400" dirty="0">
                <a:solidFill>
                  <a:srgbClr val="001C3D"/>
                </a:solidFill>
              </a:rPr>
              <a:t> </a:t>
            </a:r>
            <a:r>
              <a:rPr lang="nl-NL" sz="2400" dirty="0" err="1">
                <a:solidFill>
                  <a:srgbClr val="001C3D"/>
                </a:solidFill>
              </a:rPr>
              <a:t>delegating</a:t>
            </a:r>
            <a:r>
              <a:rPr lang="nl-NL" sz="2400" dirty="0">
                <a:solidFill>
                  <a:srgbClr val="001C3D"/>
                </a:solidFill>
              </a:rPr>
              <a:t> </a:t>
            </a:r>
            <a:r>
              <a:rPr lang="nl-NL" sz="2400" dirty="0" err="1">
                <a:solidFill>
                  <a:srgbClr val="001C3D"/>
                </a:solidFill>
              </a:rPr>
              <a:t>decisions</a:t>
            </a:r>
            <a:r>
              <a:rPr lang="nl-NL" sz="2400" dirty="0">
                <a:solidFill>
                  <a:srgbClr val="001C3D"/>
                </a:solidFill>
              </a:rPr>
              <a:t> i.e. </a:t>
            </a:r>
            <a:r>
              <a:rPr lang="nl-NL" sz="2400" dirty="0" err="1">
                <a:solidFill>
                  <a:srgbClr val="001C3D"/>
                </a:solidFill>
              </a:rPr>
              <a:t>to</a:t>
            </a:r>
            <a:r>
              <a:rPr lang="nl-NL" sz="2400" dirty="0">
                <a:solidFill>
                  <a:srgbClr val="001C3D"/>
                </a:solidFill>
              </a:rPr>
              <a:t> </a:t>
            </a:r>
            <a:r>
              <a:rPr lang="nl-NL" sz="2400" dirty="0" err="1">
                <a:solidFill>
                  <a:srgbClr val="001C3D"/>
                </a:solidFill>
              </a:rPr>
              <a:t>the</a:t>
            </a:r>
            <a:r>
              <a:rPr lang="nl-NL" sz="2400" dirty="0">
                <a:solidFill>
                  <a:srgbClr val="001C3D"/>
                </a:solidFill>
              </a:rPr>
              <a:t> </a:t>
            </a:r>
            <a:r>
              <a:rPr lang="nl-NL" sz="2400" dirty="0" err="1">
                <a:solidFill>
                  <a:srgbClr val="001C3D"/>
                </a:solidFill>
              </a:rPr>
              <a:t>external</a:t>
            </a:r>
            <a:r>
              <a:rPr lang="nl-NL" sz="2400" dirty="0">
                <a:solidFill>
                  <a:srgbClr val="001C3D"/>
                </a:solidFill>
              </a:rPr>
              <a:t> assessment </a:t>
            </a:r>
            <a:r>
              <a:rPr lang="nl-NL" sz="2400" dirty="0" err="1">
                <a:solidFill>
                  <a:srgbClr val="001C3D"/>
                </a:solidFill>
              </a:rPr>
              <a:t>committee</a:t>
            </a:r>
            <a:endParaRPr lang="nl-NL" sz="2400" dirty="0">
              <a:solidFill>
                <a:srgbClr val="001C3D"/>
              </a:solidFill>
            </a:endParaRPr>
          </a:p>
        </p:txBody>
      </p:sp>
      <p:sp>
        <p:nvSpPr>
          <p:cNvPr id="3" name="Titel 2">
            <a:extLst>
              <a:ext uri="{FF2B5EF4-FFF2-40B4-BE49-F238E27FC236}">
                <a16:creationId xmlns:a16="http://schemas.microsoft.com/office/drawing/2014/main" xmlns="" id="{67B18166-DC60-40B4-9619-B8943C22F289}"/>
              </a:ext>
            </a:extLst>
          </p:cNvPr>
          <p:cNvSpPr>
            <a:spLocks noGrp="1"/>
          </p:cNvSpPr>
          <p:nvPr>
            <p:ph type="title"/>
          </p:nvPr>
        </p:nvSpPr>
        <p:spPr>
          <a:xfrm>
            <a:off x="480001" y="414260"/>
            <a:ext cx="11102399" cy="756000"/>
          </a:xfrm>
        </p:spPr>
        <p:txBody>
          <a:bodyPr/>
          <a:lstStyle/>
          <a:p>
            <a:r>
              <a:rPr lang="nl-NL" dirty="0" err="1"/>
              <a:t>Role</a:t>
            </a:r>
            <a:r>
              <a:rPr lang="nl-NL" dirty="0"/>
              <a:t> conflict</a:t>
            </a:r>
          </a:p>
        </p:txBody>
      </p:sp>
      <p:sp>
        <p:nvSpPr>
          <p:cNvPr id="4" name="Oval Callout 4">
            <a:extLst>
              <a:ext uri="{FF2B5EF4-FFF2-40B4-BE49-F238E27FC236}">
                <a16:creationId xmlns:a16="http://schemas.microsoft.com/office/drawing/2014/main" xmlns="" id="{81ACB1FE-9302-4EFE-B754-4D5A8F07F5C2}"/>
              </a:ext>
            </a:extLst>
          </p:cNvPr>
          <p:cNvSpPr/>
          <p:nvPr/>
        </p:nvSpPr>
        <p:spPr>
          <a:xfrm>
            <a:off x="2632184" y="3879752"/>
            <a:ext cx="9559816" cy="2376670"/>
          </a:xfrm>
          <a:prstGeom prst="wedgeEllipseCallout">
            <a:avLst>
              <a:gd name="adj1" fmla="val -44978"/>
              <a:gd name="adj2" fmla="val -44713"/>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600" i="1" dirty="0">
                <a:solidFill>
                  <a:srgbClr val="FFFFFF"/>
                </a:solidFill>
              </a:rPr>
              <a:t/>
            </a:r>
            <a:br>
              <a:rPr lang="en-US" sz="600" i="1" dirty="0">
                <a:solidFill>
                  <a:srgbClr val="FFFFFF"/>
                </a:solidFill>
              </a:rPr>
            </a:br>
            <a:r>
              <a:rPr lang="en-US" sz="600" i="1" dirty="0">
                <a:solidFill>
                  <a:srgbClr val="FFFFFF"/>
                </a:solidFill>
              </a:rPr>
              <a:t/>
            </a:r>
            <a:br>
              <a:rPr lang="en-US" sz="600" i="1" dirty="0">
                <a:solidFill>
                  <a:srgbClr val="FFFFFF"/>
                </a:solidFill>
              </a:rPr>
            </a:br>
            <a:r>
              <a:rPr lang="en-US" sz="2400" i="1" dirty="0">
                <a:solidFill>
                  <a:srgbClr val="FFFFFF"/>
                </a:solidFill>
              </a:rPr>
              <a:t>“With this one case I actually let the student decide herself. If it would have been expected from me to make that decision, whether she should continue […] or not, I would find </a:t>
            </a:r>
            <a:r>
              <a:rPr lang="nl-NL" sz="2400" i="1" dirty="0" err="1">
                <a:solidFill>
                  <a:srgbClr val="FFFFFF"/>
                </a:solidFill>
              </a:rPr>
              <a:t>that</a:t>
            </a:r>
            <a:r>
              <a:rPr lang="nl-NL" sz="2400" i="1" dirty="0">
                <a:solidFill>
                  <a:srgbClr val="FFFFFF"/>
                </a:solidFill>
              </a:rPr>
              <a:t> </a:t>
            </a:r>
            <a:r>
              <a:rPr lang="nl-NL" sz="2400" i="1" dirty="0" err="1">
                <a:solidFill>
                  <a:srgbClr val="FFFFFF"/>
                </a:solidFill>
              </a:rPr>
              <a:t>extremely</a:t>
            </a:r>
            <a:r>
              <a:rPr lang="nl-NL" sz="2400" i="1" dirty="0">
                <a:solidFill>
                  <a:srgbClr val="FFFFFF"/>
                </a:solidFill>
              </a:rPr>
              <a:t> </a:t>
            </a:r>
            <a:r>
              <a:rPr lang="nl-NL" sz="2400" i="1" dirty="0" err="1">
                <a:solidFill>
                  <a:srgbClr val="FFFFFF"/>
                </a:solidFill>
              </a:rPr>
              <a:t>uncomfortable</a:t>
            </a:r>
            <a:r>
              <a:rPr lang="nl-NL" sz="2400" i="1" dirty="0">
                <a:solidFill>
                  <a:srgbClr val="FFFFFF"/>
                </a:solidFill>
              </a:rPr>
              <a:t>.”</a:t>
            </a:r>
            <a:r>
              <a:rPr lang="en-GB" sz="2400" i="1" dirty="0">
                <a:solidFill>
                  <a:srgbClr val="FFFFFF"/>
                </a:solidFill>
              </a:rPr>
              <a:t>#3</a:t>
            </a:r>
            <a:endParaRPr lang="nl-NL" sz="2400" dirty="0">
              <a:solidFill>
                <a:srgbClr val="001C3D"/>
              </a:solidFill>
            </a:endParaRPr>
          </a:p>
        </p:txBody>
      </p:sp>
      <p:pic>
        <p:nvPicPr>
          <p:cNvPr id="5" name="Afbeelding 4">
            <a:extLst>
              <a:ext uri="{FF2B5EF4-FFF2-40B4-BE49-F238E27FC236}">
                <a16:creationId xmlns:a16="http://schemas.microsoft.com/office/drawing/2014/main" xmlns="" id="{86369A8E-706B-419E-BB49-57C98F261CEC}"/>
              </a:ext>
            </a:extLst>
          </p:cNvPr>
          <p:cNvPicPr>
            <a:picLocks noChangeAspect="1"/>
          </p:cNvPicPr>
          <p:nvPr/>
        </p:nvPicPr>
        <p:blipFill rotWithShape="1">
          <a:blip r:embed="rId3"/>
          <a:srcRect b="8854"/>
          <a:stretch/>
        </p:blipFill>
        <p:spPr>
          <a:xfrm>
            <a:off x="479999" y="3216399"/>
            <a:ext cx="2527628" cy="1403728"/>
          </a:xfrm>
          <a:prstGeom prst="rect">
            <a:avLst/>
          </a:prstGeom>
        </p:spPr>
      </p:pic>
    </p:spTree>
    <p:extLst>
      <p:ext uri="{BB962C8B-B14F-4D97-AF65-F5344CB8AC3E}">
        <p14:creationId xmlns:p14="http://schemas.microsoft.com/office/powerpoint/2010/main" val="8488440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07333" y="1185662"/>
            <a:ext cx="11510147" cy="4874139"/>
          </a:xfrm>
        </p:spPr>
        <p:txBody>
          <a:bodyPr/>
          <a:lstStyle/>
          <a:p>
            <a:pPr marL="0" indent="0">
              <a:lnSpc>
                <a:spcPct val="150000"/>
              </a:lnSpc>
              <a:buNone/>
            </a:pPr>
            <a:r>
              <a:rPr lang="en-US" sz="2400" dirty="0"/>
              <a:t>In multiple-role mentoring, mentors adopt certain approaches;</a:t>
            </a:r>
            <a:r>
              <a:rPr lang="en-US" sz="2400" b="1" dirty="0"/>
              <a:t/>
            </a:r>
            <a:br>
              <a:rPr lang="en-US" sz="2400" b="1" dirty="0"/>
            </a:br>
            <a:r>
              <a:rPr lang="en-US" sz="2400" dirty="0"/>
              <a:t>Literature suggests different use of roles and role </a:t>
            </a:r>
            <a:r>
              <a:rPr lang="en-US" sz="2400" b="1" dirty="0"/>
              <a:t>development. </a:t>
            </a:r>
            <a:r>
              <a:rPr lang="en-US" sz="2400" dirty="0"/>
              <a:t/>
            </a:r>
            <a:br>
              <a:rPr lang="en-US" sz="2400" dirty="0"/>
            </a:br>
            <a:endParaRPr lang="en-US" sz="2400" b="1" dirty="0"/>
          </a:p>
          <a:p>
            <a:pPr marL="0" indent="0">
              <a:lnSpc>
                <a:spcPct val="150000"/>
              </a:lnSpc>
              <a:buNone/>
            </a:pPr>
            <a:r>
              <a:rPr lang="en-US" sz="2400" dirty="0"/>
              <a:t>Multiple-role mentoring does not necessarily result in role conflict; </a:t>
            </a:r>
            <a:br>
              <a:rPr lang="en-US" sz="2400" dirty="0"/>
            </a:br>
            <a:r>
              <a:rPr lang="nl-NL" sz="2400" dirty="0" err="1"/>
              <a:t>Role</a:t>
            </a:r>
            <a:r>
              <a:rPr lang="nl-NL" sz="2400" dirty="0"/>
              <a:t> conflict </a:t>
            </a:r>
            <a:r>
              <a:rPr lang="en-US" sz="2400" b="1" dirty="0"/>
              <a:t>related</a:t>
            </a:r>
            <a:r>
              <a:rPr lang="en-US" sz="2400" dirty="0"/>
              <a:t> </a:t>
            </a:r>
            <a:r>
              <a:rPr lang="en-US" sz="2400" b="1" dirty="0"/>
              <a:t>to</a:t>
            </a:r>
            <a:r>
              <a:rPr lang="en-US" sz="2400" dirty="0"/>
              <a:t> mentors’ preferred </a:t>
            </a:r>
            <a:r>
              <a:rPr lang="en-US" sz="2400" b="1" dirty="0"/>
              <a:t>mentoring approach</a:t>
            </a:r>
            <a:r>
              <a:rPr lang="en-US" sz="2400" dirty="0"/>
              <a:t>.</a:t>
            </a:r>
            <a:br>
              <a:rPr lang="en-US" sz="2400" dirty="0"/>
            </a:br>
            <a:r>
              <a:rPr lang="en-US" sz="2400" dirty="0"/>
              <a:t/>
            </a:r>
            <a:br>
              <a:rPr lang="en-US" sz="2400" dirty="0"/>
            </a:br>
            <a:r>
              <a:rPr lang="en-US" sz="2400" dirty="0"/>
              <a:t>Mentors who experience role conflict favor the </a:t>
            </a:r>
            <a:r>
              <a:rPr lang="en-US" sz="2400" b="1" dirty="0"/>
              <a:t>directing approach</a:t>
            </a:r>
            <a:r>
              <a:rPr lang="en-US" sz="2400" dirty="0"/>
              <a:t>; </a:t>
            </a:r>
          </a:p>
          <a:p>
            <a:pPr marL="0" indent="0">
              <a:lnSpc>
                <a:spcPct val="150000"/>
              </a:lnSpc>
              <a:buNone/>
            </a:pPr>
            <a:r>
              <a:rPr lang="en-US" sz="2400" dirty="0"/>
              <a:t>Instead of linking conflict to a lack of experience or uncertainties.</a:t>
            </a:r>
            <a:br>
              <a:rPr lang="en-US" sz="2400" dirty="0"/>
            </a:br>
            <a:r>
              <a:rPr lang="en-US" sz="2400" dirty="0"/>
              <a:t/>
            </a:r>
            <a:br>
              <a:rPr lang="en-US" sz="2400" dirty="0"/>
            </a:br>
            <a:r>
              <a:rPr lang="en-GB" sz="2400" dirty="0">
                <a:ea typeface="Tahoma" panose="020B0604030504040204" pitchFamily="34" charset="0"/>
                <a:cs typeface="Tahoma" panose="020B0604030504040204" pitchFamily="34" charset="0"/>
              </a:rPr>
              <a:t/>
            </a:r>
            <a:br>
              <a:rPr lang="en-GB" sz="2400" dirty="0">
                <a:ea typeface="Tahoma" panose="020B0604030504040204" pitchFamily="34" charset="0"/>
                <a:cs typeface="Tahoma" panose="020B0604030504040204" pitchFamily="34" charset="0"/>
              </a:rPr>
            </a:br>
            <a:r>
              <a:rPr lang="en-GB" sz="2400" dirty="0">
                <a:ea typeface="Tahoma" panose="020B0604030504040204" pitchFamily="34" charset="0"/>
                <a:cs typeface="Tahoma" panose="020B0604030504040204" pitchFamily="34" charset="0"/>
              </a:rPr>
              <a:t>	</a:t>
            </a:r>
            <a:endParaRPr lang="en-US" sz="2400" dirty="0"/>
          </a:p>
          <a:p>
            <a:endParaRPr lang="en-US" sz="2400" dirty="0"/>
          </a:p>
          <a:p>
            <a:pPr marL="0" indent="0">
              <a:buNone/>
            </a:pPr>
            <a:r>
              <a:rPr lang="en-US" sz="2400" dirty="0"/>
              <a:t>														</a:t>
            </a:r>
          </a:p>
          <a:p>
            <a:pPr>
              <a:buFontTx/>
              <a:buChar char="-"/>
            </a:pPr>
            <a:endParaRPr lang="en-US" sz="2400" dirty="0"/>
          </a:p>
        </p:txBody>
      </p:sp>
      <p:sp>
        <p:nvSpPr>
          <p:cNvPr id="6" name="Titel 5">
            <a:extLst>
              <a:ext uri="{FF2B5EF4-FFF2-40B4-BE49-F238E27FC236}">
                <a16:creationId xmlns:a16="http://schemas.microsoft.com/office/drawing/2014/main" xmlns="" id="{CF896480-9A3E-4AB0-8801-799C722BD288}"/>
              </a:ext>
            </a:extLst>
          </p:cNvPr>
          <p:cNvSpPr>
            <a:spLocks noGrp="1"/>
          </p:cNvSpPr>
          <p:nvPr>
            <p:ph type="title"/>
          </p:nvPr>
        </p:nvSpPr>
        <p:spPr/>
        <p:txBody>
          <a:bodyPr/>
          <a:lstStyle/>
          <a:p>
            <a:r>
              <a:rPr lang="nl-NL" dirty="0" err="1"/>
              <a:t>Discussion</a:t>
            </a:r>
            <a:r>
              <a:rPr lang="nl-NL" dirty="0"/>
              <a:t> &amp; </a:t>
            </a:r>
            <a:r>
              <a:rPr lang="nl-NL" dirty="0" err="1"/>
              <a:t>Conclusion</a:t>
            </a:r>
            <a:endParaRPr lang="nl-NL" dirty="0"/>
          </a:p>
        </p:txBody>
      </p:sp>
      <p:sp>
        <p:nvSpPr>
          <p:cNvPr id="5" name="Tekstvak 4">
            <a:extLst>
              <a:ext uri="{FF2B5EF4-FFF2-40B4-BE49-F238E27FC236}">
                <a16:creationId xmlns:a16="http://schemas.microsoft.com/office/drawing/2014/main" xmlns="" id="{D910448B-315B-4659-96EA-8CBD0246AA65}"/>
              </a:ext>
            </a:extLst>
          </p:cNvPr>
          <p:cNvSpPr txBox="1"/>
          <p:nvPr/>
        </p:nvSpPr>
        <p:spPr>
          <a:xfrm>
            <a:off x="4397307" y="5655543"/>
            <a:ext cx="7520172" cy="338554"/>
          </a:xfrm>
          <a:prstGeom prst="rect">
            <a:avLst/>
          </a:prstGeom>
          <a:noFill/>
        </p:spPr>
        <p:txBody>
          <a:bodyPr wrap="square" rtlCol="0">
            <a:spAutoFit/>
          </a:bodyPr>
          <a:lstStyle/>
          <a:p>
            <a:pPr defTabSz="457200"/>
            <a:r>
              <a:rPr lang="nl-NL" sz="1600" dirty="0">
                <a:solidFill>
                  <a:srgbClr val="001C3D"/>
                </a:solidFill>
              </a:rPr>
              <a:t>   </a:t>
            </a:r>
            <a:r>
              <a:rPr lang="nl-NL" sz="1600" dirty="0" err="1">
                <a:solidFill>
                  <a:srgbClr val="001C3D"/>
                </a:solidFill>
              </a:rPr>
              <a:t>Buell</a:t>
            </a:r>
            <a:r>
              <a:rPr lang="nl-NL" sz="1600" dirty="0">
                <a:solidFill>
                  <a:srgbClr val="001C3D"/>
                </a:solidFill>
              </a:rPr>
              <a:t>, 2004; </a:t>
            </a:r>
            <a:r>
              <a:rPr lang="nl-NL" sz="1600" dirty="0" err="1">
                <a:solidFill>
                  <a:srgbClr val="001C3D"/>
                </a:solidFill>
              </a:rPr>
              <a:t>DeCastro</a:t>
            </a:r>
            <a:r>
              <a:rPr lang="nl-NL" sz="1600" dirty="0">
                <a:solidFill>
                  <a:srgbClr val="001C3D"/>
                </a:solidFill>
              </a:rPr>
              <a:t> et al., 2013; Heeneman &amp; de Grave, 2017</a:t>
            </a:r>
          </a:p>
        </p:txBody>
      </p:sp>
    </p:spTree>
    <p:extLst>
      <p:ext uri="{BB962C8B-B14F-4D97-AF65-F5344CB8AC3E}">
        <p14:creationId xmlns:p14="http://schemas.microsoft.com/office/powerpoint/2010/main" val="176837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a:t>Rules of Engagement </a:t>
            </a:r>
          </a:p>
        </p:txBody>
      </p:sp>
      <p:sp>
        <p:nvSpPr>
          <p:cNvPr id="5" name="Content Placeholder 4"/>
          <p:cNvSpPr>
            <a:spLocks noGrp="1"/>
          </p:cNvSpPr>
          <p:nvPr>
            <p:ph sz="quarter" idx="1"/>
          </p:nvPr>
        </p:nvSpPr>
        <p:spPr/>
        <p:txBody>
          <a:bodyPr/>
          <a:lstStyle/>
          <a:p>
            <a:pPr lvl="0"/>
            <a:r>
              <a:rPr lang="en-CA" dirty="0"/>
              <a:t>Please take a respectful and collaborative approach </a:t>
            </a:r>
          </a:p>
          <a:p>
            <a:pPr lvl="0"/>
            <a:r>
              <a:rPr lang="en-CA" dirty="0"/>
              <a:t>We encourage the sharing of all ideas, including early drafts </a:t>
            </a:r>
          </a:p>
          <a:p>
            <a:pPr lvl="0"/>
            <a:r>
              <a:rPr lang="en-CA" dirty="0"/>
              <a:t>Please be respectful of other people’s academic intellectual property</a:t>
            </a:r>
          </a:p>
          <a:p>
            <a:r>
              <a:rPr lang="en-CA" dirty="0"/>
              <a:t>If you hear a project idea that you like please contact the person/group who raised it </a:t>
            </a:r>
          </a:p>
          <a:p>
            <a:pPr lvl="0"/>
            <a:r>
              <a:rPr lang="en-CA" dirty="0"/>
              <a:t>Collaboration is encouraged; emails of attendees </a:t>
            </a:r>
            <a:br>
              <a:rPr lang="en-CA" dirty="0"/>
            </a:br>
            <a:r>
              <a:rPr lang="en-CA" dirty="0"/>
              <a:t>who are willing to share will be circulated </a:t>
            </a:r>
            <a:br>
              <a:rPr lang="en-CA" dirty="0"/>
            </a:br>
            <a:r>
              <a:rPr lang="en-CA" dirty="0"/>
              <a:t>after the meeting </a:t>
            </a:r>
          </a:p>
          <a:p>
            <a:pPr lvl="0"/>
            <a:endParaRPr lang="en-CA" dirty="0"/>
          </a:p>
          <a:p>
            <a:pPr marL="0" indent="0">
              <a:buNone/>
            </a:pPr>
            <a:endParaRPr lang="en-CA" dirty="0"/>
          </a:p>
        </p:txBody>
      </p:sp>
      <p:pic>
        <p:nvPicPr>
          <p:cNvPr id="6" name="Picture 2" descr="C:\Users\askutovich\AppData\Local\Microsoft\Windows\Temporary Internet Files\Content.IE5\I217LRGE\speaking-creativel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253" y="3206666"/>
            <a:ext cx="4296671" cy="27749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sturgeon\Downloads\SurveyGizmo_Link_10_384157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360" y="4357145"/>
            <a:ext cx="1952381" cy="195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1604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3F3B570-D474-45DF-BB23-DD98A67DB530}"/>
              </a:ext>
            </a:extLst>
          </p:cNvPr>
          <p:cNvSpPr>
            <a:spLocks noGrp="1"/>
          </p:cNvSpPr>
          <p:nvPr>
            <p:ph type="title"/>
          </p:nvPr>
        </p:nvSpPr>
        <p:spPr/>
        <p:txBody>
          <a:bodyPr/>
          <a:lstStyle/>
          <a:p>
            <a:r>
              <a:rPr lang="nl-NL" dirty="0"/>
              <a:t>Integration of </a:t>
            </a:r>
            <a:r>
              <a:rPr lang="nl-NL" dirty="0" err="1"/>
              <a:t>roles</a:t>
            </a:r>
            <a:r>
              <a:rPr lang="nl-NL" dirty="0"/>
              <a:t> in </a:t>
            </a:r>
            <a:r>
              <a:rPr lang="nl-NL" dirty="0" err="1"/>
              <a:t>mentoring</a:t>
            </a:r>
            <a:endParaRPr lang="nl-NL" dirty="0"/>
          </a:p>
        </p:txBody>
      </p:sp>
      <p:sp>
        <p:nvSpPr>
          <p:cNvPr id="3" name="Tijdelijke aanduiding voor inhoud 2">
            <a:extLst>
              <a:ext uri="{FF2B5EF4-FFF2-40B4-BE49-F238E27FC236}">
                <a16:creationId xmlns:a16="http://schemas.microsoft.com/office/drawing/2014/main" xmlns="" id="{0466CC21-72F0-43EC-838B-645AC5AAD1C1}"/>
              </a:ext>
            </a:extLst>
          </p:cNvPr>
          <p:cNvSpPr>
            <a:spLocks noGrp="1"/>
          </p:cNvSpPr>
          <p:nvPr>
            <p:ph idx="1"/>
          </p:nvPr>
        </p:nvSpPr>
        <p:spPr>
          <a:xfrm>
            <a:off x="479999" y="1170263"/>
            <a:ext cx="11431421" cy="4733883"/>
          </a:xfrm>
        </p:spPr>
        <p:txBody>
          <a:bodyPr/>
          <a:lstStyle/>
          <a:p>
            <a:pPr>
              <a:lnSpc>
                <a:spcPct val="150000"/>
              </a:lnSpc>
              <a:buFont typeface="Arial" panose="020B0604020202020204" pitchFamily="34" charset="0"/>
              <a:buChar char="•"/>
            </a:pPr>
            <a:r>
              <a:rPr lang="en-US" sz="2400" dirty="0">
                <a:ea typeface="Tahoma" panose="020B0604030504040204" pitchFamily="34" charset="0"/>
                <a:cs typeface="Tahoma" panose="020B0604030504040204" pitchFamily="34" charset="0"/>
              </a:rPr>
              <a:t>Importance of a bi-directional and cyclical process for student-mentor engagement and feedforward;</a:t>
            </a:r>
            <a:br>
              <a:rPr lang="en-US" sz="2400" dirty="0">
                <a:ea typeface="Tahoma" panose="020B0604030504040204" pitchFamily="34" charset="0"/>
                <a:cs typeface="Tahoma" panose="020B0604030504040204" pitchFamily="34" charset="0"/>
              </a:rPr>
            </a:br>
            <a:endParaRPr lang="en-US" sz="2400" dirty="0"/>
          </a:p>
          <a:p>
            <a:pPr>
              <a:lnSpc>
                <a:spcPct val="150000"/>
              </a:lnSpc>
              <a:buFont typeface="Arial" panose="020B0604020202020204" pitchFamily="34" charset="0"/>
              <a:buChar char="•"/>
            </a:pPr>
            <a:r>
              <a:rPr lang="en-GB" sz="2400" dirty="0">
                <a:ea typeface="Tahoma" panose="020B0604030504040204" pitchFamily="34" charset="0"/>
                <a:cs typeface="Tahoma" panose="020B0604030504040204" pitchFamily="34" charset="0"/>
              </a:rPr>
              <a:t>Focus on enhancing student’s self-regulation and agency in the learning and development process; </a:t>
            </a:r>
            <a:br>
              <a:rPr lang="en-GB" sz="2400" dirty="0">
                <a:ea typeface="Tahoma" panose="020B0604030504040204" pitchFamily="34" charset="0"/>
                <a:cs typeface="Tahoma" panose="020B0604030504040204" pitchFamily="34" charset="0"/>
              </a:rPr>
            </a:br>
            <a:endParaRPr lang="en-US" sz="2400" dirty="0"/>
          </a:p>
          <a:p>
            <a:pPr>
              <a:lnSpc>
                <a:spcPct val="150000"/>
              </a:lnSpc>
              <a:buFont typeface="Arial" panose="020B0604020202020204" pitchFamily="34" charset="0"/>
              <a:buChar char="•"/>
            </a:pPr>
            <a:r>
              <a:rPr lang="en-US" sz="2400" dirty="0"/>
              <a:t>Leading to a learning culture in which assessment is integrated with the learning process.</a:t>
            </a:r>
            <a:endParaRPr lang="nl-NL" sz="2400" dirty="0"/>
          </a:p>
        </p:txBody>
      </p:sp>
      <p:sp>
        <p:nvSpPr>
          <p:cNvPr id="5" name="Tekstvak 4">
            <a:extLst>
              <a:ext uri="{FF2B5EF4-FFF2-40B4-BE49-F238E27FC236}">
                <a16:creationId xmlns:a16="http://schemas.microsoft.com/office/drawing/2014/main" xmlns="" id="{82E9C0B2-7608-4909-8BD6-794BC3BC8DF5}"/>
              </a:ext>
            </a:extLst>
          </p:cNvPr>
          <p:cNvSpPr txBox="1"/>
          <p:nvPr/>
        </p:nvSpPr>
        <p:spPr>
          <a:xfrm>
            <a:off x="7299133" y="5518463"/>
            <a:ext cx="4412871" cy="338554"/>
          </a:xfrm>
          <a:prstGeom prst="rect">
            <a:avLst/>
          </a:prstGeom>
          <a:noFill/>
        </p:spPr>
        <p:txBody>
          <a:bodyPr wrap="square" rtlCol="0">
            <a:spAutoFit/>
          </a:bodyPr>
          <a:lstStyle/>
          <a:p>
            <a:pPr defTabSz="457200"/>
            <a:r>
              <a:rPr lang="nl-NL" sz="1600" dirty="0" err="1">
                <a:solidFill>
                  <a:srgbClr val="001C3D"/>
                </a:solidFill>
              </a:rPr>
              <a:t>Arntfield</a:t>
            </a:r>
            <a:r>
              <a:rPr lang="nl-NL" sz="1600" dirty="0">
                <a:solidFill>
                  <a:srgbClr val="001C3D"/>
                </a:solidFill>
              </a:rPr>
              <a:t> et al., 2016;  </a:t>
            </a:r>
            <a:r>
              <a:rPr lang="nl-NL" sz="1600" dirty="0" err="1">
                <a:solidFill>
                  <a:srgbClr val="001C3D"/>
                </a:solidFill>
              </a:rPr>
              <a:t>Shepard</a:t>
            </a:r>
            <a:r>
              <a:rPr lang="nl-NL" sz="1600" dirty="0">
                <a:solidFill>
                  <a:srgbClr val="001C3D"/>
                </a:solidFill>
              </a:rPr>
              <a:t>, 2000</a:t>
            </a:r>
          </a:p>
        </p:txBody>
      </p:sp>
    </p:spTree>
    <p:extLst>
      <p:ext uri="{BB962C8B-B14F-4D97-AF65-F5344CB8AC3E}">
        <p14:creationId xmlns:p14="http://schemas.microsoft.com/office/powerpoint/2010/main" val="1747303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Thank</a:t>
            </a:r>
            <a:r>
              <a:rPr lang="nl-NL" dirty="0"/>
              <a:t> </a:t>
            </a:r>
            <a:r>
              <a:rPr lang="nl-NL" dirty="0" err="1"/>
              <a:t>you</a:t>
            </a:r>
            <a:r>
              <a:rPr lang="nl-NL" dirty="0"/>
              <a:t> </a:t>
            </a:r>
            <a:r>
              <a:rPr lang="nl-NL" dirty="0" err="1"/>
              <a:t>for</a:t>
            </a:r>
            <a:r>
              <a:rPr lang="nl-NL" dirty="0"/>
              <a:t> </a:t>
            </a:r>
            <a:r>
              <a:rPr lang="nl-NL" dirty="0" err="1"/>
              <a:t>your</a:t>
            </a:r>
            <a:r>
              <a:rPr lang="nl-NL" dirty="0"/>
              <a:t> attention </a:t>
            </a:r>
          </a:p>
        </p:txBody>
      </p:sp>
      <p:sp>
        <p:nvSpPr>
          <p:cNvPr id="3" name="Tijdelijke aanduiding voor inhoud 2"/>
          <p:cNvSpPr>
            <a:spLocks noGrp="1"/>
          </p:cNvSpPr>
          <p:nvPr>
            <p:ph idx="1"/>
          </p:nvPr>
        </p:nvSpPr>
        <p:spPr/>
        <p:txBody>
          <a:bodyPr/>
          <a:lstStyle/>
          <a:p>
            <a:endParaRPr lang="nl-NL" dirty="0"/>
          </a:p>
          <a:p>
            <a:endParaRPr lang="nl-NL" dirty="0"/>
          </a:p>
          <a:p>
            <a:endParaRPr lang="nl-NL" dirty="0"/>
          </a:p>
          <a:p>
            <a:endParaRPr lang="nl-NL" dirty="0"/>
          </a:p>
          <a:p>
            <a:endParaRPr lang="nl-NL" dirty="0"/>
          </a:p>
          <a:p>
            <a:endParaRPr lang="nl-NL" dirty="0"/>
          </a:p>
        </p:txBody>
      </p:sp>
      <p:sp>
        <p:nvSpPr>
          <p:cNvPr id="4" name="Rechthoek 3">
            <a:extLst>
              <a:ext uri="{FF2B5EF4-FFF2-40B4-BE49-F238E27FC236}">
                <a16:creationId xmlns:a16="http://schemas.microsoft.com/office/drawing/2014/main" xmlns="" id="{6A3E5A0F-5266-488E-9D9A-1645496AAE3C}"/>
              </a:ext>
            </a:extLst>
          </p:cNvPr>
          <p:cNvSpPr/>
          <p:nvPr/>
        </p:nvSpPr>
        <p:spPr>
          <a:xfrm>
            <a:off x="4851211" y="5048823"/>
            <a:ext cx="8036911" cy="830997"/>
          </a:xfrm>
          <a:prstGeom prst="rect">
            <a:avLst/>
          </a:prstGeom>
        </p:spPr>
        <p:txBody>
          <a:bodyPr wrap="square">
            <a:spAutoFit/>
          </a:bodyPr>
          <a:lstStyle/>
          <a:p>
            <a:pPr algn="ctr" defTabSz="457200"/>
            <a:r>
              <a:rPr lang="nl-NL" sz="2400" b="1">
                <a:solidFill>
                  <a:srgbClr val="FFFFFF"/>
                </a:solidFill>
              </a:rPr>
              <a:t>                        @</a:t>
            </a:r>
            <a:r>
              <a:rPr lang="nl-NL" sz="2400" b="1" dirty="0" err="1">
                <a:solidFill>
                  <a:srgbClr val="FFFFFF"/>
                </a:solidFill>
              </a:rPr>
              <a:t>SNEMeeuwissen</a:t>
            </a:r>
            <a:r>
              <a:rPr lang="nl-NL" sz="2400" b="1" dirty="0">
                <a:solidFill>
                  <a:srgbClr val="FFFFFF"/>
                </a:solidFill>
              </a:rPr>
              <a:t>  </a:t>
            </a:r>
          </a:p>
          <a:p>
            <a:pPr defTabSz="457200"/>
            <a:r>
              <a:rPr lang="nl-NL" sz="2400" b="1" dirty="0">
                <a:solidFill>
                  <a:srgbClr val="FFFFFF"/>
                </a:solidFill>
              </a:rPr>
              <a:t>s.meeuwissen@maastrichtuniversity.nl</a:t>
            </a:r>
            <a:endParaRPr lang="en-US" sz="2400" b="1" dirty="0">
              <a:solidFill>
                <a:srgbClr val="FFFFFF"/>
              </a:solidFill>
            </a:endParaRPr>
          </a:p>
        </p:txBody>
      </p:sp>
      <p:pic>
        <p:nvPicPr>
          <p:cNvPr id="6" name="Picture 2" descr="Afbeeldingsresultaat voor thank you for your attention">
            <a:extLst>
              <a:ext uri="{FF2B5EF4-FFF2-40B4-BE49-F238E27FC236}">
                <a16:creationId xmlns:a16="http://schemas.microsoft.com/office/drawing/2014/main" xmlns="" id="{A9024030-E34F-44CC-9017-23FD5F6C6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456" y="1720899"/>
            <a:ext cx="7437485" cy="277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022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779E420-0BEE-4E9A-9527-99C41C6D11A7}"/>
              </a:ext>
            </a:extLst>
          </p:cNvPr>
          <p:cNvSpPr>
            <a:spLocks noGrp="1"/>
          </p:cNvSpPr>
          <p:nvPr>
            <p:ph type="title"/>
          </p:nvPr>
        </p:nvSpPr>
        <p:spPr/>
        <p:txBody>
          <a:bodyPr/>
          <a:lstStyle/>
          <a:p>
            <a:r>
              <a:rPr lang="nl-NL" dirty="0" err="1"/>
              <a:t>References</a:t>
            </a:r>
            <a:endParaRPr lang="nl-NL" dirty="0"/>
          </a:p>
        </p:txBody>
      </p:sp>
      <p:sp>
        <p:nvSpPr>
          <p:cNvPr id="3" name="Tijdelijke aanduiding voor inhoud 2">
            <a:extLst>
              <a:ext uri="{FF2B5EF4-FFF2-40B4-BE49-F238E27FC236}">
                <a16:creationId xmlns:a16="http://schemas.microsoft.com/office/drawing/2014/main" xmlns="" id="{705D6ABB-DD58-4881-8752-CDAA85DC4E2E}"/>
              </a:ext>
            </a:extLst>
          </p:cNvPr>
          <p:cNvSpPr>
            <a:spLocks noGrp="1"/>
          </p:cNvSpPr>
          <p:nvPr>
            <p:ph idx="1"/>
          </p:nvPr>
        </p:nvSpPr>
        <p:spPr>
          <a:xfrm>
            <a:off x="479999" y="1130504"/>
            <a:ext cx="11102399" cy="3627080"/>
          </a:xfrm>
        </p:spPr>
        <p:txBody>
          <a:bodyPr/>
          <a:lstStyle/>
          <a:p>
            <a:pPr>
              <a:buFont typeface="Arial" panose="020B0604020202020204" pitchFamily="34" charset="0"/>
              <a:buChar char="•"/>
            </a:pPr>
            <a:r>
              <a:rPr lang="nl-NL" sz="1800" dirty="0" err="1"/>
              <a:t>Frei</a:t>
            </a:r>
            <a:r>
              <a:rPr lang="nl-NL" sz="1800" dirty="0"/>
              <a:t> E, </a:t>
            </a:r>
            <a:r>
              <a:rPr lang="nl-NL" sz="1800" dirty="0" err="1"/>
              <a:t>Stamm</a:t>
            </a:r>
            <a:r>
              <a:rPr lang="nl-NL" sz="1800" dirty="0"/>
              <a:t> M, </a:t>
            </a:r>
            <a:r>
              <a:rPr lang="nl-NL" sz="1800" dirty="0" err="1"/>
              <a:t>Buddeberg</a:t>
            </a:r>
            <a:r>
              <a:rPr lang="nl-NL" sz="1800" dirty="0"/>
              <a:t>-Fischer B. </a:t>
            </a:r>
            <a:r>
              <a:rPr lang="nl-NL" sz="1800" dirty="0" err="1"/>
              <a:t>Mentoring</a:t>
            </a:r>
            <a:r>
              <a:rPr lang="nl-NL" sz="1800" dirty="0"/>
              <a:t> programs </a:t>
            </a:r>
            <a:r>
              <a:rPr lang="nl-NL" sz="1800" dirty="0" err="1"/>
              <a:t>for</a:t>
            </a:r>
            <a:r>
              <a:rPr lang="nl-NL" sz="1800" dirty="0"/>
              <a:t> </a:t>
            </a:r>
            <a:r>
              <a:rPr lang="nl-NL" sz="1800" dirty="0" err="1"/>
              <a:t>medical</a:t>
            </a:r>
            <a:r>
              <a:rPr lang="nl-NL" sz="1800" dirty="0"/>
              <a:t> students-a review of </a:t>
            </a:r>
            <a:r>
              <a:rPr lang="nl-NL" sz="1800" dirty="0" err="1"/>
              <a:t>the</a:t>
            </a:r>
            <a:r>
              <a:rPr lang="nl-NL" sz="1800" dirty="0"/>
              <a:t> </a:t>
            </a:r>
            <a:r>
              <a:rPr lang="nl-NL" sz="1800" dirty="0" err="1"/>
              <a:t>PubMed</a:t>
            </a:r>
            <a:r>
              <a:rPr lang="nl-NL" sz="1800" dirty="0"/>
              <a:t> </a:t>
            </a:r>
            <a:r>
              <a:rPr lang="nl-NL" sz="1800" dirty="0" err="1"/>
              <a:t>literature</a:t>
            </a:r>
            <a:r>
              <a:rPr lang="nl-NL" sz="1800" dirty="0"/>
              <a:t> 2000-2008. </a:t>
            </a:r>
            <a:r>
              <a:rPr lang="nl-NL" sz="1800" i="1" dirty="0"/>
              <a:t>BMC Med </a:t>
            </a:r>
            <a:r>
              <a:rPr lang="nl-NL" sz="1800" i="1" dirty="0" err="1"/>
              <a:t>Educ</a:t>
            </a:r>
            <a:r>
              <a:rPr lang="nl-NL" sz="1800" dirty="0"/>
              <a:t>. 2010;</a:t>
            </a:r>
            <a:r>
              <a:rPr lang="nl-NL" sz="1800" b="1" dirty="0"/>
              <a:t>10</a:t>
            </a:r>
            <a:r>
              <a:rPr lang="nl-NL" sz="1800" dirty="0"/>
              <a:t>(1):32</a:t>
            </a:r>
          </a:p>
          <a:p>
            <a:pPr>
              <a:buFont typeface="Arial" panose="020B0604020202020204" pitchFamily="34" charset="0"/>
              <a:buChar char="•"/>
            </a:pPr>
            <a:endParaRPr lang="nl-NL" sz="1800" dirty="0"/>
          </a:p>
          <a:p>
            <a:pPr>
              <a:buFont typeface="Arial" panose="020B0604020202020204" pitchFamily="34" charset="0"/>
              <a:buChar char="•"/>
            </a:pPr>
            <a:r>
              <a:rPr lang="en-US" sz="1800" dirty="0"/>
              <a:t>Driessen E, Overeem K. Mentoring. In: Walsh K, ed. </a:t>
            </a:r>
            <a:r>
              <a:rPr lang="en-US" sz="1800" i="1" dirty="0"/>
              <a:t>Oxford Textbook of Medical Education</a:t>
            </a:r>
            <a:r>
              <a:rPr lang="en-US" sz="1800" dirty="0"/>
              <a:t>. 1st </a:t>
            </a:r>
            <a:r>
              <a:rPr lang="en-US" sz="1800" dirty="0" err="1"/>
              <a:t>edn</a:t>
            </a:r>
            <a:r>
              <a:rPr lang="en-US" sz="1800" dirty="0"/>
              <a:t>. Oxford University Press, 2013; 265-274.</a:t>
            </a:r>
          </a:p>
          <a:p>
            <a:pPr>
              <a:buFont typeface="Arial" panose="020B0604020202020204" pitchFamily="34" charset="0"/>
              <a:buChar char="•"/>
            </a:pPr>
            <a:endParaRPr lang="nl-NL" sz="1800" dirty="0"/>
          </a:p>
          <a:p>
            <a:pPr>
              <a:buFont typeface="Arial" panose="020B0604020202020204" pitchFamily="34" charset="0"/>
              <a:buChar char="•"/>
            </a:pPr>
            <a:r>
              <a:rPr lang="en-US" sz="1800" dirty="0" err="1"/>
              <a:t>Eby</a:t>
            </a:r>
            <a:r>
              <a:rPr lang="en-US" sz="1800" dirty="0"/>
              <a:t> LT, Allen TD, Evans SC, Ng T, Dubois D. Does mentoring matter? A multidisciplinary meta-analysis comparing mentored and non-mentored individuals. </a:t>
            </a:r>
            <a:r>
              <a:rPr lang="nl-NL" sz="1800" i="1" dirty="0"/>
              <a:t>J </a:t>
            </a:r>
            <a:r>
              <a:rPr lang="nl-NL" sz="1800" i="1" dirty="0" err="1"/>
              <a:t>Vocat</a:t>
            </a:r>
            <a:r>
              <a:rPr lang="nl-NL" sz="1800" i="1" dirty="0"/>
              <a:t> </a:t>
            </a:r>
            <a:r>
              <a:rPr lang="nl-NL" sz="1800" i="1" dirty="0" err="1"/>
              <a:t>Behav</a:t>
            </a:r>
            <a:r>
              <a:rPr lang="nl-NL" sz="1800" dirty="0"/>
              <a:t>. 2008;</a:t>
            </a:r>
            <a:r>
              <a:rPr lang="nl-NL" sz="1800" b="1" dirty="0"/>
              <a:t>72</a:t>
            </a:r>
            <a:r>
              <a:rPr lang="nl-NL" sz="1800" dirty="0"/>
              <a:t>(2):254-267.</a:t>
            </a:r>
          </a:p>
          <a:p>
            <a:pPr>
              <a:buFont typeface="Arial" panose="020B0604020202020204" pitchFamily="34" charset="0"/>
              <a:buChar char="•"/>
            </a:pPr>
            <a:endParaRPr lang="nl-NL" sz="1800" dirty="0"/>
          </a:p>
          <a:p>
            <a:pPr>
              <a:buFont typeface="Arial" panose="020B0604020202020204" pitchFamily="34" charset="0"/>
              <a:buChar char="•"/>
            </a:pPr>
            <a:r>
              <a:rPr lang="nl-NL" sz="1800" dirty="0"/>
              <a:t>Driessen E, Overeem K, van der Vleuten CP. </a:t>
            </a:r>
            <a:r>
              <a:rPr lang="en-US" sz="1800" dirty="0"/>
              <a:t>Get yourself a mentor. </a:t>
            </a:r>
            <a:r>
              <a:rPr lang="en-US" sz="1800" i="1" dirty="0"/>
              <a:t>Med Educ</a:t>
            </a:r>
            <a:r>
              <a:rPr lang="en-US" sz="1800" dirty="0"/>
              <a:t>. 2011;</a:t>
            </a:r>
            <a:r>
              <a:rPr lang="en-US" sz="1800" b="1" dirty="0"/>
              <a:t>45</a:t>
            </a:r>
            <a:r>
              <a:rPr lang="en-US" sz="1800" dirty="0"/>
              <a:t>(5):438-439.</a:t>
            </a:r>
          </a:p>
          <a:p>
            <a:pPr>
              <a:buFont typeface="Arial" panose="020B0604020202020204" pitchFamily="34" charset="0"/>
              <a:buChar char="•"/>
            </a:pPr>
            <a:endParaRPr lang="en-US" sz="1800" dirty="0"/>
          </a:p>
          <a:p>
            <a:pPr>
              <a:buFont typeface="Arial" panose="020B0604020202020204" pitchFamily="34" charset="0"/>
              <a:buChar char="•"/>
            </a:pPr>
            <a:r>
              <a:rPr lang="en-US" sz="1800" dirty="0"/>
              <a:t>Lakhani M. When I say ... mentoring. </a:t>
            </a:r>
            <a:r>
              <a:rPr lang="en-US" sz="1800" i="1" dirty="0"/>
              <a:t>Med Educ</a:t>
            </a:r>
            <a:r>
              <a:rPr lang="en-US" sz="1800" dirty="0"/>
              <a:t>. 2015;</a:t>
            </a:r>
            <a:r>
              <a:rPr lang="en-US" sz="1800" b="1" dirty="0"/>
              <a:t>49</a:t>
            </a:r>
            <a:r>
              <a:rPr lang="en-US" sz="1800" dirty="0"/>
              <a:t>(8):757-758.</a:t>
            </a:r>
          </a:p>
          <a:p>
            <a:pPr>
              <a:buFont typeface="Arial" panose="020B0604020202020204" pitchFamily="34" charset="0"/>
              <a:buChar char="•"/>
            </a:pPr>
            <a:endParaRPr lang="nl-NL" sz="1800" dirty="0"/>
          </a:p>
          <a:p>
            <a:pPr>
              <a:buFont typeface="Arial" panose="020B0604020202020204" pitchFamily="34" charset="0"/>
              <a:buChar char="•"/>
            </a:pPr>
            <a:r>
              <a:rPr lang="en-US" sz="1800" dirty="0" err="1"/>
              <a:t>Eby</a:t>
            </a:r>
            <a:r>
              <a:rPr lang="en-US" sz="1800" dirty="0"/>
              <a:t> LT, Rhodes JE, Allen TD. Definition and evolution of mentoring.  </a:t>
            </a:r>
            <a:r>
              <a:rPr lang="en-US" sz="1800" i="1" dirty="0"/>
              <a:t>The Blackwell handbook of mentoring: A multiple perspectives approach</a:t>
            </a:r>
            <a:r>
              <a:rPr lang="en-US" sz="1800" dirty="0"/>
              <a:t>. Blackwell Publishing Ltd, 2007; 7-20.</a:t>
            </a:r>
            <a:endParaRPr lang="nl-NL" sz="1800" dirty="0"/>
          </a:p>
          <a:p>
            <a:pPr>
              <a:buFont typeface="Arial" panose="020B0604020202020204" pitchFamily="34" charset="0"/>
              <a:buChar char="•"/>
            </a:pPr>
            <a:endParaRPr lang="nl-NL" sz="1800" dirty="0"/>
          </a:p>
          <a:p>
            <a:pPr>
              <a:buFont typeface="Arial" panose="020B0604020202020204" pitchFamily="34" charset="0"/>
              <a:buChar char="•"/>
            </a:pPr>
            <a:endParaRPr lang="nl-NL" sz="1800" dirty="0"/>
          </a:p>
          <a:p>
            <a:pPr>
              <a:buFont typeface="Arial" panose="020B0604020202020204" pitchFamily="34" charset="0"/>
              <a:buChar char="•"/>
            </a:pPr>
            <a:endParaRPr lang="nl-NL" sz="1800" dirty="0"/>
          </a:p>
        </p:txBody>
      </p:sp>
    </p:spTree>
    <p:extLst>
      <p:ext uri="{BB962C8B-B14F-4D97-AF65-F5344CB8AC3E}">
        <p14:creationId xmlns:p14="http://schemas.microsoft.com/office/powerpoint/2010/main" val="11786429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779E420-0BEE-4E9A-9527-99C41C6D11A7}"/>
              </a:ext>
            </a:extLst>
          </p:cNvPr>
          <p:cNvSpPr>
            <a:spLocks noGrp="1"/>
          </p:cNvSpPr>
          <p:nvPr>
            <p:ph type="title"/>
          </p:nvPr>
        </p:nvSpPr>
        <p:spPr/>
        <p:txBody>
          <a:bodyPr/>
          <a:lstStyle/>
          <a:p>
            <a:r>
              <a:rPr lang="nl-NL" dirty="0" err="1"/>
              <a:t>References</a:t>
            </a:r>
            <a:endParaRPr lang="nl-NL" dirty="0"/>
          </a:p>
        </p:txBody>
      </p:sp>
      <p:sp>
        <p:nvSpPr>
          <p:cNvPr id="3" name="Tijdelijke aanduiding voor inhoud 2">
            <a:extLst>
              <a:ext uri="{FF2B5EF4-FFF2-40B4-BE49-F238E27FC236}">
                <a16:creationId xmlns:a16="http://schemas.microsoft.com/office/drawing/2014/main" xmlns="" id="{705D6ABB-DD58-4881-8752-CDAA85DC4E2E}"/>
              </a:ext>
            </a:extLst>
          </p:cNvPr>
          <p:cNvSpPr>
            <a:spLocks noGrp="1"/>
          </p:cNvSpPr>
          <p:nvPr>
            <p:ph idx="1"/>
          </p:nvPr>
        </p:nvSpPr>
        <p:spPr>
          <a:xfrm>
            <a:off x="479999" y="1034231"/>
            <a:ext cx="11102399" cy="3627080"/>
          </a:xfrm>
        </p:spPr>
        <p:txBody>
          <a:bodyPr/>
          <a:lstStyle/>
          <a:p>
            <a:pPr>
              <a:buFont typeface="Arial" panose="020B0604020202020204" pitchFamily="34" charset="0"/>
              <a:buChar char="•"/>
            </a:pPr>
            <a:r>
              <a:rPr lang="en-US" sz="1800" dirty="0" err="1"/>
              <a:t>Schuwirth</a:t>
            </a:r>
            <a:r>
              <a:rPr lang="en-US" sz="1800" dirty="0"/>
              <a:t> LWT, Van der Vleuten CPM. Programmatic assessment: From assessment of learning to assessment for learning. </a:t>
            </a:r>
            <a:r>
              <a:rPr lang="en-US" sz="1800" i="1" dirty="0"/>
              <a:t>Med Teach</a:t>
            </a:r>
            <a:r>
              <a:rPr lang="en-US" sz="1800" dirty="0"/>
              <a:t>. 2011;</a:t>
            </a:r>
            <a:r>
              <a:rPr lang="en-US" sz="1800" b="1" dirty="0"/>
              <a:t>33</a:t>
            </a:r>
            <a:r>
              <a:rPr lang="en-US" sz="1800" dirty="0"/>
              <a:t>(6):478-485.</a:t>
            </a:r>
          </a:p>
          <a:p>
            <a:pPr marL="0" indent="0">
              <a:buNone/>
            </a:pPr>
            <a:endParaRPr lang="nl-NL" sz="1800" dirty="0"/>
          </a:p>
          <a:p>
            <a:pPr>
              <a:buFont typeface="Arial" panose="020B0604020202020204" pitchFamily="34" charset="0"/>
              <a:buChar char="•"/>
            </a:pPr>
            <a:r>
              <a:rPr lang="en-US" sz="1800" dirty="0"/>
              <a:t>Van Der Vleuten CPM, </a:t>
            </a:r>
            <a:r>
              <a:rPr lang="en-US" sz="1800" dirty="0" err="1"/>
              <a:t>Schuwirth</a:t>
            </a:r>
            <a:r>
              <a:rPr lang="en-US" sz="1800" dirty="0"/>
              <a:t> LWT, Driessen EW, Govaerts MJB, Heeneman S. Twelve Tips for programmatic assessment. </a:t>
            </a:r>
            <a:r>
              <a:rPr lang="en-US" sz="1800" i="1" dirty="0"/>
              <a:t>Med Teach</a:t>
            </a:r>
            <a:r>
              <a:rPr lang="en-US" sz="1800" dirty="0"/>
              <a:t>. 2015;</a:t>
            </a:r>
            <a:r>
              <a:rPr lang="en-US" sz="1800" b="1" dirty="0"/>
              <a:t>37</a:t>
            </a:r>
            <a:r>
              <a:rPr lang="en-US" sz="1800" dirty="0"/>
              <a:t>(7):641-646.</a:t>
            </a:r>
          </a:p>
          <a:p>
            <a:pPr marL="0" indent="0">
              <a:buNone/>
            </a:pPr>
            <a:endParaRPr lang="en-US" sz="1800" dirty="0"/>
          </a:p>
          <a:p>
            <a:pPr>
              <a:buFont typeface="Arial" panose="020B0604020202020204" pitchFamily="34" charset="0"/>
              <a:buChar char="•"/>
            </a:pPr>
            <a:r>
              <a:rPr lang="en-US" sz="1800" dirty="0"/>
              <a:t>Freeman R. Faculty mentoring programmes. </a:t>
            </a:r>
            <a:r>
              <a:rPr lang="en-US" sz="1800" i="1" dirty="0"/>
              <a:t>Med Educ</a:t>
            </a:r>
            <a:r>
              <a:rPr lang="en-US" sz="1800" dirty="0"/>
              <a:t>. 2000;</a:t>
            </a:r>
            <a:r>
              <a:rPr lang="en-US" sz="1800" b="1" dirty="0"/>
              <a:t>34</a:t>
            </a:r>
            <a:r>
              <a:rPr lang="en-US" sz="1800" dirty="0"/>
              <a:t>(7):507-508.</a:t>
            </a:r>
          </a:p>
          <a:p>
            <a:pPr marL="0" indent="0">
              <a:buNone/>
            </a:pPr>
            <a:endParaRPr lang="nl-NL" sz="1800" dirty="0"/>
          </a:p>
          <a:p>
            <a:pPr>
              <a:buFont typeface="Arial" panose="020B0604020202020204" pitchFamily="34" charset="0"/>
              <a:buChar char="•"/>
            </a:pPr>
            <a:r>
              <a:rPr lang="de-DE" sz="1800" dirty="0"/>
              <a:t>Buddeberg-Fischer B, Herta KD. </a:t>
            </a:r>
            <a:r>
              <a:rPr lang="en-US" sz="1800" dirty="0"/>
              <a:t>Formal mentoring </a:t>
            </a:r>
            <a:r>
              <a:rPr lang="en-US" sz="1800" dirty="0" err="1"/>
              <a:t>programmes</a:t>
            </a:r>
            <a:r>
              <a:rPr lang="en-US" sz="1800" dirty="0"/>
              <a:t> for medical students and doctors - a review of the Medline literature. </a:t>
            </a:r>
            <a:r>
              <a:rPr lang="en-US" sz="1800" i="1" dirty="0"/>
              <a:t>Med Teach</a:t>
            </a:r>
            <a:r>
              <a:rPr lang="en-US" sz="1800" dirty="0"/>
              <a:t>. 2006;</a:t>
            </a:r>
            <a:r>
              <a:rPr lang="en-US" sz="1800" b="1" dirty="0"/>
              <a:t>28</a:t>
            </a:r>
            <a:r>
              <a:rPr lang="en-US" sz="1800" dirty="0"/>
              <a:t>(3):248-257.</a:t>
            </a:r>
          </a:p>
          <a:p>
            <a:pPr marL="0" indent="0">
              <a:buNone/>
            </a:pPr>
            <a:endParaRPr lang="nl-NL" sz="1800" dirty="0"/>
          </a:p>
          <a:p>
            <a:pPr>
              <a:buFont typeface="Arial" panose="020B0604020202020204" pitchFamily="34" charset="0"/>
              <a:buChar char="•"/>
            </a:pPr>
            <a:r>
              <a:rPr lang="en-US" sz="1800" dirty="0"/>
              <a:t>Cavalcanti RB, </a:t>
            </a:r>
            <a:r>
              <a:rPr lang="en-US" sz="1800" dirty="0" err="1"/>
              <a:t>Detsky</a:t>
            </a:r>
            <a:r>
              <a:rPr lang="en-US" sz="1800" dirty="0"/>
              <a:t> AS. The education and training of future physicians: why coaches can't be judges. </a:t>
            </a:r>
            <a:r>
              <a:rPr lang="en-US" sz="1800" i="1" dirty="0"/>
              <a:t>JAMA</a:t>
            </a:r>
            <a:r>
              <a:rPr lang="en-US" sz="1800" dirty="0"/>
              <a:t>. 2011;</a:t>
            </a:r>
            <a:r>
              <a:rPr lang="en-US" sz="1800" b="1" dirty="0"/>
              <a:t>306</a:t>
            </a:r>
            <a:r>
              <a:rPr lang="en-US" sz="1800" dirty="0"/>
              <a:t>(9):993-994.</a:t>
            </a:r>
          </a:p>
          <a:p>
            <a:pPr marL="0" indent="0">
              <a:buNone/>
            </a:pPr>
            <a:endParaRPr lang="nl-NL" sz="1800" dirty="0"/>
          </a:p>
          <a:p>
            <a:pPr>
              <a:buFont typeface="Arial" panose="020B0604020202020204" pitchFamily="34" charset="0"/>
              <a:buChar char="•"/>
            </a:pPr>
            <a:r>
              <a:rPr lang="en-US" sz="1800" dirty="0"/>
              <a:t>Bray L, Nettleton P. Assessor or mentor? Role confusion in professional education. </a:t>
            </a:r>
            <a:r>
              <a:rPr lang="en-US" sz="1800" i="1" dirty="0"/>
              <a:t>Nurse </a:t>
            </a:r>
            <a:r>
              <a:rPr lang="en-US" sz="1800" i="1" dirty="0" err="1"/>
              <a:t>Educ</a:t>
            </a:r>
            <a:r>
              <a:rPr lang="en-US" sz="1800" i="1" dirty="0"/>
              <a:t> Today</a:t>
            </a:r>
            <a:r>
              <a:rPr lang="en-US" sz="1800" dirty="0"/>
              <a:t>. 2007;</a:t>
            </a:r>
            <a:r>
              <a:rPr lang="en-US" sz="1800" b="1" dirty="0"/>
              <a:t>27</a:t>
            </a:r>
            <a:r>
              <a:rPr lang="en-US" sz="1800" dirty="0"/>
              <a:t>(8):848-855.</a:t>
            </a:r>
          </a:p>
          <a:p>
            <a:pPr>
              <a:buFont typeface="Arial" panose="020B0604020202020204" pitchFamily="34" charset="0"/>
              <a:buChar char="•"/>
            </a:pPr>
            <a:endParaRPr lang="nl-NL" sz="1800" dirty="0"/>
          </a:p>
          <a:p>
            <a:pPr>
              <a:buFont typeface="Arial" panose="020B0604020202020204" pitchFamily="34" charset="0"/>
              <a:buChar char="•"/>
            </a:pPr>
            <a:r>
              <a:rPr lang="nl-NL" sz="1800" dirty="0"/>
              <a:t>Oliver S, Gallacher L, Collins K, Haddock R, </a:t>
            </a:r>
            <a:r>
              <a:rPr lang="nl-NL" sz="1800" dirty="0" err="1"/>
              <a:t>McAuley</a:t>
            </a:r>
            <a:r>
              <a:rPr lang="nl-NL" sz="1800" dirty="0"/>
              <a:t> L, Taylor H. </a:t>
            </a:r>
            <a:r>
              <a:rPr lang="nl-NL" sz="1800" dirty="0" err="1"/>
              <a:t>Limitations</a:t>
            </a:r>
            <a:r>
              <a:rPr lang="nl-NL" sz="1800" dirty="0"/>
              <a:t> of </a:t>
            </a:r>
            <a:r>
              <a:rPr lang="nl-NL" sz="1800" dirty="0" err="1"/>
              <a:t>medical</a:t>
            </a:r>
            <a:r>
              <a:rPr lang="nl-NL" sz="1800" dirty="0"/>
              <a:t> student mentor </a:t>
            </a:r>
            <a:r>
              <a:rPr lang="nl-NL" sz="1800" dirty="0" err="1"/>
              <a:t>programmes</a:t>
            </a:r>
            <a:r>
              <a:rPr lang="nl-NL" sz="1800" dirty="0"/>
              <a:t>. </a:t>
            </a:r>
            <a:r>
              <a:rPr lang="nl-NL" sz="1800" i="1" dirty="0" err="1"/>
              <a:t>Clin</a:t>
            </a:r>
            <a:r>
              <a:rPr lang="nl-NL" sz="1800" i="1" dirty="0"/>
              <a:t> </a:t>
            </a:r>
            <a:r>
              <a:rPr lang="nl-NL" sz="1800" i="1" dirty="0" err="1"/>
              <a:t>Teach</a:t>
            </a:r>
            <a:r>
              <a:rPr lang="nl-NL" sz="1800" dirty="0"/>
              <a:t>. 2015;</a:t>
            </a:r>
            <a:r>
              <a:rPr lang="nl-NL" sz="1800" b="1" dirty="0"/>
              <a:t>12</a:t>
            </a:r>
            <a:r>
              <a:rPr lang="nl-NL" sz="1800" dirty="0"/>
              <a:t>(3):220</a:t>
            </a:r>
          </a:p>
          <a:p>
            <a:pPr marL="0" indent="0">
              <a:buNone/>
            </a:pPr>
            <a:endParaRPr lang="nl-NL" sz="1800" dirty="0"/>
          </a:p>
          <a:p>
            <a:pPr>
              <a:buFont typeface="Arial" panose="020B0604020202020204" pitchFamily="34" charset="0"/>
              <a:buChar char="•"/>
            </a:pPr>
            <a:endParaRPr lang="nl-NL" sz="1800" dirty="0"/>
          </a:p>
          <a:p>
            <a:pPr>
              <a:buFont typeface="Arial" panose="020B0604020202020204" pitchFamily="34" charset="0"/>
              <a:buChar char="•"/>
            </a:pPr>
            <a:endParaRPr lang="nl-NL" sz="1800" dirty="0"/>
          </a:p>
          <a:p>
            <a:pPr>
              <a:buFont typeface="Arial" panose="020B0604020202020204" pitchFamily="34" charset="0"/>
              <a:buChar char="•"/>
            </a:pPr>
            <a:endParaRPr lang="nl-NL" sz="1800" dirty="0"/>
          </a:p>
        </p:txBody>
      </p:sp>
    </p:spTree>
    <p:extLst>
      <p:ext uri="{BB962C8B-B14F-4D97-AF65-F5344CB8AC3E}">
        <p14:creationId xmlns:p14="http://schemas.microsoft.com/office/powerpoint/2010/main" val="42582685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779E420-0BEE-4E9A-9527-99C41C6D11A7}"/>
              </a:ext>
            </a:extLst>
          </p:cNvPr>
          <p:cNvSpPr>
            <a:spLocks noGrp="1"/>
          </p:cNvSpPr>
          <p:nvPr>
            <p:ph type="title"/>
          </p:nvPr>
        </p:nvSpPr>
        <p:spPr/>
        <p:txBody>
          <a:bodyPr/>
          <a:lstStyle/>
          <a:p>
            <a:r>
              <a:rPr lang="nl-NL" dirty="0" err="1"/>
              <a:t>References</a:t>
            </a:r>
            <a:endParaRPr lang="nl-NL" dirty="0"/>
          </a:p>
        </p:txBody>
      </p:sp>
      <p:sp>
        <p:nvSpPr>
          <p:cNvPr id="3" name="Tijdelijke aanduiding voor inhoud 2">
            <a:extLst>
              <a:ext uri="{FF2B5EF4-FFF2-40B4-BE49-F238E27FC236}">
                <a16:creationId xmlns:a16="http://schemas.microsoft.com/office/drawing/2014/main" xmlns="" id="{705D6ABB-DD58-4881-8752-CDAA85DC4E2E}"/>
              </a:ext>
            </a:extLst>
          </p:cNvPr>
          <p:cNvSpPr>
            <a:spLocks noGrp="1"/>
          </p:cNvSpPr>
          <p:nvPr>
            <p:ph idx="1"/>
          </p:nvPr>
        </p:nvSpPr>
        <p:spPr>
          <a:xfrm>
            <a:off x="479999" y="1052949"/>
            <a:ext cx="11102399" cy="3627080"/>
          </a:xfrm>
        </p:spPr>
        <p:txBody>
          <a:bodyPr/>
          <a:lstStyle/>
          <a:p>
            <a:pPr>
              <a:buFont typeface="Arial" panose="020B0604020202020204" pitchFamily="34" charset="0"/>
              <a:buChar char="•"/>
            </a:pPr>
            <a:r>
              <a:rPr lang="nl-NL" sz="1800" dirty="0" err="1"/>
              <a:t>Watling</a:t>
            </a:r>
            <a:r>
              <a:rPr lang="nl-NL" sz="1800" dirty="0"/>
              <a:t> CJ, </a:t>
            </a:r>
            <a:r>
              <a:rPr lang="nl-NL" sz="1800" dirty="0" err="1"/>
              <a:t>Lingard</a:t>
            </a:r>
            <a:r>
              <a:rPr lang="nl-NL" sz="1800" dirty="0"/>
              <a:t> L. </a:t>
            </a:r>
            <a:r>
              <a:rPr lang="nl-NL" sz="1800" dirty="0" err="1"/>
              <a:t>Grounded</a:t>
            </a:r>
            <a:r>
              <a:rPr lang="nl-NL" sz="1800" dirty="0"/>
              <a:t> </a:t>
            </a:r>
            <a:r>
              <a:rPr lang="nl-NL" sz="1800" dirty="0" err="1"/>
              <a:t>theory</a:t>
            </a:r>
            <a:r>
              <a:rPr lang="nl-NL" sz="1800" dirty="0"/>
              <a:t> in </a:t>
            </a:r>
            <a:r>
              <a:rPr lang="nl-NL" sz="1800" dirty="0" err="1"/>
              <a:t>medical</a:t>
            </a:r>
            <a:r>
              <a:rPr lang="nl-NL" sz="1800" dirty="0"/>
              <a:t> education research: AMEE Guide No. 70. </a:t>
            </a:r>
            <a:r>
              <a:rPr lang="nl-NL" sz="1800" i="1" dirty="0"/>
              <a:t>Med </a:t>
            </a:r>
            <a:r>
              <a:rPr lang="nl-NL" sz="1800" i="1" dirty="0" err="1"/>
              <a:t>Teach</a:t>
            </a:r>
            <a:r>
              <a:rPr lang="nl-NL" sz="1800" dirty="0"/>
              <a:t>. 2012;</a:t>
            </a:r>
            <a:r>
              <a:rPr lang="nl-NL" sz="1800" b="1" dirty="0"/>
              <a:t>34</a:t>
            </a:r>
            <a:r>
              <a:rPr lang="nl-NL" sz="1800" dirty="0"/>
              <a:t>(10):850-861.</a:t>
            </a:r>
          </a:p>
          <a:p>
            <a:pPr>
              <a:buFont typeface="Arial" panose="020B0604020202020204" pitchFamily="34" charset="0"/>
              <a:buChar char="•"/>
            </a:pPr>
            <a:endParaRPr lang="nl-NL" sz="1800" dirty="0"/>
          </a:p>
          <a:p>
            <a:pPr>
              <a:buFont typeface="Arial" panose="020B0604020202020204" pitchFamily="34" charset="0"/>
              <a:buChar char="•"/>
            </a:pPr>
            <a:r>
              <a:rPr lang="nl-NL" sz="1800" dirty="0"/>
              <a:t>Heeneman S, de Grave W. </a:t>
            </a:r>
            <a:r>
              <a:rPr lang="nl-NL" sz="1800" dirty="0" err="1"/>
              <a:t>Tensions</a:t>
            </a:r>
            <a:r>
              <a:rPr lang="nl-NL" sz="1800" dirty="0"/>
              <a:t> in </a:t>
            </a:r>
            <a:r>
              <a:rPr lang="nl-NL" sz="1800" dirty="0" err="1"/>
              <a:t>mentoring</a:t>
            </a:r>
            <a:r>
              <a:rPr lang="nl-NL" sz="1800" dirty="0"/>
              <a:t> </a:t>
            </a:r>
            <a:r>
              <a:rPr lang="nl-NL" sz="1800" dirty="0" err="1"/>
              <a:t>medical</a:t>
            </a:r>
            <a:r>
              <a:rPr lang="nl-NL" sz="1800" dirty="0"/>
              <a:t> </a:t>
            </a:r>
            <a:r>
              <a:rPr lang="nl-NL" sz="1800" dirty="0" err="1"/>
              <a:t>students</a:t>
            </a:r>
            <a:r>
              <a:rPr lang="nl-NL" sz="1800" dirty="0"/>
              <a:t> </a:t>
            </a:r>
            <a:r>
              <a:rPr lang="nl-NL" sz="1800" dirty="0" err="1"/>
              <a:t>toward</a:t>
            </a:r>
            <a:r>
              <a:rPr lang="nl-NL" sz="1800" dirty="0"/>
              <a:t> </a:t>
            </a:r>
            <a:r>
              <a:rPr lang="nl-NL" sz="1800" dirty="0" err="1"/>
              <a:t>self-directed</a:t>
            </a:r>
            <a:r>
              <a:rPr lang="nl-NL" sz="1800" dirty="0"/>
              <a:t> </a:t>
            </a:r>
            <a:r>
              <a:rPr lang="nl-NL" sz="1800" dirty="0" err="1"/>
              <a:t>and</a:t>
            </a:r>
            <a:r>
              <a:rPr lang="nl-NL" sz="1800" dirty="0"/>
              <a:t> </a:t>
            </a:r>
            <a:r>
              <a:rPr lang="nl-NL" sz="1800" dirty="0" err="1"/>
              <a:t>reflective</a:t>
            </a:r>
            <a:r>
              <a:rPr lang="nl-NL" sz="1800" dirty="0"/>
              <a:t> learning in a </a:t>
            </a:r>
            <a:r>
              <a:rPr lang="nl-NL" sz="1800" dirty="0" err="1"/>
              <a:t>longitudinal</a:t>
            </a:r>
            <a:r>
              <a:rPr lang="nl-NL" sz="1800" dirty="0"/>
              <a:t> portfolio-based </a:t>
            </a:r>
            <a:r>
              <a:rPr lang="nl-NL" sz="1800" dirty="0" err="1"/>
              <a:t>mentoring</a:t>
            </a:r>
            <a:r>
              <a:rPr lang="nl-NL" sz="1800" dirty="0"/>
              <a:t> system–An </a:t>
            </a:r>
            <a:r>
              <a:rPr lang="nl-NL" sz="1800" dirty="0" err="1"/>
              <a:t>activity</a:t>
            </a:r>
            <a:r>
              <a:rPr lang="nl-NL" sz="1800" dirty="0"/>
              <a:t> </a:t>
            </a:r>
            <a:r>
              <a:rPr lang="nl-NL" sz="1800" dirty="0" err="1"/>
              <a:t>theory</a:t>
            </a:r>
            <a:r>
              <a:rPr lang="nl-NL" sz="1800" dirty="0"/>
              <a:t> analysis. </a:t>
            </a:r>
            <a:r>
              <a:rPr lang="nl-NL" sz="1800" i="1" dirty="0"/>
              <a:t>Med </a:t>
            </a:r>
            <a:r>
              <a:rPr lang="nl-NL" sz="1800" i="1" dirty="0" err="1"/>
              <a:t>Teach</a:t>
            </a:r>
            <a:r>
              <a:rPr lang="nl-NL" sz="1800" dirty="0"/>
              <a:t>. 2017;</a:t>
            </a:r>
            <a:r>
              <a:rPr lang="nl-NL" sz="1800" b="1" dirty="0"/>
              <a:t>39</a:t>
            </a:r>
            <a:r>
              <a:rPr lang="nl-NL" sz="1800" dirty="0"/>
              <a:t>(4):368-376.</a:t>
            </a:r>
          </a:p>
          <a:p>
            <a:pPr>
              <a:buFont typeface="Arial" panose="020B0604020202020204" pitchFamily="34" charset="0"/>
              <a:buChar char="•"/>
            </a:pPr>
            <a:endParaRPr lang="nl-NL" sz="1800" dirty="0"/>
          </a:p>
          <a:p>
            <a:pPr>
              <a:buFont typeface="Arial" panose="020B0604020202020204" pitchFamily="34" charset="0"/>
              <a:buChar char="•"/>
            </a:pPr>
            <a:r>
              <a:rPr lang="en-US" sz="1800" dirty="0"/>
              <a:t>Buell C. Models of mentoring in communication. </a:t>
            </a:r>
            <a:r>
              <a:rPr lang="en-US" sz="1800" i="1" dirty="0"/>
              <a:t>Communication Education</a:t>
            </a:r>
            <a:r>
              <a:rPr lang="en-US" sz="1800" dirty="0"/>
              <a:t>. 2004;</a:t>
            </a:r>
            <a:r>
              <a:rPr lang="en-US" sz="1800" b="1" dirty="0"/>
              <a:t>53</a:t>
            </a:r>
            <a:r>
              <a:rPr lang="en-US" sz="1800" dirty="0"/>
              <a:t>(1):56-73.</a:t>
            </a:r>
            <a:endParaRPr lang="nl-NL" sz="1800" dirty="0"/>
          </a:p>
          <a:p>
            <a:pPr>
              <a:buFont typeface="Arial" panose="020B0604020202020204" pitchFamily="34" charset="0"/>
              <a:buChar char="•"/>
            </a:pPr>
            <a:r>
              <a:rPr lang="en-US" sz="1800" dirty="0" err="1"/>
              <a:t>DeCastro</a:t>
            </a:r>
            <a:r>
              <a:rPr lang="en-US" sz="1800" dirty="0"/>
              <a:t> R, </a:t>
            </a:r>
            <a:r>
              <a:rPr lang="en-US" sz="1800" dirty="0" err="1"/>
              <a:t>Sambuco</a:t>
            </a:r>
            <a:r>
              <a:rPr lang="en-US" sz="1800" dirty="0"/>
              <a:t> D, </a:t>
            </a:r>
            <a:r>
              <a:rPr lang="en-US" sz="1800" dirty="0" err="1"/>
              <a:t>Ubel</a:t>
            </a:r>
            <a:r>
              <a:rPr lang="en-US" sz="1800" dirty="0"/>
              <a:t> PA, Stewart A, </a:t>
            </a:r>
            <a:r>
              <a:rPr lang="en-US" sz="1800" dirty="0" err="1"/>
              <a:t>Jagsi</a:t>
            </a:r>
            <a:r>
              <a:rPr lang="en-US" sz="1800" dirty="0"/>
              <a:t> R. Mentor networks in academic medicine: moving beyond a dyadic conception of mentoring for junior faculty researchers. </a:t>
            </a:r>
            <a:r>
              <a:rPr lang="en-US" sz="1800" i="1" dirty="0" err="1"/>
              <a:t>Acad</a:t>
            </a:r>
            <a:r>
              <a:rPr lang="en-US" sz="1800" i="1" dirty="0"/>
              <a:t> Med</a:t>
            </a:r>
            <a:r>
              <a:rPr lang="en-US" sz="1800" dirty="0"/>
              <a:t>. 2013;</a:t>
            </a:r>
            <a:r>
              <a:rPr lang="en-US" sz="1800" b="1" dirty="0"/>
              <a:t>88</a:t>
            </a:r>
            <a:r>
              <a:rPr lang="en-US" sz="1800" dirty="0"/>
              <a:t>(4):488-496.</a:t>
            </a:r>
          </a:p>
          <a:p>
            <a:pPr>
              <a:buFont typeface="Arial" panose="020B0604020202020204" pitchFamily="34" charset="0"/>
              <a:buChar char="•"/>
            </a:pPr>
            <a:endParaRPr lang="en-US" sz="1800" dirty="0"/>
          </a:p>
          <a:p>
            <a:pPr>
              <a:buFont typeface="Arial" panose="020B0604020202020204" pitchFamily="34" charset="0"/>
              <a:buChar char="•"/>
            </a:pPr>
            <a:r>
              <a:rPr lang="en-US" sz="1800" dirty="0" err="1"/>
              <a:t>Arntfield</a:t>
            </a:r>
            <a:r>
              <a:rPr lang="en-US" sz="1800" dirty="0"/>
              <a:t> S, </a:t>
            </a:r>
            <a:r>
              <a:rPr lang="en-US" sz="1800" dirty="0" err="1"/>
              <a:t>Parlett</a:t>
            </a:r>
            <a:r>
              <a:rPr lang="en-US" sz="1800" dirty="0"/>
              <a:t> B, </a:t>
            </a:r>
            <a:r>
              <a:rPr lang="en-US" sz="1800" dirty="0" err="1"/>
              <a:t>Meston</a:t>
            </a:r>
            <a:r>
              <a:rPr lang="en-US" sz="1800" dirty="0"/>
              <a:t> CN, </a:t>
            </a:r>
            <a:r>
              <a:rPr lang="en-US" sz="1800" dirty="0" err="1"/>
              <a:t>Apramian</a:t>
            </a:r>
            <a:r>
              <a:rPr lang="en-US" sz="1800" dirty="0"/>
              <a:t> T, Lingard L. A model of engagement in reflective writing-based portfolios: Interactions between points of vulnerability and acts of adaptability. </a:t>
            </a:r>
            <a:r>
              <a:rPr lang="en-US" sz="1800" i="1" dirty="0"/>
              <a:t>Med Teach</a:t>
            </a:r>
            <a:r>
              <a:rPr lang="en-US" sz="1800" dirty="0"/>
              <a:t>. 2016;</a:t>
            </a:r>
            <a:r>
              <a:rPr lang="en-US" sz="1800" b="1" dirty="0"/>
              <a:t>38</a:t>
            </a:r>
            <a:r>
              <a:rPr lang="en-US" sz="1800" dirty="0"/>
              <a:t>(2):196-205. </a:t>
            </a:r>
          </a:p>
          <a:p>
            <a:pPr>
              <a:buFont typeface="Arial" panose="020B0604020202020204" pitchFamily="34" charset="0"/>
              <a:buChar char="•"/>
            </a:pPr>
            <a:endParaRPr lang="en-US" sz="1800" dirty="0"/>
          </a:p>
          <a:p>
            <a:pPr>
              <a:buFont typeface="Arial" panose="020B0604020202020204" pitchFamily="34" charset="0"/>
              <a:buChar char="•"/>
            </a:pPr>
            <a:r>
              <a:rPr lang="en-US" sz="1800" dirty="0"/>
              <a:t>Shepard LA. The role of assessment in a learning culture. </a:t>
            </a:r>
            <a:r>
              <a:rPr lang="en-US" sz="1800" i="1" dirty="0" err="1"/>
              <a:t>Educ</a:t>
            </a:r>
            <a:r>
              <a:rPr lang="en-US" sz="1800" i="1" dirty="0"/>
              <a:t> Res</a:t>
            </a:r>
            <a:r>
              <a:rPr lang="en-US" sz="1800" dirty="0"/>
              <a:t>. 2000;</a:t>
            </a:r>
            <a:r>
              <a:rPr lang="en-US" sz="1800" b="1" dirty="0"/>
              <a:t>29</a:t>
            </a:r>
            <a:r>
              <a:rPr lang="en-US" sz="1800" dirty="0"/>
              <a:t>(7):4-14.</a:t>
            </a:r>
            <a:endParaRPr lang="nl-NL" sz="1800" dirty="0"/>
          </a:p>
          <a:p>
            <a:pPr>
              <a:buFont typeface="Arial" panose="020B0604020202020204" pitchFamily="34" charset="0"/>
              <a:buChar char="•"/>
            </a:pPr>
            <a:endParaRPr lang="nl-NL" sz="1800" dirty="0"/>
          </a:p>
          <a:p>
            <a:pPr>
              <a:buFont typeface="Arial" panose="020B0604020202020204" pitchFamily="34" charset="0"/>
              <a:buChar char="•"/>
            </a:pPr>
            <a:endParaRPr lang="nl-NL" sz="1800" dirty="0"/>
          </a:p>
          <a:p>
            <a:pPr>
              <a:buFont typeface="Arial" panose="020B0604020202020204" pitchFamily="34" charset="0"/>
              <a:buChar char="•"/>
            </a:pPr>
            <a:endParaRPr lang="nl-NL" sz="1800" dirty="0"/>
          </a:p>
        </p:txBody>
      </p:sp>
    </p:spTree>
    <p:extLst>
      <p:ext uri="{BB962C8B-B14F-4D97-AF65-F5344CB8AC3E}">
        <p14:creationId xmlns:p14="http://schemas.microsoft.com/office/powerpoint/2010/main" val="38321195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https://images.unsplash.com/photo-1519445500142-c8e5d2534e63?ixlib=rb-1.2.1&amp;ixid=eyJhcHBfaWQiOjEyMDd9&amp;w=1000&amp;q=80">
            <a:extLst>
              <a:ext uri="{FF2B5EF4-FFF2-40B4-BE49-F238E27FC236}">
                <a16:creationId xmlns="" xmlns:a16="http://schemas.microsoft.com/office/drawing/2014/main" id="{65E0CD17-B6BC-C941-B1E5-3A6E324CB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extBox 3">
            <a:extLst>
              <a:ext uri="{FF2B5EF4-FFF2-40B4-BE49-F238E27FC236}">
                <a16:creationId xmlns="" xmlns:a16="http://schemas.microsoft.com/office/drawing/2014/main" id="{DF00670F-DE08-4B4F-A27D-85273F52639D}"/>
              </a:ext>
            </a:extLst>
          </p:cNvPr>
          <p:cNvSpPr txBox="1">
            <a:spLocks noChangeArrowheads="1"/>
          </p:cNvSpPr>
          <p:nvPr/>
        </p:nvSpPr>
        <p:spPr bwMode="auto">
          <a:xfrm>
            <a:off x="412751" y="557213"/>
            <a:ext cx="100566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200" dirty="0">
                <a:solidFill>
                  <a:prstClr val="white"/>
                </a:solidFill>
              </a:rPr>
              <a:t>Tensions in Programmatic Assessment</a:t>
            </a:r>
          </a:p>
        </p:txBody>
      </p:sp>
      <p:sp>
        <p:nvSpPr>
          <p:cNvPr id="14339" name="TextBox 4">
            <a:extLst>
              <a:ext uri="{FF2B5EF4-FFF2-40B4-BE49-F238E27FC236}">
                <a16:creationId xmlns="" xmlns:a16="http://schemas.microsoft.com/office/drawing/2014/main" id="{141B8A61-201A-9341-8F8A-BE286529F8BB}"/>
              </a:ext>
            </a:extLst>
          </p:cNvPr>
          <p:cNvSpPr txBox="1">
            <a:spLocks noChangeArrowheads="1"/>
          </p:cNvSpPr>
          <p:nvPr/>
        </p:nvSpPr>
        <p:spPr bwMode="auto">
          <a:xfrm>
            <a:off x="412753" y="5708651"/>
            <a:ext cx="47723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000">
                <a:solidFill>
                  <a:prstClr val="white"/>
                </a:solidFill>
              </a:rPr>
              <a:t>Chris Watling MD PhD</a:t>
            </a:r>
          </a:p>
        </p:txBody>
      </p:sp>
    </p:spTree>
    <p:extLst>
      <p:ext uri="{BB962C8B-B14F-4D97-AF65-F5344CB8AC3E}">
        <p14:creationId xmlns:p14="http://schemas.microsoft.com/office/powerpoint/2010/main" val="25072406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3"/>
          <p:cNvSpPr txBox="1">
            <a:spLocks noChangeArrowheads="1"/>
          </p:cNvSpPr>
          <p:nvPr/>
        </p:nvSpPr>
        <p:spPr bwMode="auto">
          <a:xfrm>
            <a:off x="1550720" y="221559"/>
            <a:ext cx="31453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defRPr/>
            </a:pPr>
            <a:r>
              <a:rPr lang="en-US" altLang="en-US" sz="6000" dirty="0">
                <a:solidFill>
                  <a:prstClr val="white"/>
                </a:solidFill>
              </a:rPr>
              <a:t>Feedback</a:t>
            </a:r>
          </a:p>
        </p:txBody>
      </p:sp>
      <p:sp>
        <p:nvSpPr>
          <p:cNvPr id="28676" name="TextBox 4"/>
          <p:cNvSpPr txBox="1">
            <a:spLocks noChangeArrowheads="1"/>
          </p:cNvSpPr>
          <p:nvPr/>
        </p:nvSpPr>
        <p:spPr bwMode="auto">
          <a:xfrm>
            <a:off x="7145196" y="221558"/>
            <a:ext cx="38708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defRPr/>
            </a:pPr>
            <a:r>
              <a:rPr lang="en-US" altLang="en-US" sz="6000" dirty="0">
                <a:solidFill>
                  <a:prstClr val="white"/>
                </a:solidFill>
              </a:rPr>
              <a:t>Assessment</a:t>
            </a:r>
          </a:p>
        </p:txBody>
      </p:sp>
    </p:spTree>
    <p:extLst>
      <p:ext uri="{BB962C8B-B14F-4D97-AF65-F5344CB8AC3E}">
        <p14:creationId xmlns:p14="http://schemas.microsoft.com/office/powerpoint/2010/main" val="8772616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4743" y="250032"/>
            <a:ext cx="10515600" cy="1325563"/>
          </a:xfrm>
        </p:spPr>
        <p:txBody>
          <a:bodyPr>
            <a:normAutofit/>
          </a:bodyPr>
          <a:lstStyle/>
          <a:p>
            <a:r>
              <a:rPr lang="en-US" sz="6000" dirty="0"/>
              <a:t>Assessment</a:t>
            </a:r>
          </a:p>
        </p:txBody>
      </p:sp>
      <p:sp>
        <p:nvSpPr>
          <p:cNvPr id="3" name="Content Placeholder 2"/>
          <p:cNvSpPr>
            <a:spLocks noGrp="1"/>
          </p:cNvSpPr>
          <p:nvPr>
            <p:ph idx="1"/>
          </p:nvPr>
        </p:nvSpPr>
        <p:spPr>
          <a:xfrm>
            <a:off x="6173480" y="4811372"/>
            <a:ext cx="5871259" cy="4351338"/>
          </a:xfrm>
        </p:spPr>
        <p:txBody>
          <a:bodyPr/>
          <a:lstStyle/>
          <a:p>
            <a:pPr marL="0" indent="0">
              <a:buNone/>
            </a:pPr>
            <a:r>
              <a:rPr lang="en-US" sz="3600" dirty="0"/>
              <a:t>Measurement of the quality</a:t>
            </a:r>
          </a:p>
          <a:p>
            <a:pPr marL="0" indent="0">
              <a:buNone/>
            </a:pPr>
            <a:r>
              <a:rPr lang="en-US" sz="3600" dirty="0"/>
              <a:t>of a learner’s performance</a:t>
            </a:r>
          </a:p>
          <a:p>
            <a:pPr marL="0" indent="0">
              <a:buNone/>
            </a:pPr>
            <a:endParaRPr lang="en-US" dirty="0"/>
          </a:p>
        </p:txBody>
      </p:sp>
    </p:spTree>
    <p:extLst>
      <p:ext uri="{BB962C8B-B14F-4D97-AF65-F5344CB8AC3E}">
        <p14:creationId xmlns:p14="http://schemas.microsoft.com/office/powerpoint/2010/main" val="3981283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19E77F1-53A1-FC4C-A2B6-836B5A79F7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3735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a:extLst>
              <a:ext uri="{FF2B5EF4-FFF2-40B4-BE49-F238E27FC236}">
                <a16:creationId xmlns="" xmlns:a16="http://schemas.microsoft.com/office/drawing/2014/main" id="{1893B3B1-9B02-3F41-B05D-D1A4F45EE2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4">
            <a:extLst>
              <a:ext uri="{FF2B5EF4-FFF2-40B4-BE49-F238E27FC236}">
                <a16:creationId xmlns="" xmlns:a16="http://schemas.microsoft.com/office/drawing/2014/main" id="{A29F2E35-B3CC-F04F-A2EF-189E7E2442A5}"/>
              </a:ext>
            </a:extLst>
          </p:cNvPr>
          <p:cNvSpPr txBox="1">
            <a:spLocks noChangeArrowheads="1"/>
          </p:cNvSpPr>
          <p:nvPr/>
        </p:nvSpPr>
        <p:spPr bwMode="auto">
          <a:xfrm>
            <a:off x="1152527" y="1474789"/>
            <a:ext cx="33350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6000" dirty="0">
                <a:solidFill>
                  <a:prstClr val="white"/>
                </a:solidFill>
              </a:rPr>
              <a:t>Formative</a:t>
            </a:r>
            <a:endParaRPr lang="en-CA" altLang="en-US" sz="6000" dirty="0">
              <a:solidFill>
                <a:prstClr val="white"/>
              </a:solidFill>
            </a:endParaRPr>
          </a:p>
        </p:txBody>
      </p:sp>
      <p:sp>
        <p:nvSpPr>
          <p:cNvPr id="15363" name="TextBox 5">
            <a:extLst>
              <a:ext uri="{FF2B5EF4-FFF2-40B4-BE49-F238E27FC236}">
                <a16:creationId xmlns="" xmlns:a16="http://schemas.microsoft.com/office/drawing/2014/main" id="{664F341B-9569-624A-9025-6FF96124B0F9}"/>
              </a:ext>
            </a:extLst>
          </p:cNvPr>
          <p:cNvSpPr txBox="1">
            <a:spLocks noChangeArrowheads="1"/>
          </p:cNvSpPr>
          <p:nvPr/>
        </p:nvSpPr>
        <p:spPr bwMode="auto">
          <a:xfrm>
            <a:off x="7732716" y="1474789"/>
            <a:ext cx="36902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6000">
                <a:solidFill>
                  <a:prstClr val="white"/>
                </a:solidFill>
              </a:rPr>
              <a:t>Summative</a:t>
            </a:r>
            <a:endParaRPr lang="en-CA" altLang="en-US" sz="6000">
              <a:solidFill>
                <a:prstClr val="white"/>
              </a:solidFill>
            </a:endParaRPr>
          </a:p>
        </p:txBody>
      </p:sp>
    </p:spTree>
    <p:extLst>
      <p:ext uri="{BB962C8B-B14F-4D97-AF65-F5344CB8AC3E}">
        <p14:creationId xmlns:p14="http://schemas.microsoft.com/office/powerpoint/2010/main" val="4119681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Joining the Discussion </a:t>
            </a:r>
          </a:p>
        </p:txBody>
      </p:sp>
      <p:sp>
        <p:nvSpPr>
          <p:cNvPr id="3" name="Content Placeholder 2"/>
          <p:cNvSpPr>
            <a:spLocks noGrp="1"/>
          </p:cNvSpPr>
          <p:nvPr>
            <p:ph sz="quarter" idx="1"/>
          </p:nvPr>
        </p:nvSpPr>
        <p:spPr/>
        <p:txBody>
          <a:bodyPr>
            <a:normAutofit/>
          </a:bodyPr>
          <a:lstStyle/>
          <a:p>
            <a:r>
              <a:rPr lang="en-CA" dirty="0"/>
              <a:t>We will take questions after the 3 presentations are done</a:t>
            </a:r>
          </a:p>
          <a:p>
            <a:pPr lvl="1"/>
            <a:r>
              <a:rPr lang="en-CA" dirty="0"/>
              <a:t>To ask a question, please use the question box or “raise hand”</a:t>
            </a:r>
          </a:p>
          <a:p>
            <a:pPr lvl="1"/>
            <a:r>
              <a:rPr lang="en-CA" dirty="0"/>
              <a:t>Please hold all verbal questions until the discussion section.</a:t>
            </a:r>
          </a:p>
          <a:p>
            <a:pPr lvl="1"/>
            <a:r>
              <a:rPr lang="en-CA" dirty="0"/>
              <a:t>We will then call on you to speak, and unmute your line </a:t>
            </a:r>
          </a:p>
          <a:p>
            <a:r>
              <a:rPr lang="en-CA" dirty="0" smtClean="0"/>
              <a:t>Group discussion:</a:t>
            </a:r>
            <a:endParaRPr lang="en-CA" dirty="0"/>
          </a:p>
          <a:p>
            <a:pPr lvl="1"/>
            <a:r>
              <a:rPr lang="en-CA" dirty="0" smtClean="0"/>
              <a:t>If </a:t>
            </a:r>
            <a:r>
              <a:rPr lang="en-CA" dirty="0"/>
              <a:t>you wish to speak please use the question box or “raise hand” </a:t>
            </a:r>
            <a:endParaRPr lang="en-CA" dirty="0" smtClean="0"/>
          </a:p>
          <a:p>
            <a:pPr lvl="1"/>
            <a:r>
              <a:rPr lang="en-CA" dirty="0" smtClean="0"/>
              <a:t>When </a:t>
            </a:r>
            <a:r>
              <a:rPr lang="en-CA" dirty="0"/>
              <a:t>you finish speaking, please mute your </a:t>
            </a:r>
            <a:r>
              <a:rPr lang="en-CA" dirty="0" smtClean="0"/>
              <a:t>line.</a:t>
            </a:r>
            <a:endParaRPr lang="en-CA" dirty="0"/>
          </a:p>
          <a:p>
            <a:r>
              <a:rPr lang="en-CA" dirty="0"/>
              <a:t>We will be recording the presentations, but not the </a:t>
            </a:r>
            <a:br>
              <a:rPr lang="en-CA" dirty="0"/>
            </a:br>
            <a:r>
              <a:rPr lang="en-CA" dirty="0"/>
              <a:t>discussions. </a:t>
            </a:r>
          </a:p>
        </p:txBody>
      </p:sp>
      <p:pic>
        <p:nvPicPr>
          <p:cNvPr id="5" name="Picture 2" descr="C:\Users\askutovich\AppData\Local\Microsoft\Windows\Temporary Internet Files\Content.IE5\U059PHXA\blog-openstand-how-to-become-an-advocat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4405" y="5229201"/>
            <a:ext cx="2319747" cy="149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044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5323" y="0"/>
            <a:ext cx="6131323" cy="6858000"/>
          </a:xfrm>
          <a:prstGeom prst="rect">
            <a:avLst/>
          </a:prstGeom>
        </p:spPr>
      </p:pic>
      <p:sp>
        <p:nvSpPr>
          <p:cNvPr id="2" name="TextBox 1"/>
          <p:cNvSpPr txBox="1"/>
          <p:nvPr/>
        </p:nvSpPr>
        <p:spPr>
          <a:xfrm>
            <a:off x="6390361" y="220677"/>
            <a:ext cx="6154387" cy="646331"/>
          </a:xfrm>
          <a:prstGeom prst="rect">
            <a:avLst/>
          </a:prstGeom>
          <a:noFill/>
        </p:spPr>
        <p:txBody>
          <a:bodyPr wrap="square" rtlCol="0">
            <a:spAutoFit/>
          </a:bodyPr>
          <a:lstStyle/>
          <a:p>
            <a:pPr>
              <a:defRPr/>
            </a:pPr>
            <a:r>
              <a:rPr lang="en-CA" sz="3600" dirty="0">
                <a:solidFill>
                  <a:prstClr val="black"/>
                </a:solidFill>
              </a:rPr>
              <a:t>Van der Vleuten’s model</a:t>
            </a:r>
          </a:p>
        </p:txBody>
      </p:sp>
      <p:sp>
        <p:nvSpPr>
          <p:cNvPr id="3" name="TextBox 2">
            <a:extLst>
              <a:ext uri="{FF2B5EF4-FFF2-40B4-BE49-F238E27FC236}">
                <a16:creationId xmlns="" xmlns:a16="http://schemas.microsoft.com/office/drawing/2014/main" id="{9D54CC43-A882-774C-8BD9-8DF8ACD77CF3}"/>
              </a:ext>
            </a:extLst>
          </p:cNvPr>
          <p:cNvSpPr txBox="1"/>
          <p:nvPr/>
        </p:nvSpPr>
        <p:spPr>
          <a:xfrm>
            <a:off x="6462447" y="1715786"/>
            <a:ext cx="3436133" cy="3816429"/>
          </a:xfrm>
          <a:prstGeom prst="rect">
            <a:avLst/>
          </a:prstGeom>
          <a:noFill/>
        </p:spPr>
        <p:txBody>
          <a:bodyPr wrap="none" rtlCol="0">
            <a:spAutoFit/>
          </a:bodyPr>
          <a:lstStyle/>
          <a:p>
            <a:r>
              <a:rPr lang="en-US" sz="3200" dirty="0">
                <a:solidFill>
                  <a:prstClr val="black"/>
                </a:solidFill>
              </a:rPr>
              <a:t>Reliability</a:t>
            </a:r>
          </a:p>
          <a:p>
            <a:r>
              <a:rPr lang="en-US" sz="3200" dirty="0">
                <a:solidFill>
                  <a:prstClr val="black"/>
                </a:solidFill>
              </a:rPr>
              <a:t>Validity</a:t>
            </a:r>
          </a:p>
          <a:p>
            <a:r>
              <a:rPr lang="en-US" sz="3200" dirty="0">
                <a:solidFill>
                  <a:prstClr val="black"/>
                </a:solidFill>
              </a:rPr>
              <a:t>Acceptability</a:t>
            </a:r>
          </a:p>
          <a:p>
            <a:r>
              <a:rPr lang="en-US" sz="3200" dirty="0">
                <a:solidFill>
                  <a:prstClr val="black"/>
                </a:solidFill>
              </a:rPr>
              <a:t>Cost</a:t>
            </a:r>
          </a:p>
          <a:p>
            <a:r>
              <a:rPr lang="en-US" sz="3200" b="1" dirty="0">
                <a:solidFill>
                  <a:prstClr val="black"/>
                </a:solidFill>
              </a:rPr>
              <a:t>Educational impact</a:t>
            </a:r>
          </a:p>
          <a:p>
            <a:endParaRPr lang="en-US" sz="3200" dirty="0">
              <a:solidFill>
                <a:prstClr val="black"/>
              </a:solidFill>
            </a:endParaRPr>
          </a:p>
          <a:p>
            <a:endParaRPr lang="en-US" sz="3200"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42794450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 xmlns:a16="http://schemas.microsoft.com/office/drawing/2014/main" id="{34C54100-B7F9-E048-8971-2D67240F37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2">
            <a:extLst>
              <a:ext uri="{FF2B5EF4-FFF2-40B4-BE49-F238E27FC236}">
                <a16:creationId xmlns="" xmlns:a16="http://schemas.microsoft.com/office/drawing/2014/main" id="{39F9C951-83E0-E740-9E6A-500355C03F51}"/>
              </a:ext>
            </a:extLst>
          </p:cNvPr>
          <p:cNvSpPr txBox="1">
            <a:spLocks noChangeArrowheads="1"/>
          </p:cNvSpPr>
          <p:nvPr/>
        </p:nvSpPr>
        <p:spPr bwMode="auto">
          <a:xfrm>
            <a:off x="145925" y="345397"/>
            <a:ext cx="505625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5400" dirty="0">
                <a:solidFill>
                  <a:prstClr val="white"/>
                </a:solidFill>
              </a:rPr>
              <a:t>From assessment</a:t>
            </a:r>
          </a:p>
          <a:p>
            <a:pPr fontAlgn="base">
              <a:lnSpc>
                <a:spcPct val="100000"/>
              </a:lnSpc>
              <a:spcBef>
                <a:spcPct val="0"/>
              </a:spcBef>
              <a:spcAft>
                <a:spcPct val="0"/>
              </a:spcAft>
              <a:buFontTx/>
              <a:buNone/>
              <a:defRPr/>
            </a:pPr>
            <a:r>
              <a:rPr lang="en-US" altLang="en-US" sz="5400" dirty="0">
                <a:solidFill>
                  <a:prstClr val="white"/>
                </a:solidFill>
              </a:rPr>
              <a:t>t</a:t>
            </a:r>
            <a:r>
              <a:rPr lang="en-US" altLang="en-US" sz="5400" dirty="0" err="1">
                <a:solidFill>
                  <a:prstClr val="white"/>
                </a:solidFill>
              </a:rPr>
              <a:t>ools</a:t>
            </a:r>
            <a:r>
              <a:rPr lang="en-US" altLang="en-US" sz="5400" dirty="0">
                <a:solidFill>
                  <a:prstClr val="white"/>
                </a:solidFill>
              </a:rPr>
              <a:t>… </a:t>
            </a:r>
          </a:p>
        </p:txBody>
      </p:sp>
      <p:sp>
        <p:nvSpPr>
          <p:cNvPr id="2" name="TextBox 1">
            <a:extLst>
              <a:ext uri="{FF2B5EF4-FFF2-40B4-BE49-F238E27FC236}">
                <a16:creationId xmlns="" xmlns:a16="http://schemas.microsoft.com/office/drawing/2014/main" id="{27C1E3CE-62E8-6549-986C-F4E6DA8BE00D}"/>
              </a:ext>
            </a:extLst>
          </p:cNvPr>
          <p:cNvSpPr txBox="1"/>
          <p:nvPr/>
        </p:nvSpPr>
        <p:spPr>
          <a:xfrm>
            <a:off x="7294654" y="4818580"/>
            <a:ext cx="4658327" cy="1754326"/>
          </a:xfrm>
          <a:prstGeom prst="rect">
            <a:avLst/>
          </a:prstGeom>
          <a:noFill/>
        </p:spPr>
        <p:txBody>
          <a:bodyPr wrap="none" rtlCol="0">
            <a:spAutoFit/>
          </a:bodyPr>
          <a:lstStyle/>
          <a:p>
            <a:r>
              <a:rPr lang="en-US" sz="5400" dirty="0">
                <a:solidFill>
                  <a:prstClr val="white"/>
                </a:solidFill>
              </a:rPr>
              <a:t>…to assessment</a:t>
            </a:r>
          </a:p>
          <a:p>
            <a:r>
              <a:rPr lang="en-US" sz="5400" dirty="0">
                <a:solidFill>
                  <a:prstClr val="white"/>
                </a:solidFill>
              </a:rPr>
              <a:t>programs</a:t>
            </a:r>
          </a:p>
        </p:txBody>
      </p:sp>
    </p:spTree>
    <p:extLst>
      <p:ext uri="{BB962C8B-B14F-4D97-AF65-F5344CB8AC3E}">
        <p14:creationId xmlns:p14="http://schemas.microsoft.com/office/powerpoint/2010/main" val="24854131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CA" dirty="0">
                <a:solidFill>
                  <a:schemeClr val="bg1"/>
                </a:solidFill>
              </a:rPr>
              <a:t>Feedback…</a:t>
            </a:r>
          </a:p>
        </p:txBody>
      </p:sp>
      <p:sp>
        <p:nvSpPr>
          <p:cNvPr id="3" name="Content Placeholder 2"/>
          <p:cNvSpPr>
            <a:spLocks noGrp="1"/>
          </p:cNvSpPr>
          <p:nvPr>
            <p:ph idx="1"/>
          </p:nvPr>
        </p:nvSpPr>
        <p:spPr/>
        <p:txBody>
          <a:bodyPr/>
          <a:lstStyle/>
          <a:p>
            <a:pPr marL="0" indent="0">
              <a:buNone/>
            </a:pPr>
            <a:r>
              <a:rPr lang="en-US" dirty="0">
                <a:solidFill>
                  <a:schemeClr val="bg1"/>
                </a:solidFill>
              </a:rPr>
              <a:t>“provides information that allows a learner to compare their actual performance with that of a standard toward which they are aiming, </a:t>
            </a:r>
            <a:r>
              <a:rPr lang="en-US" i="1" dirty="0">
                <a:solidFill>
                  <a:schemeClr val="bg1"/>
                </a:solidFill>
              </a:rPr>
              <a:t>and</a:t>
            </a:r>
            <a:r>
              <a:rPr lang="en-US" dirty="0">
                <a:solidFill>
                  <a:schemeClr val="bg1"/>
                </a:solidFill>
              </a:rPr>
              <a:t> enables them to subsequently take action to remedy the gap between the two.”</a:t>
            </a:r>
          </a:p>
          <a:p>
            <a:pPr marL="0" indent="0">
              <a:buNone/>
            </a:pPr>
            <a:endParaRPr lang="en-US" dirty="0">
              <a:solidFill>
                <a:schemeClr val="bg1"/>
              </a:solidFill>
            </a:endParaRPr>
          </a:p>
          <a:p>
            <a:pPr marL="0" indent="0">
              <a:buNone/>
            </a:pPr>
            <a:r>
              <a:rPr lang="en-US" dirty="0">
                <a:solidFill>
                  <a:schemeClr val="bg1"/>
                </a:solidFill>
              </a:rPr>
              <a:t>Sadler</a:t>
            </a:r>
          </a:p>
          <a:p>
            <a:pPr marL="0" indent="0">
              <a:buNone/>
            </a:pPr>
            <a:endParaRPr lang="en-US" dirty="0"/>
          </a:p>
        </p:txBody>
      </p:sp>
    </p:spTree>
    <p:extLst>
      <p:ext uri="{BB962C8B-B14F-4D97-AF65-F5344CB8AC3E}">
        <p14:creationId xmlns:p14="http://schemas.microsoft.com/office/powerpoint/2010/main" val="6354599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90876" y="-2762250"/>
            <a:ext cx="18573751" cy="12382500"/>
          </a:xfrm>
          <a:prstGeom prst="rect">
            <a:avLst/>
          </a:prstGeom>
        </p:spPr>
      </p:pic>
      <p:sp>
        <p:nvSpPr>
          <p:cNvPr id="4" name="TextBox 3"/>
          <p:cNvSpPr txBox="1"/>
          <p:nvPr/>
        </p:nvSpPr>
        <p:spPr>
          <a:xfrm>
            <a:off x="5884333" y="736604"/>
            <a:ext cx="6231467" cy="4893647"/>
          </a:xfrm>
          <a:prstGeom prst="rect">
            <a:avLst/>
          </a:prstGeom>
          <a:noFill/>
        </p:spPr>
        <p:txBody>
          <a:bodyPr wrap="square" rtlCol="0">
            <a:spAutoFit/>
          </a:bodyPr>
          <a:lstStyle/>
          <a:p>
            <a:r>
              <a:rPr lang="en-US" sz="4400" dirty="0">
                <a:solidFill>
                  <a:prstClr val="black"/>
                </a:solidFill>
              </a:rPr>
              <a:t>Feedback is…</a:t>
            </a:r>
          </a:p>
          <a:p>
            <a:endParaRPr lang="en-US" sz="4400" dirty="0">
              <a:solidFill>
                <a:prstClr val="black"/>
              </a:solidFill>
            </a:endParaRPr>
          </a:p>
          <a:p>
            <a:r>
              <a:rPr lang="en-US" sz="2800" dirty="0">
                <a:solidFill>
                  <a:prstClr val="black"/>
                </a:solidFill>
              </a:rPr>
              <a:t>“a dynamic and co‐constructive interaction in the context of a safe and mutually respectful relationship for the purpose of challenging a learner's (and educator's) ways of thinking, acting or being to support growth.”</a:t>
            </a:r>
          </a:p>
          <a:p>
            <a:endParaRPr lang="en-US" sz="2800" dirty="0">
              <a:solidFill>
                <a:prstClr val="black"/>
              </a:solidFill>
            </a:endParaRPr>
          </a:p>
          <a:p>
            <a:r>
              <a:rPr lang="en-US" sz="2800" dirty="0">
                <a:solidFill>
                  <a:prstClr val="black"/>
                </a:solidFill>
              </a:rPr>
              <a:t>Ajjawi and Regehr </a:t>
            </a:r>
            <a:endParaRPr lang="en-CA" sz="2800" dirty="0">
              <a:solidFill>
                <a:prstClr val="black"/>
              </a:solidFill>
            </a:endParaRPr>
          </a:p>
        </p:txBody>
      </p:sp>
    </p:spTree>
    <p:extLst>
      <p:ext uri="{BB962C8B-B14F-4D97-AF65-F5344CB8AC3E}">
        <p14:creationId xmlns:p14="http://schemas.microsoft.com/office/powerpoint/2010/main" val="3110495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988" y="-885825"/>
            <a:ext cx="12753975" cy="8629650"/>
          </a:xfrm>
          <a:prstGeom prst="rect">
            <a:avLst/>
          </a:prstGeom>
        </p:spPr>
      </p:pic>
    </p:spTree>
    <p:extLst>
      <p:ext uri="{BB962C8B-B14F-4D97-AF65-F5344CB8AC3E}">
        <p14:creationId xmlns:p14="http://schemas.microsoft.com/office/powerpoint/2010/main" val="11759322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txBox="1">
            <a:spLocks/>
          </p:cNvSpPr>
          <p:nvPr/>
        </p:nvSpPr>
        <p:spPr>
          <a:xfrm>
            <a:off x="2043900" y="6236746"/>
            <a:ext cx="5129213" cy="620316"/>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4500" spc="135" dirty="0">
                <a:solidFill>
                  <a:srgbClr val="000000"/>
                </a:solidFill>
                <a:latin typeface="Calibri" panose="020F0502020204030204" pitchFamily="34" charset="0"/>
                <a:ea typeface="Adobe Gothic Std B" pitchFamily="34" charset="-128"/>
                <a:cs typeface="Calibri" panose="020F0502020204030204" pitchFamily="34" charset="0"/>
              </a:rPr>
              <a:t>FEEDBACK</a:t>
            </a:r>
            <a:endParaRPr lang="en-US" sz="4500" b="1" spc="135" dirty="0">
              <a:solidFill>
                <a:srgbClr val="000000"/>
              </a:solidFill>
              <a:latin typeface="Calibri" panose="020F0502020204030204" pitchFamily="34" charset="0"/>
              <a:ea typeface="Adobe Gothic Std B" pitchFamily="34" charset="-128"/>
              <a:cs typeface="Calibri" panose="020F0502020204030204" pitchFamily="34" charset="0"/>
            </a:endParaRPr>
          </a:p>
        </p:txBody>
      </p:sp>
      <p:sp>
        <p:nvSpPr>
          <p:cNvPr id="8" name="Title 1"/>
          <p:cNvSpPr txBox="1">
            <a:spLocks/>
          </p:cNvSpPr>
          <p:nvPr/>
        </p:nvSpPr>
        <p:spPr>
          <a:xfrm>
            <a:off x="6908159" y="57745"/>
            <a:ext cx="3688556" cy="79891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4500" spc="135" dirty="0">
                <a:solidFill>
                  <a:srgbClr val="000000"/>
                </a:solidFill>
                <a:latin typeface="Calibri" panose="020F0502020204030204" pitchFamily="34" charset="0"/>
                <a:ea typeface="Adobe Gothic Std B" pitchFamily="34" charset="-128"/>
                <a:cs typeface="Calibri" panose="020F0502020204030204" pitchFamily="34" charset="0"/>
              </a:rPr>
              <a:t>ASSESSMENT</a:t>
            </a:r>
          </a:p>
        </p:txBody>
      </p:sp>
    </p:spTree>
    <p:extLst>
      <p:ext uri="{BB962C8B-B14F-4D97-AF65-F5344CB8AC3E}">
        <p14:creationId xmlns:p14="http://schemas.microsoft.com/office/powerpoint/2010/main" val="27952830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376" y="-862013"/>
            <a:ext cx="12858751" cy="8582025"/>
          </a:xfrm>
          <a:prstGeom prst="rect">
            <a:avLst/>
          </a:prstGeom>
        </p:spPr>
      </p:pic>
    </p:spTree>
    <p:extLst>
      <p:ext uri="{BB962C8B-B14F-4D97-AF65-F5344CB8AC3E}">
        <p14:creationId xmlns:p14="http://schemas.microsoft.com/office/powerpoint/2010/main" val="35965856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5"/>
          <p:cNvSpPr txBox="1">
            <a:spLocks noChangeArrowheads="1"/>
          </p:cNvSpPr>
          <p:nvPr/>
        </p:nvSpPr>
        <p:spPr bwMode="auto">
          <a:xfrm>
            <a:off x="1546225" y="1073150"/>
            <a:ext cx="47337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defRPr/>
            </a:pPr>
            <a:r>
              <a:rPr lang="en-US" altLang="en-US" sz="6600" dirty="0">
                <a:solidFill>
                  <a:prstClr val="black"/>
                </a:solidFill>
                <a:latin typeface="Calibri" panose="020F0502020204030204" pitchFamily="34" charset="0"/>
                <a:cs typeface="Calibri" panose="020F0502020204030204" pitchFamily="34" charset="0"/>
              </a:rPr>
              <a:t>ASSESSMENT</a:t>
            </a:r>
          </a:p>
        </p:txBody>
      </p:sp>
      <p:sp>
        <p:nvSpPr>
          <p:cNvPr id="34820" name="TextBox 6"/>
          <p:cNvSpPr txBox="1">
            <a:spLocks noChangeArrowheads="1"/>
          </p:cNvSpPr>
          <p:nvPr/>
        </p:nvSpPr>
        <p:spPr bwMode="auto">
          <a:xfrm>
            <a:off x="7054853" y="4402138"/>
            <a:ext cx="374968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defRPr/>
            </a:pPr>
            <a:r>
              <a:rPr lang="en-US" altLang="en-US" sz="6600" dirty="0">
                <a:solidFill>
                  <a:prstClr val="black"/>
                </a:solidFill>
                <a:latin typeface="Calibri" panose="020F0502020204030204" pitchFamily="34" charset="0"/>
                <a:cs typeface="Calibri" panose="020F0502020204030204" pitchFamily="34" charset="0"/>
              </a:rPr>
              <a:t>FEEDBACK</a:t>
            </a:r>
          </a:p>
        </p:txBody>
      </p:sp>
    </p:spTree>
    <p:extLst>
      <p:ext uri="{BB962C8B-B14F-4D97-AF65-F5344CB8AC3E}">
        <p14:creationId xmlns:p14="http://schemas.microsoft.com/office/powerpoint/2010/main" val="16419077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 xmlns:a16="http://schemas.microsoft.com/office/drawing/2014/main" id="{380D54D4-6867-F347-A140-12B3FB0711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1">
            <a:extLst>
              <a:ext uri="{FF2B5EF4-FFF2-40B4-BE49-F238E27FC236}">
                <a16:creationId xmlns="" xmlns:a16="http://schemas.microsoft.com/office/drawing/2014/main" id="{5EAFE1F5-305A-7646-898C-1CD1E12A25B3}"/>
              </a:ext>
            </a:extLst>
          </p:cNvPr>
          <p:cNvSpPr txBox="1">
            <a:spLocks noChangeArrowheads="1"/>
          </p:cNvSpPr>
          <p:nvPr/>
        </p:nvSpPr>
        <p:spPr bwMode="auto">
          <a:xfrm>
            <a:off x="3778253" y="344488"/>
            <a:ext cx="794563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4400">
                <a:solidFill>
                  <a:prstClr val="white"/>
                </a:solidFill>
              </a:rPr>
              <a:t>What happens when learners</a:t>
            </a:r>
          </a:p>
          <a:p>
            <a:pPr fontAlgn="base">
              <a:lnSpc>
                <a:spcPct val="100000"/>
              </a:lnSpc>
              <a:spcBef>
                <a:spcPct val="0"/>
              </a:spcBef>
              <a:spcAft>
                <a:spcPct val="0"/>
              </a:spcAft>
              <a:buFontTx/>
              <a:buNone/>
              <a:defRPr/>
            </a:pPr>
            <a:r>
              <a:rPr lang="en-US" altLang="en-US" sz="4400">
                <a:solidFill>
                  <a:prstClr val="white"/>
                </a:solidFill>
              </a:rPr>
              <a:t>perceive they are being assessed?</a:t>
            </a:r>
          </a:p>
        </p:txBody>
      </p:sp>
    </p:spTree>
    <p:extLst>
      <p:ext uri="{BB962C8B-B14F-4D97-AF65-F5344CB8AC3E}">
        <p14:creationId xmlns:p14="http://schemas.microsoft.com/office/powerpoint/2010/main" val="44215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a:extLst>
              <a:ext uri="{FF2B5EF4-FFF2-40B4-BE49-F238E27FC236}">
                <a16:creationId xmlns="" xmlns:a16="http://schemas.microsoft.com/office/drawing/2014/main" id="{BE4771CC-F80A-DE40-B197-18D714C11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412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Speakers </a:t>
            </a:r>
          </a:p>
        </p:txBody>
      </p:sp>
      <p:sp>
        <p:nvSpPr>
          <p:cNvPr id="3" name="Content Placeholder 2"/>
          <p:cNvSpPr>
            <a:spLocks noGrp="1"/>
          </p:cNvSpPr>
          <p:nvPr>
            <p:ph sz="quarter" idx="1"/>
          </p:nvPr>
        </p:nvSpPr>
        <p:spPr/>
        <p:txBody>
          <a:bodyPr>
            <a:normAutofit/>
          </a:bodyPr>
          <a:lstStyle/>
          <a:p>
            <a:r>
              <a:rPr lang="en-CA" dirty="0"/>
              <a:t>Denyse Richardson, </a:t>
            </a:r>
            <a:r>
              <a:rPr lang="en-CA" dirty="0" err="1"/>
              <a:t>BScPT</a:t>
            </a:r>
            <a:r>
              <a:rPr lang="en-CA" dirty="0"/>
              <a:t>, MD, MEd, FRCPC</a:t>
            </a:r>
          </a:p>
          <a:p>
            <a:pPr lvl="1"/>
            <a:r>
              <a:rPr lang="en-CA" dirty="0"/>
              <a:t>Physiatrist, Brain and Spinal Cord Program, UHN - Toronto Rehab</a:t>
            </a:r>
          </a:p>
          <a:p>
            <a:pPr lvl="1"/>
            <a:r>
              <a:rPr lang="en-CA" dirty="0"/>
              <a:t>Clinician Educator, Royal College of Physicians &amp; Surgeons of Canada</a:t>
            </a:r>
          </a:p>
          <a:p>
            <a:pPr lvl="1"/>
            <a:r>
              <a:rPr lang="en-CA" dirty="0"/>
              <a:t>Associate Professor, Clinician Educator, University of </a:t>
            </a:r>
            <a:r>
              <a:rPr lang="en-CA" dirty="0" smtClean="0"/>
              <a:t>Toronto</a:t>
            </a:r>
          </a:p>
          <a:p>
            <a:r>
              <a:rPr lang="en-CA" dirty="0"/>
              <a:t>Stephanie </a:t>
            </a:r>
            <a:r>
              <a:rPr lang="en-CA" dirty="0" err="1"/>
              <a:t>Meeuwissen</a:t>
            </a:r>
            <a:r>
              <a:rPr lang="en-CA" dirty="0"/>
              <a:t>, MD</a:t>
            </a:r>
          </a:p>
          <a:p>
            <a:pPr lvl="1"/>
            <a:r>
              <a:rPr lang="en-CA" dirty="0"/>
              <a:t>PhD Candidate School of Health Professions Education, Department of Educational Development &amp; Research, Maastricht University, </a:t>
            </a:r>
            <a:r>
              <a:rPr lang="en-CA" dirty="0" smtClean="0"/>
              <a:t>Netherlands</a:t>
            </a:r>
          </a:p>
          <a:p>
            <a:r>
              <a:rPr lang="en-CA" dirty="0" smtClean="0"/>
              <a:t>Chris </a:t>
            </a:r>
            <a:r>
              <a:rPr lang="en-CA" dirty="0"/>
              <a:t>Watling MD, </a:t>
            </a:r>
            <a:r>
              <a:rPr lang="en-CA" dirty="0" err="1"/>
              <a:t>MMEd</a:t>
            </a:r>
            <a:r>
              <a:rPr lang="en-CA" dirty="0"/>
              <a:t>, PhD, </a:t>
            </a:r>
            <a:r>
              <a:rPr lang="en-CA" dirty="0" smtClean="0"/>
              <a:t>FRCP(C)</a:t>
            </a:r>
          </a:p>
          <a:p>
            <a:pPr lvl="1"/>
            <a:r>
              <a:rPr lang="en-CA" dirty="0" smtClean="0"/>
              <a:t>Director</a:t>
            </a:r>
            <a:r>
              <a:rPr lang="en-CA" dirty="0"/>
              <a:t>, Centre for Education Research and </a:t>
            </a:r>
            <a:r>
              <a:rPr lang="en-CA" dirty="0" smtClean="0"/>
              <a:t>Innovation</a:t>
            </a:r>
          </a:p>
          <a:p>
            <a:pPr lvl="1"/>
            <a:r>
              <a:rPr lang="en-CA" dirty="0" smtClean="0"/>
              <a:t>Professor</a:t>
            </a:r>
            <a:r>
              <a:rPr lang="en-CA" dirty="0"/>
              <a:t>, Department of </a:t>
            </a:r>
            <a:r>
              <a:rPr lang="en-CA" dirty="0" smtClean="0"/>
              <a:t>Oncology </a:t>
            </a:r>
            <a:r>
              <a:rPr lang="en-CA" dirty="0" err="1" smtClean="0"/>
              <a:t>Schulich</a:t>
            </a:r>
            <a:r>
              <a:rPr lang="en-CA" dirty="0" smtClean="0"/>
              <a:t> </a:t>
            </a:r>
            <a:r>
              <a:rPr lang="en-CA" dirty="0"/>
              <a:t>School of Medicine and </a:t>
            </a:r>
            <a:r>
              <a:rPr lang="en-CA" dirty="0" smtClean="0"/>
              <a:t>Dentistry, Western University</a:t>
            </a:r>
            <a:endParaRPr lang="en-CA" dirty="0">
              <a:highlight>
                <a:srgbClr val="FFFF00"/>
              </a:highlight>
            </a:endParaRPr>
          </a:p>
        </p:txBody>
      </p:sp>
    </p:spTree>
    <p:extLst>
      <p:ext uri="{BB962C8B-B14F-4D97-AF65-F5344CB8AC3E}">
        <p14:creationId xmlns:p14="http://schemas.microsoft.com/office/powerpoint/2010/main" val="417088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
            <a:ext cx="12192000" cy="6857999"/>
          </a:xfrm>
          <a:prstGeom prst="rect">
            <a:avLst/>
          </a:prstGeom>
        </p:spPr>
      </p:pic>
    </p:spTree>
    <p:extLst>
      <p:ext uri="{BB962C8B-B14F-4D97-AF65-F5344CB8AC3E}">
        <p14:creationId xmlns:p14="http://schemas.microsoft.com/office/powerpoint/2010/main" val="22463458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p:nvPr>
        </p:nvSpPr>
        <p:spPr/>
        <p:txBody>
          <a:bodyPr/>
          <a:lstStyle/>
          <a:p>
            <a:pPr eaLnBrk="1" hangingPunct="1"/>
            <a:endParaRPr lang="en-US" altLang="en-US" dirty="0"/>
          </a:p>
        </p:txBody>
      </p:sp>
      <p:sp>
        <p:nvSpPr>
          <p:cNvPr id="19458" name="Subtitle 2"/>
          <p:cNvSpPr>
            <a:spLocks noGrp="1"/>
          </p:cNvSpPr>
          <p:nvPr>
            <p:ph type="subTitle" idx="1"/>
          </p:nvPr>
        </p:nvSpPr>
        <p:spPr/>
        <p:txBody>
          <a:bodyPr/>
          <a:lstStyle/>
          <a:p>
            <a:pPr eaLnBrk="1" hangingPunct="1"/>
            <a:endParaRPr lang="en-US" altLang="en-US"/>
          </a:p>
        </p:txBody>
      </p:sp>
      <p:pic>
        <p:nvPicPr>
          <p:cNvPr id="194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6212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92859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Thank you to our presenters! </a:t>
            </a:r>
          </a:p>
        </p:txBody>
      </p:sp>
      <p:sp>
        <p:nvSpPr>
          <p:cNvPr id="6" name="Subtitle 5"/>
          <p:cNvSpPr>
            <a:spLocks noGrp="1"/>
          </p:cNvSpPr>
          <p:nvPr>
            <p:ph type="body" idx="1"/>
          </p:nvPr>
        </p:nvSpPr>
        <p:spPr/>
        <p:txBody>
          <a:bodyPr>
            <a:normAutofit/>
          </a:bodyPr>
          <a:lstStyle/>
          <a:p>
            <a:r>
              <a:rPr lang="en-CA" sz="2600" dirty="0"/>
              <a:t>Next up: Questions and Discussion</a:t>
            </a:r>
          </a:p>
        </p:txBody>
      </p:sp>
    </p:spTree>
    <p:extLst>
      <p:ext uri="{BB962C8B-B14F-4D97-AF65-F5344CB8AC3E}">
        <p14:creationId xmlns:p14="http://schemas.microsoft.com/office/powerpoint/2010/main" val="40591372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Questions for Presenters</a:t>
            </a:r>
          </a:p>
        </p:txBody>
      </p:sp>
      <p:sp>
        <p:nvSpPr>
          <p:cNvPr id="5" name="Content Placeholder 4"/>
          <p:cNvSpPr>
            <a:spLocks noGrp="1"/>
          </p:cNvSpPr>
          <p:nvPr>
            <p:ph sz="quarter" idx="1"/>
          </p:nvPr>
        </p:nvSpPr>
        <p:spPr/>
        <p:txBody>
          <a:bodyPr/>
          <a:lstStyle/>
          <a:p>
            <a:r>
              <a:rPr lang="en-CA" dirty="0"/>
              <a:t>Please use the hands up function, and we will call on you to speak.</a:t>
            </a:r>
          </a:p>
          <a:p>
            <a:r>
              <a:rPr lang="en-CA" dirty="0"/>
              <a:t>We encourage you to also put questions in the question box; we will try to answer outstanding questions after the webinar. </a:t>
            </a:r>
          </a:p>
          <a:p>
            <a:r>
              <a:rPr lang="en-CA" dirty="0"/>
              <a:t>Presentations</a:t>
            </a:r>
          </a:p>
          <a:p>
            <a:pPr lvl="1"/>
            <a:r>
              <a:rPr lang="en-US" dirty="0" smtClean="0"/>
              <a:t>RX-OCR Activities “</a:t>
            </a:r>
            <a:r>
              <a:rPr lang="en-CA" dirty="0" smtClean="0"/>
              <a:t>Coaching </a:t>
            </a:r>
            <a:r>
              <a:rPr lang="en-CA" dirty="0"/>
              <a:t>to </a:t>
            </a:r>
            <a:r>
              <a:rPr lang="en-CA" dirty="0" smtClean="0"/>
              <a:t>Competence” – </a:t>
            </a:r>
            <a:r>
              <a:rPr lang="en-CA" dirty="0"/>
              <a:t>Dr. Denyse </a:t>
            </a:r>
            <a:r>
              <a:rPr lang="en-CA" dirty="0" smtClean="0"/>
              <a:t>Richardson</a:t>
            </a:r>
          </a:p>
          <a:p>
            <a:pPr lvl="1"/>
            <a:r>
              <a:rPr lang="en-CA" dirty="0"/>
              <a:t>Multiple-role </a:t>
            </a:r>
            <a:r>
              <a:rPr lang="en-CA" dirty="0" smtClean="0"/>
              <a:t>mentoring</a:t>
            </a:r>
            <a:r>
              <a:rPr lang="en-CA" dirty="0"/>
              <a:t>: mentors’ conceptualizations, enactments and role conflicts – Dr. Stephanie </a:t>
            </a:r>
            <a:r>
              <a:rPr lang="en-CA" dirty="0" err="1" smtClean="0"/>
              <a:t>Meeuwissen</a:t>
            </a:r>
            <a:endParaRPr lang="en-CA" dirty="0" smtClean="0"/>
          </a:p>
          <a:p>
            <a:pPr lvl="1"/>
            <a:r>
              <a:rPr lang="en-CA" dirty="0" smtClean="0"/>
              <a:t>Navigating </a:t>
            </a:r>
            <a:r>
              <a:rPr lang="en-CA" dirty="0"/>
              <a:t>assessment and feedback tensions in medical education – Dr. Chris </a:t>
            </a:r>
            <a:r>
              <a:rPr lang="en-CA" dirty="0" smtClean="0"/>
              <a:t>Watling</a:t>
            </a:r>
            <a:endParaRPr lang="en-CA" dirty="0"/>
          </a:p>
        </p:txBody>
      </p:sp>
      <p:pic>
        <p:nvPicPr>
          <p:cNvPr id="6" name="Picture 3" descr="C:\Users\askutovich\AppData\Local\Microsoft\Windows\Temporary Internet Files\Content.IE5\4LM0K2QK\question-mark-2110767_960_7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5252" y="5158149"/>
            <a:ext cx="2167005" cy="1111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7332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Open Program Evaluation Community Discussion</a:t>
            </a:r>
          </a:p>
        </p:txBody>
      </p:sp>
      <p:sp>
        <p:nvSpPr>
          <p:cNvPr id="3" name="Content Placeholder 2"/>
          <p:cNvSpPr>
            <a:spLocks noGrp="1"/>
          </p:cNvSpPr>
          <p:nvPr>
            <p:ph sz="quarter" idx="1"/>
          </p:nvPr>
        </p:nvSpPr>
        <p:spPr/>
        <p:txBody>
          <a:bodyPr/>
          <a:lstStyle/>
          <a:p>
            <a:endParaRPr lang="en-CA" dirty="0"/>
          </a:p>
          <a:p>
            <a:r>
              <a:rPr lang="en-CA" dirty="0"/>
              <a:t>Please use the hands up function, and we will call on you to speak.</a:t>
            </a:r>
          </a:p>
          <a:p>
            <a:r>
              <a:rPr lang="en-CA" dirty="0"/>
              <a:t>We encourage you to also put questions in the question box; we will try to answer outstanding questions after the webinar. </a:t>
            </a:r>
          </a:p>
          <a:p>
            <a:pPr marL="0" indent="0">
              <a:buNone/>
            </a:pPr>
            <a:endParaRPr lang="en-CA" dirty="0"/>
          </a:p>
          <a:p>
            <a:r>
              <a:rPr lang="en-CA" dirty="0"/>
              <a:t>Relation to own projects </a:t>
            </a:r>
          </a:p>
          <a:p>
            <a:r>
              <a:rPr lang="en-CA" dirty="0"/>
              <a:t>Thoughts and considerations </a:t>
            </a:r>
          </a:p>
          <a:p>
            <a:r>
              <a:rPr lang="en-CA" dirty="0"/>
              <a:t>Strategies for moving forward</a:t>
            </a:r>
          </a:p>
        </p:txBody>
      </p:sp>
      <p:pic>
        <p:nvPicPr>
          <p:cNvPr id="1026" name="Picture 2" descr="C:\Users\askutovich\AppData\Local\Microsoft\Windows\Temporary Internet Files\Content.IE5\6T913HH7\DiscussionForu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3861" y="3061339"/>
            <a:ext cx="4286251"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1146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Next Steps</a:t>
            </a:r>
          </a:p>
        </p:txBody>
      </p:sp>
      <p:sp>
        <p:nvSpPr>
          <p:cNvPr id="3" name="Content Placeholder 2"/>
          <p:cNvSpPr>
            <a:spLocks noGrp="1"/>
          </p:cNvSpPr>
          <p:nvPr>
            <p:ph sz="quarter" idx="1"/>
          </p:nvPr>
        </p:nvSpPr>
        <p:spPr/>
        <p:txBody>
          <a:bodyPr/>
          <a:lstStyle/>
          <a:p>
            <a:r>
              <a:rPr lang="en-CA" dirty="0"/>
              <a:t>Please respond to our survey on what you liked and how we can improve </a:t>
            </a:r>
          </a:p>
          <a:p>
            <a:endParaRPr lang="en-CA" dirty="0"/>
          </a:p>
          <a:p>
            <a:endParaRPr lang="en-CA" dirty="0"/>
          </a:p>
          <a:p>
            <a:endParaRPr lang="en-CA" dirty="0"/>
          </a:p>
          <a:p>
            <a:pPr marL="0" indent="0">
              <a:buNone/>
            </a:pPr>
            <a:endParaRPr lang="en-CA" dirty="0" smtClean="0"/>
          </a:p>
          <a:p>
            <a:r>
              <a:rPr lang="en-CA" dirty="0" smtClean="0"/>
              <a:t>Email sign up sheet</a:t>
            </a:r>
            <a:endParaRPr lang="en-CA" dirty="0"/>
          </a:p>
          <a:p>
            <a:endParaRPr lang="en-CA" dirty="0" smtClean="0"/>
          </a:p>
          <a:p>
            <a:pPr marL="274320" lvl="1" indent="0">
              <a:buNone/>
            </a:pPr>
            <a:endParaRPr lang="en-CA" dirty="0"/>
          </a:p>
        </p:txBody>
      </p:sp>
      <p:sp>
        <p:nvSpPr>
          <p:cNvPr id="4" name="TextBox 3"/>
          <p:cNvSpPr txBox="1"/>
          <p:nvPr/>
        </p:nvSpPr>
        <p:spPr>
          <a:xfrm>
            <a:off x="739036" y="5449074"/>
            <a:ext cx="10584493" cy="707886"/>
          </a:xfrm>
          <a:prstGeom prst="rect">
            <a:avLst/>
          </a:prstGeom>
          <a:noFill/>
        </p:spPr>
        <p:txBody>
          <a:bodyPr wrap="square" rtlCol="0">
            <a:spAutoFit/>
          </a:bodyPr>
          <a:lstStyle/>
          <a:p>
            <a:pPr algn="ctr"/>
            <a:r>
              <a:rPr lang="en-CA" sz="4000" dirty="0"/>
              <a:t>Thank you! </a:t>
            </a:r>
          </a:p>
        </p:txBody>
      </p:sp>
      <p:pic>
        <p:nvPicPr>
          <p:cNvPr id="1026" name="Picture 2" descr="C:\Users\msturgeon\AppData\Local\Microsoft\Windows\Temporary Internet Files\Content.Outlook\RJZHQ7EJ\SurveyGizmo_Link_10_386115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38" y="1632739"/>
            <a:ext cx="2059921" cy="20599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sturgeon\Downloads\SurveyGizmo_Link_10_384157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038" y="4000306"/>
            <a:ext cx="2059921" cy="20599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758" y="2922681"/>
            <a:ext cx="269557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8438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B42CD1-8AAB-674F-B83D-427B743302D6}"/>
              </a:ext>
            </a:extLst>
          </p:cNvPr>
          <p:cNvSpPr>
            <a:spLocks noGrp="1"/>
          </p:cNvSpPr>
          <p:nvPr>
            <p:ph type="ctrTitle"/>
          </p:nvPr>
        </p:nvSpPr>
        <p:spPr/>
        <p:txBody>
          <a:bodyPr/>
          <a:lstStyle/>
          <a:p>
            <a:r>
              <a:rPr lang="en-US" sz="4000" dirty="0"/>
              <a:t>RX-OCR Activities</a:t>
            </a:r>
          </a:p>
        </p:txBody>
      </p:sp>
      <p:sp>
        <p:nvSpPr>
          <p:cNvPr id="12" name="TextBox 10">
            <a:extLst>
              <a:ext uri="{FF2B5EF4-FFF2-40B4-BE49-F238E27FC236}">
                <a16:creationId xmlns="" xmlns:a16="http://schemas.microsoft.com/office/drawing/2014/main" id="{0E9A07DB-5481-B247-BB9A-CE5335FF485C}"/>
              </a:ext>
            </a:extLst>
          </p:cNvPr>
          <p:cNvSpPr txBox="1"/>
          <p:nvPr/>
        </p:nvSpPr>
        <p:spPr>
          <a:xfrm>
            <a:off x="6043354" y="4096602"/>
            <a:ext cx="565292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prstClr val="black"/>
                </a:solidFill>
              </a:rPr>
              <a:t>Denyse Richardson, MD, Med, FRCPC</a:t>
            </a:r>
          </a:p>
          <a:p>
            <a:r>
              <a:rPr lang="en-US" sz="1600" b="1" dirty="0">
                <a:solidFill>
                  <a:prstClr val="black"/>
                </a:solidFill>
              </a:rPr>
              <a:t>June </a:t>
            </a:r>
            <a:r>
              <a:rPr lang="en-US" sz="1600" b="1" dirty="0" smtClean="0">
                <a:solidFill>
                  <a:prstClr val="black"/>
                </a:solidFill>
              </a:rPr>
              <a:t>18</a:t>
            </a:r>
            <a:r>
              <a:rPr lang="en-US" sz="1600" b="1" dirty="0">
                <a:solidFill>
                  <a:prstClr val="black"/>
                </a:solidFill>
              </a:rPr>
              <a:t>, 2020</a:t>
            </a:r>
          </a:p>
        </p:txBody>
      </p:sp>
      <p:sp>
        <p:nvSpPr>
          <p:cNvPr id="3" name="Subtitle 2"/>
          <p:cNvSpPr>
            <a:spLocks noGrp="1"/>
          </p:cNvSpPr>
          <p:nvPr>
            <p:ph type="subTitle" idx="1"/>
          </p:nvPr>
        </p:nvSpPr>
        <p:spPr/>
        <p:txBody>
          <a:bodyPr/>
          <a:lstStyle/>
          <a:p>
            <a:r>
              <a:rPr lang="en-CA" dirty="0"/>
              <a:t>“Coaching to Competence”</a:t>
            </a:r>
          </a:p>
        </p:txBody>
      </p:sp>
    </p:spTree>
    <p:custDataLst>
      <p:tags r:id="rId1"/>
    </p:custDataLst>
    <p:extLst>
      <p:ext uri="{BB962C8B-B14F-4D97-AF65-F5344CB8AC3E}">
        <p14:creationId xmlns:p14="http://schemas.microsoft.com/office/powerpoint/2010/main" val="13234720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B21F179-9A6D-4F49-AEF5-0E918A4D77E3}"/>
              </a:ext>
            </a:extLst>
          </p:cNvPr>
          <p:cNvPicPr>
            <a:picLocks noChangeAspect="1"/>
          </p:cNvPicPr>
          <p:nvPr/>
        </p:nvPicPr>
        <p:blipFill>
          <a:blip r:embed="rId4"/>
          <a:stretch>
            <a:fillRect/>
          </a:stretch>
        </p:blipFill>
        <p:spPr>
          <a:xfrm>
            <a:off x="5112814" y="1690688"/>
            <a:ext cx="6994336" cy="4248125"/>
          </a:xfrm>
          <a:prstGeom prst="rect">
            <a:avLst/>
          </a:prstGeom>
        </p:spPr>
      </p:pic>
      <p:sp>
        <p:nvSpPr>
          <p:cNvPr id="6" name="Title 5"/>
          <p:cNvSpPr>
            <a:spLocks noGrp="1"/>
          </p:cNvSpPr>
          <p:nvPr>
            <p:ph type="title"/>
          </p:nvPr>
        </p:nvSpPr>
        <p:spPr/>
        <p:txBody>
          <a:bodyPr/>
          <a:lstStyle/>
          <a:p>
            <a:r>
              <a:rPr lang="en-CA" dirty="0"/>
              <a:t>RX-OCR: A coaching process</a:t>
            </a:r>
          </a:p>
        </p:txBody>
      </p:sp>
      <p:sp>
        <p:nvSpPr>
          <p:cNvPr id="2" name="Text Placeholder 1"/>
          <p:cNvSpPr>
            <a:spLocks noGrp="1"/>
          </p:cNvSpPr>
          <p:nvPr>
            <p:ph idx="1"/>
          </p:nvPr>
        </p:nvSpPr>
        <p:spPr>
          <a:xfrm>
            <a:off x="838200" y="1825625"/>
            <a:ext cx="4401065" cy="4351338"/>
          </a:xfrm>
        </p:spPr>
        <p:txBody>
          <a:bodyPr>
            <a:normAutofit lnSpcReduction="10000"/>
          </a:bodyPr>
          <a:lstStyle/>
          <a:p>
            <a:pPr>
              <a:lnSpc>
                <a:spcPct val="100000"/>
              </a:lnSpc>
            </a:pPr>
            <a:r>
              <a:rPr lang="en-US" dirty="0"/>
              <a:t>Establish educational </a:t>
            </a:r>
            <a:r>
              <a:rPr lang="en-US" sz="3200" b="1" i="1" dirty="0"/>
              <a:t>R</a:t>
            </a:r>
            <a:r>
              <a:rPr lang="en-US" dirty="0"/>
              <a:t>apport </a:t>
            </a:r>
          </a:p>
          <a:p>
            <a:pPr>
              <a:lnSpc>
                <a:spcPct val="100000"/>
              </a:lnSpc>
            </a:pPr>
            <a:r>
              <a:rPr lang="en-US" dirty="0"/>
              <a:t>Set </a:t>
            </a:r>
            <a:r>
              <a:rPr lang="en-US" dirty="0" err="1"/>
              <a:t>e</a:t>
            </a:r>
            <a:r>
              <a:rPr lang="en-US" sz="3200" b="1" i="1" dirty="0" err="1"/>
              <a:t>X</a:t>
            </a:r>
            <a:r>
              <a:rPr lang="en-US" dirty="0" err="1"/>
              <a:t>pectations</a:t>
            </a:r>
            <a:r>
              <a:rPr lang="en-US" dirty="0"/>
              <a:t> for an encounter</a:t>
            </a:r>
          </a:p>
          <a:p>
            <a:pPr>
              <a:lnSpc>
                <a:spcPct val="100000"/>
              </a:lnSpc>
            </a:pPr>
            <a:r>
              <a:rPr lang="en-US" sz="3200" b="1" i="1" dirty="0"/>
              <a:t>O</a:t>
            </a:r>
            <a:r>
              <a:rPr lang="en-US" dirty="0"/>
              <a:t>bserve the resident</a:t>
            </a:r>
          </a:p>
          <a:p>
            <a:pPr>
              <a:lnSpc>
                <a:spcPct val="100000"/>
              </a:lnSpc>
            </a:pPr>
            <a:r>
              <a:rPr lang="en-US" sz="3200" b="1" i="1" dirty="0"/>
              <a:t>C</a:t>
            </a:r>
            <a:r>
              <a:rPr lang="en-US" dirty="0"/>
              <a:t>oach the resident</a:t>
            </a:r>
          </a:p>
          <a:p>
            <a:pPr>
              <a:lnSpc>
                <a:spcPct val="100000"/>
              </a:lnSpc>
            </a:pPr>
            <a:r>
              <a:rPr lang="en-US" sz="3200" b="1" i="1" dirty="0"/>
              <a:t>R</a:t>
            </a:r>
            <a:r>
              <a:rPr lang="en-US" dirty="0"/>
              <a:t>ecord a summary of the encounter</a:t>
            </a: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srgbClr val="003A5B"/>
                </a:solidFill>
              </a:rPr>
              <a:pPr/>
              <a:t>7</a:t>
            </a:fld>
            <a:endParaRPr lang="en-US" dirty="0">
              <a:solidFill>
                <a:srgbClr val="003A5B"/>
              </a:solidFill>
            </a:endParaRPr>
          </a:p>
        </p:txBody>
      </p:sp>
    </p:spTree>
    <p:custDataLst>
      <p:tags r:id="rId1"/>
    </p:custDataLst>
    <p:extLst>
      <p:ext uri="{BB962C8B-B14F-4D97-AF65-F5344CB8AC3E}">
        <p14:creationId xmlns:p14="http://schemas.microsoft.com/office/powerpoint/2010/main" val="32805458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“Coaching to Competence</a:t>
            </a:r>
            <a:r>
              <a:rPr lang="en-CA"/>
              <a:t>” Online Modules</a:t>
            </a:r>
            <a:endParaRPr lang="en-CA" dirty="0"/>
          </a:p>
        </p:txBody>
      </p:sp>
      <p:sp>
        <p:nvSpPr>
          <p:cNvPr id="2" name="Text Placeholder 1"/>
          <p:cNvSpPr>
            <a:spLocks noGrp="1"/>
          </p:cNvSpPr>
          <p:nvPr>
            <p:ph idx="1"/>
          </p:nvPr>
        </p:nvSpPr>
        <p:spPr>
          <a:xfrm>
            <a:off x="838200" y="1825625"/>
            <a:ext cx="4931003" cy="4351338"/>
          </a:xfrm>
        </p:spPr>
        <p:txBody>
          <a:bodyPr>
            <a:normAutofit/>
          </a:bodyPr>
          <a:lstStyle/>
          <a:p>
            <a:pPr>
              <a:lnSpc>
                <a:spcPct val="120000"/>
              </a:lnSpc>
            </a:pPr>
            <a:r>
              <a:rPr lang="en-US" dirty="0"/>
              <a:t>5 interactive activities to practice applying the </a:t>
            </a:r>
            <a:br>
              <a:rPr lang="en-US" dirty="0"/>
            </a:br>
            <a:r>
              <a:rPr lang="en-US" dirty="0"/>
              <a:t>RX-OCR coaching process</a:t>
            </a:r>
          </a:p>
          <a:p>
            <a:pPr>
              <a:lnSpc>
                <a:spcPct val="120000"/>
              </a:lnSpc>
            </a:pPr>
            <a:r>
              <a:rPr lang="en-US" dirty="0"/>
              <a:t>Identify </a:t>
            </a:r>
            <a:r>
              <a:rPr lang="en-US" b="1" i="1" dirty="0"/>
              <a:t>gaps in skills and knowledge </a:t>
            </a:r>
            <a:r>
              <a:rPr lang="en-US" dirty="0"/>
              <a:t>related to coaching</a:t>
            </a:r>
          </a:p>
          <a:p>
            <a:pPr>
              <a:lnSpc>
                <a:spcPct val="120000"/>
              </a:lnSpc>
            </a:pPr>
            <a:r>
              <a:rPr lang="en-US" dirty="0"/>
              <a:t>Claim Section 2 &amp; 3 MOC credits</a:t>
            </a: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srgbClr val="003A5B"/>
                </a:solidFill>
              </a:rPr>
              <a:pPr/>
              <a:t>8</a:t>
            </a:fld>
            <a:endParaRPr lang="en-US" dirty="0">
              <a:solidFill>
                <a:srgbClr val="003A5B"/>
              </a:solidFill>
            </a:endParaRPr>
          </a:p>
        </p:txBody>
      </p:sp>
      <p:pic>
        <p:nvPicPr>
          <p:cNvPr id="5" name="Picture 4">
            <a:extLst>
              <a:ext uri="{FF2B5EF4-FFF2-40B4-BE49-F238E27FC236}">
                <a16:creationId xmlns="" xmlns:a16="http://schemas.microsoft.com/office/drawing/2014/main" id="{CCA856CB-2179-4D82-A1BC-3F3C9DC5C3E8}"/>
              </a:ext>
            </a:extLst>
          </p:cNvPr>
          <p:cNvPicPr>
            <a:picLocks noChangeAspect="1"/>
          </p:cNvPicPr>
          <p:nvPr/>
        </p:nvPicPr>
        <p:blipFill>
          <a:blip r:embed="rId4"/>
          <a:stretch>
            <a:fillRect/>
          </a:stretch>
        </p:blipFill>
        <p:spPr>
          <a:xfrm>
            <a:off x="6161473" y="1452166"/>
            <a:ext cx="4185008" cy="2395052"/>
          </a:xfrm>
          <a:prstGeom prst="rect">
            <a:avLst/>
          </a:prstGeom>
        </p:spPr>
      </p:pic>
      <p:pic>
        <p:nvPicPr>
          <p:cNvPr id="3" name="Picture 2">
            <a:extLst>
              <a:ext uri="{FF2B5EF4-FFF2-40B4-BE49-F238E27FC236}">
                <a16:creationId xmlns="" xmlns:a16="http://schemas.microsoft.com/office/drawing/2014/main" id="{B4AA3752-C1A5-4E09-A0E7-236E7511E3CB}"/>
              </a:ext>
            </a:extLst>
          </p:cNvPr>
          <p:cNvPicPr>
            <a:picLocks noChangeAspect="1"/>
          </p:cNvPicPr>
          <p:nvPr/>
        </p:nvPicPr>
        <p:blipFill>
          <a:blip r:embed="rId5"/>
          <a:stretch>
            <a:fillRect/>
          </a:stretch>
        </p:blipFill>
        <p:spPr>
          <a:xfrm>
            <a:off x="6161473" y="4005570"/>
            <a:ext cx="4288703" cy="2517507"/>
          </a:xfrm>
          <a:prstGeom prst="rect">
            <a:avLst/>
          </a:prstGeom>
          <a:ln>
            <a:solidFill>
              <a:schemeClr val="tx1"/>
            </a:solidFill>
          </a:ln>
        </p:spPr>
      </p:pic>
    </p:spTree>
    <p:custDataLst>
      <p:tags r:id="rId1"/>
    </p:custDataLst>
    <p:extLst>
      <p:ext uri="{BB962C8B-B14F-4D97-AF65-F5344CB8AC3E}">
        <p14:creationId xmlns:p14="http://schemas.microsoft.com/office/powerpoint/2010/main" val="2777606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893260-DC37-4589-A544-5A82DF5698DC}"/>
              </a:ext>
            </a:extLst>
          </p:cNvPr>
          <p:cNvSpPr>
            <a:spLocks noGrp="1"/>
          </p:cNvSpPr>
          <p:nvPr>
            <p:ph type="title"/>
          </p:nvPr>
        </p:nvSpPr>
        <p:spPr/>
        <p:txBody>
          <a:bodyPr/>
          <a:lstStyle/>
          <a:p>
            <a:r>
              <a:rPr lang="en-US" dirty="0"/>
              <a:t>What is our evaluation strategy?</a:t>
            </a:r>
          </a:p>
        </p:txBody>
      </p:sp>
      <p:sp>
        <p:nvSpPr>
          <p:cNvPr id="3" name="Content Placeholder 2">
            <a:extLst>
              <a:ext uri="{FF2B5EF4-FFF2-40B4-BE49-F238E27FC236}">
                <a16:creationId xmlns="" xmlns:a16="http://schemas.microsoft.com/office/drawing/2014/main" id="{29D95BFF-7E1C-425B-9B99-C7549150ED49}"/>
              </a:ext>
            </a:extLst>
          </p:cNvPr>
          <p:cNvSpPr>
            <a:spLocks noGrp="1"/>
          </p:cNvSpPr>
          <p:nvPr>
            <p:ph idx="1"/>
          </p:nvPr>
        </p:nvSpPr>
        <p:spPr/>
        <p:txBody>
          <a:bodyPr/>
          <a:lstStyle/>
          <a:p>
            <a:r>
              <a:rPr lang="en-US" dirty="0"/>
              <a:t>Tracking number of unique views</a:t>
            </a:r>
          </a:p>
          <a:p>
            <a:r>
              <a:rPr lang="en-US" dirty="0"/>
              <a:t>Compiling and analyzing answers to the evaluation survey for </a:t>
            </a:r>
            <a:r>
              <a:rPr lang="en-US" i="1" dirty="0"/>
              <a:t>each</a:t>
            </a:r>
            <a:r>
              <a:rPr lang="en-US" dirty="0"/>
              <a:t> of the five activities</a:t>
            </a:r>
          </a:p>
          <a:p>
            <a:r>
              <a:rPr lang="en-US" dirty="0"/>
              <a:t>Tracking number of evaluation surveys answered/certificates claimed</a:t>
            </a:r>
          </a:p>
          <a:p>
            <a:r>
              <a:rPr lang="en-US" dirty="0"/>
              <a:t>Follow-up survey with users who have agreed to participate</a:t>
            </a:r>
          </a:p>
        </p:txBody>
      </p:sp>
      <p:sp>
        <p:nvSpPr>
          <p:cNvPr id="4" name="Footer Placeholder 3">
            <a:extLst>
              <a:ext uri="{FF2B5EF4-FFF2-40B4-BE49-F238E27FC236}">
                <a16:creationId xmlns="" xmlns:a16="http://schemas.microsoft.com/office/drawing/2014/main" id="{5B4F4943-09F3-4CB3-976F-1E14BBA2CB77}"/>
              </a:ext>
            </a:extLst>
          </p:cNvPr>
          <p:cNvSpPr>
            <a:spLocks noGrp="1"/>
          </p:cNvSpPr>
          <p:nvPr>
            <p:ph type="ftr" sz="quarter" idx="11"/>
          </p:nvPr>
        </p:nvSpPr>
        <p:spPr/>
        <p:txBody>
          <a:bodyPr/>
          <a:lstStyle/>
          <a:p>
            <a:r>
              <a:rPr lang="en-US">
                <a:solidFill>
                  <a:srgbClr val="E7E6E6">
                    <a:lumMod val="50000"/>
                  </a:srgbClr>
                </a:solidFill>
              </a:rPr>
              <a:t>Document Title</a:t>
            </a:r>
            <a:endParaRPr lang="en-US" dirty="0">
              <a:solidFill>
                <a:srgbClr val="E7E6E6">
                  <a:lumMod val="50000"/>
                </a:srgbClr>
              </a:solidFill>
            </a:endParaRPr>
          </a:p>
        </p:txBody>
      </p:sp>
      <p:sp>
        <p:nvSpPr>
          <p:cNvPr id="5" name="Slide Number Placeholder 4">
            <a:extLst>
              <a:ext uri="{FF2B5EF4-FFF2-40B4-BE49-F238E27FC236}">
                <a16:creationId xmlns="" xmlns:a16="http://schemas.microsoft.com/office/drawing/2014/main" id="{83EA902D-05A9-4ACF-A638-1390E655B6F3}"/>
              </a:ext>
            </a:extLst>
          </p:cNvPr>
          <p:cNvSpPr>
            <a:spLocks noGrp="1"/>
          </p:cNvSpPr>
          <p:nvPr>
            <p:ph type="sldNum" sz="quarter" idx="12"/>
          </p:nvPr>
        </p:nvSpPr>
        <p:spPr/>
        <p:txBody>
          <a:bodyPr/>
          <a:lstStyle/>
          <a:p>
            <a:fld id="{0F408A5D-059A-A247-8344-29C129C8EF29}" type="slidenum">
              <a:rPr lang="en-US" smtClean="0">
                <a:solidFill>
                  <a:srgbClr val="003A5B"/>
                </a:solidFill>
              </a:rPr>
              <a:pPr/>
              <a:t>9</a:t>
            </a:fld>
            <a:endParaRPr lang="en-US" dirty="0">
              <a:solidFill>
                <a:srgbClr val="003A5B"/>
              </a:solidFill>
            </a:endParaRPr>
          </a:p>
        </p:txBody>
      </p:sp>
    </p:spTree>
    <p:custDataLst>
      <p:tags r:id="rId1"/>
    </p:custDataLst>
    <p:extLst>
      <p:ext uri="{BB962C8B-B14F-4D97-AF65-F5344CB8AC3E}">
        <p14:creationId xmlns:p14="http://schemas.microsoft.com/office/powerpoint/2010/main" val="426028625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aastricht University">
  <a:themeElements>
    <a:clrScheme name="UM">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Royal College">
      <a:dk1>
        <a:sysClr val="windowText" lastClr="000000"/>
      </a:dk1>
      <a:lt1>
        <a:srgbClr val="FFFFFF"/>
      </a:lt1>
      <a:dk2>
        <a:srgbClr val="003A5B"/>
      </a:dk2>
      <a:lt2>
        <a:srgbClr val="E7E6E6"/>
      </a:lt2>
      <a:accent1>
        <a:srgbClr val="007680"/>
      </a:accent1>
      <a:accent2>
        <a:srgbClr val="4B4F54"/>
      </a:accent2>
      <a:accent3>
        <a:srgbClr val="9A3324"/>
      </a:accent3>
      <a:accent4>
        <a:srgbClr val="FFCD00"/>
      </a:accent4>
      <a:accent5>
        <a:srgbClr val="00A3AD"/>
      </a:accent5>
      <a:accent6>
        <a:srgbClr val="671E75"/>
      </a:accent6>
      <a:hlink>
        <a:srgbClr val="003B5C"/>
      </a:hlink>
      <a:folHlink>
        <a:srgbClr val="007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3558</TotalTime>
  <Words>2523</Words>
  <Application>Microsoft Office PowerPoint</Application>
  <PresentationFormat>Custom</PresentationFormat>
  <Paragraphs>375</Paragraphs>
  <Slides>56</Slides>
  <Notes>30</Notes>
  <HiddenSlides>0</HiddenSlides>
  <MMClips>0</MMClips>
  <ScaleCrop>false</ScaleCrop>
  <HeadingPairs>
    <vt:vector size="4" baseType="variant">
      <vt:variant>
        <vt:lpstr>Theme</vt:lpstr>
      </vt:variant>
      <vt:variant>
        <vt:i4>7</vt:i4>
      </vt:variant>
      <vt:variant>
        <vt:lpstr>Slide Titles</vt:lpstr>
      </vt:variant>
      <vt:variant>
        <vt:i4>56</vt:i4>
      </vt:variant>
    </vt:vector>
  </HeadingPairs>
  <TitlesOfParts>
    <vt:vector size="63" baseType="lpstr">
      <vt:lpstr>Origin</vt:lpstr>
      <vt:lpstr>1_Office Theme</vt:lpstr>
      <vt:lpstr>3_Office Theme</vt:lpstr>
      <vt:lpstr>2_Office Theme</vt:lpstr>
      <vt:lpstr>Office Theme</vt:lpstr>
      <vt:lpstr>Maastricht University</vt:lpstr>
      <vt:lpstr>4_Office Theme</vt:lpstr>
      <vt:lpstr>Coaching, Mentoring, and Feedback: Working through the thorns and tangles</vt:lpstr>
      <vt:lpstr>Introduction</vt:lpstr>
      <vt:lpstr>Rules of Engagement </vt:lpstr>
      <vt:lpstr>Joining the Discussion </vt:lpstr>
      <vt:lpstr>Speakers </vt:lpstr>
      <vt:lpstr>RX-OCR Activities</vt:lpstr>
      <vt:lpstr>RX-OCR: A coaching process</vt:lpstr>
      <vt:lpstr>“Coaching to Competence” Online Modules</vt:lpstr>
      <vt:lpstr>What is our evaluation strategy?</vt:lpstr>
      <vt:lpstr>What we’ve learned so far</vt:lpstr>
      <vt:lpstr>What are people saying?</vt:lpstr>
      <vt:lpstr>Next steps</vt:lpstr>
      <vt:lpstr>PowerPoint Presentation</vt:lpstr>
      <vt:lpstr>Multiple-role mentoring:  mentors’ conceptualisations, enactments and role conflicts    </vt:lpstr>
      <vt:lpstr>From mentoring to multiple-role mentoring</vt:lpstr>
      <vt:lpstr>Role conflict</vt:lpstr>
      <vt:lpstr>Research questions</vt:lpstr>
      <vt:lpstr>Methods</vt:lpstr>
      <vt:lpstr>Methods cont.</vt:lpstr>
      <vt:lpstr>Summary of results</vt:lpstr>
      <vt:lpstr>Summary of results</vt:lpstr>
      <vt:lpstr>Empowering</vt:lpstr>
      <vt:lpstr>Empowering    </vt:lpstr>
      <vt:lpstr>Checking</vt:lpstr>
      <vt:lpstr>Checking</vt:lpstr>
      <vt:lpstr>Directing</vt:lpstr>
      <vt:lpstr>Directing</vt:lpstr>
      <vt:lpstr>Role conflict</vt:lpstr>
      <vt:lpstr>Discussion &amp; Conclusion</vt:lpstr>
      <vt:lpstr>Integration of roles in mentoring</vt:lpstr>
      <vt:lpstr>Thank you for your attention </vt:lpstr>
      <vt:lpstr>References</vt:lpstr>
      <vt:lpstr>References</vt:lpstr>
      <vt:lpstr>References</vt:lpstr>
      <vt:lpstr>PowerPoint Presentation</vt:lpstr>
      <vt:lpstr>PowerPoint Presentation</vt:lpstr>
      <vt:lpstr>Assessment</vt:lpstr>
      <vt:lpstr>PowerPoint Presentation</vt:lpstr>
      <vt:lpstr>PowerPoint Presentation</vt:lpstr>
      <vt:lpstr>PowerPoint Presentation</vt:lpstr>
      <vt:lpstr>PowerPoint Presentation</vt:lpstr>
      <vt:lpstr>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 our presenters! </vt:lpstr>
      <vt:lpstr>Questions for Presenters</vt:lpstr>
      <vt:lpstr>Open Program Evaluation Community Discussion</vt:lpstr>
      <vt:lpstr>Next Steps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Many Programs, Many Ways: Evaluating the Implementation of Competence Committees at a Canadian University</dc:title>
  <dc:creator>Anita Acai</dc:creator>
  <cp:lastModifiedBy>Phillis, Eliza</cp:lastModifiedBy>
  <cp:revision>53</cp:revision>
  <dcterms:created xsi:type="dcterms:W3CDTF">2020-01-19T03:13:13Z</dcterms:created>
  <dcterms:modified xsi:type="dcterms:W3CDTF">2020-06-18T15:15:02Z</dcterms:modified>
</cp:coreProperties>
</file>