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 id="2147484011" r:id="rId4"/>
  </p:sldMasterIdLst>
  <p:notesMasterIdLst>
    <p:notesMasterId r:id="rId68"/>
  </p:notesMasterIdLst>
  <p:sldIdLst>
    <p:sldId id="321" r:id="rId5"/>
    <p:sldId id="324" r:id="rId6"/>
    <p:sldId id="322" r:id="rId7"/>
    <p:sldId id="323" r:id="rId8"/>
    <p:sldId id="325" r:id="rId9"/>
    <p:sldId id="256" r:id="rId10"/>
    <p:sldId id="279" r:id="rId11"/>
    <p:sldId id="276" r:id="rId12"/>
    <p:sldId id="278" r:id="rId13"/>
    <p:sldId id="280" r:id="rId14"/>
    <p:sldId id="257" r:id="rId15"/>
    <p:sldId id="281" r:id="rId16"/>
    <p:sldId id="283" r:id="rId17"/>
    <p:sldId id="282" r:id="rId18"/>
    <p:sldId id="266" r:id="rId19"/>
    <p:sldId id="258" r:id="rId20"/>
    <p:sldId id="271" r:id="rId21"/>
    <p:sldId id="284" r:id="rId22"/>
    <p:sldId id="260" r:id="rId23"/>
    <p:sldId id="262" r:id="rId24"/>
    <p:sldId id="264" r:id="rId25"/>
    <p:sldId id="269" r:id="rId26"/>
    <p:sldId id="270" r:id="rId27"/>
    <p:sldId id="286" r:id="rId28"/>
    <p:sldId id="291" r:id="rId29"/>
    <p:sldId id="295" r:id="rId30"/>
    <p:sldId id="293" r:id="rId31"/>
    <p:sldId id="294" r:id="rId32"/>
    <p:sldId id="259" r:id="rId33"/>
    <p:sldId id="261" r:id="rId34"/>
    <p:sldId id="287" r:id="rId35"/>
    <p:sldId id="288" r:id="rId36"/>
    <p:sldId id="290" r:id="rId37"/>
    <p:sldId id="289"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8" r:id="rId64"/>
    <p:sldId id="329" r:id="rId65"/>
    <p:sldId id="326" r:id="rId66"/>
    <p:sldId id="32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73143" autoAdjust="0"/>
  </p:normalViewPr>
  <p:slideViewPr>
    <p:cSldViewPr snapToGrid="0" snapToObjects="1">
      <p:cViewPr>
        <p:scale>
          <a:sx n="76" d="100"/>
          <a:sy n="76" d="100"/>
        </p:scale>
        <p:origin x="-966"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rPr>
              <a:t>CCs</a:t>
            </a:r>
            <a:r>
              <a:rPr lang="en-US" sz="2000" b="1" baseline="0" dirty="0">
                <a:solidFill>
                  <a:sysClr val="windowText" lastClr="000000"/>
                </a:solidFill>
              </a:rPr>
              <a:t> with Resident Members</a:t>
            </a:r>
            <a:endParaRPr lang="en-US" sz="2000" b="1" dirty="0">
              <a:solidFill>
                <a:sysClr val="windowText" lastClr="000000"/>
              </a:solidFill>
            </a:endParaRPr>
          </a:p>
        </c:rich>
      </c:tx>
      <c:layout/>
      <c:overlay val="0"/>
      <c:spPr>
        <a:noFill/>
        <a:ln>
          <a:noFill/>
        </a:ln>
        <a:effectLst/>
      </c:spPr>
    </c:title>
    <c:autoTitleDeleted val="0"/>
    <c:view3D>
      <c:rotX val="30"/>
      <c:rotY val="166"/>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c:v>
                </c:pt>
              </c:strCache>
            </c:strRef>
          </c:tx>
          <c:spPr>
            <a:solidFill>
              <a:schemeClr val="accent3"/>
            </a:solidFill>
          </c:spPr>
          <c:dPt>
            <c:idx val="0"/>
            <c:bubble3D val="0"/>
            <c:explosion val="3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BD0-A442-8177-3ECCC6F86BBD}"/>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283-4443-8D55-3259705B137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5</c:v>
                </c:pt>
                <c:pt idx="1">
                  <c:v>9</c:v>
                </c:pt>
              </c:numCache>
            </c:numRef>
          </c:val>
          <c:extLst xmlns:c16r2="http://schemas.microsoft.com/office/drawing/2015/06/chart">
            <c:ext xmlns:c16="http://schemas.microsoft.com/office/drawing/2014/chart" uri="{C3380CC4-5D6E-409C-BE32-E72D297353CC}">
              <c16:uniqueId val="{00000000-BBD0-A442-8177-3ECCC6F86BBD}"/>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rPr>
              <a:t>CCs</a:t>
            </a:r>
            <a:r>
              <a:rPr lang="en-US" sz="2000" b="1" baseline="0" dirty="0">
                <a:solidFill>
                  <a:sysClr val="windowText" lastClr="000000"/>
                </a:solidFill>
              </a:rPr>
              <a:t> with External Members</a:t>
            </a:r>
            <a:endParaRPr lang="en-US" sz="2000" b="1" dirty="0">
              <a:solidFill>
                <a:sysClr val="windowText" lastClr="000000"/>
              </a:solidFill>
            </a:endParaRPr>
          </a:p>
        </c:rich>
      </c:tx>
      <c:layout/>
      <c:overlay val="0"/>
      <c:spPr>
        <a:noFill/>
        <a:ln>
          <a:noFill/>
        </a:ln>
        <a:effectLst/>
      </c:spPr>
    </c:title>
    <c:autoTitleDeleted val="0"/>
    <c:view3D>
      <c:rotX val="30"/>
      <c:rotY val="12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c:v>
                </c:pt>
              </c:strCache>
            </c:strRef>
          </c:tx>
          <c:spPr>
            <a:solidFill>
              <a:schemeClr val="accent3"/>
            </a:solidFill>
          </c:spPr>
          <c:dPt>
            <c:idx val="0"/>
            <c:bubble3D val="0"/>
            <c:explosion val="3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B37-3449-91C0-1934526A22FC}"/>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B37-3449-91C0-1934526A22F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9</c:v>
                </c:pt>
                <c:pt idx="1">
                  <c:v>5</c:v>
                </c:pt>
              </c:numCache>
            </c:numRef>
          </c:val>
          <c:extLst xmlns:c16r2="http://schemas.microsoft.com/office/drawing/2015/06/chart">
            <c:ext xmlns:c16="http://schemas.microsoft.com/office/drawing/2014/chart" uri="{C3380CC4-5D6E-409C-BE32-E72D297353CC}">
              <c16:uniqueId val="{00000004-DB37-3449-91C0-1934526A22FC}"/>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EB58C-69A6-E74C-A5B0-31B713504B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F039F2F-1414-5A4D-A0DF-A9FF23CEA7EE}">
      <dgm:prSet/>
      <dgm:spPr>
        <a:solidFill>
          <a:schemeClr val="accent2"/>
        </a:solidFill>
      </dgm:spPr>
      <dgm:t>
        <a:bodyPr/>
        <a:lstStyle/>
        <a:p>
          <a:r>
            <a:rPr lang="en-US" i="0" dirty="0"/>
            <a:t>Inputs: promote or inhibit members’ interactions</a:t>
          </a:r>
        </a:p>
      </dgm:t>
    </dgm:pt>
    <dgm:pt modelId="{D2AC0BDA-05D4-554E-891D-64CD50641753}" type="parTrans" cxnId="{A5A8CA9F-0243-9145-80E4-58DC9637D68F}">
      <dgm:prSet/>
      <dgm:spPr/>
      <dgm:t>
        <a:bodyPr/>
        <a:lstStyle/>
        <a:p>
          <a:endParaRPr lang="en-US"/>
        </a:p>
      </dgm:t>
    </dgm:pt>
    <dgm:pt modelId="{C8A83AEB-6298-524A-A0CD-32AAD53722CA}" type="sibTrans" cxnId="{A5A8CA9F-0243-9145-80E4-58DC9637D68F}">
      <dgm:prSet/>
      <dgm:spPr/>
      <dgm:t>
        <a:bodyPr/>
        <a:lstStyle/>
        <a:p>
          <a:endParaRPr lang="en-US"/>
        </a:p>
      </dgm:t>
    </dgm:pt>
    <dgm:pt modelId="{8917992D-6E85-0249-ABF2-C9107E1C2763}">
      <dgm:prSet/>
      <dgm:spPr>
        <a:solidFill>
          <a:schemeClr val="accent2">
            <a:lumMod val="40000"/>
            <a:lumOff val="60000"/>
            <a:alpha val="90000"/>
          </a:schemeClr>
        </a:solidFill>
      </dgm:spPr>
      <dgm:t>
        <a:bodyPr/>
        <a:lstStyle/>
        <a:p>
          <a:r>
            <a:rPr lang="en-US" i="0" dirty="0"/>
            <a:t>Individual members</a:t>
          </a:r>
        </a:p>
      </dgm:t>
    </dgm:pt>
    <dgm:pt modelId="{7ACBDE4E-23E7-784F-8264-7D5B88360354}" type="parTrans" cxnId="{DF78D6A8-47B2-334C-A900-0DA1BD751043}">
      <dgm:prSet/>
      <dgm:spPr/>
      <dgm:t>
        <a:bodyPr/>
        <a:lstStyle/>
        <a:p>
          <a:endParaRPr lang="en-US"/>
        </a:p>
      </dgm:t>
    </dgm:pt>
    <dgm:pt modelId="{0EF19DE4-89E7-5440-9990-F701BB2FC1A1}" type="sibTrans" cxnId="{DF78D6A8-47B2-334C-A900-0DA1BD751043}">
      <dgm:prSet/>
      <dgm:spPr/>
      <dgm:t>
        <a:bodyPr/>
        <a:lstStyle/>
        <a:p>
          <a:endParaRPr lang="en-US"/>
        </a:p>
      </dgm:t>
    </dgm:pt>
    <dgm:pt modelId="{5EF3804F-510F-3748-B976-5E6623819ED9}">
      <dgm:prSet/>
      <dgm:spPr>
        <a:solidFill>
          <a:schemeClr val="accent2">
            <a:lumMod val="40000"/>
            <a:lumOff val="60000"/>
            <a:alpha val="90000"/>
          </a:schemeClr>
        </a:solidFill>
      </dgm:spPr>
      <dgm:t>
        <a:bodyPr/>
        <a:lstStyle/>
        <a:p>
          <a:r>
            <a:rPr lang="en-US" i="0" dirty="0"/>
            <a:t>Organizational and contextual factors</a:t>
          </a:r>
        </a:p>
      </dgm:t>
    </dgm:pt>
    <dgm:pt modelId="{5375671D-8FD8-5646-8752-05DF908BCEC8}" type="parTrans" cxnId="{1A2415A1-43BF-9846-82E0-87DA76978F4A}">
      <dgm:prSet/>
      <dgm:spPr/>
      <dgm:t>
        <a:bodyPr/>
        <a:lstStyle/>
        <a:p>
          <a:endParaRPr lang="en-US"/>
        </a:p>
      </dgm:t>
    </dgm:pt>
    <dgm:pt modelId="{AB91F0DC-B633-A842-B4C0-5E3C70693318}" type="sibTrans" cxnId="{1A2415A1-43BF-9846-82E0-87DA76978F4A}">
      <dgm:prSet/>
      <dgm:spPr/>
      <dgm:t>
        <a:bodyPr/>
        <a:lstStyle/>
        <a:p>
          <a:endParaRPr lang="en-US"/>
        </a:p>
      </dgm:t>
    </dgm:pt>
    <dgm:pt modelId="{75F30EAD-E932-2B45-A68D-C0C58A091960}">
      <dgm:prSet/>
      <dgm:spPr/>
      <dgm:t>
        <a:bodyPr/>
        <a:lstStyle/>
        <a:p>
          <a:r>
            <a:rPr lang="en-US" i="0" dirty="0"/>
            <a:t>Processes: members’ interactions toward group goal </a:t>
          </a:r>
        </a:p>
      </dgm:t>
    </dgm:pt>
    <dgm:pt modelId="{22EAA975-F0D7-9E4C-8423-3F9B99539635}" type="parTrans" cxnId="{1242D88B-D5D8-7241-8B3B-B8F2263AC50A}">
      <dgm:prSet/>
      <dgm:spPr/>
      <dgm:t>
        <a:bodyPr/>
        <a:lstStyle/>
        <a:p>
          <a:endParaRPr lang="en-US"/>
        </a:p>
      </dgm:t>
    </dgm:pt>
    <dgm:pt modelId="{C0AEEF57-CC8B-1942-A7E9-67F9C9AB112A}" type="sibTrans" cxnId="{1242D88B-D5D8-7241-8B3B-B8F2263AC50A}">
      <dgm:prSet/>
      <dgm:spPr/>
      <dgm:t>
        <a:bodyPr/>
        <a:lstStyle/>
        <a:p>
          <a:endParaRPr lang="en-US"/>
        </a:p>
      </dgm:t>
    </dgm:pt>
    <dgm:pt modelId="{82046BF0-ACC3-B942-96C8-2861066675AD}">
      <dgm:prSet/>
      <dgm:spPr>
        <a:solidFill>
          <a:schemeClr val="accent6"/>
        </a:solidFill>
      </dgm:spPr>
      <dgm:t>
        <a:bodyPr/>
        <a:lstStyle/>
        <a:p>
          <a:r>
            <a:rPr lang="en-US" i="0" dirty="0"/>
            <a:t>Outputs</a:t>
          </a:r>
        </a:p>
      </dgm:t>
    </dgm:pt>
    <dgm:pt modelId="{78EE182C-18CD-2842-A170-15E37B17CE09}" type="parTrans" cxnId="{E6628673-D434-FF47-876E-7F9A1C6F3F07}">
      <dgm:prSet/>
      <dgm:spPr/>
      <dgm:t>
        <a:bodyPr/>
        <a:lstStyle/>
        <a:p>
          <a:endParaRPr lang="en-US"/>
        </a:p>
      </dgm:t>
    </dgm:pt>
    <dgm:pt modelId="{612E38D0-9AAF-0A45-B593-97560311B696}" type="sibTrans" cxnId="{E6628673-D434-FF47-876E-7F9A1C6F3F07}">
      <dgm:prSet/>
      <dgm:spPr/>
      <dgm:t>
        <a:bodyPr/>
        <a:lstStyle/>
        <a:p>
          <a:endParaRPr lang="en-US"/>
        </a:p>
      </dgm:t>
    </dgm:pt>
    <dgm:pt modelId="{CC57EF16-A4D9-CA49-93D1-DD19E189099B}">
      <dgm:prSet/>
      <dgm:spPr/>
      <dgm:t>
        <a:bodyPr/>
        <a:lstStyle/>
        <a:p>
          <a:r>
            <a:rPr lang="en-US" dirty="0"/>
            <a:t>Group processes</a:t>
          </a:r>
        </a:p>
      </dgm:t>
    </dgm:pt>
    <dgm:pt modelId="{1E268F15-DEEE-8E4C-B5F3-7376DD9D9A87}" type="parTrans" cxnId="{CC48D5DA-D308-DA41-90A5-5544451127FC}">
      <dgm:prSet/>
      <dgm:spPr/>
      <dgm:t>
        <a:bodyPr/>
        <a:lstStyle/>
        <a:p>
          <a:endParaRPr lang="en-US"/>
        </a:p>
      </dgm:t>
    </dgm:pt>
    <dgm:pt modelId="{99A69D78-AAA2-E847-92B9-54D91D143EFF}" type="sibTrans" cxnId="{CC48D5DA-D308-DA41-90A5-5544451127FC}">
      <dgm:prSet/>
      <dgm:spPr/>
      <dgm:t>
        <a:bodyPr/>
        <a:lstStyle/>
        <a:p>
          <a:endParaRPr lang="en-US"/>
        </a:p>
      </dgm:t>
    </dgm:pt>
    <dgm:pt modelId="{6697754D-ED52-E14D-A648-DE0B09E8CF59}">
      <dgm:prSet/>
      <dgm:spPr/>
      <dgm:t>
        <a:bodyPr/>
        <a:lstStyle/>
        <a:p>
          <a:r>
            <a:rPr lang="en-US" dirty="0"/>
            <a:t>Group norms</a:t>
          </a:r>
        </a:p>
      </dgm:t>
    </dgm:pt>
    <dgm:pt modelId="{A1417285-F1BB-DE44-A967-1B961A123648}" type="parTrans" cxnId="{6AD14AEC-613B-7345-A279-918B2BDBB371}">
      <dgm:prSet/>
      <dgm:spPr/>
      <dgm:t>
        <a:bodyPr/>
        <a:lstStyle/>
        <a:p>
          <a:endParaRPr lang="en-US"/>
        </a:p>
      </dgm:t>
    </dgm:pt>
    <dgm:pt modelId="{B99A9484-04BD-9E43-9BCD-A8D818AA29E5}" type="sibTrans" cxnId="{6AD14AEC-613B-7345-A279-918B2BDBB371}">
      <dgm:prSet/>
      <dgm:spPr/>
      <dgm:t>
        <a:bodyPr/>
        <a:lstStyle/>
        <a:p>
          <a:endParaRPr lang="en-US"/>
        </a:p>
      </dgm:t>
    </dgm:pt>
    <dgm:pt modelId="{243139D7-1B4F-6345-A616-BD6960024091}">
      <dgm:prSet/>
      <dgm:spPr>
        <a:solidFill>
          <a:schemeClr val="accent6"/>
        </a:solidFill>
      </dgm:spPr>
      <dgm:t>
        <a:bodyPr/>
        <a:lstStyle/>
        <a:p>
          <a:r>
            <a:rPr lang="en-US" i="0" dirty="0"/>
            <a:t>Decisions</a:t>
          </a:r>
        </a:p>
      </dgm:t>
    </dgm:pt>
    <dgm:pt modelId="{772F8D4E-9415-A444-B73D-1DEDA08B5FC5}" type="parTrans" cxnId="{5E9CB7CB-FC0D-4E41-9845-FF58FDBB8E76}">
      <dgm:prSet/>
      <dgm:spPr/>
      <dgm:t>
        <a:bodyPr/>
        <a:lstStyle/>
        <a:p>
          <a:endParaRPr lang="en-US"/>
        </a:p>
      </dgm:t>
    </dgm:pt>
    <dgm:pt modelId="{CE58F9C2-50D3-A643-8C59-DBEB9B5551EF}" type="sibTrans" cxnId="{5E9CB7CB-FC0D-4E41-9845-FF58FDBB8E76}">
      <dgm:prSet/>
      <dgm:spPr/>
      <dgm:t>
        <a:bodyPr/>
        <a:lstStyle/>
        <a:p>
          <a:endParaRPr lang="en-US"/>
        </a:p>
      </dgm:t>
    </dgm:pt>
    <dgm:pt modelId="{675E7B92-E57F-9B46-B70E-CDAB3E0061E8}">
      <dgm:prSet/>
      <dgm:spPr>
        <a:solidFill>
          <a:schemeClr val="accent6"/>
        </a:solidFill>
      </dgm:spPr>
      <dgm:t>
        <a:bodyPr/>
        <a:lstStyle/>
        <a:p>
          <a:r>
            <a:rPr lang="en-US" i="0" dirty="0"/>
            <a:t>Member satisfaction </a:t>
          </a:r>
        </a:p>
      </dgm:t>
    </dgm:pt>
    <dgm:pt modelId="{B953D875-1762-6040-8902-87B1E8D40E38}" type="parTrans" cxnId="{7BC90EC6-155F-B143-83CF-13AFF0D55547}">
      <dgm:prSet/>
      <dgm:spPr/>
      <dgm:t>
        <a:bodyPr/>
        <a:lstStyle/>
        <a:p>
          <a:endParaRPr lang="en-US"/>
        </a:p>
      </dgm:t>
    </dgm:pt>
    <dgm:pt modelId="{2182D4E0-E0EE-2F4B-9AEE-BE149ADC60F2}" type="sibTrans" cxnId="{7BC90EC6-155F-B143-83CF-13AFF0D55547}">
      <dgm:prSet/>
      <dgm:spPr/>
      <dgm:t>
        <a:bodyPr/>
        <a:lstStyle/>
        <a:p>
          <a:endParaRPr lang="en-US"/>
        </a:p>
      </dgm:t>
    </dgm:pt>
    <dgm:pt modelId="{7A43FDD4-B18E-A14C-ACEA-389AB3CB4583}">
      <dgm:prSet/>
      <dgm:spPr>
        <a:solidFill>
          <a:schemeClr val="accent6"/>
        </a:solidFill>
      </dgm:spPr>
      <dgm:t>
        <a:bodyPr/>
        <a:lstStyle/>
        <a:p>
          <a:r>
            <a:rPr lang="en-US" i="0" dirty="0"/>
            <a:t>Team cohesiveness</a:t>
          </a:r>
        </a:p>
      </dgm:t>
    </dgm:pt>
    <dgm:pt modelId="{F0778150-D866-1B47-AB19-A9113AFD1E1E}" type="parTrans" cxnId="{8A8882FC-CB48-EC45-B654-187F2F4C8294}">
      <dgm:prSet/>
      <dgm:spPr/>
      <dgm:t>
        <a:bodyPr/>
        <a:lstStyle/>
        <a:p>
          <a:endParaRPr lang="en-US"/>
        </a:p>
      </dgm:t>
    </dgm:pt>
    <dgm:pt modelId="{A409FF24-7E6A-0F42-AFB8-C50C905D5BA5}" type="sibTrans" cxnId="{8A8882FC-CB48-EC45-B654-187F2F4C8294}">
      <dgm:prSet/>
      <dgm:spPr/>
      <dgm:t>
        <a:bodyPr/>
        <a:lstStyle/>
        <a:p>
          <a:endParaRPr lang="en-US"/>
        </a:p>
      </dgm:t>
    </dgm:pt>
    <dgm:pt modelId="{2C2CD796-E466-794F-8F3C-C0EEA359C116}">
      <dgm:prSet/>
      <dgm:spPr>
        <a:solidFill>
          <a:schemeClr val="accent2">
            <a:lumMod val="40000"/>
            <a:lumOff val="60000"/>
            <a:alpha val="90000"/>
          </a:schemeClr>
        </a:solidFill>
      </dgm:spPr>
      <dgm:t>
        <a:bodyPr/>
        <a:lstStyle/>
        <a:p>
          <a:r>
            <a:rPr lang="en-US" i="0" dirty="0"/>
            <a:t>Team factors</a:t>
          </a:r>
        </a:p>
      </dgm:t>
    </dgm:pt>
    <dgm:pt modelId="{F1A9E52C-3591-554A-8F4A-2F08B3353836}" type="parTrans" cxnId="{B16B1C45-4098-B142-8C79-EBBB6FCC94AD}">
      <dgm:prSet/>
      <dgm:spPr/>
      <dgm:t>
        <a:bodyPr/>
        <a:lstStyle/>
        <a:p>
          <a:endParaRPr lang="en-US"/>
        </a:p>
      </dgm:t>
    </dgm:pt>
    <dgm:pt modelId="{142A715B-8A0A-5B45-BE48-D1653C238197}" type="sibTrans" cxnId="{B16B1C45-4098-B142-8C79-EBBB6FCC94AD}">
      <dgm:prSet/>
      <dgm:spPr/>
      <dgm:t>
        <a:bodyPr/>
        <a:lstStyle/>
        <a:p>
          <a:endParaRPr lang="en-US"/>
        </a:p>
      </dgm:t>
    </dgm:pt>
    <dgm:pt modelId="{FEF2E2B9-9F96-6F4C-8886-57FCDE85CEFA}">
      <dgm:prSet/>
      <dgm:spPr/>
      <dgm:t>
        <a:bodyPr/>
        <a:lstStyle/>
        <a:p>
          <a:r>
            <a:rPr lang="en-US" dirty="0"/>
            <a:t>spoken and unspoken rules</a:t>
          </a:r>
        </a:p>
      </dgm:t>
    </dgm:pt>
    <dgm:pt modelId="{108FBB12-2B5C-F448-87D9-9FFD5CF17121}" type="parTrans" cxnId="{8765455F-7E72-0A42-8077-4BD351B7ECA6}">
      <dgm:prSet/>
      <dgm:spPr/>
      <dgm:t>
        <a:bodyPr/>
        <a:lstStyle/>
        <a:p>
          <a:endParaRPr lang="en-US"/>
        </a:p>
      </dgm:t>
    </dgm:pt>
    <dgm:pt modelId="{4BD9D631-0C5C-5441-949F-4192C93E6B2B}" type="sibTrans" cxnId="{8765455F-7E72-0A42-8077-4BD351B7ECA6}">
      <dgm:prSet/>
      <dgm:spPr/>
      <dgm:t>
        <a:bodyPr/>
        <a:lstStyle/>
        <a:p>
          <a:endParaRPr lang="en-US"/>
        </a:p>
      </dgm:t>
    </dgm:pt>
    <dgm:pt modelId="{F46744AC-2104-8D46-9FA2-39FA4CADE2DF}">
      <dgm:prSet/>
      <dgm:spPr>
        <a:solidFill>
          <a:schemeClr val="accent2">
            <a:lumMod val="40000"/>
            <a:lumOff val="60000"/>
            <a:alpha val="90000"/>
          </a:schemeClr>
        </a:solidFill>
      </dgm:spPr>
      <dgm:t>
        <a:bodyPr/>
        <a:lstStyle/>
        <a:p>
          <a:r>
            <a:rPr lang="en-US" i="0" dirty="0"/>
            <a:t>competence, background</a:t>
          </a:r>
        </a:p>
      </dgm:t>
    </dgm:pt>
    <dgm:pt modelId="{0C89BE8A-88AF-5C44-9222-7F25AFA6AE96}" type="parTrans" cxnId="{D023F034-38F8-3A46-9898-0EF080A6EE86}">
      <dgm:prSet/>
      <dgm:spPr/>
    </dgm:pt>
    <dgm:pt modelId="{AD181F65-C170-F548-A61C-111F5266D0BF}" type="sibTrans" cxnId="{D023F034-38F8-3A46-9898-0EF080A6EE86}">
      <dgm:prSet/>
      <dgm:spPr/>
    </dgm:pt>
    <dgm:pt modelId="{6070C6C5-5837-E941-B2FE-76A7FB0A4648}">
      <dgm:prSet/>
      <dgm:spPr>
        <a:solidFill>
          <a:schemeClr val="accent2">
            <a:lumMod val="40000"/>
            <a:lumOff val="60000"/>
            <a:alpha val="90000"/>
          </a:schemeClr>
        </a:solidFill>
      </dgm:spPr>
      <dgm:t>
        <a:bodyPr/>
        <a:lstStyle/>
        <a:p>
          <a:r>
            <a:rPr lang="en-US" i="0" dirty="0"/>
            <a:t>task structure, leader influences</a:t>
          </a:r>
        </a:p>
      </dgm:t>
    </dgm:pt>
    <dgm:pt modelId="{E4ECDA50-1C1F-1F41-8278-BB458F6A9BCB}" type="parTrans" cxnId="{41C64E74-1C1F-BD41-B3D5-DDC7E259908A}">
      <dgm:prSet/>
      <dgm:spPr/>
    </dgm:pt>
    <dgm:pt modelId="{A7CCF8B8-A608-E547-ACBB-7F9B16DB55B5}" type="sibTrans" cxnId="{41C64E74-1C1F-BD41-B3D5-DDC7E259908A}">
      <dgm:prSet/>
      <dgm:spPr/>
    </dgm:pt>
    <dgm:pt modelId="{144FE6AC-5992-4A41-9161-B1211936DD36}">
      <dgm:prSet/>
      <dgm:spPr>
        <a:solidFill>
          <a:schemeClr val="accent2">
            <a:lumMod val="40000"/>
            <a:lumOff val="60000"/>
            <a:alpha val="90000"/>
          </a:schemeClr>
        </a:solidFill>
      </dgm:spPr>
      <dgm:t>
        <a:bodyPr/>
        <a:lstStyle/>
        <a:p>
          <a:r>
            <a:rPr lang="en-US" i="0" dirty="0"/>
            <a:t>organizational structure, culture</a:t>
          </a:r>
        </a:p>
      </dgm:t>
    </dgm:pt>
    <dgm:pt modelId="{155CDA17-C857-CA42-8661-C6E36CE17A01}" type="parTrans" cxnId="{90DA662E-7CF1-7C45-9049-76618E7E8161}">
      <dgm:prSet/>
      <dgm:spPr/>
    </dgm:pt>
    <dgm:pt modelId="{01CC975B-C684-024B-B695-3C74E95264DA}" type="sibTrans" cxnId="{90DA662E-7CF1-7C45-9049-76618E7E8161}">
      <dgm:prSet/>
      <dgm:spPr/>
    </dgm:pt>
    <dgm:pt modelId="{FC4EBDC4-8238-C644-B206-743FB66A5D47}" type="pres">
      <dgm:prSet presAssocID="{0CBEB58C-69A6-E74C-A5B0-31B713504B1D}" presName="Name0" presStyleCnt="0">
        <dgm:presLayoutVars>
          <dgm:dir/>
          <dgm:animLvl val="lvl"/>
          <dgm:resizeHandles val="exact"/>
        </dgm:presLayoutVars>
      </dgm:prSet>
      <dgm:spPr/>
      <dgm:t>
        <a:bodyPr/>
        <a:lstStyle/>
        <a:p>
          <a:endParaRPr lang="en-CA"/>
        </a:p>
      </dgm:t>
    </dgm:pt>
    <dgm:pt modelId="{B12F1DDA-23E8-8148-850C-5BDEDDBBA4AC}" type="pres">
      <dgm:prSet presAssocID="{9F039F2F-1414-5A4D-A0DF-A9FF23CEA7EE}" presName="composite" presStyleCnt="0"/>
      <dgm:spPr/>
    </dgm:pt>
    <dgm:pt modelId="{5B0767A7-9D96-7D40-82CE-5662E4A1AA1D}" type="pres">
      <dgm:prSet presAssocID="{9F039F2F-1414-5A4D-A0DF-A9FF23CEA7EE}" presName="parTx" presStyleLbl="alignNode1" presStyleIdx="0" presStyleCnt="3">
        <dgm:presLayoutVars>
          <dgm:chMax val="0"/>
          <dgm:chPref val="0"/>
          <dgm:bulletEnabled val="1"/>
        </dgm:presLayoutVars>
      </dgm:prSet>
      <dgm:spPr/>
      <dgm:t>
        <a:bodyPr/>
        <a:lstStyle/>
        <a:p>
          <a:endParaRPr lang="en-CA"/>
        </a:p>
      </dgm:t>
    </dgm:pt>
    <dgm:pt modelId="{068EFB08-4FF1-784A-82C2-1F47F0B1E441}" type="pres">
      <dgm:prSet presAssocID="{9F039F2F-1414-5A4D-A0DF-A9FF23CEA7EE}" presName="desTx" presStyleLbl="alignAccFollowNode1" presStyleIdx="0" presStyleCnt="3">
        <dgm:presLayoutVars>
          <dgm:bulletEnabled val="1"/>
        </dgm:presLayoutVars>
      </dgm:prSet>
      <dgm:spPr/>
      <dgm:t>
        <a:bodyPr/>
        <a:lstStyle/>
        <a:p>
          <a:endParaRPr lang="en-CA"/>
        </a:p>
      </dgm:t>
    </dgm:pt>
    <dgm:pt modelId="{55C38B7E-010C-614E-B225-2AB2E1811D6C}" type="pres">
      <dgm:prSet presAssocID="{C8A83AEB-6298-524A-A0CD-32AAD53722CA}" presName="space" presStyleCnt="0"/>
      <dgm:spPr/>
    </dgm:pt>
    <dgm:pt modelId="{B72175E7-D7C0-4B48-9E07-D34426C05BA2}" type="pres">
      <dgm:prSet presAssocID="{75F30EAD-E932-2B45-A68D-C0C58A091960}" presName="composite" presStyleCnt="0"/>
      <dgm:spPr/>
    </dgm:pt>
    <dgm:pt modelId="{DE22345D-5A88-714F-900D-F918800D7DC6}" type="pres">
      <dgm:prSet presAssocID="{75F30EAD-E932-2B45-A68D-C0C58A091960}" presName="parTx" presStyleLbl="alignNode1" presStyleIdx="1" presStyleCnt="3">
        <dgm:presLayoutVars>
          <dgm:chMax val="0"/>
          <dgm:chPref val="0"/>
          <dgm:bulletEnabled val="1"/>
        </dgm:presLayoutVars>
      </dgm:prSet>
      <dgm:spPr/>
      <dgm:t>
        <a:bodyPr/>
        <a:lstStyle/>
        <a:p>
          <a:endParaRPr lang="en-CA"/>
        </a:p>
      </dgm:t>
    </dgm:pt>
    <dgm:pt modelId="{3CA81D84-7ECA-594E-817D-0A77062CFE69}" type="pres">
      <dgm:prSet presAssocID="{75F30EAD-E932-2B45-A68D-C0C58A091960}" presName="desTx" presStyleLbl="alignAccFollowNode1" presStyleIdx="1" presStyleCnt="3">
        <dgm:presLayoutVars>
          <dgm:bulletEnabled val="1"/>
        </dgm:presLayoutVars>
      </dgm:prSet>
      <dgm:spPr/>
      <dgm:t>
        <a:bodyPr/>
        <a:lstStyle/>
        <a:p>
          <a:endParaRPr lang="en-CA"/>
        </a:p>
      </dgm:t>
    </dgm:pt>
    <dgm:pt modelId="{DFFA8814-5188-6345-9107-83F4825975D3}" type="pres">
      <dgm:prSet presAssocID="{C0AEEF57-CC8B-1942-A7E9-67F9C9AB112A}" presName="space" presStyleCnt="0"/>
      <dgm:spPr/>
    </dgm:pt>
    <dgm:pt modelId="{9BBA5982-ABF8-5F41-B1E6-7C59E61A8E31}" type="pres">
      <dgm:prSet presAssocID="{82046BF0-ACC3-B942-96C8-2861066675AD}" presName="composite" presStyleCnt="0"/>
      <dgm:spPr/>
    </dgm:pt>
    <dgm:pt modelId="{16127F66-16C7-C142-88BB-C5D89A35EE30}" type="pres">
      <dgm:prSet presAssocID="{82046BF0-ACC3-B942-96C8-2861066675AD}" presName="parTx" presStyleLbl="alignNode1" presStyleIdx="2" presStyleCnt="3">
        <dgm:presLayoutVars>
          <dgm:chMax val="0"/>
          <dgm:chPref val="0"/>
          <dgm:bulletEnabled val="1"/>
        </dgm:presLayoutVars>
      </dgm:prSet>
      <dgm:spPr/>
      <dgm:t>
        <a:bodyPr/>
        <a:lstStyle/>
        <a:p>
          <a:endParaRPr lang="en-CA"/>
        </a:p>
      </dgm:t>
    </dgm:pt>
    <dgm:pt modelId="{176DD84B-940E-0041-AE6C-7B4C9FD20AC2}" type="pres">
      <dgm:prSet presAssocID="{82046BF0-ACC3-B942-96C8-2861066675AD}" presName="desTx" presStyleLbl="alignAccFollowNode1" presStyleIdx="2" presStyleCnt="3">
        <dgm:presLayoutVars>
          <dgm:bulletEnabled val="1"/>
        </dgm:presLayoutVars>
      </dgm:prSet>
      <dgm:spPr>
        <a:solidFill>
          <a:schemeClr val="accent6">
            <a:lumMod val="40000"/>
            <a:lumOff val="60000"/>
            <a:alpha val="90000"/>
          </a:schemeClr>
        </a:solidFill>
      </dgm:spPr>
      <dgm:t>
        <a:bodyPr/>
        <a:lstStyle/>
        <a:p>
          <a:endParaRPr lang="en-CA"/>
        </a:p>
      </dgm:t>
    </dgm:pt>
  </dgm:ptLst>
  <dgm:cxnLst>
    <dgm:cxn modelId="{B16B1C45-4098-B142-8C79-EBBB6FCC94AD}" srcId="{9F039F2F-1414-5A4D-A0DF-A9FF23CEA7EE}" destId="{2C2CD796-E466-794F-8F3C-C0EEA359C116}" srcOrd="1" destOrd="0" parTransId="{F1A9E52C-3591-554A-8F4A-2F08B3353836}" sibTransId="{142A715B-8A0A-5B45-BE48-D1653C238197}"/>
    <dgm:cxn modelId="{5E9CB7CB-FC0D-4E41-9845-FF58FDBB8E76}" srcId="{82046BF0-ACC3-B942-96C8-2861066675AD}" destId="{243139D7-1B4F-6345-A616-BD6960024091}" srcOrd="0" destOrd="0" parTransId="{772F8D4E-9415-A444-B73D-1DEDA08B5FC5}" sibTransId="{CE58F9C2-50D3-A643-8C59-DBEB9B5551EF}"/>
    <dgm:cxn modelId="{28916818-5E29-40DA-9FF5-A7326EAFA8CA}" type="presOf" srcId="{75F30EAD-E932-2B45-A68D-C0C58A091960}" destId="{DE22345D-5A88-714F-900D-F918800D7DC6}" srcOrd="0" destOrd="0" presId="urn:microsoft.com/office/officeart/2005/8/layout/hList1"/>
    <dgm:cxn modelId="{DF78D6A8-47B2-334C-A900-0DA1BD751043}" srcId="{9F039F2F-1414-5A4D-A0DF-A9FF23CEA7EE}" destId="{8917992D-6E85-0249-ABF2-C9107E1C2763}" srcOrd="0" destOrd="0" parTransId="{7ACBDE4E-23E7-784F-8264-7D5B88360354}" sibTransId="{0EF19DE4-89E7-5440-9990-F701BB2FC1A1}"/>
    <dgm:cxn modelId="{7BC90EC6-155F-B143-83CF-13AFF0D55547}" srcId="{82046BF0-ACC3-B942-96C8-2861066675AD}" destId="{675E7B92-E57F-9B46-B70E-CDAB3E0061E8}" srcOrd="1" destOrd="0" parTransId="{B953D875-1762-6040-8902-87B1E8D40E38}" sibTransId="{2182D4E0-E0EE-2F4B-9AEE-BE149ADC60F2}"/>
    <dgm:cxn modelId="{1242D88B-D5D8-7241-8B3B-B8F2263AC50A}" srcId="{0CBEB58C-69A6-E74C-A5B0-31B713504B1D}" destId="{75F30EAD-E932-2B45-A68D-C0C58A091960}" srcOrd="1" destOrd="0" parTransId="{22EAA975-F0D7-9E4C-8423-3F9B99539635}" sibTransId="{C0AEEF57-CC8B-1942-A7E9-67F9C9AB112A}"/>
    <dgm:cxn modelId="{90DA662E-7CF1-7C45-9049-76618E7E8161}" srcId="{5EF3804F-510F-3748-B976-5E6623819ED9}" destId="{144FE6AC-5992-4A41-9161-B1211936DD36}" srcOrd="0" destOrd="0" parTransId="{155CDA17-C857-CA42-8661-C6E36CE17A01}" sibTransId="{01CC975B-C684-024B-B695-3C74E95264DA}"/>
    <dgm:cxn modelId="{9C5B2073-9AD7-4700-B7EE-28B8F3C6C72F}" type="presOf" srcId="{F46744AC-2104-8D46-9FA2-39FA4CADE2DF}" destId="{068EFB08-4FF1-784A-82C2-1F47F0B1E441}" srcOrd="0" destOrd="1" presId="urn:microsoft.com/office/officeart/2005/8/layout/hList1"/>
    <dgm:cxn modelId="{B98335B5-886F-4911-8F6C-CCBBB9474FEE}" type="presOf" srcId="{5EF3804F-510F-3748-B976-5E6623819ED9}" destId="{068EFB08-4FF1-784A-82C2-1F47F0B1E441}" srcOrd="0" destOrd="4" presId="urn:microsoft.com/office/officeart/2005/8/layout/hList1"/>
    <dgm:cxn modelId="{41C64E74-1C1F-BD41-B3D5-DDC7E259908A}" srcId="{2C2CD796-E466-794F-8F3C-C0EEA359C116}" destId="{6070C6C5-5837-E941-B2FE-76A7FB0A4648}" srcOrd="0" destOrd="0" parTransId="{E4ECDA50-1C1F-1F41-8278-BB458F6A9BCB}" sibTransId="{A7CCF8B8-A608-E547-ACBB-7F9B16DB55B5}"/>
    <dgm:cxn modelId="{29B2D5F0-2A3A-4030-8DD8-342EA4A198BF}" type="presOf" srcId="{FEF2E2B9-9F96-6F4C-8886-57FCDE85CEFA}" destId="{3CA81D84-7ECA-594E-817D-0A77062CFE69}" srcOrd="0" destOrd="2" presId="urn:microsoft.com/office/officeart/2005/8/layout/hList1"/>
    <dgm:cxn modelId="{A5A8CA9F-0243-9145-80E4-58DC9637D68F}" srcId="{0CBEB58C-69A6-E74C-A5B0-31B713504B1D}" destId="{9F039F2F-1414-5A4D-A0DF-A9FF23CEA7EE}" srcOrd="0" destOrd="0" parTransId="{D2AC0BDA-05D4-554E-891D-64CD50641753}" sibTransId="{C8A83AEB-6298-524A-A0CD-32AAD53722CA}"/>
    <dgm:cxn modelId="{D023F034-38F8-3A46-9898-0EF080A6EE86}" srcId="{8917992D-6E85-0249-ABF2-C9107E1C2763}" destId="{F46744AC-2104-8D46-9FA2-39FA4CADE2DF}" srcOrd="0" destOrd="0" parTransId="{0C89BE8A-88AF-5C44-9222-7F25AFA6AE96}" sibTransId="{AD181F65-C170-F548-A61C-111F5266D0BF}"/>
    <dgm:cxn modelId="{C887F2CC-ACB2-43E2-821C-352AE35970C2}" type="presOf" srcId="{243139D7-1B4F-6345-A616-BD6960024091}" destId="{176DD84B-940E-0041-AE6C-7B4C9FD20AC2}" srcOrd="0" destOrd="0" presId="urn:microsoft.com/office/officeart/2005/8/layout/hList1"/>
    <dgm:cxn modelId="{58BB5CD7-EF18-4A3F-919C-2223F6EC7E6A}" type="presOf" srcId="{9F039F2F-1414-5A4D-A0DF-A9FF23CEA7EE}" destId="{5B0767A7-9D96-7D40-82CE-5662E4A1AA1D}" srcOrd="0" destOrd="0" presId="urn:microsoft.com/office/officeart/2005/8/layout/hList1"/>
    <dgm:cxn modelId="{6AD14AEC-613B-7345-A279-918B2BDBB371}" srcId="{75F30EAD-E932-2B45-A68D-C0C58A091960}" destId="{6697754D-ED52-E14D-A648-DE0B09E8CF59}" srcOrd="1" destOrd="0" parTransId="{A1417285-F1BB-DE44-A967-1B961A123648}" sibTransId="{B99A9484-04BD-9E43-9BCD-A8D818AA29E5}"/>
    <dgm:cxn modelId="{F3DAD779-DBA2-4A5C-B1F3-E5A31ABFDB95}" type="presOf" srcId="{6070C6C5-5837-E941-B2FE-76A7FB0A4648}" destId="{068EFB08-4FF1-784A-82C2-1F47F0B1E441}" srcOrd="0" destOrd="3" presId="urn:microsoft.com/office/officeart/2005/8/layout/hList1"/>
    <dgm:cxn modelId="{8765455F-7E72-0A42-8077-4BD351B7ECA6}" srcId="{6697754D-ED52-E14D-A648-DE0B09E8CF59}" destId="{FEF2E2B9-9F96-6F4C-8886-57FCDE85CEFA}" srcOrd="0" destOrd="0" parTransId="{108FBB12-2B5C-F448-87D9-9FFD5CF17121}" sibTransId="{4BD9D631-0C5C-5441-949F-4192C93E6B2B}"/>
    <dgm:cxn modelId="{1A2415A1-43BF-9846-82E0-87DA76978F4A}" srcId="{9F039F2F-1414-5A4D-A0DF-A9FF23CEA7EE}" destId="{5EF3804F-510F-3748-B976-5E6623819ED9}" srcOrd="2" destOrd="0" parTransId="{5375671D-8FD8-5646-8752-05DF908BCEC8}" sibTransId="{AB91F0DC-B633-A842-B4C0-5E3C70693318}"/>
    <dgm:cxn modelId="{DF4A924A-B4CE-40C6-8A66-7321BB631E56}" type="presOf" srcId="{7A43FDD4-B18E-A14C-ACEA-389AB3CB4583}" destId="{176DD84B-940E-0041-AE6C-7B4C9FD20AC2}" srcOrd="0" destOrd="2" presId="urn:microsoft.com/office/officeart/2005/8/layout/hList1"/>
    <dgm:cxn modelId="{CC48D5DA-D308-DA41-90A5-5544451127FC}" srcId="{75F30EAD-E932-2B45-A68D-C0C58A091960}" destId="{CC57EF16-A4D9-CA49-93D1-DD19E189099B}" srcOrd="0" destOrd="0" parTransId="{1E268F15-DEEE-8E4C-B5F3-7376DD9D9A87}" sibTransId="{99A69D78-AAA2-E847-92B9-54D91D143EFF}"/>
    <dgm:cxn modelId="{8A8882FC-CB48-EC45-B654-187F2F4C8294}" srcId="{82046BF0-ACC3-B942-96C8-2861066675AD}" destId="{7A43FDD4-B18E-A14C-ACEA-389AB3CB4583}" srcOrd="2" destOrd="0" parTransId="{F0778150-D866-1B47-AB19-A9113AFD1E1E}" sibTransId="{A409FF24-7E6A-0F42-AFB8-C50C905D5BA5}"/>
    <dgm:cxn modelId="{4CD4C402-12ED-4D59-A32D-9E2848E90093}" type="presOf" srcId="{6697754D-ED52-E14D-A648-DE0B09E8CF59}" destId="{3CA81D84-7ECA-594E-817D-0A77062CFE69}" srcOrd="0" destOrd="1" presId="urn:microsoft.com/office/officeart/2005/8/layout/hList1"/>
    <dgm:cxn modelId="{4AD13AA8-2D50-4B02-8A21-B98A1317B53A}" type="presOf" srcId="{8917992D-6E85-0249-ABF2-C9107E1C2763}" destId="{068EFB08-4FF1-784A-82C2-1F47F0B1E441}" srcOrd="0" destOrd="0" presId="urn:microsoft.com/office/officeart/2005/8/layout/hList1"/>
    <dgm:cxn modelId="{E1C1B9C7-396A-4C81-B734-A239A1E56C7D}" type="presOf" srcId="{82046BF0-ACC3-B942-96C8-2861066675AD}" destId="{16127F66-16C7-C142-88BB-C5D89A35EE30}" srcOrd="0" destOrd="0" presId="urn:microsoft.com/office/officeart/2005/8/layout/hList1"/>
    <dgm:cxn modelId="{E6628673-D434-FF47-876E-7F9A1C6F3F07}" srcId="{0CBEB58C-69A6-E74C-A5B0-31B713504B1D}" destId="{82046BF0-ACC3-B942-96C8-2861066675AD}" srcOrd="2" destOrd="0" parTransId="{78EE182C-18CD-2842-A170-15E37B17CE09}" sibTransId="{612E38D0-9AAF-0A45-B593-97560311B696}"/>
    <dgm:cxn modelId="{EC839BBA-07CB-46AF-8643-43B49345E9EF}" type="presOf" srcId="{675E7B92-E57F-9B46-B70E-CDAB3E0061E8}" destId="{176DD84B-940E-0041-AE6C-7B4C9FD20AC2}" srcOrd="0" destOrd="1" presId="urn:microsoft.com/office/officeart/2005/8/layout/hList1"/>
    <dgm:cxn modelId="{BA75B9CE-2088-46F6-9DDA-73EE2A5992E8}" type="presOf" srcId="{144FE6AC-5992-4A41-9161-B1211936DD36}" destId="{068EFB08-4FF1-784A-82C2-1F47F0B1E441}" srcOrd="0" destOrd="5" presId="urn:microsoft.com/office/officeart/2005/8/layout/hList1"/>
    <dgm:cxn modelId="{C52C64B3-A941-44C0-82F9-30EEF6E2A874}" type="presOf" srcId="{0CBEB58C-69A6-E74C-A5B0-31B713504B1D}" destId="{FC4EBDC4-8238-C644-B206-743FB66A5D47}" srcOrd="0" destOrd="0" presId="urn:microsoft.com/office/officeart/2005/8/layout/hList1"/>
    <dgm:cxn modelId="{E22C66BD-5FF0-4837-BD8D-0A858E0FADB5}" type="presOf" srcId="{CC57EF16-A4D9-CA49-93D1-DD19E189099B}" destId="{3CA81D84-7ECA-594E-817D-0A77062CFE69}" srcOrd="0" destOrd="0" presId="urn:microsoft.com/office/officeart/2005/8/layout/hList1"/>
    <dgm:cxn modelId="{568AC0FF-6F4D-4C9C-B2A3-395E4F5BD07A}" type="presOf" srcId="{2C2CD796-E466-794F-8F3C-C0EEA359C116}" destId="{068EFB08-4FF1-784A-82C2-1F47F0B1E441}" srcOrd="0" destOrd="2" presId="urn:microsoft.com/office/officeart/2005/8/layout/hList1"/>
    <dgm:cxn modelId="{0A84ED12-7189-4B60-928B-50C8C98C6C8B}" type="presParOf" srcId="{FC4EBDC4-8238-C644-B206-743FB66A5D47}" destId="{B12F1DDA-23E8-8148-850C-5BDEDDBBA4AC}" srcOrd="0" destOrd="0" presId="urn:microsoft.com/office/officeart/2005/8/layout/hList1"/>
    <dgm:cxn modelId="{7E300FB9-2AE4-4EBD-8055-E21419D48552}" type="presParOf" srcId="{B12F1DDA-23E8-8148-850C-5BDEDDBBA4AC}" destId="{5B0767A7-9D96-7D40-82CE-5662E4A1AA1D}" srcOrd="0" destOrd="0" presId="urn:microsoft.com/office/officeart/2005/8/layout/hList1"/>
    <dgm:cxn modelId="{32CFB04D-21AF-4319-A75E-D1B2F427645E}" type="presParOf" srcId="{B12F1DDA-23E8-8148-850C-5BDEDDBBA4AC}" destId="{068EFB08-4FF1-784A-82C2-1F47F0B1E441}" srcOrd="1" destOrd="0" presId="urn:microsoft.com/office/officeart/2005/8/layout/hList1"/>
    <dgm:cxn modelId="{E890D847-2374-4FD6-9911-16B56C9BE135}" type="presParOf" srcId="{FC4EBDC4-8238-C644-B206-743FB66A5D47}" destId="{55C38B7E-010C-614E-B225-2AB2E1811D6C}" srcOrd="1" destOrd="0" presId="urn:microsoft.com/office/officeart/2005/8/layout/hList1"/>
    <dgm:cxn modelId="{A50C758B-BAF7-435E-9BBA-6D9190946828}" type="presParOf" srcId="{FC4EBDC4-8238-C644-B206-743FB66A5D47}" destId="{B72175E7-D7C0-4B48-9E07-D34426C05BA2}" srcOrd="2" destOrd="0" presId="urn:microsoft.com/office/officeart/2005/8/layout/hList1"/>
    <dgm:cxn modelId="{8921A051-7EB2-4C7E-8622-FD285A121AC5}" type="presParOf" srcId="{B72175E7-D7C0-4B48-9E07-D34426C05BA2}" destId="{DE22345D-5A88-714F-900D-F918800D7DC6}" srcOrd="0" destOrd="0" presId="urn:microsoft.com/office/officeart/2005/8/layout/hList1"/>
    <dgm:cxn modelId="{E5CB103D-3390-4BD7-A0DE-AF131844ACBA}" type="presParOf" srcId="{B72175E7-D7C0-4B48-9E07-D34426C05BA2}" destId="{3CA81D84-7ECA-594E-817D-0A77062CFE69}" srcOrd="1" destOrd="0" presId="urn:microsoft.com/office/officeart/2005/8/layout/hList1"/>
    <dgm:cxn modelId="{7863656B-A4EC-465E-836E-D90A84BCFCEF}" type="presParOf" srcId="{FC4EBDC4-8238-C644-B206-743FB66A5D47}" destId="{DFFA8814-5188-6345-9107-83F4825975D3}" srcOrd="3" destOrd="0" presId="urn:microsoft.com/office/officeart/2005/8/layout/hList1"/>
    <dgm:cxn modelId="{AD1BE571-0E4C-4504-92B0-CD74438E53A0}" type="presParOf" srcId="{FC4EBDC4-8238-C644-B206-743FB66A5D47}" destId="{9BBA5982-ABF8-5F41-B1E6-7C59E61A8E31}" srcOrd="4" destOrd="0" presId="urn:microsoft.com/office/officeart/2005/8/layout/hList1"/>
    <dgm:cxn modelId="{5870E4D2-40CA-4A88-AF1D-1649A9B6E5D3}" type="presParOf" srcId="{9BBA5982-ABF8-5F41-B1E6-7C59E61A8E31}" destId="{16127F66-16C7-C142-88BB-C5D89A35EE30}" srcOrd="0" destOrd="0" presId="urn:microsoft.com/office/officeart/2005/8/layout/hList1"/>
    <dgm:cxn modelId="{1453760B-BE7D-421A-A8E1-B9691AA9D1EF}" type="presParOf" srcId="{9BBA5982-ABF8-5F41-B1E6-7C59E61A8E31}" destId="{176DD84B-940E-0041-AE6C-7B4C9FD20A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D654E-FD65-7B47-9161-F09DF8B45608}"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98660-9B93-8147-97E8-C00866B1391C}" type="slidenum">
              <a:rPr lang="en-US" smtClean="0"/>
              <a:t>‹#›</a:t>
            </a:fld>
            <a:endParaRPr lang="en-US"/>
          </a:p>
        </p:txBody>
      </p:sp>
    </p:spTree>
    <p:extLst>
      <p:ext uri="{BB962C8B-B14F-4D97-AF65-F5344CB8AC3E}">
        <p14:creationId xmlns:p14="http://schemas.microsoft.com/office/powerpoint/2010/main" val="29227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4298660-9B93-8147-97E8-C00866B1391C}" type="slidenum">
              <a:rPr lang="en-US" smtClean="0"/>
              <a:t>5</a:t>
            </a:fld>
            <a:endParaRPr lang="en-US"/>
          </a:p>
        </p:txBody>
      </p:sp>
    </p:spTree>
    <p:extLst>
      <p:ext uri="{BB962C8B-B14F-4D97-AF65-F5344CB8AC3E}">
        <p14:creationId xmlns:p14="http://schemas.microsoft.com/office/powerpoint/2010/main" val="67454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19</a:t>
            </a:fld>
            <a:endParaRPr lang="en-US"/>
          </a:p>
        </p:txBody>
      </p:sp>
    </p:spTree>
    <p:extLst>
      <p:ext uri="{BB962C8B-B14F-4D97-AF65-F5344CB8AC3E}">
        <p14:creationId xmlns:p14="http://schemas.microsoft.com/office/powerpoint/2010/main" val="182506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20</a:t>
            </a:fld>
            <a:endParaRPr lang="en-US"/>
          </a:p>
        </p:txBody>
      </p:sp>
    </p:spTree>
    <p:extLst>
      <p:ext uri="{BB962C8B-B14F-4D97-AF65-F5344CB8AC3E}">
        <p14:creationId xmlns:p14="http://schemas.microsoft.com/office/powerpoint/2010/main" val="45452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Meeting frequency:</a:t>
            </a:r>
          </a:p>
          <a:p>
            <a:pPr marL="628650" lvl="1" indent="-171450">
              <a:buFont typeface="Arial" panose="020B0604020202020204" pitchFamily="34" charset="0"/>
              <a:buChar char="•"/>
            </a:pPr>
            <a:r>
              <a:rPr lang="en-US" dirty="0"/>
              <a:t>Quarterly: 10</a:t>
            </a:r>
          </a:p>
          <a:p>
            <a:pPr marL="628650" lvl="1" indent="-171450">
              <a:buFont typeface="Arial" panose="020B0604020202020204" pitchFamily="34" charset="0"/>
              <a:buChar char="•"/>
            </a:pPr>
            <a:r>
              <a:rPr lang="en-US" dirty="0"/>
              <a:t>Monthly: 1</a:t>
            </a:r>
          </a:p>
          <a:p>
            <a:pPr marL="628650" lvl="1" indent="-171450">
              <a:buFont typeface="Arial" panose="020B0604020202020204" pitchFamily="34" charset="0"/>
              <a:buChar char="•"/>
            </a:pPr>
            <a:r>
              <a:rPr lang="en-US" dirty="0"/>
              <a:t>Other: 3</a:t>
            </a:r>
            <a:br>
              <a:rPr lang="en-US" dirty="0"/>
            </a:br>
            <a:endParaRPr lang="en-US" dirty="0"/>
          </a:p>
          <a:p>
            <a:pPr marL="171450" indent="-171450">
              <a:buFont typeface="Arial" panose="020B0604020202020204" pitchFamily="34" charset="0"/>
              <a:buChar char="•"/>
            </a:pPr>
            <a:r>
              <a:rPr lang="en-US" dirty="0"/>
              <a:t>Time limits: </a:t>
            </a:r>
          </a:p>
          <a:p>
            <a:pPr marL="628650" lvl="1" indent="-171450">
              <a:buFont typeface="Arial" panose="020B0604020202020204" pitchFamily="34" charset="0"/>
              <a:buChar char="•"/>
            </a:pPr>
            <a:r>
              <a:rPr lang="en-US" dirty="0"/>
              <a:t>No set time limit: 11</a:t>
            </a:r>
          </a:p>
          <a:p>
            <a:pPr marL="628650" lvl="1" indent="-171450">
              <a:buFont typeface="Arial" panose="020B0604020202020204" pitchFamily="34" charset="0"/>
              <a:buChar char="•"/>
            </a:pPr>
            <a:r>
              <a:rPr lang="en-US" dirty="0"/>
              <a:t>Five to ten minutes: 2</a:t>
            </a:r>
          </a:p>
          <a:p>
            <a:pPr marL="628650" lvl="1" indent="-171450">
              <a:buFont typeface="Arial" panose="020B0604020202020204" pitchFamily="34" charset="0"/>
              <a:buChar char="•"/>
            </a:pPr>
            <a:r>
              <a:rPr lang="en-US" dirty="0"/>
              <a:t>Twenty minutes: 1</a:t>
            </a:r>
            <a:br>
              <a:rPr lang="en-US" dirty="0"/>
            </a:br>
            <a:endParaRPr lang="en-US" dirty="0"/>
          </a:p>
          <a:p>
            <a:pPr marL="171450" indent="-171450">
              <a:buFont typeface="Arial" panose="020B0604020202020204" pitchFamily="34" charset="0"/>
              <a:buChar char="•"/>
            </a:pPr>
            <a:r>
              <a:rPr lang="en-US" dirty="0"/>
              <a:t>File allotment: </a:t>
            </a:r>
          </a:p>
          <a:p>
            <a:pPr marL="628650" lvl="1" indent="-171450">
              <a:buFont typeface="Arial" panose="020B0604020202020204" pitchFamily="34" charset="0"/>
              <a:buChar char="•"/>
            </a:pPr>
            <a:r>
              <a:rPr lang="en-US" dirty="0"/>
              <a:t>Files are assigned to members: 8 </a:t>
            </a:r>
          </a:p>
          <a:p>
            <a:pPr marL="628650" lvl="1" indent="-171450">
              <a:buFont typeface="Arial" panose="020B0604020202020204" pitchFamily="34" charset="0"/>
              <a:buChar char="•"/>
            </a:pPr>
            <a:r>
              <a:rPr lang="en-US" dirty="0"/>
              <a:t>Files are reviewed by all members: 4</a:t>
            </a:r>
          </a:p>
          <a:p>
            <a:pPr marL="628650" lvl="1" indent="-171450">
              <a:buFont typeface="Arial" panose="020B0604020202020204" pitchFamily="34" charset="0"/>
              <a:buChar char="•"/>
            </a:pPr>
            <a:r>
              <a:rPr lang="en-US" dirty="0"/>
              <a:t>Other: 2</a:t>
            </a:r>
            <a:br>
              <a:rPr lang="en-US" dirty="0"/>
            </a:b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21</a:t>
            </a:fld>
            <a:endParaRPr lang="en-US"/>
          </a:p>
        </p:txBody>
      </p:sp>
    </p:spTree>
    <p:extLst>
      <p:ext uri="{BB962C8B-B14F-4D97-AF65-F5344CB8AC3E}">
        <p14:creationId xmlns:p14="http://schemas.microsoft.com/office/powerpoint/2010/main" val="371520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22</a:t>
            </a:fld>
            <a:endParaRPr lang="en-US"/>
          </a:p>
        </p:txBody>
      </p:sp>
    </p:spTree>
    <p:extLst>
      <p:ext uri="{BB962C8B-B14F-4D97-AF65-F5344CB8AC3E}">
        <p14:creationId xmlns:p14="http://schemas.microsoft.com/office/powerpoint/2010/main" val="157128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point about residents who are meeting milestones/EPAs being given LESS time than residents </a:t>
            </a:r>
            <a:br>
              <a:rPr lang="en-US" dirty="0"/>
            </a:br>
            <a:endParaRPr lang="en-US" dirty="0"/>
          </a:p>
          <a:p>
            <a:pPr marL="171450" indent="-171450">
              <a:buFont typeface="Arial" panose="020B0604020202020204" pitchFamily="34" charset="0"/>
              <a:buChar char="•"/>
            </a:pPr>
            <a:r>
              <a:rPr lang="en-US" dirty="0"/>
              <a:t>6 (43%) CCs reported being involved in resident appeals, with acknowledgement by some that this does not occur very often</a:t>
            </a:r>
          </a:p>
        </p:txBody>
      </p:sp>
      <p:sp>
        <p:nvSpPr>
          <p:cNvPr id="4" name="Slide Number Placeholder 3"/>
          <p:cNvSpPr>
            <a:spLocks noGrp="1"/>
          </p:cNvSpPr>
          <p:nvPr>
            <p:ph type="sldNum" sz="quarter" idx="5"/>
          </p:nvPr>
        </p:nvSpPr>
        <p:spPr/>
        <p:txBody>
          <a:bodyPr/>
          <a:lstStyle/>
          <a:p>
            <a:fld id="{34298660-9B93-8147-97E8-C00866B1391C}" type="slidenum">
              <a:rPr lang="en-US" smtClean="0"/>
              <a:t>23</a:t>
            </a:fld>
            <a:endParaRPr lang="en-US"/>
          </a:p>
        </p:txBody>
      </p:sp>
    </p:spTree>
    <p:extLst>
      <p:ext uri="{BB962C8B-B14F-4D97-AF65-F5344CB8AC3E}">
        <p14:creationId xmlns:p14="http://schemas.microsoft.com/office/powerpoint/2010/main" val="168842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25</a:t>
            </a:fld>
            <a:endParaRPr lang="en-US"/>
          </a:p>
        </p:txBody>
      </p:sp>
    </p:spTree>
    <p:extLst>
      <p:ext uri="{BB962C8B-B14F-4D97-AF65-F5344CB8AC3E}">
        <p14:creationId xmlns:p14="http://schemas.microsoft.com/office/powerpoint/2010/main" val="361512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28</a:t>
            </a:fld>
            <a:endParaRPr lang="en-US"/>
          </a:p>
        </p:txBody>
      </p:sp>
    </p:spTree>
    <p:extLst>
      <p:ext uri="{BB962C8B-B14F-4D97-AF65-F5344CB8AC3E}">
        <p14:creationId xmlns:p14="http://schemas.microsoft.com/office/powerpoint/2010/main" val="101875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30</a:t>
            </a:fld>
            <a:endParaRPr lang="en-US"/>
          </a:p>
        </p:txBody>
      </p:sp>
    </p:spTree>
    <p:extLst>
      <p:ext uri="{BB962C8B-B14F-4D97-AF65-F5344CB8AC3E}">
        <p14:creationId xmlns:p14="http://schemas.microsoft.com/office/powerpoint/2010/main" val="153211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interesting observation during my ethnographic study of CCs at McMaster had to do with technology—there were several examples of when technological limitations (or a lack of technological proficiency) seemed to hinder CC processes, particularly efficiency</a:t>
            </a:r>
          </a:p>
        </p:txBody>
      </p:sp>
      <p:sp>
        <p:nvSpPr>
          <p:cNvPr id="4" name="Slide Number Placeholder 3"/>
          <p:cNvSpPr>
            <a:spLocks noGrp="1"/>
          </p:cNvSpPr>
          <p:nvPr>
            <p:ph type="sldNum" sz="quarter" idx="5"/>
          </p:nvPr>
        </p:nvSpPr>
        <p:spPr/>
        <p:txBody>
          <a:bodyPr/>
          <a:lstStyle/>
          <a:p>
            <a:fld id="{34298660-9B93-8147-97E8-C00866B1391C}" type="slidenum">
              <a:rPr lang="en-US" smtClean="0"/>
              <a:t>31</a:t>
            </a:fld>
            <a:endParaRPr lang="en-US"/>
          </a:p>
        </p:txBody>
      </p:sp>
    </p:spTree>
    <p:extLst>
      <p:ext uri="{BB962C8B-B14F-4D97-AF65-F5344CB8AC3E}">
        <p14:creationId xmlns:p14="http://schemas.microsoft.com/office/powerpoint/2010/main" val="2813379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the literature on this is mixed—some studies report an increased workload when CCs are introduced while others report a reduction. This may have to do with the way that processes are managed and how much work is done in advance of the meeting itself</a:t>
            </a:r>
          </a:p>
        </p:txBody>
      </p:sp>
      <p:sp>
        <p:nvSpPr>
          <p:cNvPr id="4" name="Slide Number Placeholder 3"/>
          <p:cNvSpPr>
            <a:spLocks noGrp="1"/>
          </p:cNvSpPr>
          <p:nvPr>
            <p:ph type="sldNum" sz="quarter" idx="5"/>
          </p:nvPr>
        </p:nvSpPr>
        <p:spPr/>
        <p:txBody>
          <a:bodyPr/>
          <a:lstStyle/>
          <a:p>
            <a:fld id="{34298660-9B93-8147-97E8-C00866B1391C}" type="slidenum">
              <a:rPr lang="en-US" smtClean="0"/>
              <a:t>32</a:t>
            </a:fld>
            <a:endParaRPr lang="en-US"/>
          </a:p>
        </p:txBody>
      </p:sp>
    </p:spTree>
    <p:extLst>
      <p:ext uri="{BB962C8B-B14F-4D97-AF65-F5344CB8AC3E}">
        <p14:creationId xmlns:p14="http://schemas.microsoft.com/office/powerpoint/2010/main" val="19047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6</a:t>
            </a:fld>
            <a:endParaRPr lang="en-US"/>
          </a:p>
        </p:txBody>
      </p:sp>
    </p:spTree>
    <p:extLst>
      <p:ext uri="{BB962C8B-B14F-4D97-AF65-F5344CB8AC3E}">
        <p14:creationId xmlns:p14="http://schemas.microsoft.com/office/powerpoint/2010/main" val="380345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33</a:t>
            </a:fld>
            <a:endParaRPr lang="en-US"/>
          </a:p>
        </p:txBody>
      </p:sp>
    </p:spTree>
    <p:extLst>
      <p:ext uri="{BB962C8B-B14F-4D97-AF65-F5344CB8AC3E}">
        <p14:creationId xmlns:p14="http://schemas.microsoft.com/office/powerpoint/2010/main" val="2320065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last point ties into an article by Hauer et al. (2015) that outlines how most of the CCs she studied in the United States adopted a problem identification rather than a development approach, which is potentially problematic if we think about CBME being advantageous for both high- and low-performing trainees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34</a:t>
            </a:fld>
            <a:endParaRPr lang="en-US"/>
          </a:p>
        </p:txBody>
      </p:sp>
    </p:spTree>
    <p:extLst>
      <p:ext uri="{BB962C8B-B14F-4D97-AF65-F5344CB8AC3E}">
        <p14:creationId xmlns:p14="http://schemas.microsoft.com/office/powerpoint/2010/main" val="226060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 name="Google Shape;1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 name="Google Shape;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8</a:t>
            </a:fld>
            <a:endParaRPr lang="en-US"/>
          </a:p>
        </p:txBody>
      </p:sp>
    </p:spTree>
    <p:extLst>
      <p:ext uri="{BB962C8B-B14F-4D97-AF65-F5344CB8AC3E}">
        <p14:creationId xmlns:p14="http://schemas.microsoft.com/office/powerpoint/2010/main" val="4253670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Social pressure: committee members who feel pressure to conform to the committee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Groupthink: desire or pressure to maintain harmony within a group overpowers members’ realistic appraisals of courses of action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4526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Inputs combine to drive processes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Processes: Processes are important because they describe how team inputs are transformed into outcomes </a:t>
            </a:r>
          </a:p>
          <a:p>
            <a:endParaRPr lang="en-US" dirty="0"/>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50512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9</a:t>
            </a:fld>
            <a:endParaRPr lang="en-US"/>
          </a:p>
        </p:txBody>
      </p:sp>
    </p:spTree>
    <p:extLst>
      <p:ext uri="{BB962C8B-B14F-4D97-AF65-F5344CB8AC3E}">
        <p14:creationId xmlns:p14="http://schemas.microsoft.com/office/powerpoint/2010/main" val="1928306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Versus highly specialized view of one’s role</a:t>
            </a:r>
          </a:p>
          <a:p>
            <a:r>
              <a:rPr lang="en-US" dirty="0"/>
              <a:t>Build trust through training; tone, processes of group; group reflection </a:t>
            </a:r>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244568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Social decision scheme (SDS) theory describes the processes by which groups move from individual preferences toward group decisions </a:t>
            </a:r>
            <a:endParaRPr lang="en-US" dirty="0"/>
          </a:p>
          <a:p>
            <a:endParaRPr lang="en-US" dirty="0"/>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484252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4298660-9B93-8147-97E8-C00866B1391C}" type="slidenum">
              <a:rPr lang="en-US" smtClean="0"/>
              <a:t>62</a:t>
            </a:fld>
            <a:endParaRPr lang="en-US"/>
          </a:p>
        </p:txBody>
      </p:sp>
    </p:spTree>
    <p:extLst>
      <p:ext uri="{BB962C8B-B14F-4D97-AF65-F5344CB8AC3E}">
        <p14:creationId xmlns:p14="http://schemas.microsoft.com/office/powerpoint/2010/main" val="266715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Survey consisted of both multiple-choice and open-ended response options</a:t>
            </a:r>
          </a:p>
        </p:txBody>
      </p:sp>
      <p:sp>
        <p:nvSpPr>
          <p:cNvPr id="4" name="Slide Number Placeholder 3"/>
          <p:cNvSpPr>
            <a:spLocks noGrp="1"/>
          </p:cNvSpPr>
          <p:nvPr>
            <p:ph type="sldNum" sz="quarter" idx="5"/>
          </p:nvPr>
        </p:nvSpPr>
        <p:spPr/>
        <p:txBody>
          <a:bodyPr/>
          <a:lstStyle/>
          <a:p>
            <a:fld id="{34298660-9B93-8147-97E8-C00866B1391C}" type="slidenum">
              <a:rPr lang="en-US" smtClean="0"/>
              <a:t>11</a:t>
            </a:fld>
            <a:endParaRPr lang="en-US"/>
          </a:p>
        </p:txBody>
      </p:sp>
    </p:spTree>
    <p:extLst>
      <p:ext uri="{BB962C8B-B14F-4D97-AF65-F5344CB8AC3E}">
        <p14:creationId xmlns:p14="http://schemas.microsoft.com/office/powerpoint/2010/main" val="39243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Five (36%) programs had less than 10 members while 6 (43%) had greater than or equal to 30 members</a:t>
            </a:r>
          </a:p>
          <a:p>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13</a:t>
            </a:fld>
            <a:endParaRPr lang="en-US"/>
          </a:p>
        </p:txBody>
      </p:sp>
    </p:spTree>
    <p:extLst>
      <p:ext uri="{BB962C8B-B14F-4D97-AF65-F5344CB8AC3E}">
        <p14:creationId xmlns:p14="http://schemas.microsoft.com/office/powerpoint/2010/main" val="298581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Membership:</a:t>
            </a:r>
          </a:p>
          <a:p>
            <a:pPr marL="628650" lvl="1" indent="-171450">
              <a:buFont typeface="Arial" panose="020B0604020202020204" pitchFamily="34" charset="0"/>
              <a:buChar char="•"/>
            </a:pPr>
            <a:r>
              <a:rPr lang="en-US" dirty="0"/>
              <a:t>5-9 members: 9</a:t>
            </a:r>
          </a:p>
          <a:p>
            <a:pPr marL="628650" lvl="1" indent="-171450">
              <a:buFont typeface="Arial" panose="020B0604020202020204" pitchFamily="34" charset="0"/>
              <a:buChar char="•"/>
            </a:pPr>
            <a:r>
              <a:rPr lang="en-US" dirty="0"/>
              <a:t>10+ members: 3</a:t>
            </a:r>
          </a:p>
          <a:p>
            <a:pPr marL="628650" lvl="1" indent="-171450">
              <a:buFont typeface="Arial" panose="020B0604020202020204" pitchFamily="34" charset="0"/>
              <a:buChar char="•"/>
            </a:pPr>
            <a:r>
              <a:rPr lang="en-US" dirty="0"/>
              <a:t>1-4 members: 2</a:t>
            </a:r>
            <a:br>
              <a:rPr lang="en-US" dirty="0"/>
            </a:br>
            <a:endParaRPr lang="en-US" dirty="0"/>
          </a:p>
          <a:p>
            <a:pPr marL="171450" lvl="0" indent="-171450">
              <a:buFont typeface="Arial" panose="020B0604020202020204" pitchFamily="34" charset="0"/>
              <a:buChar char="•"/>
            </a:pPr>
            <a:r>
              <a:rPr lang="en-US" dirty="0"/>
              <a:t>Frequency of meetings:</a:t>
            </a:r>
          </a:p>
          <a:p>
            <a:pPr marL="628650" lvl="1" indent="-171450">
              <a:buFont typeface="Arial" panose="020B0604020202020204" pitchFamily="34" charset="0"/>
              <a:buChar char="•"/>
            </a:pPr>
            <a:r>
              <a:rPr lang="en-US" dirty="0"/>
              <a:t>Quarterly: 10</a:t>
            </a:r>
          </a:p>
          <a:p>
            <a:pPr marL="628650" lvl="1" indent="-171450">
              <a:buFont typeface="Arial" panose="020B0604020202020204" pitchFamily="34" charset="0"/>
              <a:buChar char="•"/>
            </a:pPr>
            <a:r>
              <a:rPr lang="en-US" dirty="0"/>
              <a:t>Monthly :1</a:t>
            </a:r>
          </a:p>
          <a:p>
            <a:pPr marL="628650" lvl="1" indent="-171450">
              <a:buFont typeface="Arial" panose="020B0604020202020204" pitchFamily="34" charset="0"/>
              <a:buChar char="•"/>
            </a:pPr>
            <a:r>
              <a:rPr lang="en-US" dirty="0"/>
              <a:t>Other: 3</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Training:</a:t>
            </a:r>
          </a:p>
          <a:p>
            <a:pPr marL="628650" lvl="1" indent="-171450">
              <a:buFont typeface="Arial" panose="020B0604020202020204" pitchFamily="34" charset="0"/>
              <a:buChar char="•"/>
            </a:pPr>
            <a:r>
              <a:rPr lang="en-US" dirty="0"/>
              <a:t>Provide member training: 7</a:t>
            </a:r>
          </a:p>
          <a:p>
            <a:pPr marL="628650" lvl="1" indent="-171450">
              <a:buFont typeface="Arial" panose="020B0604020202020204" pitchFamily="34" charset="0"/>
              <a:buChar char="•"/>
            </a:pPr>
            <a:r>
              <a:rPr lang="en-US" dirty="0"/>
              <a:t>Do not provide member training: 7</a:t>
            </a:r>
          </a:p>
          <a:p>
            <a:pPr marL="628650" lvl="1" indent="-171450">
              <a:buFont typeface="Arial" panose="020B0604020202020204" pitchFamily="34" charset="0"/>
              <a:buChar char="•"/>
            </a:pPr>
            <a:r>
              <a:rPr lang="en-US" dirty="0"/>
              <a:t>Type of training provided seems to be very different from committee to committee (could be another discussion area if time?)</a:t>
            </a:r>
          </a:p>
        </p:txBody>
      </p:sp>
      <p:sp>
        <p:nvSpPr>
          <p:cNvPr id="4" name="Slide Number Placeholder 3"/>
          <p:cNvSpPr>
            <a:spLocks noGrp="1"/>
          </p:cNvSpPr>
          <p:nvPr>
            <p:ph type="sldNum" sz="quarter" idx="5"/>
          </p:nvPr>
        </p:nvSpPr>
        <p:spPr/>
        <p:txBody>
          <a:bodyPr/>
          <a:lstStyle/>
          <a:p>
            <a:fld id="{34298660-9B93-8147-97E8-C00866B1391C}" type="slidenum">
              <a:rPr lang="en-US" smtClean="0"/>
              <a:t>15</a:t>
            </a:fld>
            <a:endParaRPr lang="en-US"/>
          </a:p>
        </p:txBody>
      </p:sp>
    </p:spTree>
    <p:extLst>
      <p:ext uri="{BB962C8B-B14F-4D97-AF65-F5344CB8AC3E}">
        <p14:creationId xmlns:p14="http://schemas.microsoft.com/office/powerpoint/2010/main" val="350245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a resident member does not appear to be as common; external members are more common</a:t>
            </a:r>
            <a:br>
              <a:rPr lang="en-US" dirty="0"/>
            </a:br>
            <a:endParaRPr lang="en-US" dirty="0"/>
          </a:p>
          <a:p>
            <a:pPr marL="171450" indent="-171450">
              <a:buFont typeface="Arial" panose="020B0604020202020204" pitchFamily="34" charset="0"/>
              <a:buChar char="•"/>
            </a:pPr>
            <a:r>
              <a:rPr lang="en-US" dirty="0"/>
              <a:t>External members: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Allied health professional: 3</a:t>
            </a:r>
          </a:p>
          <a:p>
            <a:pPr marL="628650" lvl="1" indent="-171450">
              <a:buFont typeface="Arial" panose="020B0604020202020204" pitchFamily="34" charset="0"/>
              <a:buChar char="•"/>
            </a:pPr>
            <a:r>
              <a:rPr lang="en-US" dirty="0"/>
              <a:t>Faculty member from another program: 3</a:t>
            </a:r>
          </a:p>
          <a:p>
            <a:pPr marL="628650" lvl="1" indent="-171450">
              <a:buFont typeface="Arial" panose="020B0604020202020204" pitchFamily="34" charset="0"/>
              <a:buChar char="•"/>
            </a:pPr>
            <a:r>
              <a:rPr lang="en-US" dirty="0"/>
              <a:t>Researcher: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PD from another program: 1</a:t>
            </a:r>
          </a:p>
          <a:p>
            <a:pPr marL="628650" lvl="1" indent="-171450">
              <a:buFont typeface="Arial" panose="020B0604020202020204" pitchFamily="34" charset="0"/>
              <a:buChar char="•"/>
            </a:pPr>
            <a:r>
              <a:rPr lang="en-US" dirty="0"/>
              <a:t>Other: 1</a:t>
            </a:r>
          </a:p>
        </p:txBody>
      </p:sp>
      <p:sp>
        <p:nvSpPr>
          <p:cNvPr id="4" name="Slide Number Placeholder 3"/>
          <p:cNvSpPr>
            <a:spLocks noGrp="1"/>
          </p:cNvSpPr>
          <p:nvPr>
            <p:ph type="sldNum" sz="quarter" idx="5"/>
          </p:nvPr>
        </p:nvSpPr>
        <p:spPr/>
        <p:txBody>
          <a:bodyPr/>
          <a:lstStyle/>
          <a:p>
            <a:fld id="{34298660-9B93-8147-97E8-C00866B1391C}" type="slidenum">
              <a:rPr lang="en-US" smtClean="0"/>
              <a:t>16</a:t>
            </a:fld>
            <a:endParaRPr lang="en-US"/>
          </a:p>
        </p:txBody>
      </p:sp>
    </p:spTree>
    <p:extLst>
      <p:ext uri="{BB962C8B-B14F-4D97-AF65-F5344CB8AC3E}">
        <p14:creationId xmlns:p14="http://schemas.microsoft.com/office/powerpoint/2010/main" val="362469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98660-9B93-8147-97E8-C00866B1391C}" type="slidenum">
              <a:rPr lang="en-US" smtClean="0"/>
              <a:t>17</a:t>
            </a:fld>
            <a:endParaRPr lang="en-US"/>
          </a:p>
        </p:txBody>
      </p:sp>
    </p:spTree>
    <p:extLst>
      <p:ext uri="{BB962C8B-B14F-4D97-AF65-F5344CB8AC3E}">
        <p14:creationId xmlns:p14="http://schemas.microsoft.com/office/powerpoint/2010/main" val="386854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00C97-AE40-3F46-8053-7F60086AA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A870A08-B141-794B-824D-EB598A972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D39081B-A56B-9244-8B6B-87C9EDDA099B}"/>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a:extLst>
              <a:ext uri="{FF2B5EF4-FFF2-40B4-BE49-F238E27FC236}">
                <a16:creationId xmlns:a16="http://schemas.microsoft.com/office/drawing/2014/main" xmlns="" id="{1221076B-128E-BA40-9C51-731CF9FAA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8701B-D0FD-CD43-A705-2179FDDB6B8E}"/>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154137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B9513-F891-BE47-8DC9-07098B3DA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8EBDE52-4A54-AD4B-A5DD-B6BFD94372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2A691C-8B9D-E445-B4EE-A928808013B3}"/>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a:extLst>
              <a:ext uri="{FF2B5EF4-FFF2-40B4-BE49-F238E27FC236}">
                <a16:creationId xmlns:a16="http://schemas.microsoft.com/office/drawing/2014/main" xmlns="" id="{A24B4EA2-B22D-CA49-A5E3-B932C30F0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406B3-A8AF-9C4F-9286-094BB7E2C1D6}"/>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94689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6F27872-842C-5A49-A060-6397E2E726F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48B3778-1A62-2F42-A2E5-4FC210A2EAC3}"/>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34A5A4-9D5D-6B42-98D3-34F90C260472}"/>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a:extLst>
              <a:ext uri="{FF2B5EF4-FFF2-40B4-BE49-F238E27FC236}">
                <a16:creationId xmlns:a16="http://schemas.microsoft.com/office/drawing/2014/main" xmlns="" id="{06E24FE0-08BF-2144-A91D-F38A792E6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B334E0-F7DA-8341-80B1-38E2D26B2F77}"/>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3671486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358400" y="2655751"/>
            <a:ext cx="7475200" cy="1546400"/>
          </a:xfrm>
          <a:prstGeom prst="rect">
            <a:avLst/>
          </a:prstGeom>
          <a:noFill/>
          <a:ln>
            <a:noFill/>
          </a:ln>
        </p:spPr>
        <p:txBody>
          <a:bodyPr spcFirstLastPara="1" wrap="square" lIns="121897" tIns="121897" rIns="121897" bIns="121897" anchor="ctr" anchorCtr="0">
            <a:noAutofit/>
          </a:bodyPr>
          <a:lstStyle>
            <a:lvl1pPr lvl="0" algn="ctr">
              <a:lnSpc>
                <a:spcPct val="100000"/>
              </a:lnSpc>
              <a:spcBef>
                <a:spcPts val="0"/>
              </a:spcBef>
              <a:spcAft>
                <a:spcPts val="0"/>
              </a:spcAft>
              <a:buClr>
                <a:srgbClr val="FFFFFF"/>
              </a:buClr>
              <a:buSzPts val="3600"/>
              <a:buNone/>
              <a:defRPr sz="4800">
                <a:solidFill>
                  <a:srgbClr val="FFFFFF"/>
                </a:solidFill>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Tree>
    <p:extLst>
      <p:ext uri="{BB962C8B-B14F-4D97-AF65-F5344CB8AC3E}">
        <p14:creationId xmlns:p14="http://schemas.microsoft.com/office/powerpoint/2010/main" val="86966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159600" y="2111125"/>
            <a:ext cx="7872800" cy="1546400"/>
          </a:xfrm>
          <a:prstGeom prst="rect">
            <a:avLst/>
          </a:prstGeom>
          <a:noFill/>
          <a:ln>
            <a:noFill/>
          </a:ln>
        </p:spPr>
        <p:txBody>
          <a:bodyPr spcFirstLastPara="1" wrap="square" lIns="121897" tIns="121897" rIns="121897" bIns="121897" anchor="b"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 name="Google Shape;15;p3"/>
          <p:cNvSpPr txBox="1">
            <a:spLocks noGrp="1"/>
          </p:cNvSpPr>
          <p:nvPr>
            <p:ph type="subTitle" idx="1"/>
          </p:nvPr>
        </p:nvSpPr>
        <p:spPr>
          <a:xfrm>
            <a:off x="2159600" y="3786747"/>
            <a:ext cx="7872800" cy="1046400"/>
          </a:xfrm>
          <a:prstGeom prst="rect">
            <a:avLst/>
          </a:prstGeom>
          <a:noFill/>
          <a:ln>
            <a:noFill/>
          </a:ln>
        </p:spPr>
        <p:txBody>
          <a:bodyPr spcFirstLastPara="1" wrap="square" lIns="121897" tIns="121897" rIns="121897" bIns="121897" anchor="t" anchorCtr="0">
            <a:noAutofit/>
          </a:bodyPr>
          <a:lstStyle>
            <a:lvl1pPr lvl="0" algn="ctr">
              <a:lnSpc>
                <a:spcPct val="100000"/>
              </a:lnSpc>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2pPr>
            <a:lvl3pPr lvl="2"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3pPr>
            <a:lvl4pPr lvl="3"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4pPr>
            <a:lvl5pPr lvl="4"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5pPr>
            <a:lvl6pPr lvl="5"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6pPr>
            <a:lvl7pPr lvl="6"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7pPr>
            <a:lvl8pPr lvl="7"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8pPr>
            <a:lvl9pPr lvl="8" algn="ctr">
              <a:lnSpc>
                <a:spcPct val="100000"/>
              </a:lnSpc>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16" name="Google Shape;16;p3"/>
          <p:cNvSpPr txBox="1">
            <a:spLocks noGrp="1"/>
          </p:cNvSpPr>
          <p:nvPr>
            <p:ph type="sldNum" idx="12"/>
          </p:nvPr>
        </p:nvSpPr>
        <p:spPr>
          <a:xfrm>
            <a:off x="5730200" y="5893117"/>
            <a:ext cx="731600" cy="524800"/>
          </a:xfrm>
          <a:prstGeom prst="rect">
            <a:avLst/>
          </a:prstGeom>
          <a:noFill/>
          <a:ln>
            <a:noFill/>
          </a:ln>
        </p:spPr>
        <p:txBody>
          <a:bodyPr spcFirstLastPara="1" wrap="square" lIns="121897" tIns="121897" rIns="121897" bIns="121897" anchor="b" anchorCtr="0">
            <a:noAutofit/>
          </a:bodyPr>
          <a:lstStyle>
            <a:lvl1pPr marL="0" marR="0" lvl="0"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1pPr>
            <a:lvl2pPr marL="0" marR="0" lvl="1"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2pPr>
            <a:lvl3pPr marL="0" marR="0" lvl="2"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3pPr>
            <a:lvl4pPr marL="0" marR="0" lvl="3"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4pPr>
            <a:lvl5pPr marL="0" marR="0" lvl="4"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5pPr>
            <a:lvl6pPr marL="0" marR="0" lvl="5"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6pPr>
            <a:lvl7pPr marL="0" marR="0" lvl="6"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7pPr>
            <a:lvl8pPr marL="0" marR="0" lvl="7"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8pPr>
            <a:lvl9pPr marL="0" marR="0" lvl="8" indent="0" algn="ctr">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9pPr>
          </a:lstStyle>
          <a:p>
            <a:fld id="{00000000-1234-1234-1234-123412341234}" type="slidenum">
              <a:rPr lang="en-CA" smtClean="0">
                <a:solidFill>
                  <a:srgbClr val="CCCCCC"/>
                </a:solidFill>
              </a:rPr>
              <a:pPr/>
              <a:t>‹#›</a:t>
            </a:fld>
            <a:endParaRPr lang="en-CA">
              <a:solidFill>
                <a:srgbClr val="CCCCCC"/>
              </a:solidFill>
            </a:endParaRPr>
          </a:p>
        </p:txBody>
      </p:sp>
    </p:spTree>
    <p:extLst>
      <p:ext uri="{BB962C8B-B14F-4D97-AF65-F5344CB8AC3E}">
        <p14:creationId xmlns:p14="http://schemas.microsoft.com/office/powerpoint/2010/main" val="412899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B153F-83FF-3B4C-BFA7-7392AB917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20B8F6-CC7F-294B-A87E-3547FF8D1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13F5C0-ADCF-CD48-AD81-CB1EA9329556}"/>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1ADD46B-5B35-4349-BA90-C226688B45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40B4959-3839-3743-BE7C-B2372A839D1A}"/>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20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6E9E8-C20D-AD4A-86D2-ECDD7E139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EE89A9-1852-C141-BDF9-A7CE71E30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A6542A-B478-3546-B89D-067FA7104987}"/>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2A6D96A-9D39-A540-8955-BE8CB33561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E3AFAD1-63B8-BD4C-BC45-25C586001C5B}"/>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56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B6543-CE39-D440-A98E-892AB9834C89}"/>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F15A459-CF7A-D641-840C-58A60950064B}"/>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B295802-A9F8-2549-8ADE-60C17A6E68DB}"/>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A6FB84E-D582-5A4B-83D8-BD585F1214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418F71-69F8-9A44-A591-213732C972E4}"/>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92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D973E-6735-FE44-A735-6C61C89FA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F83752-DCF9-3447-A7E0-C4B55E9316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94B4127-47B9-B747-B0A5-B37D810F7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C3D4CA-B866-314B-A03F-A5330105EF9E}"/>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9684CC6-9E25-C345-A459-E1083E7B6B1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5EE23D9-D7E9-FA49-B01B-5963B7BDEA3E}"/>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34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EFA72-50AB-CB41-97B2-711E4696D10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95489-7D0F-5445-8D10-3C133A6B3A3E}"/>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965DA9-2499-4F49-BAE0-B30E71EFC25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009FD83-B7CE-B142-AA24-7E7A20BEC81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DF326A-BBE0-204D-AD71-30BFE66C6C07}"/>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D0B4FA0-FC11-C64F-B723-EB8411EDD8B3}"/>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02F73E3-AAF0-3A44-BF44-A04BBD0EAD5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D5CAED0-A365-3F40-BC88-C36ED50D968A}"/>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20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7AB9E-DDDF-534F-90F3-D306AA6AD4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0EE410D-B6AC-1B48-9163-5971E7567A19}"/>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5E77E236-45EE-6441-B7C5-4E53FC761D9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B3EEC36-EA36-0746-9FE2-58B255D5789E}"/>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06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A0C79-FD73-1744-8027-0F919B0FC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97C145-2B80-D142-9CCA-D185338BC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678351-3E1A-C542-943B-3511FF73965B}"/>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a:extLst>
              <a:ext uri="{FF2B5EF4-FFF2-40B4-BE49-F238E27FC236}">
                <a16:creationId xmlns:a16="http://schemas.microsoft.com/office/drawing/2014/main" xmlns="" id="{0AC90F29-A5AC-E840-A6E2-42859C662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456D5C-3B71-B54A-9D49-CB02E4673E9D}"/>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47266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60266F-F277-2D46-BFA9-92432B618892}"/>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4A08DF7-B5FF-ED42-BD27-7E1737C4FD5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6BE048C-D537-D34E-B8DB-0CB55C650FFD}"/>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279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00DBE-D6E4-5E46-BA1D-7AAF6BA5F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65A85D-552A-3E4E-A0CB-7226F6BD9324}"/>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BAA3002-A82F-504A-9953-4670886BF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EB0BB5-418D-9E40-89FF-6B8E21B42ECB}"/>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4F2C3A8-DA2F-5045-A048-86E4C1F346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419FF8-2C1B-AF45-8D66-88BDAC7FA184}"/>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34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DF620-5B0E-ED4C-A3B4-FBC2BA5AB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1787F4A-1ADD-5743-A4FD-C788C227F51C}"/>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B219E2-0B05-CF42-A1FF-AD0659FFE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9E15D4-349C-B94C-90B9-4C96597772A3}"/>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70C29B4-A564-2B41-B037-4D9212E799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60F9A7D-1B36-7142-A462-5494C53784C3}"/>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093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6E06E-45BE-304C-BC8C-118BD4367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48D878-6898-444B-A99C-5C0DDB9D7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B2C2FF-B49F-934E-82EF-E094B0FD7C4F}"/>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B34D911-717C-A94E-B8D6-FA47587F0B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FE884C-FEB5-1343-9BB0-89F2F1C07C32}"/>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37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0B87B1-7334-494C-9F50-B3477590A99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477ADB-8BB7-3947-8195-994DF4A983E9}"/>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14C2E9-B9D1-B54C-94EE-FD3057E5A76D}"/>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22AB7F-5E8F-B44C-BE57-12D7FA9FCF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2350C16-F0F2-0247-8E27-867EB9C8BE54}"/>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35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49AC8BC8-BD4D-BB49-B8A4-7F91FD8980C5}" type="datetimeFigureOut">
              <a:rPr lang="en-US" smtClean="0"/>
              <a:t>2/10/2020</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2339D31F-DFEA-8E42-95D5-0A8E94640909}" type="slidenum">
              <a:rPr lang="en-US" smtClean="0"/>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D31F-DFEA-8E42-95D5-0A8E94640909}" type="slidenum">
              <a:rPr lang="en-US" smtClean="0"/>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49AC8BC8-BD4D-BB49-B8A4-7F91FD8980C5}" type="datetimeFigureOut">
              <a:rPr lang="en-US" smtClean="0"/>
              <a:t>2/10/2020</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2339D31F-DFEA-8E42-95D5-0A8E94640909}" type="slidenum">
              <a:rPr lang="en-US" smtClean="0"/>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AC8BC8-BD4D-BB49-B8A4-7F91FD8980C5}"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D31F-DFEA-8E42-95D5-0A8E94640909}" type="slidenum">
              <a:rPr lang="en-US" smtClean="0"/>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9AC8BC8-BD4D-BB49-B8A4-7F91FD8980C5}"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9D31F-DFEA-8E42-95D5-0A8E94640909}" type="slidenum">
              <a:rPr lang="en-US" smtClean="0"/>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F00F7-998C-E344-A633-6184DBB39EF5}"/>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571AA8-F624-AB48-8B4B-734EDB91D4E8}"/>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C25D72D-7E0C-194B-94E8-0ED626092809}"/>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a:extLst>
              <a:ext uri="{FF2B5EF4-FFF2-40B4-BE49-F238E27FC236}">
                <a16:creationId xmlns:a16="http://schemas.microsoft.com/office/drawing/2014/main" xmlns="" id="{D9785AE8-3220-994D-B097-03A5E3547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6A4E19-032B-1446-8DDA-FA600D6AD833}"/>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3120608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AC8BC8-BD4D-BB49-B8A4-7F91FD8980C5}"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9D31F-DFEA-8E42-95D5-0A8E94640909}" type="slidenum">
              <a:rPr lang="en-US" smtClean="0"/>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C8BC8-BD4D-BB49-B8A4-7F91FD8980C5}"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9D31F-DFEA-8E42-95D5-0A8E94640909}" type="slidenum">
              <a:rPr lang="en-US" smtClean="0"/>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AC8BC8-BD4D-BB49-B8A4-7F91FD8980C5}"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D31F-DFEA-8E42-95D5-0A8E94640909}" type="slidenum">
              <a:rPr lang="en-US" smtClean="0"/>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AC8BC8-BD4D-BB49-B8A4-7F91FD8980C5}"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D31F-DFEA-8E42-95D5-0A8E94640909}" type="slidenum">
              <a:rPr lang="en-US" smtClean="0"/>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D31F-DFEA-8E42-95D5-0A8E9464090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C8BC8-BD4D-BB49-B8A4-7F91FD8980C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D31F-DFEA-8E42-95D5-0A8E94640909}" type="slidenum">
              <a:rPr lang="en-US" smtClean="0"/>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6C5C5-122A-0B4B-ABA8-B3747AA47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2A90F6-1DC1-A940-95A8-5EE65F6AEC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95D41DC-5E0B-9E45-8235-1AC3FCF3D5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F512D5-75CE-F64E-AB1F-EF9F25DE15DE}"/>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6" name="Footer Placeholder 5">
            <a:extLst>
              <a:ext uri="{FF2B5EF4-FFF2-40B4-BE49-F238E27FC236}">
                <a16:creationId xmlns:a16="http://schemas.microsoft.com/office/drawing/2014/main" xmlns="" id="{5C5D7329-58C4-1A4E-AE4D-400F276D6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53268B-212B-1845-B9E9-AD6C26B63B85}"/>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66004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98F49-7EC8-E647-9D7A-32CF346DA5E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DEB3F4-BCD0-EB46-91E6-47C426E19EB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FDCA567-69BC-2D4C-A9CA-44D079F330F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622173B-22F7-364C-BEC2-01CC48C2A56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87572AD-D9E3-994C-92A4-3CA5332B18A3}"/>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A770F4B-3C19-0748-BF30-A428CDE877D0}"/>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8" name="Footer Placeholder 7">
            <a:extLst>
              <a:ext uri="{FF2B5EF4-FFF2-40B4-BE49-F238E27FC236}">
                <a16:creationId xmlns:a16="http://schemas.microsoft.com/office/drawing/2014/main" xmlns="" id="{B10E8842-C318-DF4D-988E-257611018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D9795E6-4614-7D4D-95BF-B42EB729D4B2}"/>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410827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E1208-E98A-B34C-A6D6-320E0DE2F2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B278F1-7DB9-F444-85DF-2415ADC3CC35}"/>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4" name="Footer Placeholder 3">
            <a:extLst>
              <a:ext uri="{FF2B5EF4-FFF2-40B4-BE49-F238E27FC236}">
                <a16:creationId xmlns:a16="http://schemas.microsoft.com/office/drawing/2014/main" xmlns="" id="{44B05274-1734-624E-83C3-BC581FDFE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34846C-83DC-ED44-BE53-DE0411136640}"/>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254783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8FA493-3039-8A43-851B-12C9E0EC4EDE}"/>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3" name="Footer Placeholder 2">
            <a:extLst>
              <a:ext uri="{FF2B5EF4-FFF2-40B4-BE49-F238E27FC236}">
                <a16:creationId xmlns:a16="http://schemas.microsoft.com/office/drawing/2014/main" xmlns="" id="{28624EE1-A0F8-AB48-84EC-F0793A8A6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C4F86B2-1BAC-5049-BB2A-C20075C96803}"/>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155789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33566-E023-DF41-AED5-17901BEAE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CC632A-7022-ED4C-8680-CF6C7084F86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B8E8AC7-AAA2-174A-B223-A13A4F954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421592F-EDD1-6E40-BADE-5A42DC4D84DF}"/>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6" name="Footer Placeholder 5">
            <a:extLst>
              <a:ext uri="{FF2B5EF4-FFF2-40B4-BE49-F238E27FC236}">
                <a16:creationId xmlns:a16="http://schemas.microsoft.com/office/drawing/2014/main" xmlns="" id="{2D60DDEB-C402-434C-BAF3-093728CB4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3173675-7F08-804A-A0A0-706E4525FDE2}"/>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251233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EAD10-4C99-5F43-BE85-53104DBF8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0A5D1AE-14F1-7241-8259-623FA0B8E736}"/>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58F0E7-C527-F94A-B1AC-77FC7211A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AD575BC-8BB1-1640-9613-095AC74561A5}"/>
              </a:ext>
            </a:extLst>
          </p:cNvPr>
          <p:cNvSpPr>
            <a:spLocks noGrp="1"/>
          </p:cNvSpPr>
          <p:nvPr>
            <p:ph type="dt" sz="half" idx="10"/>
          </p:nvPr>
        </p:nvSpPr>
        <p:spPr/>
        <p:txBody>
          <a:bodyPr/>
          <a:lstStyle/>
          <a:p>
            <a:fld id="{49AC8BC8-BD4D-BB49-B8A4-7F91FD8980C5}" type="datetimeFigureOut">
              <a:rPr lang="en-US" smtClean="0"/>
              <a:t>2/10/2020</a:t>
            </a:fld>
            <a:endParaRPr lang="en-US"/>
          </a:p>
        </p:txBody>
      </p:sp>
      <p:sp>
        <p:nvSpPr>
          <p:cNvPr id="6" name="Footer Placeholder 5">
            <a:extLst>
              <a:ext uri="{FF2B5EF4-FFF2-40B4-BE49-F238E27FC236}">
                <a16:creationId xmlns:a16="http://schemas.microsoft.com/office/drawing/2014/main" xmlns="" id="{8E6C5601-5D66-7E4A-A42B-719E8056B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9B9CCE-60FC-4F42-8B8D-1E34308B5E4F}"/>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290076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24BDFB-F067-6848-9278-2CF42ACAE8B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FD4FCA-763D-614F-AADE-B54EC308E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42758E-661F-B64F-8AF8-7A347572AE0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C8BC8-BD4D-BB49-B8A4-7F91FD8980C5}" type="datetimeFigureOut">
              <a:rPr lang="en-US" smtClean="0"/>
              <a:t>2/10/2020</a:t>
            </a:fld>
            <a:endParaRPr lang="en-US"/>
          </a:p>
        </p:txBody>
      </p:sp>
      <p:sp>
        <p:nvSpPr>
          <p:cNvPr id="5" name="Footer Placeholder 4">
            <a:extLst>
              <a:ext uri="{FF2B5EF4-FFF2-40B4-BE49-F238E27FC236}">
                <a16:creationId xmlns:a16="http://schemas.microsoft.com/office/drawing/2014/main" xmlns="" id="{4300E263-E681-C648-BAAC-5D8415CB06E2}"/>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85029E-B458-F04F-98B0-87F26F304502}"/>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9D31F-DFEA-8E42-95D5-0A8E94640909}" type="slidenum">
              <a:rPr lang="en-US" smtClean="0"/>
              <a:t>‹#›</a:t>
            </a:fld>
            <a:endParaRPr lang="en-US"/>
          </a:p>
        </p:txBody>
      </p:sp>
    </p:spTree>
    <p:extLst>
      <p:ext uri="{BB962C8B-B14F-4D97-AF65-F5344CB8AC3E}">
        <p14:creationId xmlns:p14="http://schemas.microsoft.com/office/powerpoint/2010/main" val="2083105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96833" y="302100"/>
            <a:ext cx="11598400" cy="6253600"/>
          </a:xfrm>
          <a:prstGeom prst="rect">
            <a:avLst/>
          </a:prstGeom>
          <a:noFill/>
          <a:ln w="28575" cap="flat" cmpd="sng">
            <a:solidFill>
              <a:srgbClr val="D9D9D9"/>
            </a:solidFill>
            <a:prstDash val="solid"/>
            <a:miter lim="8000"/>
            <a:headEnd type="none" w="sm" len="sm"/>
            <a:tailEnd type="none" w="sm" len="sm"/>
          </a:ln>
        </p:spPr>
        <p:txBody>
          <a:bodyPr spcFirstLastPara="1" wrap="square" lIns="121897" tIns="121897" rIns="121897" bIns="121897" anchor="ctr" anchorCtr="0">
            <a:noAutofit/>
          </a:bodyPr>
          <a:lstStyle/>
          <a:p>
            <a:pPr>
              <a:buClr>
                <a:srgbClr val="000000"/>
              </a:buClr>
              <a:buSzPts val="1400"/>
              <a:buFont typeface="Arial"/>
              <a:buNone/>
            </a:pPr>
            <a:endParaRPr sz="1900" kern="0">
              <a:solidFill>
                <a:srgbClr val="000000"/>
              </a:solidFill>
              <a:ea typeface="Arial"/>
              <a:cs typeface="Arial"/>
              <a:sym typeface="Arial"/>
            </a:endParaRPr>
          </a:p>
        </p:txBody>
      </p:sp>
      <p:sp>
        <p:nvSpPr>
          <p:cNvPr id="7" name="Google Shape;7;p1"/>
          <p:cNvSpPr/>
          <p:nvPr/>
        </p:nvSpPr>
        <p:spPr>
          <a:xfrm>
            <a:off x="384000" y="384167"/>
            <a:ext cx="11423600" cy="6089600"/>
          </a:xfrm>
          <a:prstGeom prst="rect">
            <a:avLst/>
          </a:prstGeom>
          <a:noFill/>
          <a:ln w="9525" cap="flat" cmpd="sng">
            <a:solidFill>
              <a:srgbClr val="D9D9D9"/>
            </a:solidFill>
            <a:prstDash val="solid"/>
            <a:miter lim="8000"/>
            <a:headEnd type="none" w="sm" len="sm"/>
            <a:tailEnd type="none" w="sm" len="sm"/>
          </a:ln>
        </p:spPr>
        <p:txBody>
          <a:bodyPr spcFirstLastPara="1" wrap="square" lIns="121897" tIns="121897" rIns="121897" bIns="121897" anchor="ctr" anchorCtr="0">
            <a:noAutofit/>
          </a:bodyPr>
          <a:lstStyle/>
          <a:p>
            <a:pPr>
              <a:buClr>
                <a:srgbClr val="000000"/>
              </a:buClr>
              <a:buSzPts val="1400"/>
              <a:buFont typeface="Arial"/>
              <a:buNone/>
            </a:pPr>
            <a:endParaRPr sz="1900" kern="0">
              <a:solidFill>
                <a:srgbClr val="000000"/>
              </a:solidFill>
              <a:ea typeface="Arial"/>
              <a:cs typeface="Arial"/>
              <a:sym typeface="Arial"/>
            </a:endParaRPr>
          </a:p>
        </p:txBody>
      </p:sp>
      <p:sp>
        <p:nvSpPr>
          <p:cNvPr id="8" name="Google Shape;8;p1"/>
          <p:cNvSpPr txBox="1">
            <a:spLocks noGrp="1"/>
          </p:cNvSpPr>
          <p:nvPr>
            <p:ph type="title"/>
          </p:nvPr>
        </p:nvSpPr>
        <p:spPr>
          <a:xfrm>
            <a:off x="518607" y="451075"/>
            <a:ext cx="11154800" cy="1016800"/>
          </a:xfrm>
          <a:prstGeom prst="rect">
            <a:avLst/>
          </a:prstGeom>
          <a:noFill/>
          <a:ln>
            <a:noFill/>
          </a:ln>
        </p:spPr>
        <p:txBody>
          <a:bodyPr spcFirstLastPara="1" wrap="square" lIns="121897" tIns="121897" rIns="121897" bIns="121897" anchor="ctr" anchorCtr="0">
            <a:noAutofit/>
          </a:bodyPr>
          <a:lstStyle>
            <a:lvl1pPr marR="0" lvl="0"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668800" y="1697300"/>
            <a:ext cx="8854400" cy="4090000"/>
          </a:xfrm>
          <a:prstGeom prst="rect">
            <a:avLst/>
          </a:prstGeom>
          <a:noFill/>
          <a:ln>
            <a:noFill/>
          </a:ln>
        </p:spPr>
        <p:txBody>
          <a:bodyPr spcFirstLastPara="1" wrap="square" lIns="121897" tIns="121897" rIns="121897" bIns="121897" anchor="t" anchorCtr="0">
            <a:noAutofit/>
          </a:bodyPr>
          <a:lstStyle>
            <a:lvl1pPr marL="457200" marR="0" lvl="0" indent="-355600" algn="l" rtl="0">
              <a:lnSpc>
                <a:spcPct val="100000"/>
              </a:lnSpc>
              <a:spcBef>
                <a:spcPts val="60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1pPr>
            <a:lvl2pPr marL="914400" marR="0" lvl="1"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2pPr>
            <a:lvl3pPr marL="1371600" marR="0" lvl="2"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3pPr>
            <a:lvl4pPr marL="1828800" marR="0" lvl="3"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4pPr>
            <a:lvl5pPr marL="2286000" marR="0" lvl="4"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5pPr>
            <a:lvl6pPr marL="2743200" marR="0" lvl="5"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6pPr>
            <a:lvl7pPr marL="3200400" marR="0" lvl="6"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7pPr>
            <a:lvl8pPr marL="3657600" marR="0" lvl="7"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8pPr>
            <a:lvl9pPr marL="4114800" marR="0" lvl="8" indent="-355600" algn="l" rtl="0">
              <a:lnSpc>
                <a:spcPct val="100000"/>
              </a:lnSpc>
              <a:spcBef>
                <a:spcPts val="0"/>
              </a:spcBef>
              <a:spcAft>
                <a:spcPts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5730200" y="5893117"/>
            <a:ext cx="731600" cy="524800"/>
          </a:xfrm>
          <a:prstGeom prst="rect">
            <a:avLst/>
          </a:prstGeom>
          <a:noFill/>
          <a:ln>
            <a:noFill/>
          </a:ln>
        </p:spPr>
        <p:txBody>
          <a:bodyPr spcFirstLastPara="1" wrap="square" lIns="121897" tIns="121897" rIns="121897" bIns="121897" anchor="b" anchorCtr="0">
            <a:noAutofit/>
          </a:bodyPr>
          <a:lstStyle>
            <a:lvl1pPr marL="0" marR="0" lvl="0"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1pPr>
            <a:lvl2pPr marL="0" marR="0" lvl="1"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2pPr>
            <a:lvl3pPr marL="0" marR="0" lvl="2"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3pPr>
            <a:lvl4pPr marL="0" marR="0" lvl="3"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4pPr>
            <a:lvl5pPr marL="0" marR="0" lvl="4"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5pPr>
            <a:lvl6pPr marL="0" marR="0" lvl="5"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6pPr>
            <a:lvl7pPr marL="0" marR="0" lvl="6"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7pPr>
            <a:lvl8pPr marL="0" marR="0" lvl="7"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8pPr>
            <a:lvl9pPr marL="0" marR="0" lvl="8" indent="0" algn="ctr" rtl="0">
              <a:lnSpc>
                <a:spcPct val="100000"/>
              </a:lnSpc>
              <a:spcBef>
                <a:spcPts val="0"/>
              </a:spcBef>
              <a:spcAft>
                <a:spcPts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9pPr>
          </a:lstStyle>
          <a:p>
            <a:fld id="{00000000-1234-1234-1234-123412341234}" type="slidenum">
              <a:rPr lang="en-CA" kern="0" smtClean="0">
                <a:solidFill>
                  <a:srgbClr val="CCCCCC"/>
                </a:solidFill>
              </a:rPr>
              <a:pPr/>
              <a:t>‹#›</a:t>
            </a:fld>
            <a:endParaRPr lang="en-CA" kern="0">
              <a:solidFill>
                <a:srgbClr val="CCCCCC"/>
              </a:solidFill>
            </a:endParaRPr>
          </a:p>
        </p:txBody>
      </p:sp>
    </p:spTree>
    <p:extLst>
      <p:ext uri="{BB962C8B-B14F-4D97-AF65-F5344CB8AC3E}">
        <p14:creationId xmlns:p14="http://schemas.microsoft.com/office/powerpoint/2010/main" val="4260713895"/>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433153C-F10A-C44A-B540-A41636810F2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E988E1-137F-E541-9818-94B1D9169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BEAE6B-C62B-C841-9878-E01CD6FDD4C8}"/>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75A49-C710-0246-A690-2A74C8DF2537}" type="datetimeFigureOut">
              <a:rPr lang="en-US" smtClean="0">
                <a:solidFill>
                  <a:prstClr val="black">
                    <a:tint val="75000"/>
                  </a:prstClr>
                </a:solidFill>
              </a:rPr>
              <a:pPr/>
              <a:t>2/10/2020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0CFDDC-0897-6643-A0A7-CF574E9F676B}"/>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E15246D-55A3-B84E-AB83-476AFA8D7BF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B476A-E411-9E40-8CB4-39AF7001A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2712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49AC8BC8-BD4D-BB49-B8A4-7F91FD8980C5}" type="datetimeFigureOut">
              <a:rPr lang="en-US" smtClean="0"/>
              <a:t>2/10/2020</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2339D31F-DFEA-8E42-95D5-0A8E94640909}" type="slidenum">
              <a:rPr lang="en-US" smtClean="0"/>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royalcollege.ca/rcsite/cbd/assessment/competence-committee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oi.org/10.1186/s12909-019-1583-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mailto:Rachael.Pack@Schulich.uwo.ca"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651" y="2909170"/>
            <a:ext cx="9144000" cy="1066800"/>
          </a:xfrm>
        </p:spPr>
        <p:txBody>
          <a:bodyPr>
            <a:normAutofit fontScale="90000"/>
          </a:bodyPr>
          <a:lstStyle/>
          <a:p>
            <a:r>
              <a:rPr lang="en-CA" sz="4200" dirty="0" smtClean="0"/>
              <a:t>Competence Committees – What We Know and What We Need to Know</a:t>
            </a:r>
            <a:endParaRPr lang="en-CA" sz="4200" dirty="0"/>
          </a:p>
        </p:txBody>
      </p:sp>
      <p:sp>
        <p:nvSpPr>
          <p:cNvPr id="5" name="Text Placeholder 4"/>
          <p:cNvSpPr>
            <a:spLocks noGrp="1"/>
          </p:cNvSpPr>
          <p:nvPr>
            <p:ph type="body" idx="1"/>
          </p:nvPr>
        </p:nvSpPr>
        <p:spPr>
          <a:xfrm>
            <a:off x="831851" y="4609579"/>
            <a:ext cx="10515600" cy="1630392"/>
          </a:xfrm>
        </p:spPr>
        <p:txBody>
          <a:bodyPr>
            <a:normAutofit fontScale="92500" lnSpcReduction="20000"/>
          </a:bodyPr>
          <a:lstStyle/>
          <a:p>
            <a:pPr algn="l"/>
            <a:r>
              <a:rPr lang="en-CA" u="sng" dirty="0" smtClean="0"/>
              <a:t>Facilitators </a:t>
            </a:r>
          </a:p>
          <a:p>
            <a:pPr algn="l"/>
            <a:r>
              <a:rPr lang="en-CA" dirty="0" smtClean="0"/>
              <a:t>Dr. Andrew Hall</a:t>
            </a:r>
          </a:p>
          <a:p>
            <a:pPr algn="l"/>
            <a:r>
              <a:rPr lang="en-CA" dirty="0" smtClean="0"/>
              <a:t>Dr. Anna Oswald</a:t>
            </a:r>
          </a:p>
          <a:p>
            <a:pPr algn="l"/>
            <a:r>
              <a:rPr lang="en-CA" dirty="0" smtClean="0"/>
              <a:t>Alexandra Skutovich </a:t>
            </a:r>
          </a:p>
          <a:p>
            <a:r>
              <a:rPr lang="en-CA" dirty="0" smtClean="0"/>
              <a:t>January 23</a:t>
            </a:r>
            <a:r>
              <a:rPr lang="en-CA" baseline="30000" dirty="0" smtClean="0"/>
              <a:t>rd</a:t>
            </a:r>
            <a:r>
              <a:rPr lang="en-CA" dirty="0" smtClean="0"/>
              <a:t>, 2020 </a:t>
            </a:r>
            <a:endParaRPr lang="en-CA" dirty="0"/>
          </a:p>
        </p:txBody>
      </p:sp>
      <p:sp>
        <p:nvSpPr>
          <p:cNvPr id="6" name="Title 3"/>
          <p:cNvSpPr txBox="1">
            <a:spLocks/>
          </p:cNvSpPr>
          <p:nvPr/>
        </p:nvSpPr>
        <p:spPr>
          <a:xfrm>
            <a:off x="831851" y="212944"/>
            <a:ext cx="10515600" cy="21168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dirty="0" smtClean="0"/>
              <a:t>CBME Program Evaluation Forum </a:t>
            </a:r>
            <a:endParaRPr lang="en-CA" dirty="0"/>
          </a:p>
        </p:txBody>
      </p:sp>
    </p:spTree>
    <p:extLst>
      <p:ext uri="{BB962C8B-B14F-4D97-AF65-F5344CB8AC3E}">
        <p14:creationId xmlns:p14="http://schemas.microsoft.com/office/powerpoint/2010/main" val="241950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6E6C873-516F-1941-B7DA-949C5AC7B5A9}"/>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a:solidFill>
                  <a:srgbClr val="FFFFFF"/>
                </a:solidFill>
                <a:latin typeface="+mj-lt"/>
                <a:ea typeface="+mj-ea"/>
                <a:cs typeface="+mj-cs"/>
              </a:rPr>
              <a:t>Methods</a:t>
            </a:r>
          </a:p>
        </p:txBody>
      </p:sp>
      <p:sp>
        <p:nvSpPr>
          <p:cNvPr id="20" name="Freeform: Shape 19">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77719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613812" y="1330350"/>
            <a:ext cx="6229349" cy="5223008"/>
          </a:xfrm>
        </p:spPr>
        <p:txBody>
          <a:bodyPr>
            <a:normAutofit fontScale="92500" lnSpcReduction="10000"/>
          </a:bodyPr>
          <a:lstStyle/>
          <a:p>
            <a:r>
              <a:rPr lang="en-US" dirty="0"/>
              <a:t>35-question survey was developed by a team of clinicians and education scientists</a:t>
            </a:r>
            <a:br>
              <a:rPr lang="en-US" dirty="0"/>
            </a:br>
            <a:endParaRPr lang="en-US" dirty="0"/>
          </a:p>
          <a:p>
            <a:r>
              <a:rPr lang="en-US" dirty="0"/>
              <a:t>Sent to all CC chairs at McMaster University (Hamilton, ON) in early 2019</a:t>
            </a:r>
            <a:br>
              <a:rPr lang="en-US" dirty="0"/>
            </a:br>
            <a:endParaRPr lang="en-US" dirty="0"/>
          </a:p>
          <a:p>
            <a:r>
              <a:rPr lang="en-US" dirty="0"/>
              <a:t>Responses were analyzed using descriptive statistics and qualitative content analysis</a:t>
            </a:r>
            <a:br>
              <a:rPr lang="en-US" dirty="0"/>
            </a:br>
            <a:endParaRPr lang="en-US" dirty="0"/>
          </a:p>
          <a:p>
            <a:r>
              <a:rPr lang="en-US" dirty="0"/>
              <a:t>In addition to the survey, a PhD student trained in health professions education observed 6 CCs across the university, taking detailed notes throughout the process</a:t>
            </a:r>
            <a:r>
              <a:rPr lang="en-US" sz="2400" dirty="0"/>
              <a:t/>
            </a:r>
            <a:br>
              <a:rPr lang="en-US" sz="2400" dirty="0"/>
            </a:br>
            <a:endParaRPr lang="en-US" sz="2400" dirty="0"/>
          </a:p>
          <a:p>
            <a:pPr marL="0" indent="0">
              <a:buNone/>
            </a:pPr>
            <a:endParaRPr lang="en-US" sz="2000" dirty="0"/>
          </a:p>
        </p:txBody>
      </p:sp>
      <p:sp>
        <p:nvSpPr>
          <p:cNvPr id="26" name="Freeform: Shape 25">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0DB2E889-2164-534A-A353-EA55FDF889D9}"/>
              </a:ext>
            </a:extLst>
          </p:cNvPr>
          <p:cNvPicPr>
            <a:picLocks noChangeAspect="1"/>
          </p:cNvPicPr>
          <p:nvPr/>
        </p:nvPicPr>
        <p:blipFill>
          <a:blip r:embed="rId3"/>
          <a:stretch>
            <a:fillRect/>
          </a:stretch>
        </p:blipFill>
        <p:spPr>
          <a:xfrm>
            <a:off x="6541056" y="953963"/>
            <a:ext cx="4777381" cy="477738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8" name="Arc 27">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9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6">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8">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7765D4E-7DD9-8B4B-8538-0A1D510218E7}"/>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a:solidFill>
                  <a:srgbClr val="FFFFFF"/>
                </a:solidFill>
                <a:latin typeface="+mj-lt"/>
                <a:ea typeface="+mj-ea"/>
                <a:cs typeface="+mj-cs"/>
              </a:rPr>
              <a:t>Results</a:t>
            </a:r>
          </a:p>
        </p:txBody>
      </p:sp>
      <p:sp>
        <p:nvSpPr>
          <p:cNvPr id="18" name="Freeform: Shape 10">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155355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68F6A4BF-3EB6-8C41-8F1F-7D7D95153A8C}"/>
              </a:ext>
            </a:extLst>
          </p:cNvPr>
          <p:cNvSpPr>
            <a:spLocks noGrp="1"/>
          </p:cNvSpPr>
          <p:nvPr>
            <p:ph idx="1"/>
          </p:nvPr>
        </p:nvSpPr>
        <p:spPr>
          <a:xfrm>
            <a:off x="828161" y="2098675"/>
            <a:ext cx="10515600" cy="4351338"/>
          </a:xfrm>
        </p:spPr>
        <p:txBody>
          <a:bodyPr>
            <a:normAutofit/>
          </a:bodyPr>
          <a:lstStyle/>
          <a:p>
            <a:r>
              <a:rPr lang="en-US" sz="2600" dirty="0"/>
              <a:t>Responses received from </a:t>
            </a:r>
            <a:r>
              <a:rPr lang="en-US" sz="2600" b="1" dirty="0"/>
              <a:t>15 programs; 14 (93%)</a:t>
            </a:r>
            <a:r>
              <a:rPr lang="en-US" sz="2600" dirty="0"/>
              <a:t> reported having a CC</a:t>
            </a:r>
            <a:br>
              <a:rPr lang="en-US" sz="2600" dirty="0"/>
            </a:br>
            <a:endParaRPr lang="en-US" sz="2600" dirty="0"/>
          </a:p>
          <a:p>
            <a:r>
              <a:rPr lang="en-US" sz="2600" dirty="0"/>
              <a:t>Good representation of both small- and mid-sized programs</a:t>
            </a:r>
            <a:br>
              <a:rPr lang="en-US" sz="2600" dirty="0"/>
            </a:br>
            <a:endParaRPr lang="en-US" sz="2600" dirty="0"/>
          </a:p>
          <a:p>
            <a:r>
              <a:rPr lang="en-US" sz="2600" dirty="0"/>
              <a:t>Majority of CCs very new: </a:t>
            </a:r>
            <a:r>
              <a:rPr lang="en-US" sz="2600" b="1" dirty="0"/>
              <a:t>7 (50%) </a:t>
            </a:r>
            <a:r>
              <a:rPr lang="en-US" sz="2600" dirty="0"/>
              <a:t>began in 2018 and </a:t>
            </a:r>
            <a:r>
              <a:rPr lang="en-US" sz="2600" b="1" dirty="0"/>
              <a:t>3 (21%)</a:t>
            </a:r>
            <a:r>
              <a:rPr lang="en-US" sz="2600" dirty="0"/>
              <a:t> in 2019</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4">
            <a:extLst>
              <a:ext uri="{FF2B5EF4-FFF2-40B4-BE49-F238E27FC236}">
                <a16:creationId xmlns:a16="http://schemas.microsoft.com/office/drawing/2014/main" xmlns="" id="{A63C3F7B-E3EB-6148-9923-87872FCEBFB5}"/>
              </a:ext>
            </a:extLst>
          </p:cNvPr>
          <p:cNvSpPr>
            <a:spLocks noGrp="1"/>
          </p:cNvSpPr>
          <p:nvPr>
            <p:ph type="title"/>
          </p:nvPr>
        </p:nvSpPr>
        <p:spPr/>
        <p:txBody>
          <a:bodyPr/>
          <a:lstStyle/>
          <a:p>
            <a:r>
              <a:rPr lang="en-US" b="1" dirty="0"/>
              <a:t>Response Rate and Demographics</a:t>
            </a:r>
          </a:p>
        </p:txBody>
      </p:sp>
    </p:spTree>
    <p:extLst>
      <p:ext uri="{BB962C8B-B14F-4D97-AF65-F5344CB8AC3E}">
        <p14:creationId xmlns:p14="http://schemas.microsoft.com/office/powerpoint/2010/main" val="148491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5"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37F928E-CB88-A54D-AAFC-44BA48D793A8}"/>
              </a:ext>
            </a:extLst>
          </p:cNvPr>
          <p:cNvSpPr>
            <a:spLocks noGrp="1"/>
          </p:cNvSpPr>
          <p:nvPr>
            <p:ph type="title"/>
          </p:nvPr>
        </p:nvSpPr>
        <p:spPr>
          <a:xfrm>
            <a:off x="1524000" y="1122370"/>
            <a:ext cx="9144000" cy="2840037"/>
          </a:xfrm>
        </p:spPr>
        <p:txBody>
          <a:bodyPr vert="horz" lIns="91440" tIns="45720" rIns="91440" bIns="45720" rtlCol="0" anchor="b">
            <a:normAutofit/>
          </a:bodyPr>
          <a:lstStyle/>
          <a:p>
            <a:pPr algn="ctr"/>
            <a:r>
              <a:rPr lang="en-US" sz="5800" b="1" kern="1200" dirty="0">
                <a:solidFill>
                  <a:schemeClr val="tx1"/>
                </a:solidFill>
                <a:latin typeface="+mj-lt"/>
                <a:ea typeface="+mj-ea"/>
                <a:cs typeface="+mj-cs"/>
              </a:rPr>
              <a:t>CC Quick Facts</a:t>
            </a:r>
          </a:p>
        </p:txBody>
      </p:sp>
      <p:cxnSp>
        <p:nvCxnSpPr>
          <p:cNvPr id="12" name="Straight Connector 11">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07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C5BA1FA-9C67-2449-B0D7-1FC9656266E3}"/>
              </a:ext>
            </a:extLst>
          </p:cNvPr>
          <p:cNvPicPr>
            <a:picLocks noChangeAspect="1"/>
          </p:cNvPicPr>
          <p:nvPr/>
        </p:nvPicPr>
        <p:blipFill>
          <a:blip r:embed="rId3"/>
          <a:stretch>
            <a:fillRect/>
          </a:stretch>
        </p:blipFill>
        <p:spPr>
          <a:xfrm flipH="1">
            <a:off x="713642" y="166320"/>
            <a:ext cx="1938705" cy="1938705"/>
          </a:xfrm>
          <a:prstGeom prst="rect">
            <a:avLst/>
          </a:prstGeom>
        </p:spPr>
      </p:pic>
      <p:sp>
        <p:nvSpPr>
          <p:cNvPr id="11" name="Rounded Rectangle 10">
            <a:extLst>
              <a:ext uri="{FF2B5EF4-FFF2-40B4-BE49-F238E27FC236}">
                <a16:creationId xmlns:a16="http://schemas.microsoft.com/office/drawing/2014/main" xmlns="" id="{C8F91F3B-A1DD-2D4F-B556-68B41363C9A1}"/>
              </a:ext>
            </a:extLst>
          </p:cNvPr>
          <p:cNvSpPr/>
          <p:nvPr/>
        </p:nvSpPr>
        <p:spPr>
          <a:xfrm>
            <a:off x="3686908" y="1063782"/>
            <a:ext cx="5961184" cy="814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Typical CC has 5 to 9 members</a:t>
            </a:r>
          </a:p>
        </p:txBody>
      </p:sp>
      <p:pic>
        <p:nvPicPr>
          <p:cNvPr id="13" name="Picture 12">
            <a:extLst>
              <a:ext uri="{FF2B5EF4-FFF2-40B4-BE49-F238E27FC236}">
                <a16:creationId xmlns:a16="http://schemas.microsoft.com/office/drawing/2014/main" xmlns="" id="{FE598414-9364-384E-8A1E-2848C0ED939C}"/>
              </a:ext>
            </a:extLst>
          </p:cNvPr>
          <p:cNvPicPr>
            <a:picLocks noChangeAspect="1"/>
          </p:cNvPicPr>
          <p:nvPr/>
        </p:nvPicPr>
        <p:blipFill>
          <a:blip r:embed="rId4"/>
          <a:stretch>
            <a:fillRect/>
          </a:stretch>
        </p:blipFill>
        <p:spPr>
          <a:xfrm>
            <a:off x="685070" y="2271532"/>
            <a:ext cx="1957753" cy="1957753"/>
          </a:xfrm>
          <a:prstGeom prst="rect">
            <a:avLst/>
          </a:prstGeom>
        </p:spPr>
      </p:pic>
      <p:sp>
        <p:nvSpPr>
          <p:cNvPr id="14" name="Rounded Rectangle 13">
            <a:extLst>
              <a:ext uri="{FF2B5EF4-FFF2-40B4-BE49-F238E27FC236}">
                <a16:creationId xmlns:a16="http://schemas.microsoft.com/office/drawing/2014/main" xmlns="" id="{0ACBCE5D-FCC7-F14D-A858-8DEED74405E8}"/>
              </a:ext>
            </a:extLst>
          </p:cNvPr>
          <p:cNvSpPr/>
          <p:nvPr/>
        </p:nvSpPr>
        <p:spPr>
          <a:xfrm>
            <a:off x="3704493" y="3067780"/>
            <a:ext cx="5961184" cy="8077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majority </a:t>
            </a:r>
            <a:r>
              <a:rPr lang="en-US" sz="2000" b="1" dirty="0"/>
              <a:t>(71%) </a:t>
            </a:r>
            <a:r>
              <a:rPr lang="en-US" sz="2000" dirty="0"/>
              <a:t>of CCs meet quarterly</a:t>
            </a:r>
          </a:p>
        </p:txBody>
      </p:sp>
      <p:pic>
        <p:nvPicPr>
          <p:cNvPr id="16" name="Picture 15">
            <a:extLst>
              <a:ext uri="{FF2B5EF4-FFF2-40B4-BE49-F238E27FC236}">
                <a16:creationId xmlns:a16="http://schemas.microsoft.com/office/drawing/2014/main" xmlns="" id="{D2B5DA8F-B951-9846-B62E-668D21A2B26E}"/>
              </a:ext>
            </a:extLst>
          </p:cNvPr>
          <p:cNvPicPr>
            <a:picLocks noChangeAspect="1"/>
          </p:cNvPicPr>
          <p:nvPr/>
        </p:nvPicPr>
        <p:blipFill>
          <a:blip r:embed="rId5"/>
          <a:stretch>
            <a:fillRect/>
          </a:stretch>
        </p:blipFill>
        <p:spPr>
          <a:xfrm>
            <a:off x="640373" y="4395792"/>
            <a:ext cx="2526323" cy="2526323"/>
          </a:xfrm>
          <a:prstGeom prst="rect">
            <a:avLst/>
          </a:prstGeom>
        </p:spPr>
      </p:pic>
      <p:sp>
        <p:nvSpPr>
          <p:cNvPr id="17" name="Rounded Rectangle 16">
            <a:extLst>
              <a:ext uri="{FF2B5EF4-FFF2-40B4-BE49-F238E27FC236}">
                <a16:creationId xmlns:a16="http://schemas.microsoft.com/office/drawing/2014/main" xmlns="" id="{E8B3A8B8-7592-364E-BCF4-E23F8FDFB589}"/>
              </a:ext>
            </a:extLst>
          </p:cNvPr>
          <p:cNvSpPr/>
          <p:nvPr/>
        </p:nvSpPr>
        <p:spPr>
          <a:xfrm>
            <a:off x="3686908" y="5064743"/>
            <a:ext cx="5961184" cy="8374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Half </a:t>
            </a:r>
            <a:r>
              <a:rPr lang="en-US" sz="2000" b="1" dirty="0"/>
              <a:t>(50%) </a:t>
            </a:r>
            <a:r>
              <a:rPr lang="en-US" sz="2000" dirty="0"/>
              <a:t>of CCs provide member orientation/training</a:t>
            </a:r>
          </a:p>
        </p:txBody>
      </p:sp>
    </p:spTree>
    <p:extLst>
      <p:ext uri="{BB962C8B-B14F-4D97-AF65-F5344CB8AC3E}">
        <p14:creationId xmlns:p14="http://schemas.microsoft.com/office/powerpoint/2010/main" val="11225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63961E74-4484-D345-B203-37D617E73F52}"/>
              </a:ext>
            </a:extLst>
          </p:cNvPr>
          <p:cNvGraphicFramePr/>
          <p:nvPr>
            <p:extLst>
              <p:ext uri="{D42A27DB-BD31-4B8C-83A1-F6EECF244321}">
                <p14:modId xmlns:p14="http://schemas.microsoft.com/office/powerpoint/2010/main" val="514728900"/>
              </p:ext>
            </p:extLst>
          </p:nvPr>
        </p:nvGraphicFramePr>
        <p:xfrm>
          <a:off x="1107833" y="2082635"/>
          <a:ext cx="4797139" cy="3558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4051A04C-14D5-8F41-898B-20A4A274A47F}"/>
              </a:ext>
            </a:extLst>
          </p:cNvPr>
          <p:cNvGraphicFramePr/>
          <p:nvPr>
            <p:extLst>
              <p:ext uri="{D42A27DB-BD31-4B8C-83A1-F6EECF244321}">
                <p14:modId xmlns:p14="http://schemas.microsoft.com/office/powerpoint/2010/main" val="2235238427"/>
              </p:ext>
            </p:extLst>
          </p:nvPr>
        </p:nvGraphicFramePr>
        <p:xfrm>
          <a:off x="6256666" y="2082635"/>
          <a:ext cx="4457335" cy="3558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a16="http://schemas.microsoft.com/office/drawing/2014/main" xmlns="" id="{810639DB-5D2E-9847-B90F-63CFC8497DA1}"/>
              </a:ext>
            </a:extLst>
          </p:cNvPr>
          <p:cNvSpPr>
            <a:spLocks noGrp="1"/>
          </p:cNvSpPr>
          <p:nvPr>
            <p:ph type="title"/>
          </p:nvPr>
        </p:nvSpPr>
        <p:spPr>
          <a:xfrm>
            <a:off x="838200" y="365129"/>
            <a:ext cx="10515600" cy="1325563"/>
          </a:xfrm>
        </p:spPr>
        <p:txBody>
          <a:bodyPr/>
          <a:lstStyle/>
          <a:p>
            <a:r>
              <a:rPr lang="en-US" b="1" dirty="0"/>
              <a:t>CC Membership Specifics</a:t>
            </a:r>
          </a:p>
        </p:txBody>
      </p:sp>
    </p:spTree>
    <p:extLst>
      <p:ext uri="{BB962C8B-B14F-4D97-AF65-F5344CB8AC3E}">
        <p14:creationId xmlns:p14="http://schemas.microsoft.com/office/powerpoint/2010/main" val="35096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C5BA1FA-9C67-2449-B0D7-1FC9656266E3}"/>
              </a:ext>
            </a:extLst>
          </p:cNvPr>
          <p:cNvPicPr>
            <a:picLocks noChangeAspect="1"/>
          </p:cNvPicPr>
          <p:nvPr/>
        </p:nvPicPr>
        <p:blipFill>
          <a:blip r:embed="rId3"/>
          <a:stretch>
            <a:fillRect/>
          </a:stretch>
        </p:blipFill>
        <p:spPr>
          <a:xfrm flipH="1">
            <a:off x="713642" y="166320"/>
            <a:ext cx="1938705" cy="1938705"/>
          </a:xfrm>
          <a:prstGeom prst="rect">
            <a:avLst/>
          </a:prstGeom>
        </p:spPr>
      </p:pic>
      <p:sp>
        <p:nvSpPr>
          <p:cNvPr id="11" name="Rounded Rectangle 10">
            <a:extLst>
              <a:ext uri="{FF2B5EF4-FFF2-40B4-BE49-F238E27FC236}">
                <a16:creationId xmlns:a16="http://schemas.microsoft.com/office/drawing/2014/main" xmlns="" id="{C8F91F3B-A1DD-2D4F-B556-68B41363C9A1}"/>
              </a:ext>
            </a:extLst>
          </p:cNvPr>
          <p:cNvSpPr/>
          <p:nvPr/>
        </p:nvSpPr>
        <p:spPr>
          <a:xfrm>
            <a:off x="3686908" y="1063782"/>
            <a:ext cx="5961184" cy="814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 CCs review residents at least 2x per year</a:t>
            </a:r>
          </a:p>
        </p:txBody>
      </p:sp>
      <p:sp>
        <p:nvSpPr>
          <p:cNvPr id="14" name="Rounded Rectangle 13">
            <a:extLst>
              <a:ext uri="{FF2B5EF4-FFF2-40B4-BE49-F238E27FC236}">
                <a16:creationId xmlns:a16="http://schemas.microsoft.com/office/drawing/2014/main" xmlns="" id="{0ACBCE5D-FCC7-F14D-A858-8DEED74405E8}"/>
              </a:ext>
            </a:extLst>
          </p:cNvPr>
          <p:cNvSpPr/>
          <p:nvPr/>
        </p:nvSpPr>
        <p:spPr>
          <a:xfrm>
            <a:off x="3704493" y="3067780"/>
            <a:ext cx="5961184" cy="8077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majority </a:t>
            </a:r>
            <a:r>
              <a:rPr lang="en-US" sz="2000" b="1" dirty="0"/>
              <a:t>(79%)</a:t>
            </a:r>
            <a:r>
              <a:rPr lang="en-US" sz="2000" dirty="0"/>
              <a:t> of CC chairs review all files</a:t>
            </a:r>
          </a:p>
        </p:txBody>
      </p:sp>
      <p:sp>
        <p:nvSpPr>
          <p:cNvPr id="17" name="Rounded Rectangle 16">
            <a:extLst>
              <a:ext uri="{FF2B5EF4-FFF2-40B4-BE49-F238E27FC236}">
                <a16:creationId xmlns:a16="http://schemas.microsoft.com/office/drawing/2014/main" xmlns="" id="{E8B3A8B8-7592-364E-BCF4-E23F8FDFB589}"/>
              </a:ext>
            </a:extLst>
          </p:cNvPr>
          <p:cNvSpPr/>
          <p:nvPr/>
        </p:nvSpPr>
        <p:spPr>
          <a:xfrm>
            <a:off x="3686908" y="5064743"/>
            <a:ext cx="5961184" cy="8374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majority </a:t>
            </a:r>
            <a:r>
              <a:rPr lang="en-US" sz="2000" b="1" dirty="0"/>
              <a:t>(79%)</a:t>
            </a:r>
            <a:r>
              <a:rPr lang="en-US" sz="2000" dirty="0"/>
              <a:t> of CCs allow teleconferencing</a:t>
            </a:r>
          </a:p>
        </p:txBody>
      </p:sp>
      <p:pic>
        <p:nvPicPr>
          <p:cNvPr id="3" name="Picture 2">
            <a:extLst>
              <a:ext uri="{FF2B5EF4-FFF2-40B4-BE49-F238E27FC236}">
                <a16:creationId xmlns:a16="http://schemas.microsoft.com/office/drawing/2014/main" xmlns="" id="{F344A7A8-2DBE-9247-9A85-5742ADAD1C1F}"/>
              </a:ext>
            </a:extLst>
          </p:cNvPr>
          <p:cNvPicPr>
            <a:picLocks noChangeAspect="1"/>
          </p:cNvPicPr>
          <p:nvPr/>
        </p:nvPicPr>
        <p:blipFill>
          <a:blip r:embed="rId4"/>
          <a:stretch>
            <a:fillRect/>
          </a:stretch>
        </p:blipFill>
        <p:spPr>
          <a:xfrm>
            <a:off x="724544" y="4779597"/>
            <a:ext cx="1758696" cy="1758696"/>
          </a:xfrm>
          <a:prstGeom prst="rect">
            <a:avLst/>
          </a:prstGeom>
        </p:spPr>
      </p:pic>
      <p:pic>
        <p:nvPicPr>
          <p:cNvPr id="5" name="Picture 4">
            <a:extLst>
              <a:ext uri="{FF2B5EF4-FFF2-40B4-BE49-F238E27FC236}">
                <a16:creationId xmlns:a16="http://schemas.microsoft.com/office/drawing/2014/main" xmlns="" id="{E9753E06-54F2-6D4E-8569-C01BD7E9A40D}"/>
              </a:ext>
            </a:extLst>
          </p:cNvPr>
          <p:cNvPicPr>
            <a:picLocks noChangeAspect="1"/>
          </p:cNvPicPr>
          <p:nvPr/>
        </p:nvPicPr>
        <p:blipFill>
          <a:blip r:embed="rId5"/>
          <a:stretch>
            <a:fillRect/>
          </a:stretch>
        </p:blipFill>
        <p:spPr>
          <a:xfrm>
            <a:off x="845727" y="2566899"/>
            <a:ext cx="1674524" cy="1674524"/>
          </a:xfrm>
          <a:prstGeom prst="rect">
            <a:avLst/>
          </a:prstGeom>
        </p:spPr>
      </p:pic>
    </p:spTree>
    <p:extLst>
      <p:ext uri="{BB962C8B-B14F-4D97-AF65-F5344CB8AC3E}">
        <p14:creationId xmlns:p14="http://schemas.microsoft.com/office/powerpoint/2010/main" val="282670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5"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2D8A346-09BE-084F-AA97-7F9BFF0DB252}"/>
              </a:ext>
            </a:extLst>
          </p:cNvPr>
          <p:cNvSpPr>
            <a:spLocks noGrp="1"/>
          </p:cNvSpPr>
          <p:nvPr>
            <p:ph type="title"/>
          </p:nvPr>
        </p:nvSpPr>
        <p:spPr>
          <a:xfrm>
            <a:off x="1524000" y="1122370"/>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Major Themes</a:t>
            </a:r>
          </a:p>
        </p:txBody>
      </p:sp>
      <p:cxnSp>
        <p:nvCxnSpPr>
          <p:cNvPr id="12" name="Straight Connector 11">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791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2AF2D5CB-B475-F743-8ADA-58B40C18C053}"/>
              </a:ext>
            </a:extLst>
          </p:cNvPr>
          <p:cNvSpPr>
            <a:spLocks noGrp="1"/>
          </p:cNvSpPr>
          <p:nvPr>
            <p:ph type="title"/>
          </p:nvPr>
        </p:nvSpPr>
        <p:spPr>
          <a:xfrm>
            <a:off x="838199" y="866404"/>
            <a:ext cx="5257800" cy="1325563"/>
          </a:xfrm>
        </p:spPr>
        <p:txBody>
          <a:bodyPr>
            <a:normAutofit/>
          </a:bodyPr>
          <a:lstStyle/>
          <a:p>
            <a:r>
              <a:rPr lang="en-US" b="1" dirty="0"/>
              <a:t>1. Academic Coaches</a:t>
            </a:r>
          </a:p>
        </p:txBody>
      </p:sp>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838201" y="2191959"/>
            <a:ext cx="5734051" cy="4192520"/>
          </a:xfrm>
        </p:spPr>
        <p:txBody>
          <a:bodyPr>
            <a:normAutofit fontScale="92500"/>
          </a:bodyPr>
          <a:lstStyle/>
          <a:p>
            <a:r>
              <a:rPr lang="en-US" b="1" dirty="0"/>
              <a:t>11 (79%) </a:t>
            </a:r>
            <a:r>
              <a:rPr lang="en-US" dirty="0"/>
              <a:t>CCs reported having an academic coaching system in place</a:t>
            </a:r>
            <a:br>
              <a:rPr lang="en-US" dirty="0"/>
            </a:br>
            <a:endParaRPr lang="en-US" dirty="0"/>
          </a:p>
          <a:p>
            <a:r>
              <a:rPr lang="en-US" dirty="0"/>
              <a:t>Considerable variety with respect to who serves as an academic coach:</a:t>
            </a:r>
          </a:p>
          <a:p>
            <a:pPr lvl="1"/>
            <a:r>
              <a:rPr lang="en-US" dirty="0"/>
              <a:t>Longitudinal clinical supervisors</a:t>
            </a:r>
          </a:p>
          <a:p>
            <a:pPr lvl="1"/>
            <a:r>
              <a:rPr lang="en-US" dirty="0"/>
              <a:t>Faculty who are good teachers/coaches</a:t>
            </a:r>
          </a:p>
          <a:p>
            <a:pPr lvl="1"/>
            <a:r>
              <a:rPr lang="en-US" dirty="0"/>
              <a:t>Faculty who volunteer for the job</a:t>
            </a:r>
          </a:p>
          <a:p>
            <a:pPr lvl="1"/>
            <a:r>
              <a:rPr lang="en-US" dirty="0"/>
              <a:t>Faculty who are selected by the PD</a:t>
            </a:r>
          </a:p>
          <a:p>
            <a:pPr lvl="1"/>
            <a:r>
              <a:rPr lang="en-US" dirty="0"/>
              <a:t>CC members</a:t>
            </a:r>
            <a:r>
              <a:rPr lang="en-US" sz="2600" dirty="0"/>
              <a:t/>
            </a:r>
            <a:br>
              <a:rPr lang="en-US" sz="2600" dirty="0"/>
            </a:br>
            <a:endParaRPr lang="en-US" sz="2600" dirty="0"/>
          </a:p>
          <a:p>
            <a:pPr marL="0" indent="0">
              <a:buNone/>
            </a:pPr>
            <a:endParaRPr lang="en-US" sz="1500" dirty="0"/>
          </a:p>
        </p:txBody>
      </p:sp>
      <p:sp>
        <p:nvSpPr>
          <p:cNvPr id="13" name="Freeform: Shape 12">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id="{1B41AB1F-8FE3-C743-B8F7-65C017126005}"/>
              </a:ext>
            </a:extLst>
          </p:cNvPr>
          <p:cNvPicPr>
            <a:picLocks noChangeAspect="1"/>
          </p:cNvPicPr>
          <p:nvPr/>
        </p:nvPicPr>
        <p:blipFill>
          <a:blip r:embed="rId3"/>
          <a:stretch>
            <a:fillRect/>
          </a:stretch>
        </p:blipFill>
        <p:spPr>
          <a:xfrm>
            <a:off x="6993436" y="1430465"/>
            <a:ext cx="4777381" cy="477738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9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43005"/>
            <a:ext cx="10972800" cy="990600"/>
          </a:xfrm>
        </p:spPr>
        <p:txBody>
          <a:bodyPr/>
          <a:lstStyle/>
          <a:p>
            <a:r>
              <a:rPr lang="en-CA" dirty="0" smtClean="0"/>
              <a:t>Introduction</a:t>
            </a:r>
            <a:endParaRPr lang="en-CA" dirty="0"/>
          </a:p>
        </p:txBody>
      </p:sp>
      <p:sp>
        <p:nvSpPr>
          <p:cNvPr id="5" name="Content Placeholder 4"/>
          <p:cNvSpPr>
            <a:spLocks noGrp="1"/>
          </p:cNvSpPr>
          <p:nvPr>
            <p:ph sz="quarter" idx="1"/>
          </p:nvPr>
        </p:nvSpPr>
        <p:spPr>
          <a:xfrm>
            <a:off x="609600" y="1365337"/>
            <a:ext cx="10972800" cy="3379940"/>
          </a:xfrm>
        </p:spPr>
        <p:txBody>
          <a:bodyPr>
            <a:normAutofit/>
          </a:bodyPr>
          <a:lstStyle/>
          <a:p>
            <a:pPr marL="0" lvl="0" indent="0" algn="ctr">
              <a:buNone/>
            </a:pPr>
            <a:r>
              <a:rPr lang="en-CA" sz="3000" dirty="0" smtClean="0"/>
              <a:t>What is the CBME Program Evaluation Forum?</a:t>
            </a:r>
          </a:p>
          <a:p>
            <a:pPr marL="0" lvl="0" indent="0">
              <a:buNone/>
            </a:pPr>
            <a:endParaRPr lang="en-CA" dirty="0" smtClean="0"/>
          </a:p>
          <a:p>
            <a:pPr lvl="0"/>
            <a:r>
              <a:rPr lang="en-CA" dirty="0" smtClean="0"/>
              <a:t>CBD </a:t>
            </a:r>
            <a:r>
              <a:rPr lang="en-CA" dirty="0"/>
              <a:t>program evaluation is occurring across many sites and organizations </a:t>
            </a:r>
          </a:p>
          <a:p>
            <a:pPr lvl="0"/>
            <a:r>
              <a:rPr lang="en-CA" dirty="0" smtClean="0"/>
              <a:t>It is important </a:t>
            </a:r>
            <a:r>
              <a:rPr lang="en-CA" dirty="0"/>
              <a:t>to have a space to share and discuss </a:t>
            </a:r>
          </a:p>
          <a:p>
            <a:pPr lvl="0"/>
            <a:r>
              <a:rPr lang="en-CA" dirty="0"/>
              <a:t>We encourage discussion, sharing, and collaboration </a:t>
            </a:r>
          </a:p>
          <a:p>
            <a:pPr lvl="0"/>
            <a:r>
              <a:rPr lang="en-CA" dirty="0"/>
              <a:t>This forum can aid local and national program evaluation </a:t>
            </a:r>
            <a:r>
              <a:rPr lang="en-CA" dirty="0" smtClean="0"/>
              <a:t>initiatives  </a:t>
            </a:r>
            <a:endParaRPr lang="en-CA" dirty="0"/>
          </a:p>
        </p:txBody>
      </p:sp>
    </p:spTree>
    <p:extLst>
      <p:ext uri="{BB962C8B-B14F-4D97-AF65-F5344CB8AC3E}">
        <p14:creationId xmlns:p14="http://schemas.microsoft.com/office/powerpoint/2010/main" val="4023340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xmlns="" id="{428FB073-F2DD-8A47-9A80-47084354A9C0}"/>
              </a:ext>
            </a:extLst>
          </p:cNvPr>
          <p:cNvSpPr txBox="1">
            <a:spLocks/>
          </p:cNvSpPr>
          <p:nvPr/>
        </p:nvSpPr>
        <p:spPr>
          <a:xfrm>
            <a:off x="838201" y="2191959"/>
            <a:ext cx="5734051" cy="419252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11 (79%) </a:t>
            </a:r>
            <a:r>
              <a:rPr lang="en-US"/>
              <a:t>CCs reported having an academic coaching system in place</a:t>
            </a:r>
            <a:br>
              <a:rPr lang="en-US"/>
            </a:br>
            <a:endParaRPr lang="en-US"/>
          </a:p>
          <a:p>
            <a:r>
              <a:rPr lang="en-US"/>
              <a:t>Considerable variety with respect to who serves as an academic coach:</a:t>
            </a:r>
          </a:p>
          <a:p>
            <a:pPr lvl="1"/>
            <a:r>
              <a:rPr lang="en-US"/>
              <a:t>Longitudinal clinical supervisors</a:t>
            </a:r>
          </a:p>
          <a:p>
            <a:pPr lvl="1"/>
            <a:r>
              <a:rPr lang="en-US"/>
              <a:t>Faculty who are good teachers/coaches</a:t>
            </a:r>
          </a:p>
          <a:p>
            <a:pPr lvl="1"/>
            <a:r>
              <a:rPr lang="en-US"/>
              <a:t>Faculty who volunteer for the job</a:t>
            </a:r>
          </a:p>
          <a:p>
            <a:pPr lvl="1"/>
            <a:r>
              <a:rPr lang="en-US"/>
              <a:t>Faculty who are selected by the PD</a:t>
            </a:r>
          </a:p>
          <a:p>
            <a:pPr lvl="1"/>
            <a:r>
              <a:rPr lang="en-US"/>
              <a:t>CC members</a:t>
            </a:r>
            <a:r>
              <a:rPr lang="en-US" sz="2600"/>
              <a:t/>
            </a:r>
            <a:br>
              <a:rPr lang="en-US" sz="2600"/>
            </a:br>
            <a:endParaRPr lang="en-US" sz="2600"/>
          </a:p>
          <a:p>
            <a:pPr marL="0" indent="0">
              <a:buFont typeface="Arial" panose="020B0604020202020204" pitchFamily="34" charset="0"/>
              <a:buNone/>
            </a:pPr>
            <a:endParaRPr lang="en-US" sz="1500" dirty="0"/>
          </a:p>
        </p:txBody>
      </p:sp>
      <p:sp useBgFill="1">
        <p:nvSpPr>
          <p:cNvPr id="10" name="Rectangle 9">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740D0567-5567-584A-8F3C-7F0C0A218F93}"/>
              </a:ext>
            </a:extLst>
          </p:cNvPr>
          <p:cNvPicPr>
            <a:picLocks noChangeAspect="1"/>
          </p:cNvPicPr>
          <p:nvPr/>
        </p:nvPicPr>
        <p:blipFill>
          <a:blip r:embed="rId3"/>
          <a:stretch>
            <a:fillRect/>
          </a:stretch>
        </p:blipFill>
        <p:spPr>
          <a:xfrm>
            <a:off x="7562851" y="2260129"/>
            <a:ext cx="2987900" cy="2987900"/>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xmlns="" id="{80417CE2-75FD-FC40-8E4E-C3F78EEE5103}"/>
              </a:ext>
            </a:extLst>
          </p:cNvPr>
          <p:cNvSpPr>
            <a:spLocks noGrp="1"/>
          </p:cNvSpPr>
          <p:nvPr>
            <p:ph type="title"/>
          </p:nvPr>
        </p:nvSpPr>
        <p:spPr>
          <a:xfrm>
            <a:off x="838199" y="866404"/>
            <a:ext cx="5257800" cy="1325563"/>
          </a:xfrm>
        </p:spPr>
        <p:txBody>
          <a:bodyPr>
            <a:normAutofit/>
          </a:bodyPr>
          <a:lstStyle/>
          <a:p>
            <a:r>
              <a:rPr lang="en-US" b="1" dirty="0"/>
              <a:t>2. Data Sharing</a:t>
            </a:r>
          </a:p>
        </p:txBody>
      </p:sp>
      <p:sp>
        <p:nvSpPr>
          <p:cNvPr id="15" name="Content Placeholder 2">
            <a:extLst>
              <a:ext uri="{FF2B5EF4-FFF2-40B4-BE49-F238E27FC236}">
                <a16:creationId xmlns:a16="http://schemas.microsoft.com/office/drawing/2014/main" xmlns="" id="{D70AF157-2844-6E46-A18E-EDCF49892D34}"/>
              </a:ext>
            </a:extLst>
          </p:cNvPr>
          <p:cNvSpPr>
            <a:spLocks noGrp="1"/>
          </p:cNvSpPr>
          <p:nvPr>
            <p:ph idx="1"/>
          </p:nvPr>
        </p:nvSpPr>
        <p:spPr>
          <a:xfrm>
            <a:off x="990601" y="2344359"/>
            <a:ext cx="5734051" cy="4192520"/>
          </a:xfrm>
        </p:spPr>
        <p:txBody>
          <a:bodyPr>
            <a:normAutofit/>
          </a:bodyPr>
          <a:lstStyle/>
          <a:p>
            <a:r>
              <a:rPr lang="en-US" sz="2600" b="1" dirty="0"/>
              <a:t>13 (93%) </a:t>
            </a:r>
            <a:r>
              <a:rPr lang="en-US" sz="2600" dirty="0"/>
              <a:t>CCs reported using an electronic platform to share data with their members</a:t>
            </a:r>
            <a:br>
              <a:rPr lang="en-US" sz="2600" dirty="0"/>
            </a:br>
            <a:endParaRPr lang="en-US" sz="2600" dirty="0"/>
          </a:p>
          <a:p>
            <a:r>
              <a:rPr lang="en-US" sz="2600" dirty="0"/>
              <a:t>Electronic platforms being used:</a:t>
            </a:r>
          </a:p>
          <a:p>
            <a:pPr lvl="1"/>
            <a:r>
              <a:rPr lang="en-US" dirty="0"/>
              <a:t>MedSIS: 5 (36%)</a:t>
            </a:r>
          </a:p>
          <a:p>
            <a:pPr lvl="1"/>
            <a:r>
              <a:rPr lang="en-US" dirty="0"/>
              <a:t>Locally developed: 4 (29%)</a:t>
            </a:r>
          </a:p>
          <a:p>
            <a:pPr lvl="1"/>
            <a:r>
              <a:rPr lang="en-US" dirty="0"/>
              <a:t>Royal College MAINPORT: 3 (21%)</a:t>
            </a:r>
          </a:p>
          <a:p>
            <a:pPr lvl="1"/>
            <a:r>
              <a:rPr lang="en-US" dirty="0"/>
              <a:t>Other: 3 (21%) </a:t>
            </a:r>
            <a:endParaRPr lang="en-US" sz="2600" dirty="0"/>
          </a:p>
          <a:p>
            <a:pPr marL="0" indent="0">
              <a:buNone/>
            </a:pPr>
            <a:endParaRPr lang="en-US" sz="1500" dirty="0"/>
          </a:p>
        </p:txBody>
      </p:sp>
    </p:spTree>
    <p:extLst>
      <p:ext uri="{BB962C8B-B14F-4D97-AF65-F5344CB8AC3E}">
        <p14:creationId xmlns:p14="http://schemas.microsoft.com/office/powerpoint/2010/main" val="6856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id="{336306E8-3D8B-2D49-A317-BF88424A9CDB}"/>
              </a:ext>
            </a:extLst>
          </p:cNvPr>
          <p:cNvPicPr>
            <a:picLocks noChangeAspect="1"/>
          </p:cNvPicPr>
          <p:nvPr/>
        </p:nvPicPr>
        <p:blipFill>
          <a:blip r:embed="rId3"/>
          <a:stretch>
            <a:fillRect/>
          </a:stretch>
        </p:blipFill>
        <p:spPr>
          <a:xfrm>
            <a:off x="6724652" y="1301903"/>
            <a:ext cx="4777381" cy="477738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xmlns="" id="{3A8E69A3-321B-3648-81C9-8E61B95ABF12}"/>
              </a:ext>
            </a:extLst>
          </p:cNvPr>
          <p:cNvSpPr>
            <a:spLocks noGrp="1"/>
          </p:cNvSpPr>
          <p:nvPr>
            <p:ph type="title"/>
          </p:nvPr>
        </p:nvSpPr>
        <p:spPr>
          <a:xfrm>
            <a:off x="838199" y="866404"/>
            <a:ext cx="5257800" cy="1325563"/>
          </a:xfrm>
        </p:spPr>
        <p:txBody>
          <a:bodyPr>
            <a:normAutofit/>
          </a:bodyPr>
          <a:lstStyle/>
          <a:p>
            <a:r>
              <a:rPr lang="en-US" b="1" dirty="0"/>
              <a:t>3. Member Workload </a:t>
            </a:r>
          </a:p>
        </p:txBody>
      </p:sp>
      <p:sp>
        <p:nvSpPr>
          <p:cNvPr id="14" name="Content Placeholder 2">
            <a:extLst>
              <a:ext uri="{FF2B5EF4-FFF2-40B4-BE49-F238E27FC236}">
                <a16:creationId xmlns:a16="http://schemas.microsoft.com/office/drawing/2014/main" xmlns="" id="{D43E49CC-DE62-B94E-9F82-42B6755EF2A9}"/>
              </a:ext>
            </a:extLst>
          </p:cNvPr>
          <p:cNvSpPr>
            <a:spLocks noGrp="1"/>
          </p:cNvSpPr>
          <p:nvPr>
            <p:ph idx="1"/>
          </p:nvPr>
        </p:nvSpPr>
        <p:spPr>
          <a:xfrm>
            <a:off x="990601" y="2344359"/>
            <a:ext cx="5734051" cy="4192520"/>
          </a:xfrm>
        </p:spPr>
        <p:txBody>
          <a:bodyPr>
            <a:normAutofit/>
          </a:bodyPr>
          <a:lstStyle/>
          <a:p>
            <a:r>
              <a:rPr lang="en-US" sz="2600" b="1" dirty="0"/>
              <a:t>10 (71%) </a:t>
            </a:r>
            <a:r>
              <a:rPr lang="en-US" sz="2600" dirty="0"/>
              <a:t>CCs reported meeting at least once every four months</a:t>
            </a:r>
            <a:br>
              <a:rPr lang="en-US" sz="2600" dirty="0"/>
            </a:br>
            <a:endParaRPr lang="en-US" sz="2600" dirty="0"/>
          </a:p>
          <a:p>
            <a:r>
              <a:rPr lang="en-US" sz="2600" b="1" dirty="0"/>
              <a:t>11 (79%) </a:t>
            </a:r>
            <a:r>
              <a:rPr lang="en-US" sz="2600" dirty="0"/>
              <a:t>CCS reported not having a set time limit for file review; time was given as needed</a:t>
            </a:r>
            <a:br>
              <a:rPr lang="en-US" sz="2600" dirty="0"/>
            </a:br>
            <a:endParaRPr lang="en-US" sz="2600" dirty="0"/>
          </a:p>
          <a:p>
            <a:r>
              <a:rPr lang="en-US" sz="2600" b="1" dirty="0"/>
              <a:t>8 (57%) </a:t>
            </a:r>
            <a:r>
              <a:rPr lang="en-US" sz="2600" dirty="0"/>
              <a:t>of CCS reported member assignment to a set number of files; avg. 2 files per member</a:t>
            </a:r>
          </a:p>
        </p:txBody>
      </p:sp>
    </p:spTree>
    <p:extLst>
      <p:ext uri="{BB962C8B-B14F-4D97-AF65-F5344CB8AC3E}">
        <p14:creationId xmlns:p14="http://schemas.microsoft.com/office/powerpoint/2010/main" val="24530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4C9D6135-87D7-944D-AD55-7320110785AA}"/>
              </a:ext>
            </a:extLst>
          </p:cNvPr>
          <p:cNvPicPr>
            <a:picLocks noChangeAspect="1"/>
          </p:cNvPicPr>
          <p:nvPr/>
        </p:nvPicPr>
        <p:blipFill>
          <a:blip r:embed="rId3"/>
          <a:stretch>
            <a:fillRect/>
          </a:stretch>
        </p:blipFill>
        <p:spPr>
          <a:xfrm>
            <a:off x="7445563" y="2326172"/>
            <a:ext cx="3160228" cy="3160228"/>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xmlns="" id="{1BBB1173-03F1-BB44-B251-BAE910040AA5}"/>
              </a:ext>
            </a:extLst>
          </p:cNvPr>
          <p:cNvSpPr>
            <a:spLocks noGrp="1"/>
          </p:cNvSpPr>
          <p:nvPr>
            <p:ph type="title"/>
          </p:nvPr>
        </p:nvSpPr>
        <p:spPr>
          <a:xfrm>
            <a:off x="838199" y="866404"/>
            <a:ext cx="5257800" cy="1325563"/>
          </a:xfrm>
        </p:spPr>
        <p:txBody>
          <a:bodyPr>
            <a:normAutofit/>
          </a:bodyPr>
          <a:lstStyle/>
          <a:p>
            <a:r>
              <a:rPr lang="en-US" b="1" dirty="0"/>
              <a:t>4. Engagement</a:t>
            </a:r>
          </a:p>
        </p:txBody>
      </p:sp>
      <p:sp>
        <p:nvSpPr>
          <p:cNvPr id="15" name="Content Placeholder 2">
            <a:extLst>
              <a:ext uri="{FF2B5EF4-FFF2-40B4-BE49-F238E27FC236}">
                <a16:creationId xmlns:a16="http://schemas.microsoft.com/office/drawing/2014/main" xmlns="" id="{E8DA308E-A055-DC4D-9104-65BE54C4850E}"/>
              </a:ext>
            </a:extLst>
          </p:cNvPr>
          <p:cNvSpPr>
            <a:spLocks noGrp="1"/>
          </p:cNvSpPr>
          <p:nvPr>
            <p:ph idx="1"/>
          </p:nvPr>
        </p:nvSpPr>
        <p:spPr>
          <a:xfrm>
            <a:off x="990601" y="2344359"/>
            <a:ext cx="5734051" cy="4192520"/>
          </a:xfrm>
        </p:spPr>
        <p:txBody>
          <a:bodyPr>
            <a:normAutofit/>
          </a:bodyPr>
          <a:lstStyle/>
          <a:p>
            <a:r>
              <a:rPr lang="en-US" sz="2600" dirty="0"/>
              <a:t>Our survey was accompanied by ethnographic observation of 6 CCs by a PhD student trained in health professions education research</a:t>
            </a:r>
            <a:br>
              <a:rPr lang="en-US" sz="2600" dirty="0"/>
            </a:br>
            <a:endParaRPr lang="en-US" sz="2600" dirty="0"/>
          </a:p>
          <a:p>
            <a:r>
              <a:rPr lang="en-US" sz="2600" dirty="0"/>
              <a:t>These observations revealed that many programs struggled with getting residents to obtain enough EPA evaluations</a:t>
            </a:r>
          </a:p>
        </p:txBody>
      </p:sp>
    </p:spTree>
    <p:extLst>
      <p:ext uri="{BB962C8B-B14F-4D97-AF65-F5344CB8AC3E}">
        <p14:creationId xmlns:p14="http://schemas.microsoft.com/office/powerpoint/2010/main" val="30257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F946A891-926B-F345-A7E6-219B0D2C252E}"/>
              </a:ext>
            </a:extLst>
          </p:cNvPr>
          <p:cNvPicPr>
            <a:picLocks noChangeAspect="1"/>
          </p:cNvPicPr>
          <p:nvPr/>
        </p:nvPicPr>
        <p:blipFill>
          <a:blip r:embed="rId3"/>
          <a:stretch>
            <a:fillRect/>
          </a:stretch>
        </p:blipFill>
        <p:spPr>
          <a:xfrm>
            <a:off x="7436409" y="2031004"/>
            <a:ext cx="3479247" cy="3479247"/>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xmlns="" id="{5E11B224-0C71-4046-B3B6-B1DF3BE0A840}"/>
              </a:ext>
            </a:extLst>
          </p:cNvPr>
          <p:cNvSpPr>
            <a:spLocks noGrp="1"/>
          </p:cNvSpPr>
          <p:nvPr>
            <p:ph type="title"/>
          </p:nvPr>
        </p:nvSpPr>
        <p:spPr>
          <a:xfrm>
            <a:off x="838199" y="866404"/>
            <a:ext cx="5257800" cy="1325563"/>
          </a:xfrm>
        </p:spPr>
        <p:txBody>
          <a:bodyPr>
            <a:normAutofit/>
          </a:bodyPr>
          <a:lstStyle/>
          <a:p>
            <a:r>
              <a:rPr lang="en-US" b="1" dirty="0"/>
              <a:t>5. Educational Plans and Remediation</a:t>
            </a:r>
          </a:p>
        </p:txBody>
      </p:sp>
      <p:sp>
        <p:nvSpPr>
          <p:cNvPr id="15" name="Content Placeholder 2">
            <a:extLst>
              <a:ext uri="{FF2B5EF4-FFF2-40B4-BE49-F238E27FC236}">
                <a16:creationId xmlns:a16="http://schemas.microsoft.com/office/drawing/2014/main" xmlns="" id="{B79D029A-B6D6-2147-A483-C0BDB2B1FE12}"/>
              </a:ext>
            </a:extLst>
          </p:cNvPr>
          <p:cNvSpPr>
            <a:spLocks noGrp="1"/>
          </p:cNvSpPr>
          <p:nvPr>
            <p:ph idx="1"/>
          </p:nvPr>
        </p:nvSpPr>
        <p:spPr>
          <a:xfrm>
            <a:off x="851177" y="2428718"/>
            <a:ext cx="5734051" cy="4645518"/>
          </a:xfrm>
        </p:spPr>
        <p:txBody>
          <a:bodyPr>
            <a:normAutofit fontScale="92500" lnSpcReduction="20000"/>
          </a:bodyPr>
          <a:lstStyle/>
          <a:p>
            <a:r>
              <a:rPr lang="en-US" b="1" dirty="0"/>
              <a:t>8 (57%) </a:t>
            </a:r>
            <a:r>
              <a:rPr lang="en-US" dirty="0"/>
              <a:t>CCs reported that residents who are meetings milestones/EPAs are given less time for review than those who are not</a:t>
            </a:r>
            <a:br>
              <a:rPr lang="en-US" dirty="0"/>
            </a:br>
            <a:endParaRPr lang="en-US" dirty="0"/>
          </a:p>
          <a:p>
            <a:r>
              <a:rPr lang="en-US" b="1" dirty="0"/>
              <a:t>8 (57%) </a:t>
            </a:r>
            <a:r>
              <a:rPr lang="en-US" dirty="0"/>
              <a:t>CCs reported providing input into residents’ enhanced educational plans should they be required</a:t>
            </a:r>
            <a:br>
              <a:rPr lang="en-US" dirty="0"/>
            </a:br>
            <a:endParaRPr lang="en-US" dirty="0"/>
          </a:p>
          <a:p>
            <a:r>
              <a:rPr lang="en-US" b="1" dirty="0"/>
              <a:t>8 (57%) </a:t>
            </a:r>
            <a:r>
              <a:rPr lang="en-US" dirty="0"/>
              <a:t>CCs reported having oversight over resident remediation processes should they be required</a:t>
            </a:r>
            <a:br>
              <a:rPr lang="en-US" dirty="0"/>
            </a:br>
            <a:r>
              <a:rPr lang="en-US" dirty="0"/>
              <a:t/>
            </a:r>
            <a:br>
              <a:rPr lang="en-US" dirty="0"/>
            </a:br>
            <a:endParaRPr lang="en-US" dirty="0"/>
          </a:p>
        </p:txBody>
      </p:sp>
    </p:spTree>
    <p:extLst>
      <p:ext uri="{BB962C8B-B14F-4D97-AF65-F5344CB8AC3E}">
        <p14:creationId xmlns:p14="http://schemas.microsoft.com/office/powerpoint/2010/main" val="1220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7B426A8-087F-134D-B4F3-A63934A77D58}"/>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a:solidFill>
                  <a:srgbClr val="FFFFFF"/>
                </a:solidFill>
                <a:latin typeface="+mj-lt"/>
                <a:ea typeface="+mj-ea"/>
                <a:cs typeface="+mj-cs"/>
              </a:rPr>
              <a:t>Conclusions</a:t>
            </a:r>
          </a:p>
        </p:txBody>
      </p:sp>
      <p:sp>
        <p:nvSpPr>
          <p:cNvPr id="11" name="Freeform: Shape 10">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8090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00AAFA-073B-4A4C-A0C5-EBA03C5D1E21}"/>
              </a:ext>
            </a:extLst>
          </p:cNvPr>
          <p:cNvSpPr>
            <a:spLocks noGrp="1"/>
          </p:cNvSpPr>
          <p:nvPr>
            <p:ph type="title"/>
          </p:nvPr>
        </p:nvSpPr>
        <p:spPr>
          <a:xfrm>
            <a:off x="838200" y="365129"/>
            <a:ext cx="10515600" cy="1325563"/>
          </a:xfrm>
        </p:spPr>
        <p:txBody>
          <a:bodyPr>
            <a:normAutofit/>
          </a:bodyPr>
          <a:lstStyle/>
          <a:p>
            <a:r>
              <a:rPr lang="en-US" b="1" dirty="0"/>
              <a:t>Key Takeaways</a:t>
            </a:r>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D7332805-55DD-134E-B52E-478133DB7E2E}"/>
              </a:ext>
            </a:extLst>
          </p:cNvPr>
          <p:cNvSpPr>
            <a:spLocks noGrp="1"/>
          </p:cNvSpPr>
          <p:nvPr>
            <p:ph idx="1"/>
          </p:nvPr>
        </p:nvSpPr>
        <p:spPr>
          <a:xfrm>
            <a:off x="838201" y="1825625"/>
            <a:ext cx="10798091" cy="4351338"/>
          </a:xfrm>
        </p:spPr>
        <p:txBody>
          <a:bodyPr>
            <a:normAutofit/>
          </a:bodyPr>
          <a:lstStyle/>
          <a:p>
            <a:r>
              <a:rPr lang="en-US" sz="2600" dirty="0"/>
              <a:t>Considerable variability with respect to how CCs operate in practice	</a:t>
            </a:r>
            <a:br>
              <a:rPr lang="en-US" sz="2600" dirty="0"/>
            </a:br>
            <a:endParaRPr lang="en-US" sz="2600" dirty="0"/>
          </a:p>
          <a:p>
            <a:r>
              <a:rPr lang="en-US" sz="2600" dirty="0"/>
              <a:t>Many programs are still grappling with basic questions around operationalizing CCs ... best practices are still evolving!</a:t>
            </a:r>
            <a:r>
              <a:rPr lang="en-US" sz="2200" dirty="0"/>
              <a:t/>
            </a:r>
            <a:br>
              <a:rPr lang="en-US" sz="2200" dirty="0"/>
            </a:br>
            <a:endParaRPr lang="en-US" sz="2200" dirty="0"/>
          </a:p>
          <a:p>
            <a:r>
              <a:rPr lang="en-US" sz="2600" dirty="0"/>
              <a:t>Addressing some of the key challenges around CC implementation may allow committees to focus on other aspects of their role, such as ensuring a robust group decision-making process and continuous quality improvement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802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7B426A8-087F-134D-B4F3-A63934A77D58}"/>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a:solidFill>
                  <a:srgbClr val="FFFFFF"/>
                </a:solidFill>
                <a:latin typeface="+mj-lt"/>
                <a:ea typeface="+mj-ea"/>
                <a:cs typeface="+mj-cs"/>
              </a:rPr>
              <a:t>Questions?</a:t>
            </a:r>
            <a:br>
              <a:rPr lang="en-US" sz="6000" b="1" kern="1200" dirty="0">
                <a:solidFill>
                  <a:srgbClr val="FFFFFF"/>
                </a:solidFill>
                <a:latin typeface="+mj-lt"/>
                <a:ea typeface="+mj-ea"/>
                <a:cs typeface="+mj-cs"/>
              </a:rPr>
            </a:br>
            <a:r>
              <a:rPr lang="en-US" sz="6000" b="1" kern="1200" dirty="0">
                <a:solidFill>
                  <a:srgbClr val="FFFFFF"/>
                </a:solidFill>
                <a:latin typeface="+mj-lt"/>
                <a:ea typeface="+mj-ea"/>
                <a:cs typeface="+mj-cs"/>
              </a:rPr>
              <a:t>Comments?</a:t>
            </a:r>
          </a:p>
        </p:txBody>
      </p:sp>
      <p:sp>
        <p:nvSpPr>
          <p:cNvPr id="11" name="Freeform: Shape 10">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xmlns="" id="{A92FF0EB-4580-E443-86A3-15B5815EC4FE}"/>
              </a:ext>
            </a:extLst>
          </p:cNvPr>
          <p:cNvSpPr txBox="1"/>
          <p:nvPr/>
        </p:nvSpPr>
        <p:spPr>
          <a:xfrm>
            <a:off x="1286557" y="2982283"/>
            <a:ext cx="2666499" cy="830997"/>
          </a:xfrm>
          <a:prstGeom prst="rect">
            <a:avLst/>
          </a:prstGeom>
          <a:noFill/>
        </p:spPr>
        <p:txBody>
          <a:bodyPr wrap="none" rtlCol="0">
            <a:spAutoFit/>
          </a:bodyPr>
          <a:lstStyle/>
          <a:p>
            <a:pPr algn="ctr"/>
            <a:r>
              <a:rPr lang="en-US" sz="2400" dirty="0"/>
              <a:t>acaia@mcmaster.ca</a:t>
            </a:r>
            <a:br>
              <a:rPr lang="en-US" sz="2400" dirty="0"/>
            </a:br>
            <a:r>
              <a:rPr lang="en-US" sz="2400" dirty="0"/>
              <a:t>@anita_acai</a:t>
            </a:r>
          </a:p>
        </p:txBody>
      </p:sp>
    </p:spTree>
    <p:extLst>
      <p:ext uri="{BB962C8B-B14F-4D97-AF65-F5344CB8AC3E}">
        <p14:creationId xmlns:p14="http://schemas.microsoft.com/office/powerpoint/2010/main" val="417731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7B426A8-087F-134D-B4F3-A63934A77D58}"/>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a:solidFill>
                  <a:srgbClr val="FFFFFF"/>
                </a:solidFill>
                <a:latin typeface="+mj-lt"/>
                <a:ea typeface="+mj-ea"/>
                <a:cs typeface="+mj-cs"/>
              </a:rPr>
              <a:t>References</a:t>
            </a:r>
          </a:p>
        </p:txBody>
      </p:sp>
      <p:sp>
        <p:nvSpPr>
          <p:cNvPr id="11" name="Freeform: Shape 10">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597051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D7332805-55DD-134E-B52E-478133DB7E2E}"/>
              </a:ext>
            </a:extLst>
          </p:cNvPr>
          <p:cNvSpPr>
            <a:spLocks noGrp="1"/>
          </p:cNvSpPr>
          <p:nvPr>
            <p:ph idx="1"/>
          </p:nvPr>
        </p:nvSpPr>
        <p:spPr>
          <a:xfrm>
            <a:off x="838201" y="1825625"/>
            <a:ext cx="10798091" cy="4351338"/>
          </a:xfrm>
        </p:spPr>
        <p:txBody>
          <a:bodyPr>
            <a:normAutofit/>
          </a:bodyPr>
          <a:lstStyle/>
          <a:p>
            <a:r>
              <a:rPr lang="en-US" sz="2600" dirty="0"/>
              <a:t>Royal College of Physicians and Surgeons of Canada (RCPSC). (</a:t>
            </a:r>
            <a:r>
              <a:rPr lang="en-US" sz="2600" dirty="0" err="1"/>
              <a:t>n.d</a:t>
            </a:r>
            <a:r>
              <a:rPr lang="en-US" sz="2600" dirty="0"/>
              <a:t>). Competence committees. Retrieved from </a:t>
            </a:r>
            <a:r>
              <a:rPr lang="en-CA" sz="2400" dirty="0">
                <a:hlinkClick r:id="rId3"/>
              </a:rPr>
              <a:t>http://www.royalcollege.ca/rcsite/cbd/assessment/competence-committees-e</a:t>
            </a:r>
            <a:r>
              <a:rPr lang="en-US" sz="2600" dirty="0"/>
              <a:t/>
            </a:r>
            <a:br>
              <a:rPr lang="en-US" sz="2600" dirty="0"/>
            </a:br>
            <a:endParaRPr lang="en-US" sz="2600" dirty="0"/>
          </a:p>
          <a:p>
            <a:r>
              <a:rPr lang="en-US" sz="2600" dirty="0"/>
              <a:t>Tweed, M., &amp; Wilkinson, T. (2019). Student progress decision-making in programmatic assessment: Can we extrapolate from clinical decision-making and jury decision-making? </a:t>
            </a:r>
            <a:r>
              <a:rPr lang="en-US" sz="2600" i="1" dirty="0"/>
              <a:t>BMC Medical Education</a:t>
            </a:r>
            <a:r>
              <a:rPr lang="en-US" sz="2600" dirty="0"/>
              <a:t>, </a:t>
            </a:r>
            <a:r>
              <a:rPr lang="en-US" sz="2600" i="1" dirty="0"/>
              <a:t>19</a:t>
            </a:r>
            <a:r>
              <a:rPr lang="en-US" sz="2600" dirty="0"/>
              <a:t>(1): 176. </a:t>
            </a:r>
            <a:r>
              <a:rPr lang="en-US" sz="2600" dirty="0">
                <a:hlinkClick r:id="rId4"/>
              </a:rPr>
              <a:t>https://doi.org/10.1186/s12909-019-1583-1</a:t>
            </a:r>
            <a:endParaRPr lang="en-US" sz="2600" dirty="0"/>
          </a:p>
          <a:p>
            <a:endParaRPr lang="en-US" sz="2600"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05459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5501EBF-078C-DE4D-80A5-AE021127C69F}"/>
              </a:ext>
            </a:extLst>
          </p:cNvPr>
          <p:cNvSpPr>
            <a:spLocks noGrp="1"/>
          </p:cNvSpPr>
          <p:nvPr>
            <p:ph type="ctrTitle"/>
          </p:nvPr>
        </p:nvSpPr>
        <p:spPr>
          <a:xfrm>
            <a:off x="804675" y="378223"/>
            <a:ext cx="4915644" cy="2456662"/>
          </a:xfrm>
        </p:spPr>
        <p:txBody>
          <a:bodyPr anchor="b">
            <a:normAutofit/>
          </a:bodyPr>
          <a:lstStyle/>
          <a:p>
            <a:pPr algn="l"/>
            <a:r>
              <a:rPr lang="en-US" b="1" dirty="0">
                <a:solidFill>
                  <a:srgbClr val="FFFFFF"/>
                </a:solidFill>
              </a:rPr>
              <a:t>Discussion Prompts</a:t>
            </a:r>
          </a:p>
        </p:txBody>
      </p:sp>
      <p:sp>
        <p:nvSpPr>
          <p:cNvPr id="11" name="Freeform: Shape 10">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1124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Rules of Engagement </a:t>
            </a:r>
            <a:endParaRPr lang="en-CA" dirty="0"/>
          </a:p>
        </p:txBody>
      </p:sp>
      <p:sp>
        <p:nvSpPr>
          <p:cNvPr id="5" name="Content Placeholder 4"/>
          <p:cNvSpPr>
            <a:spLocks noGrp="1"/>
          </p:cNvSpPr>
          <p:nvPr>
            <p:ph sz="quarter" idx="1"/>
          </p:nvPr>
        </p:nvSpPr>
        <p:spPr/>
        <p:txBody>
          <a:bodyPr/>
          <a:lstStyle/>
          <a:p>
            <a:pPr lvl="0"/>
            <a:r>
              <a:rPr lang="en-CA" dirty="0"/>
              <a:t>Please take a respectful and collaborative approach </a:t>
            </a:r>
          </a:p>
          <a:p>
            <a:pPr lvl="0"/>
            <a:r>
              <a:rPr lang="en-CA" dirty="0"/>
              <a:t>We encourage the sharing of all ideas, including early drafts </a:t>
            </a:r>
          </a:p>
          <a:p>
            <a:pPr lvl="0"/>
            <a:r>
              <a:rPr lang="en-CA" dirty="0"/>
              <a:t>Please be respectful of other people’s academic intellectual </a:t>
            </a:r>
            <a:r>
              <a:rPr lang="en-CA" dirty="0" smtClean="0"/>
              <a:t>property</a:t>
            </a:r>
          </a:p>
          <a:p>
            <a:r>
              <a:rPr lang="en-CA" dirty="0"/>
              <a:t>If you hear a project idea that you like please contact the person/group who raised </a:t>
            </a:r>
            <a:r>
              <a:rPr lang="en-CA" dirty="0" smtClean="0"/>
              <a:t>it </a:t>
            </a:r>
            <a:endParaRPr lang="en-CA" dirty="0"/>
          </a:p>
          <a:p>
            <a:pPr lvl="0"/>
            <a:r>
              <a:rPr lang="en-CA" dirty="0"/>
              <a:t>Collaboration is encouraged; emails of attendees </a:t>
            </a:r>
            <a:r>
              <a:rPr lang="en-CA" dirty="0" smtClean="0"/>
              <a:t/>
            </a:r>
            <a:br>
              <a:rPr lang="en-CA" dirty="0" smtClean="0"/>
            </a:br>
            <a:r>
              <a:rPr lang="en-CA" dirty="0" smtClean="0"/>
              <a:t>who </a:t>
            </a:r>
            <a:r>
              <a:rPr lang="en-CA" dirty="0"/>
              <a:t>are willing to share will be circulated </a:t>
            </a:r>
            <a:r>
              <a:rPr lang="en-CA" dirty="0" smtClean="0"/>
              <a:t/>
            </a:r>
            <a:br>
              <a:rPr lang="en-CA" dirty="0" smtClean="0"/>
            </a:br>
            <a:r>
              <a:rPr lang="en-CA" dirty="0" smtClean="0"/>
              <a:t>after </a:t>
            </a:r>
            <a:r>
              <a:rPr lang="en-CA" dirty="0"/>
              <a:t>the meeting </a:t>
            </a:r>
            <a:endParaRPr lang="en-CA" dirty="0" smtClean="0"/>
          </a:p>
          <a:p>
            <a:pPr lvl="0"/>
            <a:endParaRPr lang="en-CA" dirty="0"/>
          </a:p>
          <a:p>
            <a:pPr marL="0" indent="0">
              <a:buNone/>
            </a:pPr>
            <a:endParaRPr lang="en-CA" dirty="0"/>
          </a:p>
        </p:txBody>
      </p:sp>
      <p:pic>
        <p:nvPicPr>
          <p:cNvPr id="6" name="Picture 2" descr="C:\Users\askutovich\AppData\Local\Microsoft\Windows\Temporary Internet Files\Content.IE5\I217LRGE\speaking-creativel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251" y="3206662"/>
            <a:ext cx="4296670" cy="27749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20" y="4872960"/>
            <a:ext cx="1296526" cy="1296526"/>
          </a:xfrm>
          <a:prstGeom prst="rect">
            <a:avLst/>
          </a:prstGeom>
        </p:spPr>
      </p:pic>
    </p:spTree>
    <p:extLst>
      <p:ext uri="{BB962C8B-B14F-4D97-AF65-F5344CB8AC3E}">
        <p14:creationId xmlns:p14="http://schemas.microsoft.com/office/powerpoint/2010/main" val="907160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2D5CB-B475-F743-8ADA-58B40C18C053}"/>
              </a:ext>
            </a:extLst>
          </p:cNvPr>
          <p:cNvSpPr>
            <a:spLocks noGrp="1"/>
          </p:cNvSpPr>
          <p:nvPr>
            <p:ph type="title"/>
          </p:nvPr>
        </p:nvSpPr>
        <p:spPr>
          <a:xfrm>
            <a:off x="1913471" y="365129"/>
            <a:ext cx="9440332" cy="1325563"/>
          </a:xfrm>
        </p:spPr>
        <p:txBody>
          <a:bodyPr>
            <a:normAutofit/>
          </a:bodyPr>
          <a:lstStyle/>
          <a:p>
            <a:r>
              <a:rPr lang="en-US" sz="5400" b="1" dirty="0"/>
              <a:t>Academic Coaches</a:t>
            </a:r>
          </a:p>
        </p:txBody>
      </p:sp>
      <p:pic>
        <p:nvPicPr>
          <p:cNvPr id="7" name="Graphic 6" descr="Onboarding">
            <a:extLst>
              <a:ext uri="{FF2B5EF4-FFF2-40B4-BE49-F238E27FC236}">
                <a16:creationId xmlns:a16="http://schemas.microsoft.com/office/drawing/2014/main" xmlns=""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838200" y="1825625"/>
            <a:ext cx="10515600" cy="4351338"/>
          </a:xfrm>
        </p:spPr>
        <p:txBody>
          <a:bodyPr>
            <a:normAutofit/>
          </a:bodyPr>
          <a:lstStyle/>
          <a:p>
            <a:r>
              <a:rPr lang="en-US" sz="2600" dirty="0"/>
              <a:t>What, if any, role do academic coaches serve in your program? What factors did you consider when choosing to implement/not implement an academic coaching program? </a:t>
            </a:r>
            <a:br>
              <a:rPr lang="en-US" sz="2600" dirty="0"/>
            </a:br>
            <a:endParaRPr lang="en-US" sz="2600" dirty="0"/>
          </a:p>
          <a:p>
            <a:r>
              <a:rPr lang="en-US" sz="2600" dirty="0"/>
              <a:t>How do you select your academic coaches? How, if at all, do they interact with your CC? </a:t>
            </a:r>
            <a:br>
              <a:rPr lang="en-US" sz="2600" dirty="0"/>
            </a:br>
            <a:endParaRPr lang="en-US" sz="2600" dirty="0"/>
          </a:p>
          <a:p>
            <a:r>
              <a:rPr lang="en-US" sz="2600" dirty="0"/>
              <a:t>How well are academic coaches working within your program? Is there anything about your academic coaching system that has worked particularly well? Less well?</a:t>
            </a:r>
          </a:p>
        </p:txBody>
      </p:sp>
    </p:spTree>
    <p:extLst>
      <p:ext uri="{BB962C8B-B14F-4D97-AF65-F5344CB8AC3E}">
        <p14:creationId xmlns:p14="http://schemas.microsoft.com/office/powerpoint/2010/main" val="4167136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2D5CB-B475-F743-8ADA-58B40C18C053}"/>
              </a:ext>
            </a:extLst>
          </p:cNvPr>
          <p:cNvSpPr>
            <a:spLocks noGrp="1"/>
          </p:cNvSpPr>
          <p:nvPr>
            <p:ph type="title"/>
          </p:nvPr>
        </p:nvSpPr>
        <p:spPr>
          <a:xfrm>
            <a:off x="1913471" y="365129"/>
            <a:ext cx="9440332" cy="1325563"/>
          </a:xfrm>
        </p:spPr>
        <p:txBody>
          <a:bodyPr>
            <a:normAutofit/>
          </a:bodyPr>
          <a:lstStyle/>
          <a:p>
            <a:r>
              <a:rPr lang="en-US" sz="5400" b="1" dirty="0"/>
              <a:t>Data Sharing</a:t>
            </a:r>
          </a:p>
        </p:txBody>
      </p:sp>
      <p:pic>
        <p:nvPicPr>
          <p:cNvPr id="7" name="Graphic 6" descr="Onboarding">
            <a:extLst>
              <a:ext uri="{FF2B5EF4-FFF2-40B4-BE49-F238E27FC236}">
                <a16:creationId xmlns:a16="http://schemas.microsoft.com/office/drawing/2014/main" xmlns=""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838200" y="1825625"/>
            <a:ext cx="10515600" cy="4351338"/>
          </a:xfrm>
        </p:spPr>
        <p:txBody>
          <a:bodyPr>
            <a:normAutofit/>
          </a:bodyPr>
          <a:lstStyle/>
          <a:p>
            <a:r>
              <a:rPr lang="en-US" sz="2600" dirty="0"/>
              <a:t>What factors played into your program’s decision to adopt the platform(s) you are currently using? </a:t>
            </a:r>
            <a:br>
              <a:rPr lang="en-US" sz="2600" dirty="0"/>
            </a:br>
            <a:endParaRPr lang="en-US" sz="2600" dirty="0"/>
          </a:p>
          <a:p>
            <a:r>
              <a:rPr lang="en-US" sz="2600" dirty="0"/>
              <a:t>Have you encountered any barriers with respect to using technology as part of your CC’s processes? If so, what have these been? </a:t>
            </a:r>
            <a:br>
              <a:rPr lang="en-US" sz="2600" dirty="0"/>
            </a:br>
            <a:endParaRPr lang="en-US" sz="2600" dirty="0"/>
          </a:p>
          <a:p>
            <a:r>
              <a:rPr lang="en-US" sz="2600" dirty="0"/>
              <a:t>Looking ahead, what should developers be thinking about when it comes to building platforms that can support CCs in their work?</a:t>
            </a:r>
          </a:p>
        </p:txBody>
      </p:sp>
    </p:spTree>
    <p:extLst>
      <p:ext uri="{BB962C8B-B14F-4D97-AF65-F5344CB8AC3E}">
        <p14:creationId xmlns:p14="http://schemas.microsoft.com/office/powerpoint/2010/main" val="464220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2D5CB-B475-F743-8ADA-58B40C18C053}"/>
              </a:ext>
            </a:extLst>
          </p:cNvPr>
          <p:cNvSpPr>
            <a:spLocks noGrp="1"/>
          </p:cNvSpPr>
          <p:nvPr>
            <p:ph type="title"/>
          </p:nvPr>
        </p:nvSpPr>
        <p:spPr>
          <a:xfrm>
            <a:off x="1913471" y="365129"/>
            <a:ext cx="9440332" cy="1325563"/>
          </a:xfrm>
        </p:spPr>
        <p:txBody>
          <a:bodyPr>
            <a:normAutofit/>
          </a:bodyPr>
          <a:lstStyle/>
          <a:p>
            <a:r>
              <a:rPr lang="en-US" sz="5400" b="1" dirty="0"/>
              <a:t>Member Workload</a:t>
            </a:r>
          </a:p>
        </p:txBody>
      </p:sp>
      <p:pic>
        <p:nvPicPr>
          <p:cNvPr id="7" name="Graphic 6" descr="Onboarding">
            <a:extLst>
              <a:ext uri="{FF2B5EF4-FFF2-40B4-BE49-F238E27FC236}">
                <a16:creationId xmlns:a16="http://schemas.microsoft.com/office/drawing/2014/main" xmlns=""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838200" y="1825625"/>
            <a:ext cx="10515600" cy="4351338"/>
          </a:xfrm>
        </p:spPr>
        <p:txBody>
          <a:bodyPr>
            <a:normAutofit/>
          </a:bodyPr>
          <a:lstStyle/>
          <a:p>
            <a:r>
              <a:rPr lang="en-US" sz="2600" dirty="0"/>
              <a:t>How long is a typical CC meeting in your program? Is most of the work done before, during, or after the meeting?</a:t>
            </a:r>
          </a:p>
          <a:p>
            <a:pPr marL="0" indent="0">
              <a:buNone/>
            </a:pPr>
            <a:endParaRPr lang="en-US" sz="2600" dirty="0"/>
          </a:p>
          <a:p>
            <a:r>
              <a:rPr lang="en-US" sz="2600" dirty="0"/>
              <a:t>How do you and your fellow CC members find the workload? Is it higher or lower than you initially expected?</a:t>
            </a:r>
            <a:br>
              <a:rPr lang="en-US" sz="2600" dirty="0"/>
            </a:br>
            <a:endParaRPr lang="en-US" sz="2600" dirty="0"/>
          </a:p>
          <a:p>
            <a:r>
              <a:rPr lang="en-US" sz="2600" dirty="0"/>
              <a:t>Are there any strategies you use to manage workload that you have found to be particularly effective? </a:t>
            </a:r>
            <a:r>
              <a:rPr lang="en-US" dirty="0"/>
              <a:t/>
            </a:r>
            <a:br>
              <a:rPr lang="en-US" dirty="0"/>
            </a:br>
            <a:endParaRPr lang="en-US" dirty="0"/>
          </a:p>
        </p:txBody>
      </p:sp>
    </p:spTree>
    <p:extLst>
      <p:ext uri="{BB962C8B-B14F-4D97-AF65-F5344CB8AC3E}">
        <p14:creationId xmlns:p14="http://schemas.microsoft.com/office/powerpoint/2010/main" val="2705653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2D5CB-B475-F743-8ADA-58B40C18C053}"/>
              </a:ext>
            </a:extLst>
          </p:cNvPr>
          <p:cNvSpPr>
            <a:spLocks noGrp="1"/>
          </p:cNvSpPr>
          <p:nvPr>
            <p:ph type="title"/>
          </p:nvPr>
        </p:nvSpPr>
        <p:spPr>
          <a:xfrm>
            <a:off x="1913471" y="365129"/>
            <a:ext cx="9440332" cy="1325563"/>
          </a:xfrm>
        </p:spPr>
        <p:txBody>
          <a:bodyPr>
            <a:normAutofit/>
          </a:bodyPr>
          <a:lstStyle/>
          <a:p>
            <a:r>
              <a:rPr lang="en-US" sz="5400" b="1" dirty="0"/>
              <a:t>Engagement</a:t>
            </a:r>
          </a:p>
        </p:txBody>
      </p:sp>
      <p:pic>
        <p:nvPicPr>
          <p:cNvPr id="7" name="Graphic 6" descr="Onboarding">
            <a:extLst>
              <a:ext uri="{FF2B5EF4-FFF2-40B4-BE49-F238E27FC236}">
                <a16:creationId xmlns:a16="http://schemas.microsoft.com/office/drawing/2014/main" xmlns=""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838200" y="1825625"/>
            <a:ext cx="10515600" cy="4351338"/>
          </a:xfrm>
        </p:spPr>
        <p:txBody>
          <a:bodyPr>
            <a:normAutofit fontScale="92500"/>
          </a:bodyPr>
          <a:lstStyle/>
          <a:p>
            <a:r>
              <a:rPr lang="en-US" dirty="0"/>
              <a:t>From your perspective, how have residents and faculty in your program taken to the shift to CBME? Have you encountered any challenges or successes with respect to their engagement in this process? </a:t>
            </a:r>
          </a:p>
          <a:p>
            <a:pPr marL="0" indent="0">
              <a:buNone/>
            </a:pPr>
            <a:endParaRPr lang="en-US" dirty="0"/>
          </a:p>
          <a:p>
            <a:r>
              <a:rPr lang="en-US" dirty="0"/>
              <a:t>If engagement has been a challenge for your program, what, if any, mitigation strategies have you tried? If engagement has not been a challenge, what do you think is working well that others can learn from? </a:t>
            </a:r>
            <a:br>
              <a:rPr lang="en-US" dirty="0"/>
            </a:br>
            <a:endParaRPr lang="en-US" dirty="0"/>
          </a:p>
          <a:p>
            <a:r>
              <a:rPr lang="en-US" dirty="0"/>
              <a:t>How much onus do you think there should be on residents to obtain EPA evaluations versus on faculty members to complete them?</a:t>
            </a:r>
          </a:p>
        </p:txBody>
      </p:sp>
    </p:spTree>
    <p:extLst>
      <p:ext uri="{BB962C8B-B14F-4D97-AF65-F5344CB8AC3E}">
        <p14:creationId xmlns:p14="http://schemas.microsoft.com/office/powerpoint/2010/main" val="3137088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2D5CB-B475-F743-8ADA-58B40C18C053}"/>
              </a:ext>
            </a:extLst>
          </p:cNvPr>
          <p:cNvSpPr>
            <a:spLocks noGrp="1"/>
          </p:cNvSpPr>
          <p:nvPr>
            <p:ph type="title"/>
          </p:nvPr>
        </p:nvSpPr>
        <p:spPr>
          <a:xfrm>
            <a:off x="1913471" y="365129"/>
            <a:ext cx="9440332" cy="1325563"/>
          </a:xfrm>
        </p:spPr>
        <p:txBody>
          <a:bodyPr>
            <a:normAutofit fontScale="90000"/>
          </a:bodyPr>
          <a:lstStyle/>
          <a:p>
            <a:r>
              <a:rPr lang="en-US" sz="5400" b="1" dirty="0"/>
              <a:t>Educational Plans and Remediation</a:t>
            </a:r>
          </a:p>
        </p:txBody>
      </p:sp>
      <p:pic>
        <p:nvPicPr>
          <p:cNvPr id="7" name="Graphic 6" descr="Onboarding">
            <a:extLst>
              <a:ext uri="{FF2B5EF4-FFF2-40B4-BE49-F238E27FC236}">
                <a16:creationId xmlns:a16="http://schemas.microsoft.com/office/drawing/2014/main" xmlns=""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xmlns="" id="{F6CF2FA7-BC2A-6C40-B3E2-1FF6FA3FC70F}"/>
              </a:ext>
            </a:extLst>
          </p:cNvPr>
          <p:cNvSpPr>
            <a:spLocks noGrp="1"/>
          </p:cNvSpPr>
          <p:nvPr>
            <p:ph idx="1"/>
          </p:nvPr>
        </p:nvSpPr>
        <p:spPr>
          <a:xfrm>
            <a:off x="838200" y="1825625"/>
            <a:ext cx="10515600" cy="4351338"/>
          </a:xfrm>
        </p:spPr>
        <p:txBody>
          <a:bodyPr>
            <a:normAutofit/>
          </a:bodyPr>
          <a:lstStyle/>
          <a:p>
            <a:r>
              <a:rPr lang="en-US" sz="2600" dirty="0"/>
              <a:t>What has been the role of your CC in the creation and monitoring of enhanced educational plans for residents? Remediation processes? Appeals? What are the pros and cons of your approach?</a:t>
            </a:r>
          </a:p>
          <a:p>
            <a:pPr marL="0" indent="0">
              <a:buNone/>
            </a:pPr>
            <a:endParaRPr lang="en-US" sz="2600" dirty="0"/>
          </a:p>
          <a:p>
            <a:r>
              <a:rPr lang="en-US" sz="2600" dirty="0"/>
              <a:t>What are some of the challenges and opportunities with respect to CC engagement in the above-mentioned processes? </a:t>
            </a:r>
            <a:br>
              <a:rPr lang="en-US" sz="2600" dirty="0"/>
            </a:br>
            <a:endParaRPr lang="en-US" sz="2600" dirty="0"/>
          </a:p>
          <a:p>
            <a:r>
              <a:rPr lang="en-US" sz="2600" dirty="0"/>
              <a:t>Given that CCs are often more problem-focused in their approach, how might we ensure that our processes adequately support both high- and low-performing trainees?</a:t>
            </a:r>
          </a:p>
        </p:txBody>
      </p:sp>
    </p:spTree>
    <p:extLst>
      <p:ext uri="{BB962C8B-B14F-4D97-AF65-F5344CB8AC3E}">
        <p14:creationId xmlns:p14="http://schemas.microsoft.com/office/powerpoint/2010/main" val="3268393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2358400" y="2655751"/>
            <a:ext cx="7475200" cy="1546400"/>
          </a:xfrm>
          <a:prstGeom prst="rect">
            <a:avLst/>
          </a:prstGeom>
          <a:noFill/>
          <a:ln>
            <a:noFill/>
          </a:ln>
        </p:spPr>
        <p:txBody>
          <a:bodyPr spcFirstLastPara="1" wrap="square" lIns="121894" tIns="121894" rIns="121894" bIns="121894" anchor="ctr" anchorCtr="0">
            <a:noAutofit/>
          </a:bodyPr>
          <a:lstStyle/>
          <a:p>
            <a:r>
              <a:rPr lang="en-CA" sz="3700"/>
              <a:t>Some Assembly Required: </a:t>
            </a:r>
            <a:br>
              <a:rPr lang="en-CA" sz="3700"/>
            </a:br>
            <a:r>
              <a:rPr lang="en-CA" sz="3700"/>
              <a:t>“Problematic Evidence” and the Interpretive Work of Clinical Competency Committees</a:t>
            </a:r>
            <a:r>
              <a:rPr lang="en-CA"/>
              <a:t/>
            </a:r>
            <a:br>
              <a:rPr lang="en-CA"/>
            </a:br>
            <a:r>
              <a:rPr lang="en-CA"/>
              <a:t/>
            </a:r>
            <a:br>
              <a:rPr lang="en-CA"/>
            </a:br>
            <a:r>
              <a:rPr lang="en-CA" sz="2400">
                <a:solidFill>
                  <a:srgbClr val="EAD6A6"/>
                </a:solidFill>
              </a:rPr>
              <a:t>Pack, R.,</a:t>
            </a:r>
            <a:r>
              <a:rPr lang="en-CA" sz="2400">
                <a:solidFill>
                  <a:srgbClr val="DDF2FA"/>
                </a:solidFill>
              </a:rPr>
              <a:t> Cristancho, S., Chahine, S., Watling, C., &amp; Lingard, L.</a:t>
            </a:r>
            <a:br>
              <a:rPr lang="en-CA" sz="2400">
                <a:solidFill>
                  <a:srgbClr val="DDF2FA"/>
                </a:solidFill>
              </a:rPr>
            </a:br>
            <a:r>
              <a:rPr lang="en-CA" sz="2400">
                <a:solidFill>
                  <a:srgbClr val="DDF2FA"/>
                </a:solidFill>
              </a:rPr>
              <a:t/>
            </a:r>
            <a:br>
              <a:rPr lang="en-CA" sz="2400">
                <a:solidFill>
                  <a:srgbClr val="DDF2FA"/>
                </a:solidFill>
              </a:rPr>
            </a:br>
            <a:r>
              <a:rPr lang="en-CA" sz="2400">
                <a:solidFill>
                  <a:srgbClr val="DDF2FA"/>
                </a:solidFill>
              </a:rPr>
              <a:t>January, 23rd, 2019</a:t>
            </a:r>
            <a:endParaRPr sz="2400"/>
          </a:p>
        </p:txBody>
      </p:sp>
      <p:pic>
        <p:nvPicPr>
          <p:cNvPr id="22" name="Google Shape;22;p4"/>
          <p:cNvPicPr preferRelativeResize="0"/>
          <p:nvPr/>
        </p:nvPicPr>
        <p:blipFill rotWithShape="1">
          <a:blip r:embed="rId3">
            <a:alphaModFix/>
          </a:blip>
          <a:srcRect/>
          <a:stretch/>
        </p:blipFill>
        <p:spPr>
          <a:xfrm>
            <a:off x="799151" y="5357875"/>
            <a:ext cx="3118500" cy="739436"/>
          </a:xfrm>
          <a:prstGeom prst="rect">
            <a:avLst/>
          </a:prstGeom>
          <a:noFill/>
          <a:ln>
            <a:noFill/>
          </a:ln>
        </p:spPr>
      </p:pic>
      <p:pic>
        <p:nvPicPr>
          <p:cNvPr id="23" name="Google Shape;23;p4"/>
          <p:cNvPicPr preferRelativeResize="0"/>
          <p:nvPr/>
        </p:nvPicPr>
        <p:blipFill rotWithShape="1">
          <a:blip r:embed="rId4">
            <a:alphaModFix/>
          </a:blip>
          <a:srcRect/>
          <a:stretch/>
        </p:blipFill>
        <p:spPr>
          <a:xfrm>
            <a:off x="9340693" y="4202151"/>
            <a:ext cx="2108200" cy="1917700"/>
          </a:xfrm>
          <a:prstGeom prst="rect">
            <a:avLst/>
          </a:prstGeom>
          <a:noFill/>
          <a:ln>
            <a:noFill/>
          </a:ln>
        </p:spPr>
      </p:pic>
    </p:spTree>
    <p:extLst>
      <p:ext uri="{BB962C8B-B14F-4D97-AF65-F5344CB8AC3E}">
        <p14:creationId xmlns:p14="http://schemas.microsoft.com/office/powerpoint/2010/main" val="2814702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000613" y="440083"/>
            <a:ext cx="10499009" cy="1546400"/>
          </a:xfrm>
          <a:prstGeom prst="rect">
            <a:avLst/>
          </a:prstGeom>
          <a:noFill/>
          <a:ln>
            <a:noFill/>
          </a:ln>
        </p:spPr>
        <p:txBody>
          <a:bodyPr spcFirstLastPara="1" wrap="square" lIns="121894" tIns="121894" rIns="121894" bIns="121894" anchor="b" anchorCtr="0">
            <a:noAutofit/>
          </a:bodyPr>
          <a:lstStyle/>
          <a:p>
            <a:r>
              <a:rPr lang="en-CA"/>
              <a:t>Clinical Competency Committees </a:t>
            </a:r>
            <a:endParaRPr/>
          </a:p>
        </p:txBody>
      </p:sp>
      <p:sp>
        <p:nvSpPr>
          <p:cNvPr id="29" name="Google Shape;29;p5"/>
          <p:cNvSpPr txBox="1">
            <a:spLocks noGrp="1"/>
          </p:cNvSpPr>
          <p:nvPr>
            <p:ph type="subTitle" idx="1"/>
          </p:nvPr>
        </p:nvSpPr>
        <p:spPr>
          <a:xfrm>
            <a:off x="1000613" y="2223898"/>
            <a:ext cx="10499009" cy="3100681"/>
          </a:xfrm>
          <a:prstGeom prst="rect">
            <a:avLst/>
          </a:prstGeom>
          <a:noFill/>
          <a:ln>
            <a:noFill/>
          </a:ln>
        </p:spPr>
        <p:txBody>
          <a:bodyPr spcFirstLastPara="1" wrap="square" lIns="121894" tIns="121894" rIns="121894" bIns="121894" anchor="t" anchorCtr="0">
            <a:noAutofit/>
          </a:bodyPr>
          <a:lstStyle/>
          <a:p>
            <a:pPr marL="609570" indent="-465643" algn="l">
              <a:spcBef>
                <a:spcPts val="800"/>
              </a:spcBef>
              <a:buSzPts val="1900"/>
              <a:buChar char="➢"/>
            </a:pPr>
            <a:r>
              <a:rPr lang="en-CA" i="0">
                <a:solidFill>
                  <a:srgbClr val="666666"/>
                </a:solidFill>
                <a:highlight>
                  <a:srgbClr val="FFFFFF"/>
                </a:highlight>
              </a:rPr>
              <a:t>Clinical Competency Committees (CCCs) are a new assessment innovation that will play a vital role in medical education</a:t>
            </a:r>
            <a:endParaRPr>
              <a:highlight>
                <a:srgbClr val="FFFFFF"/>
              </a:highlight>
            </a:endParaRPr>
          </a:p>
          <a:p>
            <a:pPr marL="609570" indent="-465643" algn="l">
              <a:spcBef>
                <a:spcPts val="800"/>
              </a:spcBef>
              <a:buSzPts val="1900"/>
              <a:buChar char="➢"/>
            </a:pPr>
            <a:r>
              <a:rPr lang="en-CA" i="0">
                <a:solidFill>
                  <a:srgbClr val="666666"/>
                </a:solidFill>
                <a:highlight>
                  <a:srgbClr val="FFFFFF"/>
                </a:highlight>
              </a:rPr>
              <a:t>These small groups are responsible for conducting in-depth reviews of diverse assessment data collected about trainee performance, and use collective processes to render decisions about progression</a:t>
            </a:r>
            <a:endParaRPr>
              <a:highlight>
                <a:srgbClr val="FFFFFF"/>
              </a:highlight>
            </a:endParaRPr>
          </a:p>
          <a:p>
            <a:pPr marL="609570" indent="-304784" algn="l">
              <a:spcBef>
                <a:spcPts val="800"/>
              </a:spcBef>
              <a:buSzPts val="1900"/>
            </a:pPr>
            <a:endParaRPr i="0">
              <a:solidFill>
                <a:schemeClr val="accent1"/>
              </a:solidFill>
            </a:endParaRPr>
          </a:p>
          <a:p>
            <a:pPr marL="541840" indent="-541840" algn="l">
              <a:lnSpc>
                <a:spcPct val="115000"/>
              </a:lnSpc>
            </a:pPr>
            <a:endParaRPr sz="1100">
              <a:latin typeface="Tinos"/>
              <a:ea typeface="Tinos"/>
              <a:cs typeface="Tinos"/>
              <a:sym typeface="Tinos"/>
            </a:endParaRPr>
          </a:p>
          <a:p>
            <a:pPr marL="541840" indent="-541840" algn="l">
              <a:lnSpc>
                <a:spcPct val="115000"/>
              </a:lnSpc>
            </a:pPr>
            <a:r>
              <a:rPr lang="en-CA" sz="1100">
                <a:highlight>
                  <a:srgbClr val="FFFFFF"/>
                </a:highlight>
                <a:latin typeface="Tinos"/>
                <a:ea typeface="Tinos"/>
                <a:cs typeface="Tinos"/>
                <a:sym typeface="Tinos"/>
              </a:rPr>
              <a:t>Hauer KE, Chesluk B, Iobst W, Holmboe E, Baron RB, Boscardin CK, et al. Reviewing Residents’ Competence. Acad Med. 2015;90(8):1084–92.</a:t>
            </a:r>
            <a:endParaRPr>
              <a:highlight>
                <a:srgbClr val="FFFFFF"/>
              </a:highlight>
            </a:endParaRPr>
          </a:p>
          <a:p>
            <a:pPr marL="541840" indent="-541840" algn="l">
              <a:lnSpc>
                <a:spcPct val="115000"/>
              </a:lnSpc>
            </a:pPr>
            <a:r>
              <a:rPr lang="en-CA" sz="1100">
                <a:highlight>
                  <a:srgbClr val="FFFFFF"/>
                </a:highlight>
                <a:latin typeface="Tinos"/>
                <a:ea typeface="Tinos"/>
                <a:cs typeface="Tinos"/>
                <a:sym typeface="Tinos"/>
              </a:rPr>
              <a:t>Promes SB, Wagner MJ. Starting a Clinical Competency Committee. J Grad Med Educ. 2014; 6: 163–4.</a:t>
            </a:r>
            <a:endParaRPr>
              <a:highlight>
                <a:srgbClr val="FFFFFF"/>
              </a:highlight>
            </a:endParaRPr>
          </a:p>
          <a:p>
            <a:pPr marL="541840" indent="-541840" algn="l">
              <a:lnSpc>
                <a:spcPct val="115000"/>
              </a:lnSpc>
            </a:pPr>
            <a:r>
              <a:rPr lang="en-CA" sz="1100">
                <a:highlight>
                  <a:srgbClr val="FFFFFF"/>
                </a:highlight>
                <a:latin typeface="Tinos"/>
                <a:ea typeface="Tinos"/>
                <a:cs typeface="Tinos"/>
                <a:sym typeface="Tinos"/>
              </a:rPr>
              <a:t>Colbert CY, Dannefer EF, French JC. Clinical Competency </a:t>
            </a:r>
            <a:r>
              <a:rPr lang="en-CA" sz="1100">
                <a:latin typeface="Tinos"/>
                <a:ea typeface="Tinos"/>
                <a:cs typeface="Tinos"/>
                <a:sym typeface="Tinos"/>
              </a:rPr>
              <a:t>Committees and Assessment: Changing the Conversation in Graduate Medical Education. J Grad Med Educ. 2015; 7 (2): 162–5</a:t>
            </a:r>
            <a:endParaRPr i="0">
              <a:solidFill>
                <a:schemeClr val="accent1"/>
              </a:solidFill>
            </a:endParaRPr>
          </a:p>
          <a:p>
            <a:pPr marL="0" indent="0"/>
            <a:endParaRPr/>
          </a:p>
        </p:txBody>
      </p:sp>
      <p:sp>
        <p:nvSpPr>
          <p:cNvPr id="30" name="Google Shape;30;p5"/>
          <p:cNvSpPr txBox="1">
            <a:spLocks noGrp="1"/>
          </p:cNvSpPr>
          <p:nvPr>
            <p:ph type="sldNum" idx="12"/>
          </p:nvPr>
        </p:nvSpPr>
        <p:spPr>
          <a:xfrm>
            <a:off x="7046167" y="5911651"/>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36</a:t>
            </a:fld>
            <a:endParaRPr>
              <a:solidFill>
                <a:srgbClr val="CCCCCC"/>
              </a:solidFill>
            </a:endParaRPr>
          </a:p>
        </p:txBody>
      </p:sp>
    </p:spTree>
    <p:extLst>
      <p:ext uri="{BB962C8B-B14F-4D97-AF65-F5344CB8AC3E}">
        <p14:creationId xmlns:p14="http://schemas.microsoft.com/office/powerpoint/2010/main" val="1070867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2159599" y="1732188"/>
            <a:ext cx="7872800" cy="1546400"/>
          </a:xfrm>
          <a:prstGeom prst="rect">
            <a:avLst/>
          </a:prstGeom>
          <a:noFill/>
          <a:ln>
            <a:noFill/>
          </a:ln>
        </p:spPr>
        <p:txBody>
          <a:bodyPr spcFirstLastPara="1" wrap="square" lIns="121894" tIns="121894" rIns="121894" bIns="121894" anchor="b" anchorCtr="0">
            <a:noAutofit/>
          </a:bodyPr>
          <a:lstStyle/>
          <a:p>
            <a:r>
              <a:rPr lang="en-CA"/>
              <a:t>Research Question:</a:t>
            </a:r>
            <a:endParaRPr/>
          </a:p>
        </p:txBody>
      </p:sp>
      <p:sp>
        <p:nvSpPr>
          <p:cNvPr id="36" name="Google Shape;36;p6"/>
          <p:cNvSpPr txBox="1">
            <a:spLocks noGrp="1"/>
          </p:cNvSpPr>
          <p:nvPr>
            <p:ph type="subTitle" idx="1"/>
          </p:nvPr>
        </p:nvSpPr>
        <p:spPr>
          <a:xfrm>
            <a:off x="1939926" y="3429002"/>
            <a:ext cx="8312159" cy="1090053"/>
          </a:xfrm>
          <a:prstGeom prst="rect">
            <a:avLst/>
          </a:prstGeom>
          <a:noFill/>
          <a:ln>
            <a:noFill/>
          </a:ln>
        </p:spPr>
        <p:txBody>
          <a:bodyPr spcFirstLastPara="1" wrap="square" lIns="121894" tIns="121894" rIns="121894" bIns="121894" anchor="t" anchorCtr="0">
            <a:noAutofit/>
          </a:bodyPr>
          <a:lstStyle/>
          <a:p>
            <a:pPr marL="609570" indent="-474109"/>
            <a:r>
              <a:rPr lang="en-CA" sz="3200">
                <a:highlight>
                  <a:srgbClr val="FFFFFF"/>
                </a:highlight>
              </a:rPr>
              <a:t>How do CCC make sense of the assessment data they are presented with? </a:t>
            </a:r>
            <a:endParaRPr>
              <a:highlight>
                <a:srgbClr val="FFFFFF"/>
              </a:highlight>
            </a:endParaRPr>
          </a:p>
        </p:txBody>
      </p:sp>
      <p:sp>
        <p:nvSpPr>
          <p:cNvPr id="37" name="Google Shape;37;p6"/>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37</a:t>
            </a:fld>
            <a:endParaRPr>
              <a:solidFill>
                <a:srgbClr val="CCCCCC"/>
              </a:solidFill>
            </a:endParaRPr>
          </a:p>
        </p:txBody>
      </p:sp>
    </p:spTree>
    <p:extLst>
      <p:ext uri="{BB962C8B-B14F-4D97-AF65-F5344CB8AC3E}">
        <p14:creationId xmlns:p14="http://schemas.microsoft.com/office/powerpoint/2010/main" val="329092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ctrTitle"/>
          </p:nvPr>
        </p:nvSpPr>
        <p:spPr>
          <a:xfrm>
            <a:off x="2159600" y="768865"/>
            <a:ext cx="7872800" cy="1546400"/>
          </a:xfrm>
          <a:prstGeom prst="rect">
            <a:avLst/>
          </a:prstGeom>
          <a:noFill/>
          <a:ln>
            <a:noFill/>
          </a:ln>
        </p:spPr>
        <p:txBody>
          <a:bodyPr spcFirstLastPara="1" wrap="square" lIns="121894" tIns="121894" rIns="121894" bIns="121894" anchor="b" anchorCtr="0">
            <a:noAutofit/>
          </a:bodyPr>
          <a:lstStyle/>
          <a:p>
            <a:r>
              <a:rPr lang="en-CA"/>
              <a:t>Methods</a:t>
            </a:r>
            <a:endParaRPr/>
          </a:p>
        </p:txBody>
      </p:sp>
      <p:sp>
        <p:nvSpPr>
          <p:cNvPr id="43" name="Google Shape;43;p7"/>
          <p:cNvSpPr txBox="1">
            <a:spLocks noGrp="1"/>
          </p:cNvSpPr>
          <p:nvPr>
            <p:ph type="subTitle" idx="1"/>
          </p:nvPr>
        </p:nvSpPr>
        <p:spPr>
          <a:xfrm>
            <a:off x="1856415" y="2479914"/>
            <a:ext cx="9210772" cy="3072964"/>
          </a:xfrm>
          <a:prstGeom prst="rect">
            <a:avLst/>
          </a:prstGeom>
          <a:noFill/>
          <a:ln>
            <a:noFill/>
          </a:ln>
        </p:spPr>
        <p:txBody>
          <a:bodyPr spcFirstLastPara="1" wrap="square" lIns="121894" tIns="121894" rIns="121894" bIns="121894" anchor="t" anchorCtr="0">
            <a:noAutofit/>
          </a:bodyPr>
          <a:lstStyle/>
          <a:p>
            <a:pPr marL="609570" indent="-457178" algn="l">
              <a:spcBef>
                <a:spcPts val="800"/>
              </a:spcBef>
              <a:buSzPts val="1800"/>
              <a:buChar char="➢"/>
            </a:pPr>
            <a:r>
              <a:rPr lang="en-CA" i="0">
                <a:highlight>
                  <a:srgbClr val="FFFFFF"/>
                </a:highlight>
              </a:rPr>
              <a:t>Constructivist grounded theory study </a:t>
            </a:r>
            <a:endParaRPr>
              <a:highlight>
                <a:srgbClr val="FFFFFF"/>
              </a:highlight>
            </a:endParaRPr>
          </a:p>
          <a:p>
            <a:pPr marL="609570" indent="-457178" algn="l">
              <a:buSzPts val="1800"/>
              <a:buChar char="➢"/>
            </a:pPr>
            <a:r>
              <a:rPr lang="en-CA" i="0">
                <a:highlight>
                  <a:srgbClr val="FFFFFF"/>
                </a:highlight>
              </a:rPr>
              <a:t>Seven diverse post-graduate programs </a:t>
            </a:r>
            <a:endParaRPr>
              <a:highlight>
                <a:srgbClr val="FFFFFF"/>
              </a:highlight>
            </a:endParaRPr>
          </a:p>
          <a:p>
            <a:pPr marL="609570" indent="-457178" algn="l">
              <a:buSzPts val="1800"/>
              <a:buChar char="➢"/>
            </a:pPr>
            <a:r>
              <a:rPr lang="en-CA" i="0">
                <a:highlight>
                  <a:srgbClr val="FFFFFF"/>
                </a:highlight>
              </a:rPr>
              <a:t>Observed 18 CCC meetings (＞50 hours)</a:t>
            </a:r>
            <a:endParaRPr>
              <a:highlight>
                <a:srgbClr val="FFFFFF"/>
              </a:highlight>
            </a:endParaRPr>
          </a:p>
          <a:p>
            <a:pPr marL="609570" indent="-457178" algn="l">
              <a:buSzPts val="1800"/>
              <a:buChar char="➢"/>
            </a:pPr>
            <a:r>
              <a:rPr lang="en-CA" i="0">
                <a:highlight>
                  <a:srgbClr val="FFFFFF"/>
                </a:highlight>
              </a:rPr>
              <a:t>18 semi-structured interviews with CCC members were conducted </a:t>
            </a:r>
            <a:endParaRPr>
              <a:highlight>
                <a:srgbClr val="FFFFFF"/>
              </a:highlight>
            </a:endParaRPr>
          </a:p>
          <a:p>
            <a:pPr marL="609570" indent="-457178" algn="l">
              <a:buSzPts val="1800"/>
              <a:buChar char="➢"/>
            </a:pPr>
            <a:r>
              <a:rPr lang="en-CA" i="0">
                <a:highlight>
                  <a:srgbClr val="FFFFFF"/>
                </a:highlight>
              </a:rPr>
              <a:t>Data collection and analysis unfolded iteratively </a:t>
            </a:r>
            <a:endParaRPr>
              <a:highlight>
                <a:srgbClr val="FFFFFF"/>
              </a:highlight>
            </a:endParaRPr>
          </a:p>
          <a:p>
            <a:pPr marL="0" indent="0" algn="l">
              <a:spcBef>
                <a:spcPts val="800"/>
              </a:spcBef>
            </a:pPr>
            <a:endParaRPr sz="1200">
              <a:highlight>
                <a:srgbClr val="FFFFFF"/>
              </a:highlight>
            </a:endParaRPr>
          </a:p>
          <a:p>
            <a:pPr marL="0" indent="0" algn="l">
              <a:spcBef>
                <a:spcPts val="800"/>
              </a:spcBef>
            </a:pPr>
            <a:endParaRPr sz="1200">
              <a:highlight>
                <a:srgbClr val="FFFFFF"/>
              </a:highlight>
            </a:endParaRPr>
          </a:p>
          <a:p>
            <a:pPr marL="0" indent="0" algn="l"/>
            <a:endParaRPr sz="1100">
              <a:highlight>
                <a:srgbClr val="FFFFFF"/>
              </a:highlight>
              <a:latin typeface="Tinos"/>
              <a:ea typeface="Tinos"/>
              <a:cs typeface="Tinos"/>
              <a:sym typeface="Tinos"/>
            </a:endParaRPr>
          </a:p>
          <a:p>
            <a:pPr marL="0" indent="0" algn="l"/>
            <a:endParaRPr sz="1100">
              <a:highlight>
                <a:srgbClr val="FFFFFF"/>
              </a:highlight>
              <a:latin typeface="Tinos"/>
              <a:ea typeface="Tinos"/>
              <a:cs typeface="Tinos"/>
              <a:sym typeface="Tinos"/>
            </a:endParaRPr>
          </a:p>
          <a:p>
            <a:pPr marL="0" indent="0" algn="l"/>
            <a:r>
              <a:rPr lang="en-CA" sz="1100">
                <a:highlight>
                  <a:srgbClr val="FFFFFF"/>
                </a:highlight>
                <a:latin typeface="Tinos"/>
                <a:ea typeface="Tinos"/>
                <a:cs typeface="Tinos"/>
                <a:sym typeface="Tinos"/>
              </a:rPr>
              <a:t>This study received approval from the Western University ethics review board </a:t>
            </a:r>
            <a:endParaRPr>
              <a:highlight>
                <a:srgbClr val="FFFFFF"/>
              </a:highlight>
            </a:endParaRPr>
          </a:p>
          <a:p>
            <a:pPr marL="0" indent="0" algn="l"/>
            <a:r>
              <a:rPr lang="en-CA" sz="1100">
                <a:highlight>
                  <a:srgbClr val="FFFFFF"/>
                </a:highlight>
                <a:latin typeface="Tinos"/>
                <a:ea typeface="Tinos"/>
                <a:cs typeface="Tinos"/>
                <a:sym typeface="Tinos"/>
              </a:rPr>
              <a:t>Charmaz K. Constructing Grounded Theory: A practical guide through qualitative analysis. London: Sage; 2006</a:t>
            </a:r>
            <a:endParaRPr sz="1100">
              <a:highlight>
                <a:srgbClr val="FFFFFF"/>
              </a:highlight>
            </a:endParaRPr>
          </a:p>
        </p:txBody>
      </p:sp>
      <p:sp>
        <p:nvSpPr>
          <p:cNvPr id="44" name="Google Shape;44;p7"/>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38</a:t>
            </a:fld>
            <a:endParaRPr>
              <a:solidFill>
                <a:srgbClr val="CCCCCC"/>
              </a:solidFill>
            </a:endParaRPr>
          </a:p>
        </p:txBody>
      </p:sp>
    </p:spTree>
    <p:extLst>
      <p:ext uri="{BB962C8B-B14F-4D97-AF65-F5344CB8AC3E}">
        <p14:creationId xmlns:p14="http://schemas.microsoft.com/office/powerpoint/2010/main" val="740699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2159600" y="641405"/>
            <a:ext cx="7872800" cy="1546400"/>
          </a:xfrm>
          <a:prstGeom prst="rect">
            <a:avLst/>
          </a:prstGeom>
          <a:noFill/>
          <a:ln>
            <a:noFill/>
          </a:ln>
        </p:spPr>
        <p:txBody>
          <a:bodyPr spcFirstLastPara="1" wrap="square" lIns="121894" tIns="121894" rIns="121894" bIns="121894" anchor="b" anchorCtr="0">
            <a:noAutofit/>
          </a:bodyPr>
          <a:lstStyle/>
          <a:p>
            <a:r>
              <a:rPr lang="en-CA"/>
              <a:t>Results</a:t>
            </a:r>
            <a:endParaRPr/>
          </a:p>
        </p:txBody>
      </p:sp>
      <p:sp>
        <p:nvSpPr>
          <p:cNvPr id="50" name="Google Shape;50;p8"/>
          <p:cNvSpPr txBox="1">
            <a:spLocks noGrp="1"/>
          </p:cNvSpPr>
          <p:nvPr>
            <p:ph type="subTitle" idx="1"/>
          </p:nvPr>
        </p:nvSpPr>
        <p:spPr>
          <a:xfrm>
            <a:off x="1169097" y="2187808"/>
            <a:ext cx="10438355" cy="3891493"/>
          </a:xfrm>
          <a:prstGeom prst="rect">
            <a:avLst/>
          </a:prstGeom>
          <a:noFill/>
          <a:ln>
            <a:noFill/>
          </a:ln>
        </p:spPr>
        <p:txBody>
          <a:bodyPr spcFirstLastPara="1" wrap="square" lIns="121894" tIns="121894" rIns="121894" bIns="121894" anchor="t" anchorCtr="0">
            <a:noAutofit/>
          </a:bodyPr>
          <a:lstStyle/>
          <a:p>
            <a:pPr marL="609570" indent="-457178" algn="l">
              <a:spcBef>
                <a:spcPts val="800"/>
              </a:spcBef>
              <a:buSzPts val="1800"/>
              <a:buChar char="➢"/>
            </a:pPr>
            <a:r>
              <a:rPr lang="en-CA" i="0">
                <a:highlight>
                  <a:srgbClr val="FFFFFF"/>
                </a:highlight>
              </a:rPr>
              <a:t>CCs assumed that assessment data would be of high-quality and enable them to make transparent decisions using standardized, processes </a:t>
            </a:r>
            <a:endParaRPr>
              <a:highlight>
                <a:srgbClr val="FFFFFF"/>
              </a:highlight>
            </a:endParaRPr>
          </a:p>
          <a:p>
            <a:pPr marL="609570" indent="-457178" algn="l">
              <a:buSzPts val="1800"/>
              <a:buChar char="➢"/>
            </a:pPr>
            <a:r>
              <a:rPr lang="en-CA" i="0">
                <a:highlight>
                  <a:srgbClr val="FFFFFF"/>
                </a:highlight>
              </a:rPr>
              <a:t>When these conditions were perceived to be met, data interpretation was ‘</a:t>
            </a:r>
            <a:r>
              <a:rPr lang="en-CA">
                <a:highlight>
                  <a:srgbClr val="FFFFFF"/>
                </a:highlight>
              </a:rPr>
              <a:t>effortless</a:t>
            </a:r>
            <a:r>
              <a:rPr lang="en-CA" i="0">
                <a:highlight>
                  <a:srgbClr val="FFFFFF"/>
                </a:highlight>
              </a:rPr>
              <a:t>’ </a:t>
            </a:r>
            <a:endParaRPr>
              <a:highlight>
                <a:srgbClr val="FFFFFF"/>
              </a:highlight>
            </a:endParaRPr>
          </a:p>
          <a:p>
            <a:pPr marL="609570" indent="-457178" algn="l">
              <a:buSzPts val="1800"/>
              <a:buChar char="➢"/>
            </a:pPr>
            <a:r>
              <a:rPr lang="en-CA" i="0">
                <a:highlight>
                  <a:srgbClr val="FFFFFF"/>
                </a:highlight>
              </a:rPr>
              <a:t>The appearance of problematic evidence - evidence that is uncertain, incomplete or otherwise difficult to make sense of - made the process of interpretation ‘</a:t>
            </a:r>
            <a:r>
              <a:rPr lang="en-CA">
                <a:highlight>
                  <a:srgbClr val="FFFFFF"/>
                </a:highlight>
              </a:rPr>
              <a:t>effortful</a:t>
            </a:r>
            <a:r>
              <a:rPr lang="en-CA" i="0">
                <a:highlight>
                  <a:srgbClr val="FFFFFF"/>
                </a:highlight>
              </a:rPr>
              <a:t>’ </a:t>
            </a:r>
            <a:endParaRPr>
              <a:highlight>
                <a:srgbClr val="FFFFFF"/>
              </a:highlight>
            </a:endParaRPr>
          </a:p>
          <a:p>
            <a:pPr marL="609570" indent="-474109"/>
            <a:endParaRPr i="0">
              <a:solidFill>
                <a:srgbClr val="666666"/>
              </a:solidFill>
              <a:highlight>
                <a:srgbClr val="FFFFFF"/>
              </a:highlight>
            </a:endParaRPr>
          </a:p>
        </p:txBody>
      </p:sp>
      <p:sp>
        <p:nvSpPr>
          <p:cNvPr id="51" name="Google Shape;51;p8"/>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39</a:t>
            </a:fld>
            <a:endParaRPr>
              <a:solidFill>
                <a:srgbClr val="CCCCCC"/>
              </a:solidFill>
            </a:endParaRPr>
          </a:p>
        </p:txBody>
      </p:sp>
    </p:spTree>
    <p:extLst>
      <p:ext uri="{BB962C8B-B14F-4D97-AF65-F5344CB8AC3E}">
        <p14:creationId xmlns:p14="http://schemas.microsoft.com/office/powerpoint/2010/main" val="1964367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Joining the Discussion </a:t>
            </a:r>
            <a:endParaRPr lang="en-CA" dirty="0"/>
          </a:p>
        </p:txBody>
      </p:sp>
      <p:sp>
        <p:nvSpPr>
          <p:cNvPr id="3" name="Content Placeholder 2"/>
          <p:cNvSpPr>
            <a:spLocks noGrp="1"/>
          </p:cNvSpPr>
          <p:nvPr>
            <p:ph sz="quarter" idx="1"/>
          </p:nvPr>
        </p:nvSpPr>
        <p:spPr/>
        <p:txBody>
          <a:bodyPr>
            <a:normAutofit/>
          </a:bodyPr>
          <a:lstStyle/>
          <a:p>
            <a:r>
              <a:rPr lang="en-CA" dirty="0" smtClean="0"/>
              <a:t>To ask a question, please use the “raise hand” function.</a:t>
            </a:r>
          </a:p>
          <a:p>
            <a:pPr lvl="1"/>
            <a:r>
              <a:rPr lang="en-CA" dirty="0" smtClean="0"/>
              <a:t>Please hold all questions until after the presentations. </a:t>
            </a:r>
          </a:p>
          <a:p>
            <a:pPr lvl="1"/>
            <a:r>
              <a:rPr lang="en-CA" dirty="0"/>
              <a:t>You are encouraged to also put your question in the question box. </a:t>
            </a:r>
            <a:r>
              <a:rPr lang="en-CA" dirty="0" smtClean="0"/>
              <a:t> We </a:t>
            </a:r>
            <a:r>
              <a:rPr lang="en-CA" dirty="0" smtClean="0"/>
              <a:t>will call on you to speak, and unmute your line </a:t>
            </a:r>
          </a:p>
          <a:p>
            <a:r>
              <a:rPr lang="en-CA" dirty="0" smtClean="0"/>
              <a:t>During the group discussion portion, you will be able to unmute your own line. </a:t>
            </a:r>
          </a:p>
          <a:p>
            <a:pPr lvl="1"/>
            <a:r>
              <a:rPr lang="en-CA" dirty="0" smtClean="0"/>
              <a:t>If you wish to speak please unmute your line. When you finish speaking, please mute your line again.</a:t>
            </a:r>
          </a:p>
          <a:p>
            <a:r>
              <a:rPr lang="en-CA" dirty="0" smtClean="0"/>
              <a:t>We will be recording the presentations, but not the </a:t>
            </a:r>
            <a:br>
              <a:rPr lang="en-CA" dirty="0" smtClean="0"/>
            </a:br>
            <a:r>
              <a:rPr lang="en-CA" dirty="0" smtClean="0"/>
              <a:t>discussions. Summary notes will be available. </a:t>
            </a:r>
            <a:endParaRPr lang="en-CA" dirty="0"/>
          </a:p>
        </p:txBody>
      </p:sp>
      <p:pic>
        <p:nvPicPr>
          <p:cNvPr id="5" name="Picture 2" descr="C:\Users\askutovich\AppData\Local\Microsoft\Windows\Temporary Internet Files\Content.IE5\U059PHXA\blog-openstand-how-to-become-an-advoca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654" y="4666531"/>
            <a:ext cx="2319746" cy="14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2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40</a:t>
            </a:fld>
            <a:endParaRPr>
              <a:solidFill>
                <a:srgbClr val="CCCCCC"/>
              </a:solidFill>
            </a:endParaRPr>
          </a:p>
        </p:txBody>
      </p:sp>
    </p:spTree>
    <p:extLst>
      <p:ext uri="{BB962C8B-B14F-4D97-AF65-F5344CB8AC3E}">
        <p14:creationId xmlns:p14="http://schemas.microsoft.com/office/powerpoint/2010/main" val="3651111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ctrTitle"/>
          </p:nvPr>
        </p:nvSpPr>
        <p:spPr>
          <a:xfrm>
            <a:off x="2159600" y="3020293"/>
            <a:ext cx="7872800" cy="1546400"/>
          </a:xfrm>
          <a:prstGeom prst="rect">
            <a:avLst/>
          </a:prstGeom>
          <a:noFill/>
          <a:ln>
            <a:noFill/>
          </a:ln>
        </p:spPr>
        <p:txBody>
          <a:bodyPr spcFirstLastPara="1" wrap="square" lIns="121894" tIns="121894" rIns="121894" bIns="121894" anchor="b" anchorCtr="0">
            <a:noAutofit/>
          </a:bodyPr>
          <a:lstStyle/>
          <a:p>
            <a:r>
              <a:rPr lang="en-CA" sz="2700">
                <a:solidFill>
                  <a:schemeClr val="accent1"/>
                </a:solidFill>
              </a:rPr>
              <a:t>“The main factors [in decisions-making] are what we see from the evaluation themselves and not to let our personal knowledge of residents bias us too much, because we have to go with what we are given. [...] We're just there to look did they make the grade based on the system that we've thrown them into? Yes or no? And then move on.” </a:t>
            </a:r>
            <a:endParaRPr/>
          </a:p>
        </p:txBody>
      </p:sp>
      <p:sp>
        <p:nvSpPr>
          <p:cNvPr id="62" name="Google Shape;62;p10"/>
          <p:cNvSpPr txBox="1">
            <a:spLocks noGrp="1"/>
          </p:cNvSpPr>
          <p:nvPr>
            <p:ph type="subTitle" idx="1"/>
          </p:nvPr>
        </p:nvSpPr>
        <p:spPr>
          <a:xfrm>
            <a:off x="2863933" y="4846735"/>
            <a:ext cx="7872800" cy="1046400"/>
          </a:xfrm>
          <a:prstGeom prst="rect">
            <a:avLst/>
          </a:prstGeom>
          <a:noFill/>
          <a:ln>
            <a:noFill/>
          </a:ln>
        </p:spPr>
        <p:txBody>
          <a:bodyPr spcFirstLastPara="1" wrap="square" lIns="121894" tIns="121894" rIns="121894" bIns="121894" anchor="t" anchorCtr="0">
            <a:noAutofit/>
          </a:bodyPr>
          <a:lstStyle/>
          <a:p>
            <a:pPr marL="609570" indent="-474109"/>
            <a:r>
              <a:rPr lang="en-CA">
                <a:highlight>
                  <a:srgbClr val="FFFFFF"/>
                </a:highlight>
              </a:rPr>
              <a:t>Committee Member 1</a:t>
            </a:r>
            <a:endParaRPr>
              <a:highlight>
                <a:srgbClr val="FFFFFF"/>
              </a:highlight>
            </a:endParaRPr>
          </a:p>
        </p:txBody>
      </p:sp>
      <p:sp>
        <p:nvSpPr>
          <p:cNvPr id="63" name="Google Shape;63;p10"/>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41</a:t>
            </a:fld>
            <a:endParaRPr>
              <a:solidFill>
                <a:srgbClr val="CCCCCC"/>
              </a:solidFill>
            </a:endParaRPr>
          </a:p>
        </p:txBody>
      </p:sp>
    </p:spTree>
    <p:extLst>
      <p:ext uri="{BB962C8B-B14F-4D97-AF65-F5344CB8AC3E}">
        <p14:creationId xmlns:p14="http://schemas.microsoft.com/office/powerpoint/2010/main" val="1412490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42</a:t>
            </a:fld>
            <a:endParaRPr>
              <a:solidFill>
                <a:srgbClr val="CCCCCC"/>
              </a:solidFill>
            </a:endParaRPr>
          </a:p>
        </p:txBody>
      </p:sp>
    </p:spTree>
    <p:extLst>
      <p:ext uri="{BB962C8B-B14F-4D97-AF65-F5344CB8AC3E}">
        <p14:creationId xmlns:p14="http://schemas.microsoft.com/office/powerpoint/2010/main" val="3461204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ctrTitle"/>
          </p:nvPr>
        </p:nvSpPr>
        <p:spPr>
          <a:xfrm>
            <a:off x="2042689" y="3562717"/>
            <a:ext cx="7872800" cy="1546400"/>
          </a:xfrm>
          <a:prstGeom prst="rect">
            <a:avLst/>
          </a:prstGeom>
          <a:noFill/>
          <a:ln>
            <a:noFill/>
          </a:ln>
        </p:spPr>
        <p:txBody>
          <a:bodyPr spcFirstLastPara="1" wrap="square" lIns="121894" tIns="121894" rIns="121894" bIns="121894" anchor="b" anchorCtr="0">
            <a:noAutofit/>
          </a:bodyPr>
          <a:lstStyle/>
          <a:p>
            <a:r>
              <a:rPr lang="en-CA" sz="2700">
                <a:solidFill>
                  <a:schemeClr val="accent1"/>
                </a:solidFill>
              </a:rPr>
              <a:t>“If you're not within the confidence interval or you're within the really low portion of the bell curve, then that is a red flag because everyone else writes that exam in the country […] so there are enough scores that you can say well if everyone is scoring between 35 and 45 and you are getting 16 there’s a problem.”</a:t>
            </a:r>
            <a:br>
              <a:rPr lang="en-CA" sz="2700">
                <a:solidFill>
                  <a:schemeClr val="accent1"/>
                </a:solidFill>
              </a:rPr>
            </a:br>
            <a:endParaRPr sz="2700">
              <a:solidFill>
                <a:schemeClr val="accent1"/>
              </a:solidFill>
            </a:endParaRPr>
          </a:p>
        </p:txBody>
      </p:sp>
      <p:sp>
        <p:nvSpPr>
          <p:cNvPr id="74" name="Google Shape;74;p12"/>
          <p:cNvSpPr txBox="1">
            <a:spLocks noGrp="1"/>
          </p:cNvSpPr>
          <p:nvPr>
            <p:ph type="subTitle" idx="1"/>
          </p:nvPr>
        </p:nvSpPr>
        <p:spPr>
          <a:xfrm>
            <a:off x="2042689" y="5109117"/>
            <a:ext cx="7872800" cy="1046400"/>
          </a:xfrm>
          <a:prstGeom prst="rect">
            <a:avLst/>
          </a:prstGeom>
          <a:noFill/>
          <a:ln>
            <a:noFill/>
          </a:ln>
        </p:spPr>
        <p:txBody>
          <a:bodyPr spcFirstLastPara="1" wrap="square" lIns="121894" tIns="121894" rIns="121894" bIns="121894" anchor="t" anchorCtr="0">
            <a:noAutofit/>
          </a:bodyPr>
          <a:lstStyle/>
          <a:p>
            <a:pPr marL="609570" indent="-474109"/>
            <a:r>
              <a:rPr lang="en-CA">
                <a:highlight>
                  <a:srgbClr val="FFFFFF"/>
                </a:highlight>
              </a:rPr>
              <a:t>Program Director 1</a:t>
            </a:r>
            <a:endParaRPr>
              <a:highlight>
                <a:srgbClr val="FFFFFF"/>
              </a:highlight>
            </a:endParaRPr>
          </a:p>
        </p:txBody>
      </p:sp>
      <p:sp>
        <p:nvSpPr>
          <p:cNvPr id="75" name="Google Shape;75;p12"/>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43</a:t>
            </a:fld>
            <a:endParaRPr>
              <a:solidFill>
                <a:srgbClr val="CCCCCC"/>
              </a:solidFill>
            </a:endParaRPr>
          </a:p>
        </p:txBody>
      </p:sp>
    </p:spTree>
    <p:extLst>
      <p:ext uri="{BB962C8B-B14F-4D97-AF65-F5344CB8AC3E}">
        <p14:creationId xmlns:p14="http://schemas.microsoft.com/office/powerpoint/2010/main" val="3455815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44</a:t>
            </a:fld>
            <a:endParaRPr>
              <a:solidFill>
                <a:srgbClr val="CCCCCC"/>
              </a:solidFill>
            </a:endParaRPr>
          </a:p>
        </p:txBody>
      </p:sp>
    </p:spTree>
    <p:extLst>
      <p:ext uri="{BB962C8B-B14F-4D97-AF65-F5344CB8AC3E}">
        <p14:creationId xmlns:p14="http://schemas.microsoft.com/office/powerpoint/2010/main" val="3194690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1505690" y="1629141"/>
            <a:ext cx="9180631" cy="4001576"/>
          </a:xfrm>
          <a:prstGeom prst="rect">
            <a:avLst/>
          </a:prstGeom>
          <a:noFill/>
          <a:ln>
            <a:noFill/>
          </a:ln>
        </p:spPr>
        <p:txBody>
          <a:bodyPr spcFirstLastPara="1" wrap="square" lIns="121894" tIns="121894" rIns="121894" bIns="121894" anchor="b" anchorCtr="0">
            <a:noAutofit/>
          </a:bodyPr>
          <a:lstStyle/>
          <a:p>
            <a:r>
              <a:rPr lang="en-CA" sz="2700">
                <a:solidFill>
                  <a:schemeClr val="accent1"/>
                </a:solidFill>
              </a:rPr>
              <a:t>“We don’t particularly know - I myself don’t really know what the appropriate comparison is.  Who are they being percentile ranked against?  We don’t actually know that.  We’re assuming that it’s across Canada.  But it’s a North American test.  There’s actually flexibility on when you can write it.  So, there’s a little bit of mystery around that as well […] how can you really compare that?”</a:t>
            </a:r>
            <a:r>
              <a:rPr lang="en-CA" sz="3200">
                <a:solidFill>
                  <a:schemeClr val="accent1"/>
                </a:solidFill>
              </a:rPr>
              <a:t/>
            </a:r>
            <a:br>
              <a:rPr lang="en-CA" sz="3200">
                <a:solidFill>
                  <a:schemeClr val="accent1"/>
                </a:solidFill>
              </a:rPr>
            </a:br>
            <a:r>
              <a:rPr lang="en-CA" sz="3200"/>
              <a:t/>
            </a:r>
            <a:br>
              <a:rPr lang="en-CA" sz="3200"/>
            </a:br>
            <a:endParaRPr sz="3200"/>
          </a:p>
        </p:txBody>
      </p:sp>
      <p:sp>
        <p:nvSpPr>
          <p:cNvPr id="86" name="Google Shape;86;p14"/>
          <p:cNvSpPr txBox="1">
            <a:spLocks noGrp="1"/>
          </p:cNvSpPr>
          <p:nvPr>
            <p:ph type="subTitle" idx="1"/>
          </p:nvPr>
        </p:nvSpPr>
        <p:spPr>
          <a:xfrm>
            <a:off x="2159599" y="5109117"/>
            <a:ext cx="7872800" cy="1046400"/>
          </a:xfrm>
          <a:prstGeom prst="rect">
            <a:avLst/>
          </a:prstGeom>
          <a:noFill/>
          <a:ln>
            <a:noFill/>
          </a:ln>
        </p:spPr>
        <p:txBody>
          <a:bodyPr spcFirstLastPara="1" wrap="square" lIns="121894" tIns="121894" rIns="121894" bIns="121894" anchor="t" anchorCtr="0">
            <a:noAutofit/>
          </a:bodyPr>
          <a:lstStyle/>
          <a:p>
            <a:pPr marL="609570" indent="-474109"/>
            <a:r>
              <a:rPr lang="en-CA">
                <a:highlight>
                  <a:srgbClr val="FFFFFF"/>
                </a:highlight>
              </a:rPr>
              <a:t>Committee Member 5</a:t>
            </a:r>
            <a:endParaRPr>
              <a:highlight>
                <a:srgbClr val="FFFFFF"/>
              </a:highlight>
            </a:endParaRPr>
          </a:p>
        </p:txBody>
      </p:sp>
      <p:sp>
        <p:nvSpPr>
          <p:cNvPr id="87" name="Google Shape;87;p14"/>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45</a:t>
            </a:fld>
            <a:endParaRPr>
              <a:solidFill>
                <a:srgbClr val="CCCCCC"/>
              </a:solidFill>
            </a:endParaRPr>
          </a:p>
        </p:txBody>
      </p:sp>
    </p:spTree>
    <p:extLst>
      <p:ext uri="{BB962C8B-B14F-4D97-AF65-F5344CB8AC3E}">
        <p14:creationId xmlns:p14="http://schemas.microsoft.com/office/powerpoint/2010/main" val="310879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46</a:t>
            </a:fld>
            <a:endParaRPr>
              <a:solidFill>
                <a:srgbClr val="CCCCCC"/>
              </a:solidFill>
            </a:endParaRPr>
          </a:p>
        </p:txBody>
      </p:sp>
    </p:spTree>
    <p:extLst>
      <p:ext uri="{BB962C8B-B14F-4D97-AF65-F5344CB8AC3E}">
        <p14:creationId xmlns:p14="http://schemas.microsoft.com/office/powerpoint/2010/main" val="2898001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47</a:t>
            </a:fld>
            <a:endParaRPr>
              <a:solidFill>
                <a:srgbClr val="CCCCCC"/>
              </a:solidFill>
            </a:endParaRPr>
          </a:p>
        </p:txBody>
      </p:sp>
      <p:sp>
        <p:nvSpPr>
          <p:cNvPr id="98" name="Google Shape;98;p16"/>
          <p:cNvSpPr txBox="1"/>
          <p:nvPr/>
        </p:nvSpPr>
        <p:spPr>
          <a:xfrm>
            <a:off x="900147" y="1354669"/>
            <a:ext cx="11123319" cy="861775"/>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en-CA" sz="4800" kern="0">
                <a:solidFill>
                  <a:srgbClr val="000000"/>
                </a:solidFill>
                <a:latin typeface="Playfair Display"/>
                <a:ea typeface="Playfair Display"/>
                <a:cs typeface="Playfair Display"/>
                <a:sym typeface="Playfair Display"/>
              </a:rPr>
              <a:t>Discussion </a:t>
            </a:r>
            <a:endParaRPr kern="0">
              <a:solidFill>
                <a:srgbClr val="000000"/>
              </a:solidFill>
              <a:cs typeface="Arial"/>
              <a:sym typeface="Arial"/>
            </a:endParaRPr>
          </a:p>
        </p:txBody>
      </p:sp>
      <p:sp>
        <p:nvSpPr>
          <p:cNvPr id="99" name="Google Shape;99;p16"/>
          <p:cNvSpPr txBox="1"/>
          <p:nvPr/>
        </p:nvSpPr>
        <p:spPr>
          <a:xfrm>
            <a:off x="900147" y="2216449"/>
            <a:ext cx="10391719" cy="3652281"/>
          </a:xfrm>
          <a:prstGeom prst="rect">
            <a:avLst/>
          </a:prstGeom>
          <a:noFill/>
          <a:ln>
            <a:noFill/>
          </a:ln>
        </p:spPr>
        <p:txBody>
          <a:bodyPr spcFirstLastPara="1" wrap="square" lIns="121894" tIns="60930" rIns="121894" bIns="60930" anchor="t" anchorCtr="0">
            <a:noAutofit/>
          </a:bodyPr>
          <a:lstStyle/>
          <a:p>
            <a:pPr>
              <a:buClr>
                <a:srgbClr val="000000"/>
              </a:buClr>
              <a:buSzPts val="1900"/>
              <a:buFont typeface="Arial"/>
              <a:buNone/>
            </a:pPr>
            <a:endParaRPr sz="2100" kern="0">
              <a:solidFill>
                <a:srgbClr val="666666"/>
              </a:solidFill>
              <a:latin typeface="Playfair Display"/>
              <a:ea typeface="Playfair Display"/>
              <a:cs typeface="Playfair Display"/>
              <a:sym typeface="Playfair Display"/>
            </a:endParaRPr>
          </a:p>
          <a:p>
            <a:pPr indent="-160859">
              <a:buClr>
                <a:srgbClr val="000000"/>
              </a:buClr>
              <a:buSzPts val="1900"/>
              <a:buFont typeface="Playfair Display"/>
              <a:buChar char="➢"/>
            </a:pPr>
            <a:r>
              <a:rPr lang="en-CA" sz="2700" kern="0">
                <a:solidFill>
                  <a:srgbClr val="666666"/>
                </a:solidFill>
                <a:latin typeface="Playfair Display"/>
                <a:ea typeface="Playfair Display"/>
                <a:cs typeface="Playfair Display"/>
                <a:sym typeface="Playfair Display"/>
              </a:rPr>
              <a:t> The main finding of this study – that CCCs frequently grapple with problematic evidence – complicates the ongoing conversation about data interpretation</a:t>
            </a:r>
            <a:endParaRPr sz="1900" kern="0">
              <a:solidFill>
                <a:srgbClr val="000000"/>
              </a:solidFill>
              <a:cs typeface="Arial"/>
              <a:sym typeface="Arial"/>
            </a:endParaRPr>
          </a:p>
          <a:p>
            <a:pPr indent="-160859">
              <a:buClr>
                <a:srgbClr val="000000"/>
              </a:buClr>
              <a:buSzPts val="1900"/>
              <a:buFont typeface="Playfair Display"/>
              <a:buChar char="➢"/>
            </a:pPr>
            <a:r>
              <a:rPr lang="en-CA" sz="2700" kern="0">
                <a:solidFill>
                  <a:srgbClr val="666666"/>
                </a:solidFill>
                <a:latin typeface="Playfair Display"/>
                <a:ea typeface="Playfair Display"/>
                <a:cs typeface="Playfair Display"/>
                <a:sym typeface="Playfair Display"/>
              </a:rPr>
              <a:t> Data synthesis is often not an effortless or automatic process; data require human assembly, interpretation and judgement </a:t>
            </a:r>
            <a:endParaRPr sz="1900" kern="0">
              <a:solidFill>
                <a:srgbClr val="000000"/>
              </a:solidFill>
              <a:cs typeface="Arial"/>
              <a:sym typeface="Arial"/>
            </a:endParaRPr>
          </a:p>
          <a:p>
            <a:pPr>
              <a:buClr>
                <a:srgbClr val="000000"/>
              </a:buClr>
              <a:buFont typeface="Arial"/>
              <a:buNone/>
            </a:pPr>
            <a:endParaRPr sz="1900" kern="0">
              <a:solidFill>
                <a:srgbClr val="000000"/>
              </a:solidFill>
              <a:cs typeface="Arial"/>
              <a:sym typeface="Arial"/>
            </a:endParaRPr>
          </a:p>
          <a:p>
            <a:pPr>
              <a:buClr>
                <a:srgbClr val="000000"/>
              </a:buClr>
              <a:buFont typeface="Arial"/>
              <a:buNone/>
            </a:pPr>
            <a:endParaRPr sz="1900" kern="0">
              <a:solidFill>
                <a:srgbClr val="000000"/>
              </a:solidFill>
              <a:cs typeface="Arial"/>
              <a:sym typeface="Arial"/>
            </a:endParaRPr>
          </a:p>
          <a:p>
            <a:pPr>
              <a:buClr>
                <a:srgbClr val="000000"/>
              </a:buClr>
              <a:buFont typeface="Arial"/>
              <a:buNone/>
            </a:pPr>
            <a:endParaRPr sz="1900" kern="0">
              <a:solidFill>
                <a:srgbClr val="000000"/>
              </a:solidFill>
              <a:cs typeface="Arial"/>
              <a:sym typeface="Arial"/>
            </a:endParaRPr>
          </a:p>
          <a:p>
            <a:pPr>
              <a:buClr>
                <a:srgbClr val="000000"/>
              </a:buClr>
              <a:buFont typeface="Arial"/>
              <a:buNone/>
            </a:pPr>
            <a:endParaRPr sz="1900" kern="0">
              <a:solidFill>
                <a:srgbClr val="000000"/>
              </a:solidFill>
              <a:cs typeface="Arial"/>
              <a:sym typeface="Arial"/>
            </a:endParaRPr>
          </a:p>
        </p:txBody>
      </p:sp>
      <p:sp>
        <p:nvSpPr>
          <p:cNvPr id="100" name="Google Shape;100;p16"/>
          <p:cNvSpPr txBox="1"/>
          <p:nvPr/>
        </p:nvSpPr>
        <p:spPr>
          <a:xfrm>
            <a:off x="3657606" y="5191624"/>
            <a:ext cx="4876799" cy="1354217"/>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en-CA" sz="1100" i="1" kern="0">
                <a:solidFill>
                  <a:srgbClr val="999999"/>
                </a:solidFill>
                <a:latin typeface="Tinos"/>
                <a:ea typeface="Tinos"/>
                <a:cs typeface="Tinos"/>
                <a:sym typeface="Tinos"/>
              </a:rPr>
              <a:t>Dickey C, Cannon B, Thomas C. “That resident is terrific, give her a 3!” and other forms of bias in clinical competence committee meetings. In: American Association of Directors of Psychiatric Residency Training. Austin, TX; 2016. </a:t>
            </a:r>
            <a:endParaRPr sz="1900" kern="0">
              <a:solidFill>
                <a:srgbClr val="000000"/>
              </a:solidFill>
              <a:cs typeface="Arial"/>
              <a:sym typeface="Arial"/>
            </a:endParaRPr>
          </a:p>
          <a:p>
            <a:pPr>
              <a:buClr>
                <a:srgbClr val="000000"/>
              </a:buClr>
              <a:buFont typeface="Arial"/>
              <a:buNone/>
            </a:pPr>
            <a:r>
              <a:rPr lang="en-CA" sz="1100" i="1" kern="0">
                <a:solidFill>
                  <a:srgbClr val="999999"/>
                </a:solidFill>
                <a:latin typeface="Tinos"/>
                <a:ea typeface="Tinos"/>
                <a:cs typeface="Tinos"/>
                <a:sym typeface="Tinos"/>
              </a:rPr>
              <a:t>Dickey CC, Thomas C, Feroze U, Nakshabandi F, Cannon B. Cognitive Demands and Bias: Challenges Facing Clinical Competency Committees. J Grad Med Educ. 2017; 9(2):162–4. </a:t>
            </a:r>
            <a:endParaRPr sz="1900" kern="0">
              <a:solidFill>
                <a:srgbClr val="000000"/>
              </a:solidFill>
              <a:cs typeface="Arial"/>
              <a:sym typeface="Arial"/>
            </a:endParaRPr>
          </a:p>
          <a:p>
            <a:pPr>
              <a:buClr>
                <a:srgbClr val="000000"/>
              </a:buClr>
              <a:buFont typeface="Arial"/>
              <a:buNone/>
            </a:pPr>
            <a:endParaRPr sz="1600" kern="0">
              <a:solidFill>
                <a:srgbClr val="999999"/>
              </a:solidFill>
              <a:latin typeface="Tinos"/>
              <a:ea typeface="Tinos"/>
              <a:cs typeface="Tinos"/>
              <a:sym typeface="Tinos"/>
            </a:endParaRPr>
          </a:p>
        </p:txBody>
      </p:sp>
    </p:spTree>
    <p:extLst>
      <p:ext uri="{BB962C8B-B14F-4D97-AF65-F5344CB8AC3E}">
        <p14:creationId xmlns:p14="http://schemas.microsoft.com/office/powerpoint/2010/main" val="2023207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pPr/>
              <a:t>48</a:t>
            </a:fld>
            <a:endParaRPr>
              <a:solidFill>
                <a:srgbClr val="CCCCCC"/>
              </a:solidFill>
            </a:endParaRPr>
          </a:p>
        </p:txBody>
      </p:sp>
      <p:sp>
        <p:nvSpPr>
          <p:cNvPr id="106" name="Google Shape;106;p17"/>
          <p:cNvSpPr txBox="1"/>
          <p:nvPr/>
        </p:nvSpPr>
        <p:spPr>
          <a:xfrm>
            <a:off x="900147" y="1354669"/>
            <a:ext cx="11123319" cy="861775"/>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en-CA" sz="4800" kern="0">
                <a:solidFill>
                  <a:srgbClr val="000000"/>
                </a:solidFill>
                <a:latin typeface="Playfair Display"/>
                <a:ea typeface="Playfair Display"/>
                <a:cs typeface="Playfair Display"/>
                <a:sym typeface="Playfair Display"/>
              </a:rPr>
              <a:t>Discussion </a:t>
            </a:r>
            <a:endParaRPr kern="0">
              <a:solidFill>
                <a:srgbClr val="000000"/>
              </a:solidFill>
              <a:cs typeface="Arial"/>
              <a:sym typeface="Arial"/>
            </a:endParaRPr>
          </a:p>
        </p:txBody>
      </p:sp>
      <p:sp>
        <p:nvSpPr>
          <p:cNvPr id="107" name="Google Shape;107;p17"/>
          <p:cNvSpPr txBox="1"/>
          <p:nvPr/>
        </p:nvSpPr>
        <p:spPr>
          <a:xfrm>
            <a:off x="1517293" y="2380274"/>
            <a:ext cx="9987883" cy="2913619"/>
          </a:xfrm>
          <a:prstGeom prst="rect">
            <a:avLst/>
          </a:prstGeom>
          <a:noFill/>
          <a:ln>
            <a:noFill/>
          </a:ln>
        </p:spPr>
        <p:txBody>
          <a:bodyPr spcFirstLastPara="1" wrap="square" lIns="121894" tIns="60930" rIns="121894" bIns="60930" anchor="t" anchorCtr="0">
            <a:noAutofit/>
          </a:bodyPr>
          <a:lstStyle/>
          <a:p>
            <a:pPr indent="-160859">
              <a:buClr>
                <a:srgbClr val="000000"/>
              </a:buClr>
              <a:buSzPts val="1900"/>
              <a:buFont typeface="Playfair Display"/>
              <a:buChar char="➢"/>
            </a:pPr>
            <a:r>
              <a:rPr lang="en-CA" sz="2700" kern="0">
                <a:solidFill>
                  <a:srgbClr val="666666"/>
                </a:solidFill>
                <a:latin typeface="Playfair Display"/>
                <a:ea typeface="Playfair Display"/>
                <a:cs typeface="Playfair Display"/>
                <a:sym typeface="Playfair Display"/>
              </a:rPr>
              <a:t>Data are not meaningful or self-evidence in and of themselves </a:t>
            </a:r>
            <a:endParaRPr sz="1900" kern="0">
              <a:solidFill>
                <a:srgbClr val="000000"/>
              </a:solidFill>
              <a:cs typeface="Arial"/>
              <a:sym typeface="Arial"/>
            </a:endParaRPr>
          </a:p>
          <a:p>
            <a:pPr indent="-160859">
              <a:buClr>
                <a:srgbClr val="000000"/>
              </a:buClr>
              <a:buSzPts val="1900"/>
              <a:buFont typeface="Playfair Display"/>
              <a:buChar char="➢"/>
            </a:pPr>
            <a:r>
              <a:rPr lang="en-CA" sz="2700" kern="0">
                <a:solidFill>
                  <a:srgbClr val="666666"/>
                </a:solidFill>
                <a:latin typeface="Playfair Display"/>
                <a:ea typeface="Playfair Display"/>
                <a:cs typeface="Playfair Display"/>
                <a:sym typeface="Playfair Display"/>
              </a:rPr>
              <a:t>CCC frequently engage with problematic evidence </a:t>
            </a:r>
            <a:endParaRPr sz="1900" kern="0">
              <a:solidFill>
                <a:srgbClr val="000000"/>
              </a:solidFill>
              <a:cs typeface="Arial"/>
              <a:sym typeface="Arial"/>
            </a:endParaRPr>
          </a:p>
          <a:p>
            <a:pPr indent="-160859">
              <a:buClr>
                <a:srgbClr val="000000"/>
              </a:buClr>
              <a:buSzPts val="1900"/>
              <a:buFont typeface="Playfair Display"/>
              <a:buChar char="➢"/>
            </a:pPr>
            <a:r>
              <a:rPr lang="en-CA" sz="2700" kern="0">
                <a:solidFill>
                  <a:srgbClr val="666666"/>
                </a:solidFill>
                <a:latin typeface="Playfair Display"/>
                <a:ea typeface="Playfair Display"/>
                <a:cs typeface="Playfair Display"/>
                <a:sym typeface="Playfair Display"/>
              </a:rPr>
              <a:t>CCCs are grappling with problematic evidence; effortful processes of interpretation require significant time, energy, and committee resources </a:t>
            </a:r>
            <a:endParaRPr sz="1900" kern="0">
              <a:solidFill>
                <a:srgbClr val="000000"/>
              </a:solidFill>
              <a:cs typeface="Arial"/>
              <a:sym typeface="Arial"/>
            </a:endParaRPr>
          </a:p>
          <a:p>
            <a:pPr>
              <a:buClr>
                <a:srgbClr val="000000"/>
              </a:buClr>
              <a:buFont typeface="Arial"/>
              <a:buNone/>
            </a:pPr>
            <a:endParaRPr sz="2100" kern="0">
              <a:solidFill>
                <a:srgbClr val="666666"/>
              </a:solidFill>
              <a:latin typeface="Playfair Display"/>
              <a:ea typeface="Playfair Display"/>
              <a:cs typeface="Playfair Display"/>
              <a:sym typeface="Playfair Display"/>
            </a:endParaRPr>
          </a:p>
        </p:txBody>
      </p:sp>
      <p:sp>
        <p:nvSpPr>
          <p:cNvPr id="108" name="Google Shape;108;p17"/>
          <p:cNvSpPr txBox="1"/>
          <p:nvPr/>
        </p:nvSpPr>
        <p:spPr>
          <a:xfrm>
            <a:off x="3625833" y="5056675"/>
            <a:ext cx="5671931" cy="1107996"/>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en-CA" sz="1100" i="1" kern="0">
                <a:solidFill>
                  <a:srgbClr val="999999"/>
                </a:solidFill>
                <a:latin typeface="Tinos"/>
                <a:ea typeface="Tinos"/>
                <a:cs typeface="Tinos"/>
                <a:sym typeface="Tinos"/>
              </a:rPr>
              <a:t>Hodges B. Assessment in the post-psychometric era: Learning to love the subjective and collective. Med Teach. 2013; 35(7): 564–8. </a:t>
            </a:r>
            <a:endParaRPr sz="1900" kern="0">
              <a:solidFill>
                <a:srgbClr val="000000"/>
              </a:solidFill>
              <a:cs typeface="Arial"/>
              <a:sym typeface="Arial"/>
            </a:endParaRPr>
          </a:p>
          <a:p>
            <a:pPr>
              <a:buClr>
                <a:srgbClr val="000000"/>
              </a:buClr>
              <a:buFont typeface="Arial"/>
              <a:buNone/>
            </a:pPr>
            <a:r>
              <a:rPr lang="en-CA" sz="1100" i="1" kern="0">
                <a:solidFill>
                  <a:srgbClr val="999999"/>
                </a:solidFill>
                <a:latin typeface="Tinos"/>
                <a:ea typeface="Tinos"/>
                <a:cs typeface="Tinos"/>
                <a:sym typeface="Tinos"/>
              </a:rPr>
              <a:t>Eva K, Hodges B. Scylla or Charybdis? Can we navigate between objectification and judgement in assessment? Med Educ. 2012; 46(9): 914–9. </a:t>
            </a:r>
            <a:endParaRPr sz="1900" kern="0">
              <a:solidFill>
                <a:srgbClr val="000000"/>
              </a:solidFill>
              <a:cs typeface="Arial"/>
              <a:sym typeface="Arial"/>
            </a:endParaRPr>
          </a:p>
          <a:p>
            <a:pPr>
              <a:buClr>
                <a:srgbClr val="000000"/>
              </a:buClr>
              <a:buFont typeface="Arial"/>
              <a:buNone/>
            </a:pPr>
            <a:r>
              <a:rPr lang="en-CA" sz="1100" i="1" kern="0">
                <a:solidFill>
                  <a:srgbClr val="999999"/>
                </a:solidFill>
                <a:latin typeface="Tinos"/>
                <a:ea typeface="Tinos"/>
                <a:cs typeface="Tinos"/>
                <a:sym typeface="Tinos"/>
              </a:rPr>
              <a:t>Ginsburg S, McIlroy J, Oulanova O, Eva K, Regehr G. Toward authentic clinical evaluation: Pitfalls in the pursuit of competency. Acad Med. 2010; 85(5): 780–6. </a:t>
            </a:r>
            <a:endParaRPr sz="1900" kern="0">
              <a:solidFill>
                <a:srgbClr val="000000"/>
              </a:solidFill>
              <a:cs typeface="Arial"/>
              <a:sym typeface="Arial"/>
            </a:endParaRPr>
          </a:p>
        </p:txBody>
      </p:sp>
    </p:spTree>
    <p:extLst>
      <p:ext uri="{BB962C8B-B14F-4D97-AF65-F5344CB8AC3E}">
        <p14:creationId xmlns:p14="http://schemas.microsoft.com/office/powerpoint/2010/main" val="4176987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ctrTitle"/>
          </p:nvPr>
        </p:nvSpPr>
        <p:spPr>
          <a:xfrm>
            <a:off x="2358399" y="3408124"/>
            <a:ext cx="7475200" cy="1546400"/>
          </a:xfrm>
          <a:prstGeom prst="rect">
            <a:avLst/>
          </a:prstGeom>
          <a:noFill/>
          <a:ln>
            <a:noFill/>
          </a:ln>
        </p:spPr>
        <p:txBody>
          <a:bodyPr spcFirstLastPara="1" wrap="square" lIns="121894" tIns="121894" rIns="121894" bIns="121894" anchor="ctr" anchorCtr="0">
            <a:noAutofit/>
          </a:bodyPr>
          <a:lstStyle/>
          <a:p>
            <a:r>
              <a:rPr lang="en-CA"/>
              <a:t/>
            </a:r>
            <a:br>
              <a:rPr lang="en-CA"/>
            </a:br>
            <a:r>
              <a:rPr lang="en-CA" sz="2700"/>
              <a:t>We thank the participants of this study and the Royal College of Physicians and Surgeons of Canada for their support. </a:t>
            </a:r>
            <a:br>
              <a:rPr lang="en-CA" sz="2700"/>
            </a:br>
            <a:r>
              <a:rPr lang="en-CA"/>
              <a:t/>
            </a:r>
            <a:br>
              <a:rPr lang="en-CA"/>
            </a:br>
            <a:r>
              <a:rPr lang="en-CA"/>
              <a:t/>
            </a:r>
            <a:br>
              <a:rPr lang="en-CA"/>
            </a:br>
            <a:endParaRPr sz="2700"/>
          </a:p>
        </p:txBody>
      </p:sp>
      <p:pic>
        <p:nvPicPr>
          <p:cNvPr id="114" name="Google Shape;114;p18"/>
          <p:cNvPicPr preferRelativeResize="0"/>
          <p:nvPr/>
        </p:nvPicPr>
        <p:blipFill rotWithShape="1">
          <a:blip r:embed="rId3">
            <a:alphaModFix/>
          </a:blip>
          <a:srcRect/>
          <a:stretch/>
        </p:blipFill>
        <p:spPr>
          <a:xfrm>
            <a:off x="799151" y="5357875"/>
            <a:ext cx="3118500" cy="739436"/>
          </a:xfrm>
          <a:prstGeom prst="rect">
            <a:avLst/>
          </a:prstGeom>
          <a:noFill/>
          <a:ln>
            <a:noFill/>
          </a:ln>
        </p:spPr>
      </p:pic>
      <p:pic>
        <p:nvPicPr>
          <p:cNvPr id="115" name="Google Shape;115;p18"/>
          <p:cNvPicPr preferRelativeResize="0"/>
          <p:nvPr/>
        </p:nvPicPr>
        <p:blipFill rotWithShape="1">
          <a:blip r:embed="rId4">
            <a:alphaModFix/>
          </a:blip>
          <a:srcRect/>
          <a:stretch/>
        </p:blipFill>
        <p:spPr>
          <a:xfrm>
            <a:off x="9340693" y="4202151"/>
            <a:ext cx="2108200" cy="1917700"/>
          </a:xfrm>
          <a:prstGeom prst="rect">
            <a:avLst/>
          </a:prstGeom>
          <a:noFill/>
          <a:ln>
            <a:noFill/>
          </a:ln>
        </p:spPr>
      </p:pic>
    </p:spTree>
    <p:extLst>
      <p:ext uri="{BB962C8B-B14F-4D97-AF65-F5344CB8AC3E}">
        <p14:creationId xmlns:p14="http://schemas.microsoft.com/office/powerpoint/2010/main" val="264730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Speakers </a:t>
            </a:r>
            <a:endParaRPr lang="en-CA" dirty="0"/>
          </a:p>
        </p:txBody>
      </p:sp>
      <p:sp>
        <p:nvSpPr>
          <p:cNvPr id="3" name="Content Placeholder 2"/>
          <p:cNvSpPr>
            <a:spLocks noGrp="1"/>
          </p:cNvSpPr>
          <p:nvPr>
            <p:ph sz="quarter" idx="1"/>
          </p:nvPr>
        </p:nvSpPr>
        <p:spPr/>
        <p:txBody>
          <a:bodyPr/>
          <a:lstStyle/>
          <a:p>
            <a:r>
              <a:rPr lang="en-CA" dirty="0" smtClean="0"/>
              <a:t>Ms. Anita Acai </a:t>
            </a:r>
          </a:p>
          <a:p>
            <a:pPr lvl="1"/>
            <a:r>
              <a:rPr lang="en-CA" dirty="0" smtClean="0"/>
              <a:t>PhD candidate, Department of Psychology, Neuroscience and Behaviour and Office of Education Science, Department of Surgery, McMaster University</a:t>
            </a:r>
          </a:p>
          <a:p>
            <a:r>
              <a:rPr lang="en-CA" dirty="0" smtClean="0"/>
              <a:t>Dr. Rachael Pack </a:t>
            </a:r>
          </a:p>
          <a:p>
            <a:pPr lvl="1"/>
            <a:r>
              <a:rPr lang="en-CA" dirty="0" smtClean="0"/>
              <a:t>Post-Doctoral Associate, Centre for Education Research and Innovation, </a:t>
            </a:r>
            <a:r>
              <a:rPr lang="en-CA" dirty="0" err="1" smtClean="0"/>
              <a:t>Schulich</a:t>
            </a:r>
            <a:r>
              <a:rPr lang="en-CA" dirty="0" smtClean="0"/>
              <a:t> School of Medicine and Dentistry, Western University</a:t>
            </a:r>
          </a:p>
          <a:p>
            <a:r>
              <a:rPr lang="en-CA" dirty="0" smtClean="0"/>
              <a:t>Dr. Karen Hauer </a:t>
            </a:r>
          </a:p>
          <a:p>
            <a:pPr lvl="1"/>
            <a:r>
              <a:rPr lang="en-CA" dirty="0" smtClean="0"/>
              <a:t>Associate Dean, Competence Assessment and Professional Standards</a:t>
            </a:r>
          </a:p>
          <a:p>
            <a:pPr lvl="1"/>
            <a:r>
              <a:rPr lang="en-CA" dirty="0" smtClean="0"/>
              <a:t>Professor of Medicine, University of California, San Francisco </a:t>
            </a:r>
            <a:endParaRPr lang="en-CA" dirty="0"/>
          </a:p>
        </p:txBody>
      </p:sp>
    </p:spTree>
    <p:extLst>
      <p:ext uri="{BB962C8B-B14F-4D97-AF65-F5344CB8AC3E}">
        <p14:creationId xmlns:p14="http://schemas.microsoft.com/office/powerpoint/2010/main" val="417088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ctrTitle"/>
          </p:nvPr>
        </p:nvSpPr>
        <p:spPr>
          <a:xfrm>
            <a:off x="2658783" y="2390707"/>
            <a:ext cx="7475200" cy="1546400"/>
          </a:xfrm>
          <a:prstGeom prst="rect">
            <a:avLst/>
          </a:prstGeom>
          <a:noFill/>
          <a:ln>
            <a:noFill/>
          </a:ln>
        </p:spPr>
        <p:txBody>
          <a:bodyPr spcFirstLastPara="1" wrap="square" lIns="121894" tIns="121894" rIns="121894" bIns="121894" anchor="ctr" anchorCtr="0">
            <a:noAutofit/>
          </a:bodyPr>
          <a:lstStyle/>
          <a:p>
            <a:r>
              <a:rPr lang="en-CA"/>
              <a:t/>
            </a:r>
            <a:br>
              <a:rPr lang="en-CA"/>
            </a:br>
            <a:r>
              <a:rPr lang="en-CA"/>
              <a:t>Questions? </a:t>
            </a:r>
            <a:br>
              <a:rPr lang="en-CA"/>
            </a:br>
            <a:r>
              <a:rPr lang="en-CA"/>
              <a:t/>
            </a:r>
            <a:br>
              <a:rPr lang="en-CA"/>
            </a:br>
            <a:r>
              <a:rPr lang="en-CA" sz="2700" u="sng">
                <a:solidFill>
                  <a:schemeClr val="hlink"/>
                </a:solidFill>
                <a:hlinkClick r:id="rId3"/>
              </a:rPr>
              <a:t>Rachael.Pack@Schulich.uwo.ca</a:t>
            </a:r>
            <a:r>
              <a:rPr lang="en-CA" sz="2700">
                <a:solidFill>
                  <a:schemeClr val="lt1"/>
                </a:solidFill>
              </a:rPr>
              <a:t> </a:t>
            </a:r>
            <a:r>
              <a:rPr lang="en-CA"/>
              <a:t/>
            </a:r>
            <a:br>
              <a:rPr lang="en-CA"/>
            </a:br>
            <a:endParaRPr sz="2700"/>
          </a:p>
        </p:txBody>
      </p:sp>
      <p:pic>
        <p:nvPicPr>
          <p:cNvPr id="121" name="Google Shape;121;p19"/>
          <p:cNvPicPr preferRelativeResize="0"/>
          <p:nvPr/>
        </p:nvPicPr>
        <p:blipFill rotWithShape="1">
          <a:blip r:embed="rId4">
            <a:alphaModFix/>
          </a:blip>
          <a:srcRect/>
          <a:stretch/>
        </p:blipFill>
        <p:spPr>
          <a:xfrm>
            <a:off x="799151" y="5357875"/>
            <a:ext cx="3118500" cy="739436"/>
          </a:xfrm>
          <a:prstGeom prst="rect">
            <a:avLst/>
          </a:prstGeom>
          <a:noFill/>
          <a:ln>
            <a:noFill/>
          </a:ln>
        </p:spPr>
      </p:pic>
      <p:pic>
        <p:nvPicPr>
          <p:cNvPr id="122" name="Google Shape;122;p19"/>
          <p:cNvPicPr preferRelativeResize="0"/>
          <p:nvPr/>
        </p:nvPicPr>
        <p:blipFill rotWithShape="1">
          <a:blip r:embed="rId5">
            <a:alphaModFix/>
          </a:blip>
          <a:srcRect/>
          <a:stretch/>
        </p:blipFill>
        <p:spPr>
          <a:xfrm>
            <a:off x="9340693" y="4202151"/>
            <a:ext cx="2108200" cy="1917700"/>
          </a:xfrm>
          <a:prstGeom prst="rect">
            <a:avLst/>
          </a:prstGeom>
          <a:noFill/>
          <a:ln>
            <a:noFill/>
          </a:ln>
        </p:spPr>
      </p:pic>
    </p:spTree>
    <p:extLst>
      <p:ext uri="{BB962C8B-B14F-4D97-AF65-F5344CB8AC3E}">
        <p14:creationId xmlns:p14="http://schemas.microsoft.com/office/powerpoint/2010/main" val="332125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7576F-F41C-EC4D-95B9-C2551849B90F}"/>
              </a:ext>
            </a:extLst>
          </p:cNvPr>
          <p:cNvSpPr>
            <a:spLocks noGrp="1"/>
          </p:cNvSpPr>
          <p:nvPr>
            <p:ph type="ctrTitle"/>
          </p:nvPr>
        </p:nvSpPr>
        <p:spPr/>
        <p:txBody>
          <a:bodyPr>
            <a:normAutofit fontScale="90000"/>
          </a:bodyPr>
          <a:lstStyle/>
          <a:p>
            <a:r>
              <a:rPr lang="en-US" dirty="0"/>
              <a:t>CCC Decision-making: Maximizing the Value of Information Sharing </a:t>
            </a:r>
          </a:p>
        </p:txBody>
      </p:sp>
      <p:sp>
        <p:nvSpPr>
          <p:cNvPr id="3" name="Subtitle 2">
            <a:extLst>
              <a:ext uri="{FF2B5EF4-FFF2-40B4-BE49-F238E27FC236}">
                <a16:creationId xmlns:a16="http://schemas.microsoft.com/office/drawing/2014/main" xmlns="" id="{2612DEEE-1A71-254B-8FAD-0CE4D0DE13BF}"/>
              </a:ext>
            </a:extLst>
          </p:cNvPr>
          <p:cNvSpPr>
            <a:spLocks noGrp="1"/>
          </p:cNvSpPr>
          <p:nvPr>
            <p:ph type="subTitle" idx="1"/>
          </p:nvPr>
        </p:nvSpPr>
        <p:spPr/>
        <p:txBody>
          <a:bodyPr>
            <a:normAutofit lnSpcReduction="10000"/>
          </a:bodyPr>
          <a:lstStyle/>
          <a:p>
            <a:r>
              <a:rPr lang="en-US" dirty="0"/>
              <a:t>Karen Hauer, MD, PhD</a:t>
            </a:r>
          </a:p>
          <a:p>
            <a:r>
              <a:rPr lang="en-US" dirty="0"/>
              <a:t>Associate Dean, Assessment</a:t>
            </a:r>
          </a:p>
          <a:p>
            <a:r>
              <a:rPr lang="en-US" dirty="0"/>
              <a:t>Professor of Medicine</a:t>
            </a:r>
          </a:p>
          <a:p>
            <a:r>
              <a:rPr lang="en-US" dirty="0"/>
              <a:t>University of California, San Francisco </a:t>
            </a:r>
          </a:p>
        </p:txBody>
      </p:sp>
    </p:spTree>
    <p:extLst>
      <p:ext uri="{BB962C8B-B14F-4D97-AF65-F5344CB8AC3E}">
        <p14:creationId xmlns:p14="http://schemas.microsoft.com/office/powerpoint/2010/main" val="1150615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F909C-A5EF-A640-8329-A4FB1AB5E68F}"/>
              </a:ext>
            </a:extLst>
          </p:cNvPr>
          <p:cNvSpPr>
            <a:spLocks noGrp="1"/>
          </p:cNvSpPr>
          <p:nvPr>
            <p:ph type="title"/>
          </p:nvPr>
        </p:nvSpPr>
        <p:spPr/>
        <p:txBody>
          <a:bodyPr/>
          <a:lstStyle/>
          <a:p>
            <a:r>
              <a:rPr lang="en-US" b="1" dirty="0"/>
              <a:t>Value of group decision-making</a:t>
            </a:r>
          </a:p>
        </p:txBody>
      </p:sp>
      <p:sp>
        <p:nvSpPr>
          <p:cNvPr id="3" name="Content Placeholder 2">
            <a:extLst>
              <a:ext uri="{FF2B5EF4-FFF2-40B4-BE49-F238E27FC236}">
                <a16:creationId xmlns:a16="http://schemas.microsoft.com/office/drawing/2014/main" xmlns="" id="{EE4E97ED-929B-8941-AAE7-3DC1F0F2C728}"/>
              </a:ext>
            </a:extLst>
          </p:cNvPr>
          <p:cNvSpPr>
            <a:spLocks noGrp="1"/>
          </p:cNvSpPr>
          <p:nvPr>
            <p:ph idx="1"/>
          </p:nvPr>
        </p:nvSpPr>
        <p:spPr/>
        <p:txBody>
          <a:bodyPr>
            <a:normAutofit lnSpcReduction="10000"/>
          </a:bodyPr>
          <a:lstStyle/>
          <a:p>
            <a:r>
              <a:rPr lang="en-US" dirty="0"/>
              <a:t>Purpose of a group (committee): people who come together and </a:t>
            </a:r>
            <a:r>
              <a:rPr lang="en-US" dirty="0">
                <a:solidFill>
                  <a:schemeClr val="accent1">
                    <a:lumMod val="75000"/>
                  </a:schemeClr>
                </a:solidFill>
              </a:rPr>
              <a:t>interact</a:t>
            </a:r>
            <a:r>
              <a:rPr lang="en-US" dirty="0"/>
              <a:t> to </a:t>
            </a:r>
            <a:r>
              <a:rPr lang="en-US" dirty="0">
                <a:solidFill>
                  <a:schemeClr val="accent1">
                    <a:lumMod val="75000"/>
                  </a:schemeClr>
                </a:solidFill>
              </a:rPr>
              <a:t>influence </a:t>
            </a:r>
            <a:r>
              <a:rPr lang="en-US" dirty="0"/>
              <a:t>each other through information sharing	</a:t>
            </a:r>
          </a:p>
          <a:p>
            <a:r>
              <a:rPr lang="en-US" dirty="0"/>
              <a:t>Groups who make collective decisions (multiple people involved in the process) make better, more reasoned decisions than individuals alone</a:t>
            </a:r>
          </a:p>
          <a:p>
            <a:r>
              <a:rPr lang="en-US" dirty="0"/>
              <a:t>Group decision making can achieve consensus</a:t>
            </a:r>
          </a:p>
          <a:p>
            <a:endParaRPr lang="en-US" dirty="0"/>
          </a:p>
          <a:p>
            <a:endParaRPr lang="en-US" dirty="0"/>
          </a:p>
          <a:p>
            <a:endParaRPr lang="en-US" dirty="0"/>
          </a:p>
          <a:p>
            <a:pPr marL="457200" lvl="1" indent="0" algn="r">
              <a:buNone/>
            </a:pPr>
            <a:r>
              <a:rPr lang="en-US" sz="2000" dirty="0"/>
              <a:t>Bates, Research in Higher Education Journal 2014</a:t>
            </a:r>
          </a:p>
        </p:txBody>
      </p:sp>
    </p:spTree>
    <p:extLst>
      <p:ext uri="{BB962C8B-B14F-4D97-AF65-F5344CB8AC3E}">
        <p14:creationId xmlns:p14="http://schemas.microsoft.com/office/powerpoint/2010/main" val="1881710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45B25-BFC7-DA45-85B3-922C1FB43FFC}"/>
              </a:ext>
            </a:extLst>
          </p:cNvPr>
          <p:cNvSpPr>
            <a:spLocks noGrp="1"/>
          </p:cNvSpPr>
          <p:nvPr>
            <p:ph type="title"/>
          </p:nvPr>
        </p:nvSpPr>
        <p:spPr/>
        <p:txBody>
          <a:bodyPr>
            <a:normAutofit/>
          </a:bodyPr>
          <a:lstStyle/>
          <a:p>
            <a:r>
              <a:rPr lang="en-US" sz="4100" b="1" dirty="0"/>
              <a:t>Risks in group decision making</a:t>
            </a:r>
          </a:p>
        </p:txBody>
      </p:sp>
      <p:sp>
        <p:nvSpPr>
          <p:cNvPr id="3" name="Content Placeholder 2">
            <a:extLst>
              <a:ext uri="{FF2B5EF4-FFF2-40B4-BE49-F238E27FC236}">
                <a16:creationId xmlns:a16="http://schemas.microsoft.com/office/drawing/2014/main" xmlns="" id="{C769A455-851D-6B4D-996A-CDEB34580BE0}"/>
              </a:ext>
            </a:extLst>
          </p:cNvPr>
          <p:cNvSpPr>
            <a:spLocks noGrp="1"/>
          </p:cNvSpPr>
          <p:nvPr>
            <p:ph sz="half" idx="1"/>
          </p:nvPr>
        </p:nvSpPr>
        <p:spPr>
          <a:xfrm>
            <a:off x="838201" y="1825625"/>
            <a:ext cx="3911931" cy="4351338"/>
          </a:xfrm>
        </p:spPr>
        <p:txBody>
          <a:bodyPr>
            <a:normAutofit fontScale="77500" lnSpcReduction="20000"/>
          </a:bodyPr>
          <a:lstStyle/>
          <a:p>
            <a:endParaRPr lang="en-US" dirty="0"/>
          </a:p>
          <a:p>
            <a:endParaRPr lang="en-US" dirty="0"/>
          </a:p>
          <a:p>
            <a:r>
              <a:rPr lang="en-US" sz="3800" dirty="0"/>
              <a:t>Social pressure</a:t>
            </a:r>
          </a:p>
          <a:p>
            <a:r>
              <a:rPr lang="en-US" sz="3800" dirty="0"/>
              <a:t>Groupthink</a:t>
            </a:r>
          </a:p>
          <a:p>
            <a:endParaRPr lang="en-US" dirty="0"/>
          </a:p>
          <a:p>
            <a:endParaRPr lang="en-US" dirty="0"/>
          </a:p>
          <a:p>
            <a:endParaRPr lang="en-US" dirty="0"/>
          </a:p>
          <a:p>
            <a:endParaRPr lang="en-US" dirty="0"/>
          </a:p>
          <a:p>
            <a:endParaRPr lang="en-US" dirty="0"/>
          </a:p>
          <a:p>
            <a:pPr marL="0" indent="0" algn="r">
              <a:buNone/>
            </a:pPr>
            <a:r>
              <a:rPr lang="en-US" sz="2000" dirty="0" err="1"/>
              <a:t>Esser</a:t>
            </a:r>
            <a:r>
              <a:rPr lang="en-US" sz="2000" dirty="0"/>
              <a:t>, Organizational Behavior &amp; Human Decision Processes 1998</a:t>
            </a:r>
          </a:p>
          <a:p>
            <a:pPr marL="0" indent="0" algn="r">
              <a:buNone/>
            </a:pPr>
            <a:r>
              <a:rPr lang="en-US" sz="2000" dirty="0"/>
              <a:t>Janis, Psychology Today 1971</a:t>
            </a:r>
          </a:p>
          <a:p>
            <a:pPr algn="r"/>
            <a:endParaRPr lang="en-US" dirty="0"/>
          </a:p>
        </p:txBody>
      </p:sp>
      <p:sp>
        <p:nvSpPr>
          <p:cNvPr id="6" name="Content Placeholder 5">
            <a:extLst>
              <a:ext uri="{FF2B5EF4-FFF2-40B4-BE49-F238E27FC236}">
                <a16:creationId xmlns:a16="http://schemas.microsoft.com/office/drawing/2014/main" xmlns="" id="{8722684D-90BD-5146-97E6-9D0B993ED0F1}"/>
              </a:ext>
            </a:extLst>
          </p:cNvPr>
          <p:cNvSpPr>
            <a:spLocks noGrp="1"/>
          </p:cNvSpPr>
          <p:nvPr>
            <p:ph sz="half" idx="2"/>
          </p:nvPr>
        </p:nvSpPr>
        <p:spPr/>
        <p:txBody>
          <a:bodyPr>
            <a:normAutofit fontScale="77500" lnSpcReduction="20000"/>
          </a:bodyPr>
          <a:lstStyle/>
          <a:p>
            <a:endParaRPr lang="en-US"/>
          </a:p>
        </p:txBody>
      </p:sp>
      <p:pic>
        <p:nvPicPr>
          <p:cNvPr id="5" name="Picture 4" descr="A picture containing text, book&#10;&#10;Description automatically generated">
            <a:extLst>
              <a:ext uri="{FF2B5EF4-FFF2-40B4-BE49-F238E27FC236}">
                <a16:creationId xmlns:a16="http://schemas.microsoft.com/office/drawing/2014/main" xmlns="" id="{D6FCBF16-FC3F-8947-B9CB-CB45C865E4C2}"/>
              </a:ext>
            </a:extLst>
          </p:cNvPr>
          <p:cNvPicPr>
            <a:picLocks noChangeAspect="1"/>
          </p:cNvPicPr>
          <p:nvPr/>
        </p:nvPicPr>
        <p:blipFill rotWithShape="1">
          <a:blip r:embed="rId3"/>
          <a:srcRect r="3741" b="-2"/>
          <a:stretch/>
        </p:blipFill>
        <p:spPr>
          <a:xfrm>
            <a:off x="4639056" y="1690688"/>
            <a:ext cx="7552944" cy="5167312"/>
          </a:xfrm>
          <a:prstGeom prst="rect">
            <a:avLst/>
          </a:prstGeom>
          <a:effectLst/>
        </p:spPr>
      </p:pic>
    </p:spTree>
    <p:extLst>
      <p:ext uri="{BB962C8B-B14F-4D97-AF65-F5344CB8AC3E}">
        <p14:creationId xmlns:p14="http://schemas.microsoft.com/office/powerpoint/2010/main" val="33882712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28C15-1458-3243-9219-3970807095FF}"/>
              </a:ext>
            </a:extLst>
          </p:cNvPr>
          <p:cNvSpPr>
            <a:spLocks noGrp="1"/>
          </p:cNvSpPr>
          <p:nvPr>
            <p:ph type="title"/>
          </p:nvPr>
        </p:nvSpPr>
        <p:spPr/>
        <p:txBody>
          <a:bodyPr>
            <a:normAutofit/>
          </a:bodyPr>
          <a:lstStyle/>
          <a:p>
            <a:r>
              <a:rPr lang="en-US" b="1" dirty="0"/>
              <a:t>Input-process-output model of teams</a:t>
            </a:r>
            <a:r>
              <a:rPr lang="en-US" dirty="0"/>
              <a:t/>
            </a:r>
            <a:br>
              <a:rPr lang="en-US" dirty="0"/>
            </a:br>
            <a:endParaRPr lang="en-US" dirty="0"/>
          </a:p>
        </p:txBody>
      </p:sp>
      <p:graphicFrame>
        <p:nvGraphicFramePr>
          <p:cNvPr id="6" name="Content Placeholder 5">
            <a:extLst>
              <a:ext uri="{FF2B5EF4-FFF2-40B4-BE49-F238E27FC236}">
                <a16:creationId xmlns:a16="http://schemas.microsoft.com/office/drawing/2014/main" xmlns="" id="{1E5A0BF2-58A4-4C43-A91B-F7E4321D3C3A}"/>
              </a:ext>
            </a:extLst>
          </p:cNvPr>
          <p:cNvGraphicFramePr>
            <a:graphicFrameLocks noGrp="1"/>
          </p:cNvGraphicFramePr>
          <p:nvPr>
            <p:ph idx="1"/>
            <p:extLst>
              <p:ext uri="{D42A27DB-BD31-4B8C-83A1-F6EECF244321}">
                <p14:modId xmlns:p14="http://schemas.microsoft.com/office/powerpoint/2010/main" val="2847920443"/>
              </p:ext>
            </p:extLst>
          </p:nvPr>
        </p:nvGraphicFramePr>
        <p:xfrm>
          <a:off x="838200" y="1151912"/>
          <a:ext cx="10515600" cy="502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2427D704-A3BA-A24E-A3EA-0059E2AD805C}"/>
              </a:ext>
            </a:extLst>
          </p:cNvPr>
          <p:cNvSpPr txBox="1"/>
          <p:nvPr/>
        </p:nvSpPr>
        <p:spPr>
          <a:xfrm>
            <a:off x="6096001" y="6424551"/>
            <a:ext cx="5458691" cy="369332"/>
          </a:xfrm>
          <a:prstGeom prst="rect">
            <a:avLst/>
          </a:prstGeom>
          <a:noFill/>
        </p:spPr>
        <p:txBody>
          <a:bodyPr wrap="square" rtlCol="0">
            <a:spAutoFit/>
          </a:bodyPr>
          <a:lstStyle/>
          <a:p>
            <a:pPr algn="r"/>
            <a:r>
              <a:rPr lang="en-US" dirty="0">
                <a:solidFill>
                  <a:prstClr val="black"/>
                </a:solidFill>
              </a:rPr>
              <a:t>Mathieu, Journal of Management, 2008</a:t>
            </a:r>
          </a:p>
        </p:txBody>
      </p:sp>
    </p:spTree>
    <p:extLst>
      <p:ext uri="{BB962C8B-B14F-4D97-AF65-F5344CB8AC3E}">
        <p14:creationId xmlns:p14="http://schemas.microsoft.com/office/powerpoint/2010/main" val="1640603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D2B44-1E36-AE44-85BF-8E492682243F}"/>
              </a:ext>
            </a:extLst>
          </p:cNvPr>
          <p:cNvSpPr>
            <a:spLocks noGrp="1"/>
          </p:cNvSpPr>
          <p:nvPr>
            <p:ph type="title"/>
          </p:nvPr>
        </p:nvSpPr>
        <p:spPr/>
        <p:txBody>
          <a:bodyPr/>
          <a:lstStyle/>
          <a:p>
            <a:r>
              <a:rPr lang="en-US" b="1" dirty="0"/>
              <a:t>Maximizing the value of individual group members</a:t>
            </a:r>
          </a:p>
        </p:txBody>
      </p:sp>
      <p:sp>
        <p:nvSpPr>
          <p:cNvPr id="3" name="Content Placeholder 2">
            <a:extLst>
              <a:ext uri="{FF2B5EF4-FFF2-40B4-BE49-F238E27FC236}">
                <a16:creationId xmlns:a16="http://schemas.microsoft.com/office/drawing/2014/main" xmlns="" id="{086EDF91-475F-8648-B6FC-C671ADC967C1}"/>
              </a:ext>
            </a:extLst>
          </p:cNvPr>
          <p:cNvSpPr>
            <a:spLocks noGrp="1"/>
          </p:cNvSpPr>
          <p:nvPr>
            <p:ph idx="1"/>
          </p:nvPr>
        </p:nvSpPr>
        <p:spPr/>
        <p:txBody>
          <a:bodyPr>
            <a:normAutofit/>
          </a:bodyPr>
          <a:lstStyle/>
          <a:p>
            <a:r>
              <a:rPr lang="en-US" dirty="0"/>
              <a:t>Full understanding of group work and information available</a:t>
            </a:r>
          </a:p>
          <a:p>
            <a:pPr lvl="1"/>
            <a:r>
              <a:rPr lang="en-US" dirty="0"/>
              <a:t>Training: group purpose, shared mental model</a:t>
            </a:r>
          </a:p>
          <a:p>
            <a:r>
              <a:rPr lang="en-US" dirty="0"/>
              <a:t>Advance data review</a:t>
            </a:r>
          </a:p>
          <a:p>
            <a:r>
              <a:rPr lang="en-US" dirty="0"/>
              <a:t>Robust information sharing during meeting</a:t>
            </a:r>
          </a:p>
          <a:p>
            <a:r>
              <a:rPr lang="en-US" dirty="0"/>
              <a:t>Everyone participates </a:t>
            </a:r>
          </a:p>
          <a:p>
            <a:r>
              <a:rPr lang="en-US" dirty="0"/>
              <a:t>Trust</a:t>
            </a:r>
          </a:p>
          <a:p>
            <a:endParaRPr lang="en-US" dirty="0"/>
          </a:p>
          <a:p>
            <a:endParaRPr lang="en-US" dirty="0"/>
          </a:p>
          <a:p>
            <a:pPr marL="0" indent="0" algn="r">
              <a:buNone/>
            </a:pPr>
            <a:r>
              <a:rPr lang="en-US" sz="2000" dirty="0"/>
              <a:t>Hauer, Journal of Graduate Medical Education 2016</a:t>
            </a:r>
          </a:p>
        </p:txBody>
      </p:sp>
    </p:spTree>
    <p:extLst>
      <p:ext uri="{BB962C8B-B14F-4D97-AF65-F5344CB8AC3E}">
        <p14:creationId xmlns:p14="http://schemas.microsoft.com/office/powerpoint/2010/main" val="2619561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548CD-B03A-8544-90FB-7F72715587EA}"/>
              </a:ext>
            </a:extLst>
          </p:cNvPr>
          <p:cNvSpPr>
            <a:spLocks noGrp="1"/>
          </p:cNvSpPr>
          <p:nvPr>
            <p:ph type="title"/>
          </p:nvPr>
        </p:nvSpPr>
        <p:spPr/>
        <p:txBody>
          <a:bodyPr/>
          <a:lstStyle/>
          <a:p>
            <a:r>
              <a:rPr lang="en-US" b="1" dirty="0"/>
              <a:t>Social decision schemes</a:t>
            </a:r>
          </a:p>
        </p:txBody>
      </p:sp>
      <p:sp>
        <p:nvSpPr>
          <p:cNvPr id="3" name="Content Placeholder 2">
            <a:extLst>
              <a:ext uri="{FF2B5EF4-FFF2-40B4-BE49-F238E27FC236}">
                <a16:creationId xmlns:a16="http://schemas.microsoft.com/office/drawing/2014/main" xmlns="" id="{6AEAB1AC-954B-174D-9492-CB80EC1CC3DA}"/>
              </a:ext>
            </a:extLst>
          </p:cNvPr>
          <p:cNvSpPr>
            <a:spLocks noGrp="1"/>
          </p:cNvSpPr>
          <p:nvPr>
            <p:ph idx="1"/>
          </p:nvPr>
        </p:nvSpPr>
        <p:spPr/>
        <p:txBody>
          <a:bodyPr>
            <a:normAutofit fontScale="92500" lnSpcReduction="10000"/>
          </a:bodyPr>
          <a:lstStyle/>
          <a:p>
            <a:r>
              <a:rPr lang="en-US" dirty="0"/>
              <a:t>Scheme = rules or procedures used by groups to make decisions</a:t>
            </a:r>
          </a:p>
          <a:p>
            <a:pPr lvl="1"/>
            <a:r>
              <a:rPr lang="en-US" dirty="0"/>
              <a:t>Explicitly stated (better) or developed by the group as it does its work (true, but risky to rely on this)</a:t>
            </a:r>
          </a:p>
          <a:p>
            <a:pPr lvl="1"/>
            <a:r>
              <a:rPr lang="en-US" dirty="0"/>
              <a:t>Shared versus unshared information </a:t>
            </a:r>
          </a:p>
          <a:p>
            <a:pPr lvl="1"/>
            <a:endParaRPr lang="en-US" dirty="0"/>
          </a:p>
          <a:p>
            <a:r>
              <a:rPr lang="en-US" dirty="0"/>
              <a:t>Common defaults</a:t>
            </a:r>
          </a:p>
          <a:p>
            <a:pPr lvl="1"/>
            <a:r>
              <a:rPr lang="en-US" dirty="0"/>
              <a:t>Rely on unstated rules</a:t>
            </a:r>
          </a:p>
          <a:p>
            <a:pPr lvl="1"/>
            <a:r>
              <a:rPr lang="en-US" dirty="0"/>
              <a:t>Rely on information known to multiple members</a:t>
            </a:r>
          </a:p>
          <a:p>
            <a:pPr lvl="1"/>
            <a:r>
              <a:rPr lang="en-US" dirty="0"/>
              <a:t>Rely on initial opinions</a:t>
            </a:r>
          </a:p>
          <a:p>
            <a:pPr lvl="1"/>
            <a:r>
              <a:rPr lang="en-US" dirty="0"/>
              <a:t>Defer to powerful member(s)</a:t>
            </a:r>
          </a:p>
          <a:p>
            <a:pPr lvl="1"/>
            <a:endParaRPr lang="en-US" dirty="0"/>
          </a:p>
          <a:p>
            <a:pPr marL="457200" lvl="1" indent="0" algn="r">
              <a:buNone/>
            </a:pPr>
            <a:r>
              <a:rPr lang="en-US" sz="2200" dirty="0"/>
              <a:t>Davis, Psychological Review 1973</a:t>
            </a:r>
          </a:p>
          <a:p>
            <a:endParaRPr lang="en-US" dirty="0"/>
          </a:p>
        </p:txBody>
      </p:sp>
    </p:spTree>
    <p:extLst>
      <p:ext uri="{BB962C8B-B14F-4D97-AF65-F5344CB8AC3E}">
        <p14:creationId xmlns:p14="http://schemas.microsoft.com/office/powerpoint/2010/main" val="663892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D215A-E0B2-7D4F-948C-E15EC129B831}"/>
              </a:ext>
            </a:extLst>
          </p:cNvPr>
          <p:cNvSpPr>
            <a:spLocks noGrp="1"/>
          </p:cNvSpPr>
          <p:nvPr>
            <p:ph type="title"/>
          </p:nvPr>
        </p:nvSpPr>
        <p:spPr/>
        <p:txBody>
          <a:bodyPr/>
          <a:lstStyle/>
          <a:p>
            <a:r>
              <a:rPr lang="en-US" b="1" dirty="0"/>
              <a:t>Risk factors for poor information sharing</a:t>
            </a:r>
          </a:p>
        </p:txBody>
      </p:sp>
      <p:sp>
        <p:nvSpPr>
          <p:cNvPr id="3" name="Content Placeholder 2">
            <a:extLst>
              <a:ext uri="{FF2B5EF4-FFF2-40B4-BE49-F238E27FC236}">
                <a16:creationId xmlns:a16="http://schemas.microsoft.com/office/drawing/2014/main" xmlns="" id="{C4F8A7B4-A8FC-5A41-9F92-CB5939D1C76E}"/>
              </a:ext>
            </a:extLst>
          </p:cNvPr>
          <p:cNvSpPr>
            <a:spLocks noGrp="1"/>
          </p:cNvSpPr>
          <p:nvPr>
            <p:ph idx="1"/>
          </p:nvPr>
        </p:nvSpPr>
        <p:spPr/>
        <p:txBody>
          <a:bodyPr>
            <a:normAutofit/>
          </a:bodyPr>
          <a:lstStyle/>
          <a:p>
            <a:r>
              <a:rPr lang="en-US" dirty="0"/>
              <a:t>Time pressure</a:t>
            </a:r>
          </a:p>
          <a:p>
            <a:r>
              <a:rPr lang="en-US" dirty="0"/>
              <a:t>Dominant leader</a:t>
            </a:r>
          </a:p>
          <a:p>
            <a:r>
              <a:rPr lang="en-US" dirty="0"/>
              <a:t>Homogeneous group</a:t>
            </a:r>
          </a:p>
          <a:p>
            <a:r>
              <a:rPr lang="en-US" dirty="0"/>
              <a:t>Longstanding, cohesive group</a:t>
            </a:r>
          </a:p>
          <a:p>
            <a:r>
              <a:rPr lang="en-US" dirty="0"/>
              <a:t>Favored decision </a:t>
            </a:r>
          </a:p>
          <a:p>
            <a:r>
              <a:rPr lang="en-US" dirty="0"/>
              <a:t>Need to make a decision </a:t>
            </a:r>
          </a:p>
          <a:p>
            <a:endParaRPr lang="en-US" dirty="0"/>
          </a:p>
          <a:p>
            <a:pPr marL="0" indent="0" algn="r">
              <a:buNone/>
            </a:pPr>
            <a:r>
              <a:rPr lang="en-US" sz="2000" dirty="0"/>
              <a:t>Devine, Small Group Research 1999</a:t>
            </a:r>
          </a:p>
          <a:p>
            <a:pPr marL="0" indent="0" algn="r">
              <a:buNone/>
            </a:pPr>
            <a:r>
              <a:rPr lang="en-US" sz="2000" dirty="0" err="1"/>
              <a:t>Pierro</a:t>
            </a:r>
            <a:r>
              <a:rPr lang="en-US" sz="2000" dirty="0"/>
              <a:t>, Personality and Social Psychology Bulletin 2003 </a:t>
            </a:r>
          </a:p>
          <a:p>
            <a:endParaRPr lang="en-US" dirty="0"/>
          </a:p>
        </p:txBody>
      </p:sp>
    </p:spTree>
    <p:extLst>
      <p:ext uri="{BB962C8B-B14F-4D97-AF65-F5344CB8AC3E}">
        <p14:creationId xmlns:p14="http://schemas.microsoft.com/office/powerpoint/2010/main" val="4078250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D1D79-7829-7243-9820-128E6CE69655}"/>
              </a:ext>
            </a:extLst>
          </p:cNvPr>
          <p:cNvSpPr>
            <a:spLocks noGrp="1"/>
          </p:cNvSpPr>
          <p:nvPr>
            <p:ph type="title"/>
          </p:nvPr>
        </p:nvSpPr>
        <p:spPr/>
        <p:txBody>
          <a:bodyPr/>
          <a:lstStyle/>
          <a:p>
            <a:r>
              <a:rPr lang="en-US" b="1" dirty="0"/>
              <a:t>Ensuring CCC member participation: order of speakers </a:t>
            </a:r>
          </a:p>
        </p:txBody>
      </p:sp>
      <p:sp>
        <p:nvSpPr>
          <p:cNvPr id="3" name="Content Placeholder 2">
            <a:extLst>
              <a:ext uri="{FF2B5EF4-FFF2-40B4-BE49-F238E27FC236}">
                <a16:creationId xmlns:a16="http://schemas.microsoft.com/office/drawing/2014/main" xmlns="" id="{AC00AC82-BB0C-504D-BE11-D3CDC8F78CB6}"/>
              </a:ext>
            </a:extLst>
          </p:cNvPr>
          <p:cNvSpPr>
            <a:spLocks noGrp="1"/>
          </p:cNvSpPr>
          <p:nvPr>
            <p:ph idx="1"/>
          </p:nvPr>
        </p:nvSpPr>
        <p:spPr/>
        <p:txBody>
          <a:bodyPr/>
          <a:lstStyle/>
          <a:p>
            <a:r>
              <a:rPr lang="en-US" dirty="0"/>
              <a:t>‘Expert’ member to introduce resident or topic</a:t>
            </a:r>
          </a:p>
          <a:p>
            <a:r>
              <a:rPr lang="en-US" dirty="0"/>
              <a:t>Early speakers</a:t>
            </a:r>
          </a:p>
          <a:p>
            <a:pPr lvl="1"/>
            <a:r>
              <a:rPr lang="en-US" dirty="0"/>
              <a:t>Junior members</a:t>
            </a:r>
          </a:p>
          <a:p>
            <a:pPr lvl="1"/>
            <a:r>
              <a:rPr lang="en-US" dirty="0"/>
              <a:t>New members</a:t>
            </a:r>
          </a:p>
          <a:p>
            <a:pPr lvl="1"/>
            <a:r>
              <a:rPr lang="en-US" dirty="0"/>
              <a:t>Members with direct knowledge who can elaborate data</a:t>
            </a:r>
          </a:p>
          <a:p>
            <a:r>
              <a:rPr lang="en-US" dirty="0"/>
              <a:t>Later speakers</a:t>
            </a:r>
          </a:p>
          <a:p>
            <a:pPr lvl="1"/>
            <a:r>
              <a:rPr lang="en-US" dirty="0"/>
              <a:t>Less familiar </a:t>
            </a:r>
          </a:p>
          <a:p>
            <a:pPr lvl="1"/>
            <a:r>
              <a:rPr lang="en-US" dirty="0"/>
              <a:t>More senior</a:t>
            </a:r>
          </a:p>
          <a:p>
            <a:pPr lvl="1"/>
            <a:endParaRPr lang="en-US" dirty="0"/>
          </a:p>
          <a:p>
            <a:pPr marL="457200" lvl="1" indent="0" algn="r">
              <a:buNone/>
            </a:pPr>
            <a:r>
              <a:rPr lang="en-US" dirty="0"/>
              <a:t>Hauer, Journal of Graduate Medical Education 2016</a:t>
            </a:r>
          </a:p>
        </p:txBody>
      </p:sp>
    </p:spTree>
    <p:extLst>
      <p:ext uri="{BB962C8B-B14F-4D97-AF65-F5344CB8AC3E}">
        <p14:creationId xmlns:p14="http://schemas.microsoft.com/office/powerpoint/2010/main" val="9496896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5D835-60B4-BA44-A2D5-223CD5E7C16B}"/>
              </a:ext>
            </a:extLst>
          </p:cNvPr>
          <p:cNvSpPr>
            <a:spLocks noGrp="1"/>
          </p:cNvSpPr>
          <p:nvPr>
            <p:ph type="title"/>
          </p:nvPr>
        </p:nvSpPr>
        <p:spPr/>
        <p:txBody>
          <a:bodyPr/>
          <a:lstStyle/>
          <a:p>
            <a:r>
              <a:rPr lang="en-US" b="1" dirty="0"/>
              <a:t>Group leader role</a:t>
            </a:r>
          </a:p>
        </p:txBody>
      </p:sp>
      <p:sp>
        <p:nvSpPr>
          <p:cNvPr id="3" name="Content Placeholder 2">
            <a:extLst>
              <a:ext uri="{FF2B5EF4-FFF2-40B4-BE49-F238E27FC236}">
                <a16:creationId xmlns:a16="http://schemas.microsoft.com/office/drawing/2014/main" xmlns="" id="{CF9E6463-7C27-054B-8360-C567A287C224}"/>
              </a:ext>
            </a:extLst>
          </p:cNvPr>
          <p:cNvSpPr>
            <a:spLocks noGrp="1"/>
          </p:cNvSpPr>
          <p:nvPr>
            <p:ph idx="1"/>
          </p:nvPr>
        </p:nvSpPr>
        <p:spPr>
          <a:xfrm>
            <a:off x="838201" y="1825625"/>
            <a:ext cx="11001499" cy="4351338"/>
          </a:xfrm>
        </p:spPr>
        <p:txBody>
          <a:bodyPr>
            <a:normAutofit fontScale="92500" lnSpcReduction="20000"/>
          </a:bodyPr>
          <a:lstStyle/>
          <a:p>
            <a:r>
              <a:rPr lang="en-US" dirty="0"/>
              <a:t>Create psychological safety</a:t>
            </a:r>
          </a:p>
          <a:p>
            <a:r>
              <a:rPr lang="en-US" dirty="0"/>
              <a:t>Structure group discussions</a:t>
            </a:r>
          </a:p>
          <a:p>
            <a:r>
              <a:rPr lang="en-US" dirty="0"/>
              <a:t>Intentionally order the speakers</a:t>
            </a:r>
          </a:p>
          <a:p>
            <a:r>
              <a:rPr lang="en-US" dirty="0"/>
              <a:t>Invite members to share their knowledge, expertise </a:t>
            </a:r>
          </a:p>
          <a:p>
            <a:pPr lvl="1"/>
            <a:r>
              <a:rPr lang="en-US" dirty="0"/>
              <a:t>Invite elaboration </a:t>
            </a:r>
          </a:p>
          <a:p>
            <a:pPr lvl="1"/>
            <a:r>
              <a:rPr lang="en-US" dirty="0"/>
              <a:t>Encourage diverse opinions</a:t>
            </a:r>
          </a:p>
          <a:p>
            <a:pPr lvl="1"/>
            <a:r>
              <a:rPr lang="en-US" dirty="0"/>
              <a:t>Aim for dialogue rather than serial monologue</a:t>
            </a:r>
          </a:p>
          <a:p>
            <a:r>
              <a:rPr lang="en-US" dirty="0"/>
              <a:t>Caution with favoring one’s ‘inner circle’</a:t>
            </a:r>
          </a:p>
          <a:p>
            <a:r>
              <a:rPr lang="en-US" dirty="0"/>
              <a:t>Speak late/last</a:t>
            </a:r>
          </a:p>
          <a:p>
            <a:r>
              <a:rPr lang="en-US" dirty="0"/>
              <a:t>Minimize time pressure (pre-review, subcommittees, meeting frequency, </a:t>
            </a:r>
            <a:r>
              <a:rPr lang="en-US" dirty="0" err="1"/>
              <a:t>etc</a:t>
            </a:r>
            <a:r>
              <a:rPr lang="en-US" dirty="0"/>
              <a:t>)</a:t>
            </a:r>
          </a:p>
          <a:p>
            <a:pPr marL="0" indent="0" algn="r">
              <a:buNone/>
            </a:pPr>
            <a:r>
              <a:rPr lang="en-US" sz="2200" dirty="0"/>
              <a:t>Burris, Personality And Social Psychology Bulletin 2009</a:t>
            </a:r>
          </a:p>
          <a:p>
            <a:endParaRPr lang="en-US" dirty="0"/>
          </a:p>
        </p:txBody>
      </p:sp>
    </p:spTree>
    <p:extLst>
      <p:ext uri="{BB962C8B-B14F-4D97-AF65-F5344CB8AC3E}">
        <p14:creationId xmlns:p14="http://schemas.microsoft.com/office/powerpoint/2010/main" val="1615051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73"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5501EBF-078C-DE4D-80A5-AE021127C69F}"/>
              </a:ext>
            </a:extLst>
          </p:cNvPr>
          <p:cNvSpPr>
            <a:spLocks noGrp="1"/>
          </p:cNvSpPr>
          <p:nvPr>
            <p:ph type="ctrTitle"/>
          </p:nvPr>
        </p:nvSpPr>
        <p:spPr>
          <a:xfrm>
            <a:off x="527542" y="4756646"/>
            <a:ext cx="11139855" cy="930447"/>
          </a:xfrm>
        </p:spPr>
        <p:txBody>
          <a:bodyPr>
            <a:normAutofit/>
          </a:bodyPr>
          <a:lstStyle/>
          <a:p>
            <a:r>
              <a:rPr lang="en-US" sz="3000" b="1" dirty="0">
                <a:solidFill>
                  <a:srgbClr val="FFFFFF"/>
                </a:solidFill>
              </a:rPr>
              <a:t>Many Programs, Many Ways: Evaluating the Implementation of Competence Committees at a Canadian University</a:t>
            </a:r>
          </a:p>
        </p:txBody>
      </p:sp>
      <p:pic>
        <p:nvPicPr>
          <p:cNvPr id="11" name="Picture 10">
            <a:extLst>
              <a:ext uri="{FF2B5EF4-FFF2-40B4-BE49-F238E27FC236}">
                <a16:creationId xmlns:a16="http://schemas.microsoft.com/office/drawing/2014/main" xmlns="" id="{DCD526F4-8A53-0641-9937-C51DCCFE91BD}"/>
              </a:ext>
            </a:extLst>
          </p:cNvPr>
          <p:cNvPicPr>
            <a:picLocks noChangeAspect="1"/>
          </p:cNvPicPr>
          <p:nvPr/>
        </p:nvPicPr>
        <p:blipFill>
          <a:blip r:embed="rId3"/>
          <a:stretch>
            <a:fillRect/>
          </a:stretch>
        </p:blipFill>
        <p:spPr>
          <a:xfrm>
            <a:off x="320040" y="690243"/>
            <a:ext cx="5455917" cy="3232629"/>
          </a:xfrm>
          <a:prstGeom prst="rect">
            <a:avLst/>
          </a:prstGeom>
        </p:spPr>
      </p:pic>
      <p:pic>
        <p:nvPicPr>
          <p:cNvPr id="9" name="Picture 8">
            <a:extLst>
              <a:ext uri="{FF2B5EF4-FFF2-40B4-BE49-F238E27FC236}">
                <a16:creationId xmlns:a16="http://schemas.microsoft.com/office/drawing/2014/main" xmlns="" id="{ECA54E34-A1A2-7446-8208-7DA8F124819A}"/>
              </a:ext>
            </a:extLst>
          </p:cNvPr>
          <p:cNvPicPr>
            <a:picLocks noChangeAspect="1"/>
          </p:cNvPicPr>
          <p:nvPr/>
        </p:nvPicPr>
        <p:blipFill>
          <a:blip r:embed="rId4"/>
          <a:stretch>
            <a:fillRect/>
          </a:stretch>
        </p:blipFill>
        <p:spPr>
          <a:xfrm>
            <a:off x="6416044" y="1351764"/>
            <a:ext cx="5455917" cy="1909570"/>
          </a:xfrm>
          <a:prstGeom prst="rect">
            <a:avLst/>
          </a:prstGeom>
        </p:spPr>
      </p:pic>
      <p:cxnSp>
        <p:nvCxnSpPr>
          <p:cNvPr id="20" name="Straight Connector 19">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C6B19C1F-5D36-0B4B-A424-CCEBDF163A98}"/>
              </a:ext>
            </a:extLst>
          </p:cNvPr>
          <p:cNvSpPr txBox="1"/>
          <p:nvPr/>
        </p:nvSpPr>
        <p:spPr>
          <a:xfrm>
            <a:off x="2209805" y="5851620"/>
            <a:ext cx="8054769" cy="461665"/>
          </a:xfrm>
          <a:prstGeom prst="rect">
            <a:avLst/>
          </a:prstGeom>
          <a:noFill/>
        </p:spPr>
        <p:txBody>
          <a:bodyPr wrap="none" rtlCol="0">
            <a:spAutoFit/>
          </a:bodyPr>
          <a:lstStyle/>
          <a:p>
            <a:r>
              <a:rPr lang="en-US" sz="2400" u="sng" dirty="0">
                <a:solidFill>
                  <a:schemeClr val="bg1"/>
                </a:solidFill>
              </a:rPr>
              <a:t>Anita Acai</a:t>
            </a:r>
            <a:r>
              <a:rPr lang="en-US" sz="2400" dirty="0">
                <a:solidFill>
                  <a:schemeClr val="bg1"/>
                </a:solidFill>
              </a:rPr>
              <a:t>, Karen Saperson, Moyez Ladhani, &amp; Sharon Cameron</a:t>
            </a:r>
          </a:p>
        </p:txBody>
      </p:sp>
    </p:spTree>
    <p:extLst>
      <p:ext uri="{BB962C8B-B14F-4D97-AF65-F5344CB8AC3E}">
        <p14:creationId xmlns:p14="http://schemas.microsoft.com/office/powerpoint/2010/main" val="2473707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Thank you to our presenters! </a:t>
            </a:r>
            <a:endParaRPr lang="en-CA" dirty="0"/>
          </a:p>
        </p:txBody>
      </p:sp>
      <p:sp>
        <p:nvSpPr>
          <p:cNvPr id="6" name="Subtitle 5"/>
          <p:cNvSpPr>
            <a:spLocks noGrp="1"/>
          </p:cNvSpPr>
          <p:nvPr>
            <p:ph type="body" idx="1"/>
          </p:nvPr>
        </p:nvSpPr>
        <p:spPr/>
        <p:txBody>
          <a:bodyPr>
            <a:normAutofit/>
          </a:bodyPr>
          <a:lstStyle/>
          <a:p>
            <a:r>
              <a:rPr lang="en-CA" sz="2600" dirty="0" smtClean="0"/>
              <a:t>Next up: Questions and Discussion</a:t>
            </a:r>
            <a:endParaRPr lang="en-CA" sz="2600" dirty="0"/>
          </a:p>
        </p:txBody>
      </p:sp>
    </p:spTree>
    <p:extLst>
      <p:ext uri="{BB962C8B-B14F-4D97-AF65-F5344CB8AC3E}">
        <p14:creationId xmlns:p14="http://schemas.microsoft.com/office/powerpoint/2010/main" val="4059137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Questions for Presenters</a:t>
            </a:r>
            <a:endParaRPr lang="en-CA" dirty="0"/>
          </a:p>
        </p:txBody>
      </p:sp>
      <p:sp>
        <p:nvSpPr>
          <p:cNvPr id="5" name="Content Placeholder 4"/>
          <p:cNvSpPr>
            <a:spLocks noGrp="1"/>
          </p:cNvSpPr>
          <p:nvPr>
            <p:ph sz="quarter" idx="1"/>
          </p:nvPr>
        </p:nvSpPr>
        <p:spPr/>
        <p:txBody>
          <a:bodyPr/>
          <a:lstStyle/>
          <a:p>
            <a:r>
              <a:rPr lang="en-CA" dirty="0" smtClean="0"/>
              <a:t>Please </a:t>
            </a:r>
            <a:r>
              <a:rPr lang="en-CA" dirty="0"/>
              <a:t>use the hands up function, and we will call on you to speak</a:t>
            </a:r>
            <a:r>
              <a:rPr lang="en-CA" dirty="0" smtClean="0"/>
              <a:t>.</a:t>
            </a:r>
          </a:p>
          <a:p>
            <a:r>
              <a:rPr lang="en-CA" dirty="0" smtClean="0"/>
              <a:t>We encourage you to also put questions in the question box; we will try to answer outstanding questions after the webinar. </a:t>
            </a:r>
            <a:endParaRPr lang="en-CA" dirty="0"/>
          </a:p>
          <a:p>
            <a:r>
              <a:rPr lang="en-CA" dirty="0" smtClean="0"/>
              <a:t>Presentations</a:t>
            </a:r>
          </a:p>
          <a:p>
            <a:pPr lvl="1"/>
            <a:r>
              <a:rPr lang="en-CA" dirty="0" smtClean="0"/>
              <a:t>Many Programs, Many Ways: Evaluating the Implementation of Competence Committees at a Canadian University – Ms. Anita Acai </a:t>
            </a:r>
          </a:p>
          <a:p>
            <a:pPr lvl="1"/>
            <a:r>
              <a:rPr lang="en-CA" dirty="0" smtClean="0"/>
              <a:t>Some Assembly Required: “Problematic Evidence” and the Interpretive Work of Clinical Competency Committees – Dr. Rachael Pack </a:t>
            </a:r>
          </a:p>
          <a:p>
            <a:pPr lvl="1"/>
            <a:r>
              <a:rPr lang="en-CA" dirty="0" smtClean="0"/>
              <a:t>CCC Decision-Making: Maximizing the Value of Information Sharing – Dr. Karen Hauer </a:t>
            </a:r>
            <a:endParaRPr lang="en-CA" dirty="0"/>
          </a:p>
        </p:txBody>
      </p:sp>
      <p:pic>
        <p:nvPicPr>
          <p:cNvPr id="6" name="Picture 3" descr="C:\Users\askutovich\AppData\Local\Microsoft\Windows\Temporary Internet Files\Content.IE5\4LM0K2QK\question-mark-2110767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252" y="5158149"/>
            <a:ext cx="2167005" cy="111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33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Program Evaluation Community Discussion</a:t>
            </a:r>
            <a:endParaRPr lang="en-CA" dirty="0"/>
          </a:p>
        </p:txBody>
      </p:sp>
      <p:sp>
        <p:nvSpPr>
          <p:cNvPr id="3" name="Content Placeholder 2"/>
          <p:cNvSpPr>
            <a:spLocks noGrp="1"/>
          </p:cNvSpPr>
          <p:nvPr>
            <p:ph sz="quarter" idx="1"/>
          </p:nvPr>
        </p:nvSpPr>
        <p:spPr/>
        <p:txBody>
          <a:bodyPr/>
          <a:lstStyle/>
          <a:p>
            <a:endParaRPr lang="en-CA" dirty="0" smtClean="0"/>
          </a:p>
          <a:p>
            <a:r>
              <a:rPr lang="en-CA" dirty="0" smtClean="0"/>
              <a:t>You have the ability to unmute your own line </a:t>
            </a:r>
          </a:p>
          <a:p>
            <a:r>
              <a:rPr lang="en-CA" dirty="0" smtClean="0"/>
              <a:t>If you would like to speak, please click your unmute button. Once you are done speaking, please mute your line again. </a:t>
            </a:r>
          </a:p>
          <a:p>
            <a:pPr marL="0" indent="0">
              <a:buNone/>
            </a:pPr>
            <a:endParaRPr lang="en-CA" dirty="0"/>
          </a:p>
          <a:p>
            <a:r>
              <a:rPr lang="en-CA" dirty="0" smtClean="0"/>
              <a:t>Relation to own projects </a:t>
            </a:r>
          </a:p>
          <a:p>
            <a:r>
              <a:rPr lang="en-CA" dirty="0" smtClean="0"/>
              <a:t>Thoughts and considerations </a:t>
            </a:r>
          </a:p>
          <a:p>
            <a:r>
              <a:rPr lang="en-CA" dirty="0" smtClean="0"/>
              <a:t>Strategies for moving forward</a:t>
            </a:r>
            <a:endParaRPr lang="en-CA" dirty="0"/>
          </a:p>
        </p:txBody>
      </p:sp>
      <p:pic>
        <p:nvPicPr>
          <p:cNvPr id="1026" name="Picture 2" descr="C:\Users\askutovich\AppData\Local\Microsoft\Windows\Temporary Internet Files\Content.IE5\6T913HH7\DiscussionFor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861" y="3061335"/>
            <a:ext cx="4286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146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sz="quarter" idx="1"/>
          </p:nvPr>
        </p:nvSpPr>
        <p:spPr/>
        <p:txBody>
          <a:bodyPr/>
          <a:lstStyle/>
          <a:p>
            <a:r>
              <a:rPr lang="en-CA" dirty="0" smtClean="0"/>
              <a:t>Join us at our next webinars! </a:t>
            </a:r>
          </a:p>
          <a:p>
            <a:pPr lvl="1"/>
            <a:r>
              <a:rPr lang="en-CA" dirty="0" smtClean="0"/>
              <a:t>April 9</a:t>
            </a:r>
            <a:r>
              <a:rPr lang="en-CA" baseline="30000" dirty="0" smtClean="0"/>
              <a:t>th</a:t>
            </a:r>
            <a:r>
              <a:rPr lang="en-CA" dirty="0" smtClean="0"/>
              <a:t>, 2020, 11:30am-1:00pm EST </a:t>
            </a:r>
          </a:p>
          <a:p>
            <a:pPr marL="274320" lvl="1" indent="0">
              <a:buNone/>
            </a:pPr>
            <a:r>
              <a:rPr lang="en-CA" i="1" dirty="0" smtClean="0"/>
              <a:t>Coaching, Mentoring, Feedback – Working through the thorns and tangles</a:t>
            </a:r>
          </a:p>
          <a:p>
            <a:pPr lvl="1"/>
            <a:r>
              <a:rPr lang="en-CA" dirty="0" smtClean="0"/>
              <a:t>June 18</a:t>
            </a:r>
            <a:r>
              <a:rPr lang="en-CA" baseline="30000" dirty="0" smtClean="0"/>
              <a:t>th</a:t>
            </a:r>
            <a:r>
              <a:rPr lang="en-CA" dirty="0" smtClean="0"/>
              <a:t>, 2020, 11:30am-1:00pm EST </a:t>
            </a:r>
          </a:p>
          <a:p>
            <a:pPr marL="274320" lvl="1" indent="0">
              <a:buNone/>
            </a:pPr>
            <a:r>
              <a:rPr lang="en-CA" i="1" dirty="0" smtClean="0"/>
              <a:t>Short-term Outcomes in CBME – Lessons, Problems, and next steps</a:t>
            </a:r>
          </a:p>
          <a:p>
            <a:r>
              <a:rPr lang="en-CA" dirty="0" smtClean="0"/>
              <a:t>Please respond to our survey on what you liked and how we can improve </a:t>
            </a:r>
          </a:p>
          <a:p>
            <a:r>
              <a:rPr lang="en-CA" dirty="0" smtClean="0"/>
              <a:t>Coming up: CBME Program Evaluation Summit </a:t>
            </a:r>
          </a:p>
          <a:p>
            <a:pPr lvl="1"/>
            <a:r>
              <a:rPr lang="en-CA" dirty="0" smtClean="0"/>
              <a:t>September 22</a:t>
            </a:r>
            <a:r>
              <a:rPr lang="en-CA" baseline="30000" dirty="0" smtClean="0"/>
              <a:t>nd</a:t>
            </a:r>
            <a:r>
              <a:rPr lang="en-CA" dirty="0" smtClean="0"/>
              <a:t>, 2020 in conjunction with ICRE </a:t>
            </a:r>
          </a:p>
          <a:p>
            <a:pPr lvl="1"/>
            <a:r>
              <a:rPr lang="en-CA" dirty="0" smtClean="0"/>
              <a:t>Be on the lookout for a Save the Date! </a:t>
            </a:r>
          </a:p>
          <a:p>
            <a:pPr marL="274320" lvl="1" indent="0">
              <a:buNone/>
            </a:pPr>
            <a:endParaRPr lang="en-CA" dirty="0" smtClean="0"/>
          </a:p>
        </p:txBody>
      </p:sp>
      <p:sp>
        <p:nvSpPr>
          <p:cNvPr id="4" name="TextBox 3"/>
          <p:cNvSpPr txBox="1"/>
          <p:nvPr/>
        </p:nvSpPr>
        <p:spPr>
          <a:xfrm>
            <a:off x="739035" y="5449074"/>
            <a:ext cx="10584493" cy="707886"/>
          </a:xfrm>
          <a:prstGeom prst="rect">
            <a:avLst/>
          </a:prstGeom>
          <a:noFill/>
        </p:spPr>
        <p:txBody>
          <a:bodyPr wrap="square" rtlCol="0">
            <a:spAutoFit/>
          </a:bodyPr>
          <a:lstStyle/>
          <a:p>
            <a:pPr algn="ctr"/>
            <a:r>
              <a:rPr lang="en-CA" sz="4000" dirty="0" smtClean="0"/>
              <a:t>Thank you! </a:t>
            </a:r>
            <a:endParaRPr lang="en-CA"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2959" y="3991252"/>
            <a:ext cx="1739112" cy="1739112"/>
          </a:xfrm>
          <a:prstGeom prst="rect">
            <a:avLst/>
          </a:prstGeom>
        </p:spPr>
      </p:pic>
    </p:spTree>
    <p:extLst>
      <p:ext uri="{BB962C8B-B14F-4D97-AF65-F5344CB8AC3E}">
        <p14:creationId xmlns:p14="http://schemas.microsoft.com/office/powerpoint/2010/main" val="989843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xmlns="" id="{EF2D1F00-735D-478F-8B8C-833B3001C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xmlns="" id="{2A3303AF-1EDC-4988-8BFE-A0CADCCB3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6E6C873-516F-1941-B7DA-949C5AC7B5A9}"/>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a:solidFill>
                  <a:srgbClr val="FFFFFF"/>
                </a:solidFill>
                <a:latin typeface="+mj-lt"/>
                <a:ea typeface="+mj-ea"/>
                <a:cs typeface="+mj-cs"/>
              </a:rPr>
              <a:t>Introduction</a:t>
            </a:r>
          </a:p>
        </p:txBody>
      </p:sp>
      <p:sp>
        <p:nvSpPr>
          <p:cNvPr id="35" name="Freeform: Shape 34">
            <a:extLst>
              <a:ext uri="{FF2B5EF4-FFF2-40B4-BE49-F238E27FC236}">
                <a16:creationId xmlns:a16="http://schemas.microsoft.com/office/drawing/2014/main" xmlns="" id="{A5DE5602-4109-4FB0-91D4-B06AA4828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xmlns="" id="{1E5CD510-2C58-40AA-B724-1864FB0988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xmlns="" id="{C23FF41C-993F-4FD1-89DB-FBE984593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xmlns="" id="{8913B46F-0266-40C4-AB5F-433D3E668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13902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00AAFA-073B-4A4C-A0C5-EBA03C5D1E21}"/>
              </a:ext>
            </a:extLst>
          </p:cNvPr>
          <p:cNvSpPr>
            <a:spLocks noGrp="1"/>
          </p:cNvSpPr>
          <p:nvPr>
            <p:ph type="title"/>
          </p:nvPr>
        </p:nvSpPr>
        <p:spPr>
          <a:xfrm>
            <a:off x="838200" y="365129"/>
            <a:ext cx="10515600" cy="1325563"/>
          </a:xfrm>
        </p:spPr>
        <p:txBody>
          <a:bodyPr>
            <a:normAutofit/>
          </a:bodyPr>
          <a:lstStyle/>
          <a:p>
            <a:r>
              <a:rPr lang="en-US" b="1" dirty="0"/>
              <a:t>Why Study CC Implementation?</a:t>
            </a:r>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D7332805-55DD-134E-B52E-478133DB7E2E}"/>
              </a:ext>
            </a:extLst>
          </p:cNvPr>
          <p:cNvSpPr>
            <a:spLocks noGrp="1"/>
          </p:cNvSpPr>
          <p:nvPr>
            <p:ph idx="1"/>
          </p:nvPr>
        </p:nvSpPr>
        <p:spPr>
          <a:xfrm>
            <a:off x="838201" y="1825625"/>
            <a:ext cx="10798091" cy="4351338"/>
          </a:xfrm>
        </p:spPr>
        <p:txBody>
          <a:bodyPr>
            <a:normAutofit/>
          </a:bodyPr>
          <a:lstStyle/>
          <a:p>
            <a:r>
              <a:rPr lang="en-US" sz="2600" dirty="0"/>
              <a:t>Mandated by the Royal College of Physicians and Surgeons of Canada as part of the transition to Competence by Design</a:t>
            </a:r>
            <a:br>
              <a:rPr lang="en-US" sz="2600" dirty="0"/>
            </a:br>
            <a:endParaRPr lang="en-US" sz="2600" dirty="0"/>
          </a:p>
          <a:p>
            <a:r>
              <a:rPr lang="en-US" sz="2600" dirty="0"/>
              <a:t>Make decisions and recommendations using integrative data from multiple EPA and milestone observations, as well as feedback from clinical practice</a:t>
            </a:r>
            <a:br>
              <a:rPr lang="en-US" sz="2600" dirty="0"/>
            </a:br>
            <a:endParaRPr lang="en-US" sz="2600" dirty="0"/>
          </a:p>
          <a:p>
            <a:r>
              <a:rPr lang="en-US" sz="2600" dirty="0"/>
              <a:t>Decisions can affect a variety of stakeholders, including students, educational institutions, healthcare institutions, patients, and society</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E72374EF-E687-CB45-A20F-A13953B1BACF}"/>
              </a:ext>
            </a:extLst>
          </p:cNvPr>
          <p:cNvSpPr txBox="1"/>
          <p:nvPr/>
        </p:nvSpPr>
        <p:spPr>
          <a:xfrm>
            <a:off x="8445845" y="6428343"/>
            <a:ext cx="3746154" cy="369332"/>
          </a:xfrm>
          <a:prstGeom prst="rect">
            <a:avLst/>
          </a:prstGeom>
          <a:noFill/>
        </p:spPr>
        <p:txBody>
          <a:bodyPr wrap="none" rtlCol="0">
            <a:spAutoFit/>
          </a:bodyPr>
          <a:lstStyle/>
          <a:p>
            <a:r>
              <a:rPr lang="en-US" dirty="0"/>
              <a:t>RCPSC, n.d.; Tweed &amp; Wilkinson, 2019</a:t>
            </a:r>
          </a:p>
        </p:txBody>
      </p:sp>
    </p:spTree>
    <p:extLst>
      <p:ext uri="{BB962C8B-B14F-4D97-AF65-F5344CB8AC3E}">
        <p14:creationId xmlns:p14="http://schemas.microsoft.com/office/powerpoint/2010/main" val="8700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00AAFA-073B-4A4C-A0C5-EBA03C5D1E21}"/>
              </a:ext>
            </a:extLst>
          </p:cNvPr>
          <p:cNvSpPr>
            <a:spLocks noGrp="1"/>
          </p:cNvSpPr>
          <p:nvPr>
            <p:ph type="title"/>
          </p:nvPr>
        </p:nvSpPr>
        <p:spPr>
          <a:xfrm>
            <a:off x="838201" y="963877"/>
            <a:ext cx="3494363" cy="4930246"/>
          </a:xfrm>
        </p:spPr>
        <p:txBody>
          <a:bodyPr>
            <a:normAutofit/>
          </a:bodyPr>
          <a:lstStyle/>
          <a:p>
            <a:pPr algn="r"/>
            <a:r>
              <a:rPr lang="en-US" b="1" dirty="0"/>
              <a:t>Objective</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7332805-55DD-134E-B52E-478133DB7E2E}"/>
              </a:ext>
            </a:extLst>
          </p:cNvPr>
          <p:cNvSpPr>
            <a:spLocks noGrp="1"/>
          </p:cNvSpPr>
          <p:nvPr>
            <p:ph idx="1"/>
          </p:nvPr>
        </p:nvSpPr>
        <p:spPr>
          <a:xfrm>
            <a:off x="4976037" y="963877"/>
            <a:ext cx="6072969" cy="4930246"/>
          </a:xfrm>
        </p:spPr>
        <p:txBody>
          <a:bodyPr anchor="ctr">
            <a:normAutofit/>
          </a:bodyPr>
          <a:lstStyle/>
          <a:p>
            <a:pPr marL="0" indent="0">
              <a:buNone/>
            </a:pPr>
            <a:r>
              <a:rPr lang="en-US" sz="2600" dirty="0"/>
              <a:t>To survey postgraduate training programs at a Canadian university about whether they have implemented CCs, and if so, to measure and describe specific practices with respect to their operations</a:t>
            </a:r>
          </a:p>
        </p:txBody>
      </p:sp>
    </p:spTree>
    <p:extLst>
      <p:ext uri="{BB962C8B-B14F-4D97-AF65-F5344CB8AC3E}">
        <p14:creationId xmlns:p14="http://schemas.microsoft.com/office/powerpoint/2010/main" val="2133794697"/>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rigi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2664</Words>
  <Application>Microsoft Office PowerPoint</Application>
  <PresentationFormat>Custom</PresentationFormat>
  <Paragraphs>394</Paragraphs>
  <Slides>63</Slides>
  <Notes>42</Notes>
  <HiddenSlides>0</HiddenSlides>
  <MMClips>0</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Office Theme</vt:lpstr>
      <vt:lpstr>Portia template</vt:lpstr>
      <vt:lpstr>1_Office Theme</vt:lpstr>
      <vt:lpstr>Origin</vt:lpstr>
      <vt:lpstr>Competence Committees – What We Know and What We Need to Know</vt:lpstr>
      <vt:lpstr>Introduction</vt:lpstr>
      <vt:lpstr>Rules of Engagement </vt:lpstr>
      <vt:lpstr>Joining the Discussion </vt:lpstr>
      <vt:lpstr>Speakers </vt:lpstr>
      <vt:lpstr>Many Programs, Many Ways: Evaluating the Implementation of Competence Committees at a Canadian University</vt:lpstr>
      <vt:lpstr>Introduction</vt:lpstr>
      <vt:lpstr>Why Study CC Implementation?</vt:lpstr>
      <vt:lpstr>Objective</vt:lpstr>
      <vt:lpstr>Methods</vt:lpstr>
      <vt:lpstr>PowerPoint Presentation</vt:lpstr>
      <vt:lpstr>Results</vt:lpstr>
      <vt:lpstr>Response Rate and Demographics</vt:lpstr>
      <vt:lpstr>CC Quick Facts</vt:lpstr>
      <vt:lpstr>PowerPoint Presentation</vt:lpstr>
      <vt:lpstr>CC Membership Specifics</vt:lpstr>
      <vt:lpstr>PowerPoint Presentation</vt:lpstr>
      <vt:lpstr>Major Themes</vt:lpstr>
      <vt:lpstr>1. Academic Coaches</vt:lpstr>
      <vt:lpstr>2. Data Sharing</vt:lpstr>
      <vt:lpstr>3. Member Workload </vt:lpstr>
      <vt:lpstr>4. Engagement</vt:lpstr>
      <vt:lpstr>5. Educational Plans and Remediation</vt:lpstr>
      <vt:lpstr>Conclusions</vt:lpstr>
      <vt:lpstr>Key Takeaways</vt:lpstr>
      <vt:lpstr>Questions? Comments?</vt:lpstr>
      <vt:lpstr>References</vt:lpstr>
      <vt:lpstr>PowerPoint Presentation</vt:lpstr>
      <vt:lpstr>Discussion Prompts</vt:lpstr>
      <vt:lpstr>Academic Coaches</vt:lpstr>
      <vt:lpstr>Data Sharing</vt:lpstr>
      <vt:lpstr>Member Workload</vt:lpstr>
      <vt:lpstr>Engagement</vt:lpstr>
      <vt:lpstr>Educational Plans and Remediation</vt:lpstr>
      <vt:lpstr>Some Assembly Required:  “Problematic Evidence” and the Interpretive Work of Clinical Competency Committees  Pack, R., Cristancho, S., Chahine, S., Watling, C., &amp; Lingard, L.  January, 23rd, 2019</vt:lpstr>
      <vt:lpstr>Clinical Competency Committees </vt:lpstr>
      <vt:lpstr>Research Question:</vt:lpstr>
      <vt:lpstr>Methods</vt:lpstr>
      <vt:lpstr>Results</vt:lpstr>
      <vt:lpstr>PowerPoint Presentation</vt:lpstr>
      <vt:lpstr>“The main factors [in decisions-making] are what we see from the evaluation themselves and not to let our personal knowledge of residents bias us too much, because we have to go with what we are given. [...] We're just there to look did they make the grade based on the system that we've thrown them into? Yes or no? And then move on.” </vt:lpstr>
      <vt:lpstr>PowerPoint Presentation</vt:lpstr>
      <vt:lpstr>“If you're not within the confidence interval or you're within the really low portion of the bell curve, then that is a red flag because everyone else writes that exam in the country […] so there are enough scores that you can say well if everyone is scoring between 35 and 45 and you are getting 16 there’s a problem.” </vt:lpstr>
      <vt:lpstr>PowerPoint Presentation</vt:lpstr>
      <vt:lpstr>“We don’t particularly know - I myself don’t really know what the appropriate comparison is.  Who are they being percentile ranked against?  We don’t actually know that.  We’re assuming that it’s across Canada.  But it’s a North American test.  There’s actually flexibility on when you can write it.  So, there’s a little bit of mystery around that as well […] how can you really compare that?”  </vt:lpstr>
      <vt:lpstr>PowerPoint Presentation</vt:lpstr>
      <vt:lpstr>PowerPoint Presentation</vt:lpstr>
      <vt:lpstr>PowerPoint Presentation</vt:lpstr>
      <vt:lpstr> We thank the participants of this study and the Royal College of Physicians and Surgeons of Canada for their support.    </vt:lpstr>
      <vt:lpstr> Questions?   Rachael.Pack@Schulich.uwo.ca  </vt:lpstr>
      <vt:lpstr>CCC Decision-making: Maximizing the Value of Information Sharing </vt:lpstr>
      <vt:lpstr>Value of group decision-making</vt:lpstr>
      <vt:lpstr>Risks in group decision making</vt:lpstr>
      <vt:lpstr>Input-process-output model of teams </vt:lpstr>
      <vt:lpstr>Maximizing the value of individual group members</vt:lpstr>
      <vt:lpstr>Social decision schemes</vt:lpstr>
      <vt:lpstr>Risk factors for poor information sharing</vt:lpstr>
      <vt:lpstr>Ensuring CCC member participation: order of speakers </vt:lpstr>
      <vt:lpstr>Group leader role</vt:lpstr>
      <vt:lpstr>Thank you to our presenters! </vt:lpstr>
      <vt:lpstr>Questions for Presenters</vt:lpstr>
      <vt:lpstr>Open Program Evaluation Community Discussion</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Programs, Many Ways: Evaluating the Implementation of Competence Committees at a Canadian University</dc:title>
  <dc:creator>Anita Acai</dc:creator>
  <cp:lastModifiedBy>Skutovich, Alexandra</cp:lastModifiedBy>
  <cp:revision>26</cp:revision>
  <dcterms:created xsi:type="dcterms:W3CDTF">2020-01-19T03:13:13Z</dcterms:created>
  <dcterms:modified xsi:type="dcterms:W3CDTF">2020-02-10T16:44:54Z</dcterms:modified>
</cp:coreProperties>
</file>