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4011" r:id="rId4"/>
  </p:sldMasterIdLst>
  <p:notesMasterIdLst>
    <p:notesMasterId r:id="rId68"/>
  </p:notesMasterIdLst>
  <p:sldIdLst>
    <p:sldId id="321" r:id="rId5"/>
    <p:sldId id="324" r:id="rId6"/>
    <p:sldId id="322" r:id="rId7"/>
    <p:sldId id="323" r:id="rId8"/>
    <p:sldId id="325" r:id="rId9"/>
    <p:sldId id="256" r:id="rId10"/>
    <p:sldId id="279" r:id="rId11"/>
    <p:sldId id="276" r:id="rId12"/>
    <p:sldId id="278" r:id="rId13"/>
    <p:sldId id="280" r:id="rId14"/>
    <p:sldId id="257" r:id="rId15"/>
    <p:sldId id="281" r:id="rId16"/>
    <p:sldId id="283" r:id="rId17"/>
    <p:sldId id="282" r:id="rId18"/>
    <p:sldId id="266" r:id="rId19"/>
    <p:sldId id="258" r:id="rId20"/>
    <p:sldId id="271" r:id="rId21"/>
    <p:sldId id="284" r:id="rId22"/>
    <p:sldId id="260" r:id="rId23"/>
    <p:sldId id="262" r:id="rId24"/>
    <p:sldId id="264" r:id="rId25"/>
    <p:sldId id="269" r:id="rId26"/>
    <p:sldId id="270" r:id="rId27"/>
    <p:sldId id="286" r:id="rId28"/>
    <p:sldId id="291" r:id="rId29"/>
    <p:sldId id="295" r:id="rId30"/>
    <p:sldId id="293" r:id="rId31"/>
    <p:sldId id="294" r:id="rId32"/>
    <p:sldId id="259" r:id="rId33"/>
    <p:sldId id="261" r:id="rId34"/>
    <p:sldId id="287" r:id="rId35"/>
    <p:sldId id="288" r:id="rId36"/>
    <p:sldId id="290" r:id="rId37"/>
    <p:sldId id="289"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8" r:id="rId64"/>
    <p:sldId id="329" r:id="rId65"/>
    <p:sldId id="326" r:id="rId66"/>
    <p:sldId id="327"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veille, Carole" initials="L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6857" autoAdjust="0"/>
  </p:normalViewPr>
  <p:slideViewPr>
    <p:cSldViewPr snapToGrid="0" snapToObjects="1">
      <p:cViewPr>
        <p:scale>
          <a:sx n="76" d="100"/>
          <a:sy n="76" d="100"/>
        </p:scale>
        <p:origin x="-2070" y="-55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CA" sz="2000" b="1" noProof="0" dirty="0" smtClean="0">
                <a:solidFill>
                  <a:sysClr val="windowText" lastClr="000000"/>
                </a:solidFill>
              </a:rPr>
              <a:t>CC</a:t>
            </a:r>
            <a:r>
              <a:rPr lang="fr-CA" sz="2000" b="1" baseline="0" noProof="0" dirty="0" smtClean="0">
                <a:solidFill>
                  <a:sysClr val="windowText" lastClr="000000"/>
                </a:solidFill>
              </a:rPr>
              <a:t> dotés de membres résidents</a:t>
            </a:r>
            <a:endParaRPr lang="fr-CA" sz="2000" b="1" noProof="0" dirty="0">
              <a:solidFill>
                <a:sysClr val="windowText" lastClr="000000"/>
              </a:solidFill>
            </a:endParaRPr>
          </a:p>
        </c:rich>
      </c:tx>
      <c:layout/>
      <c:overlay val="0"/>
      <c:spPr>
        <a:noFill/>
        <a:ln>
          <a:noFill/>
        </a:ln>
        <a:effectLst/>
      </c:spPr>
    </c:title>
    <c:autoTitleDeleted val="0"/>
    <c:view3D>
      <c:rotX val="30"/>
      <c:rotY val="166"/>
      <c:rAngAx val="0"/>
      <c:perspective val="3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Sheet1!$B$1</c:f>
              <c:strCache>
                <c:ptCount val="1"/>
                <c:pt idx="0">
                  <c:v>Percent</c:v>
                </c:pt>
              </c:strCache>
            </c:strRef>
          </c:tx>
          <c:spPr>
            <a:solidFill>
              <a:schemeClr val="accent3"/>
            </a:solidFill>
          </c:spPr>
          <c:dPt>
            <c:idx val="0"/>
            <c:bubble3D val="0"/>
            <c:explosion val="30"/>
            <c:spPr>
              <a:solidFill>
                <a:schemeClr val="accent1"/>
              </a:solidFill>
              <a:ln w="25400">
                <a:solidFill>
                  <a:schemeClr val="lt1"/>
                </a:solidFill>
              </a:ln>
            </c:spPr>
            <c:extLst>
              <c:ext xmlns:c16="http://schemas.microsoft.com/office/drawing/2014/chart" uri="{C3380CC4-5D6E-409C-BE32-E72D297353CC}">
                <c16:uniqueId val="{00000001-BBD0-A442-8177-3ECCC6F86BBD}"/>
              </c:ext>
            </c:extLst>
          </c:dPt>
          <c:dPt>
            <c:idx val="1"/>
            <c:bubble3D val="0"/>
            <c:spPr>
              <a:solidFill>
                <a:schemeClr val="accent3"/>
              </a:solidFill>
              <a:ln w="25400">
                <a:solidFill>
                  <a:schemeClr val="lt1"/>
                </a:solidFill>
              </a:ln>
            </c:spPr>
            <c:extLst>
              <c:ext xmlns:c16="http://schemas.microsoft.com/office/drawing/2014/chart" uri="{C3380CC4-5D6E-409C-BE32-E72D297353CC}">
                <c16:uniqueId val="{00000003-A283-4443-8D55-3259705B137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smtId="4294967295">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dLbls>
          <c:cat>
            <c:strRef>
              <c:f>Sheet1!$A$2:$A$3</c:f>
              <c:strCache>
                <c:ptCount val="2"/>
                <c:pt idx="0">
                  <c:v>Oui</c:v>
                </c:pt>
                <c:pt idx="1">
                  <c:v>Non</c:v>
                </c:pt>
              </c:strCache>
            </c:strRef>
          </c:cat>
          <c:val>
            <c:numRef>
              <c:f>Sheet1!$B$2:$B$3</c:f>
              <c:numCache>
                <c:formatCode>General</c:formatCode>
                <c:ptCount val="2"/>
                <c:pt idx="0">
                  <c:v>5</c:v>
                </c:pt>
                <c:pt idx="1">
                  <c:v>9</c:v>
                </c:pt>
              </c:numCache>
            </c:numRef>
          </c:val>
          <c:extLst>
            <c:ext xmlns:c16="http://schemas.microsoft.com/office/drawing/2014/chart" uri="{C3380CC4-5D6E-409C-BE32-E72D297353CC}">
              <c16:uniqueId val="{00000000-BBD0-A442-8177-3ECCC6F86BBD}"/>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CA" sz="2000" b="1" noProof="0" dirty="0" smtClean="0">
                <a:solidFill>
                  <a:sysClr val="windowText" lastClr="000000"/>
                </a:solidFill>
              </a:rPr>
              <a:t>CC</a:t>
            </a:r>
            <a:r>
              <a:rPr lang="fr-CA" sz="2000" b="1" baseline="0" noProof="0" dirty="0" smtClean="0">
                <a:solidFill>
                  <a:sysClr val="windowText" lastClr="000000"/>
                </a:solidFill>
              </a:rPr>
              <a:t> dotés de membres externes</a:t>
            </a:r>
            <a:endParaRPr lang="fr-CA" sz="2000" b="1" noProof="0" dirty="0">
              <a:solidFill>
                <a:sysClr val="windowText" lastClr="000000"/>
              </a:solidFill>
            </a:endParaRPr>
          </a:p>
        </c:rich>
      </c:tx>
      <c:layout/>
      <c:overlay val="0"/>
      <c:spPr>
        <a:noFill/>
        <a:ln>
          <a:noFill/>
        </a:ln>
        <a:effectLst/>
      </c:spPr>
    </c:title>
    <c:autoTitleDeleted val="0"/>
    <c:view3D>
      <c:rotX val="30"/>
      <c:rotY val="120"/>
      <c:rAngAx val="0"/>
      <c:perspective val="3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Sheet1!$B$1</c:f>
              <c:strCache>
                <c:ptCount val="1"/>
                <c:pt idx="0">
                  <c:v>Percent</c:v>
                </c:pt>
              </c:strCache>
            </c:strRef>
          </c:tx>
          <c:spPr>
            <a:solidFill>
              <a:schemeClr val="accent3"/>
            </a:solidFill>
          </c:spPr>
          <c:dPt>
            <c:idx val="0"/>
            <c:bubble3D val="0"/>
            <c:explosion val="30"/>
            <c:spPr>
              <a:solidFill>
                <a:schemeClr val="accent1"/>
              </a:solidFill>
              <a:ln w="25400">
                <a:solidFill>
                  <a:schemeClr val="lt1"/>
                </a:solidFill>
              </a:ln>
            </c:spPr>
            <c:extLst>
              <c:ext xmlns:c16="http://schemas.microsoft.com/office/drawing/2014/chart" uri="{C3380CC4-5D6E-409C-BE32-E72D297353CC}">
                <c16:uniqueId val="{00000001-DB37-3449-91C0-1934526A22FC}"/>
              </c:ext>
            </c:extLst>
          </c:dPt>
          <c:dPt>
            <c:idx val="1"/>
            <c:bubble3D val="0"/>
            <c:spPr>
              <a:solidFill>
                <a:schemeClr val="accent3"/>
              </a:solidFill>
              <a:ln w="25400">
                <a:solidFill>
                  <a:schemeClr val="lt1"/>
                </a:solidFill>
              </a:ln>
            </c:spPr>
            <c:extLst>
              <c:ext xmlns:c16="http://schemas.microsoft.com/office/drawing/2014/chart" uri="{C3380CC4-5D6E-409C-BE32-E72D297353CC}">
                <c16:uniqueId val="{00000003-DB37-3449-91C0-1934526A22F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smtId="4294967295">
                    <a:solidFill>
                      <a:schemeClr val="bg1"/>
                    </a:solidFill>
                    <a:latin typeface="+mn-lt"/>
                    <a:ea typeface="+mn-ea"/>
                    <a:cs typeface="+mn-cs"/>
                  </a:defRPr>
                </a:pPr>
                <a:endParaRPr lang="fr-FR"/>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dLbls>
          <c:cat>
            <c:strRef>
              <c:f>Sheet1!$A$2:$A$3</c:f>
              <c:strCache>
                <c:ptCount val="2"/>
                <c:pt idx="0">
                  <c:v>Oui</c:v>
                </c:pt>
                <c:pt idx="1">
                  <c:v>Non</c:v>
                </c:pt>
              </c:strCache>
            </c:strRef>
          </c:cat>
          <c:val>
            <c:numRef>
              <c:f>Sheet1!$B$2:$B$3</c:f>
              <c:numCache>
                <c:formatCode>General</c:formatCode>
                <c:ptCount val="2"/>
                <c:pt idx="0">
                  <c:v>9</c:v>
                </c:pt>
                <c:pt idx="1">
                  <c:v>5</c:v>
                </c:pt>
              </c:numCache>
            </c:numRef>
          </c:val>
          <c:extLst>
            <c:ext xmlns:c16="http://schemas.microsoft.com/office/drawing/2014/chart" uri="{C3380CC4-5D6E-409C-BE32-E72D297353CC}">
              <c16:uniqueId val="{00000004-DB37-3449-91C0-1934526A22FC}"/>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EB58C-69A6-E74C-A5B0-31B713504B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AC0BDA-05D4-554E-891D-64CD50641753}" type="parTrans" cxnId="{9E6B0118-560D-4FE0-BA0D-EFAD4DCA36CB}">
      <dgm:prSet/>
      <dgm:spPr/>
      <dgm:t>
        <a:bodyPr/>
        <a:lstStyle/>
        <a:p>
          <a:endParaRPr lang="en-US"/>
        </a:p>
      </dgm:t>
    </dgm:pt>
    <dgm:pt modelId="{9F039F2F-1414-5A4D-A0DF-A9FF23CEA7EE}">
      <dgm:prSet/>
      <dgm:spPr>
        <a:solidFill>
          <a:schemeClr val="accent2"/>
        </a:solidFill>
      </dgm:spPr>
      <dgm:t>
        <a:bodyPr/>
        <a:lstStyle/>
        <a:p>
          <a:r>
            <a:rPr lang="en-US" i="0" dirty="0" err="1"/>
            <a:t>Intrants</a:t>
          </a:r>
          <a:r>
            <a:rPr lang="en-US" i="0" dirty="0"/>
            <a:t> : </a:t>
          </a:r>
          <a:r>
            <a:rPr lang="en-US" i="0" dirty="0" err="1"/>
            <a:t>favoriser</a:t>
          </a:r>
          <a:r>
            <a:rPr lang="en-US" i="0" dirty="0"/>
            <a:t> </a:t>
          </a:r>
          <a:r>
            <a:rPr lang="en-US" i="0" dirty="0" err="1"/>
            <a:t>ou</a:t>
          </a:r>
          <a:r>
            <a:rPr lang="en-US" i="0" dirty="0"/>
            <a:t> </a:t>
          </a:r>
          <a:r>
            <a:rPr lang="en-US" i="0" dirty="0" err="1"/>
            <a:t>empêcher</a:t>
          </a:r>
          <a:r>
            <a:rPr lang="en-US" i="0" dirty="0"/>
            <a:t> les </a:t>
          </a:r>
          <a:r>
            <a:rPr lang="en-US" i="0" dirty="0" err="1"/>
            <a:t>échanges</a:t>
          </a:r>
          <a:r>
            <a:rPr lang="en-US" i="0" dirty="0"/>
            <a:t> entre les </a:t>
          </a:r>
          <a:r>
            <a:rPr lang="en-US" i="0" dirty="0" err="1"/>
            <a:t>membres</a:t>
          </a:r>
          <a:endParaRPr lang="en-US" i="0" dirty="0"/>
        </a:p>
      </dgm:t>
    </dgm:pt>
    <dgm:pt modelId="{7ACBDE4E-23E7-784F-8264-7D5B88360354}" type="parTrans" cxnId="{B3A7839A-864A-4C94-A100-285F7D94D5E9}">
      <dgm:prSet/>
      <dgm:spPr/>
      <dgm:t>
        <a:bodyPr/>
        <a:lstStyle/>
        <a:p>
          <a:endParaRPr lang="en-US"/>
        </a:p>
      </dgm:t>
    </dgm:pt>
    <dgm:pt modelId="{8917992D-6E85-0249-ABF2-C9107E1C2763}">
      <dgm:prSet/>
      <dgm:spPr>
        <a:solidFill>
          <a:schemeClr val="accent2">
            <a:lumMod val="40000"/>
            <a:lumOff val="60000"/>
            <a:alpha val="90000"/>
          </a:schemeClr>
        </a:solidFill>
      </dgm:spPr>
      <dgm:t>
        <a:bodyPr/>
        <a:lstStyle/>
        <a:p>
          <a:r>
            <a:rPr lang="en-US" i="0"/>
            <a:t>Membres individuels</a:t>
          </a:r>
        </a:p>
      </dgm:t>
    </dgm:pt>
    <dgm:pt modelId="{0C89BE8A-88AF-5C44-9222-7F25AFA6AE96}" type="parTrans" cxnId="{30B4442A-4286-48EB-A5A3-AEFB0D283F97}">
      <dgm:prSet/>
      <dgm:spPr/>
      <dgm:t>
        <a:bodyPr/>
        <a:lstStyle/>
        <a:p>
          <a:endParaRPr/>
        </a:p>
      </dgm:t>
    </dgm:pt>
    <dgm:pt modelId="{F46744AC-2104-8D46-9FA2-39FA4CADE2DF}">
      <dgm:prSet/>
      <dgm:spPr>
        <a:solidFill>
          <a:schemeClr val="accent2">
            <a:lumMod val="40000"/>
            <a:lumOff val="60000"/>
            <a:alpha val="90000"/>
          </a:schemeClr>
        </a:solidFill>
      </dgm:spPr>
      <dgm:t>
        <a:bodyPr/>
        <a:lstStyle/>
        <a:p>
          <a:r>
            <a:rPr lang="en-US" i="0" dirty="0" err="1"/>
            <a:t>compétence</a:t>
          </a:r>
          <a:r>
            <a:rPr lang="en-US" i="0" dirty="0"/>
            <a:t>, </a:t>
          </a:r>
          <a:r>
            <a:rPr lang="en-US" i="0" dirty="0" err="1"/>
            <a:t>contexte</a:t>
          </a:r>
          <a:endParaRPr lang="en-US" i="0" dirty="0"/>
        </a:p>
      </dgm:t>
    </dgm:pt>
    <dgm:pt modelId="{AD181F65-C170-F548-A61C-111F5266D0BF}" type="sibTrans" cxnId="{30B4442A-4286-48EB-A5A3-AEFB0D283F97}">
      <dgm:prSet/>
      <dgm:spPr/>
      <dgm:t>
        <a:bodyPr/>
        <a:lstStyle/>
        <a:p>
          <a:endParaRPr/>
        </a:p>
      </dgm:t>
    </dgm:pt>
    <dgm:pt modelId="{0EF19DE4-89E7-5440-9990-F701BB2FC1A1}" type="sibTrans" cxnId="{B3A7839A-864A-4C94-A100-285F7D94D5E9}">
      <dgm:prSet/>
      <dgm:spPr/>
      <dgm:t>
        <a:bodyPr/>
        <a:lstStyle/>
        <a:p>
          <a:endParaRPr lang="en-US"/>
        </a:p>
      </dgm:t>
    </dgm:pt>
    <dgm:pt modelId="{F1A9E52C-3591-554A-8F4A-2F08B3353836}" type="parTrans" cxnId="{642A4E25-3FFD-4FE6-B129-A250C5A12E50}">
      <dgm:prSet/>
      <dgm:spPr/>
      <dgm:t>
        <a:bodyPr/>
        <a:lstStyle/>
        <a:p>
          <a:endParaRPr lang="en-US"/>
        </a:p>
      </dgm:t>
    </dgm:pt>
    <dgm:pt modelId="{2C2CD796-E466-794F-8F3C-C0EEA359C116}">
      <dgm:prSet/>
      <dgm:spPr>
        <a:solidFill>
          <a:schemeClr val="accent2">
            <a:lumMod val="40000"/>
            <a:lumOff val="60000"/>
            <a:alpha val="90000"/>
          </a:schemeClr>
        </a:solidFill>
      </dgm:spPr>
      <dgm:t>
        <a:bodyPr/>
        <a:lstStyle/>
        <a:p>
          <a:r>
            <a:rPr lang="en-US" i="0"/>
            <a:t>Facteurs liés aux équipes</a:t>
          </a:r>
        </a:p>
      </dgm:t>
    </dgm:pt>
    <dgm:pt modelId="{E4ECDA50-1C1F-1F41-8278-BB458F6A9BCB}" type="parTrans" cxnId="{7F591CF9-C0CA-4171-B951-B6669C5CA47F}">
      <dgm:prSet/>
      <dgm:spPr/>
      <dgm:t>
        <a:bodyPr/>
        <a:lstStyle/>
        <a:p>
          <a:endParaRPr/>
        </a:p>
      </dgm:t>
    </dgm:pt>
    <dgm:pt modelId="{6070C6C5-5837-E941-B2FE-76A7FB0A4648}">
      <dgm:prSet/>
      <dgm:spPr>
        <a:solidFill>
          <a:schemeClr val="accent2">
            <a:lumMod val="40000"/>
            <a:lumOff val="60000"/>
            <a:alpha val="90000"/>
          </a:schemeClr>
        </a:solidFill>
      </dgm:spPr>
      <dgm:t>
        <a:bodyPr/>
        <a:lstStyle/>
        <a:p>
          <a:r>
            <a:rPr lang="en-US" i="0"/>
            <a:t>structure des tâches, influence des dirigeants</a:t>
          </a:r>
        </a:p>
      </dgm:t>
    </dgm:pt>
    <dgm:pt modelId="{A7CCF8B8-A608-E547-ACBB-7F9B16DB55B5}" type="sibTrans" cxnId="{7F591CF9-C0CA-4171-B951-B6669C5CA47F}">
      <dgm:prSet/>
      <dgm:spPr/>
      <dgm:t>
        <a:bodyPr/>
        <a:lstStyle/>
        <a:p>
          <a:endParaRPr/>
        </a:p>
      </dgm:t>
    </dgm:pt>
    <dgm:pt modelId="{142A715B-8A0A-5B45-BE48-D1653C238197}" type="sibTrans" cxnId="{642A4E25-3FFD-4FE6-B129-A250C5A12E50}">
      <dgm:prSet/>
      <dgm:spPr/>
      <dgm:t>
        <a:bodyPr/>
        <a:lstStyle/>
        <a:p>
          <a:endParaRPr lang="en-US"/>
        </a:p>
      </dgm:t>
    </dgm:pt>
    <dgm:pt modelId="{5375671D-8FD8-5646-8752-05DF908BCEC8}" type="parTrans" cxnId="{D0BAD63E-DBD9-4181-9A60-3F12283DCC54}">
      <dgm:prSet/>
      <dgm:spPr/>
      <dgm:t>
        <a:bodyPr/>
        <a:lstStyle/>
        <a:p>
          <a:endParaRPr lang="en-US"/>
        </a:p>
      </dgm:t>
    </dgm:pt>
    <dgm:pt modelId="{5EF3804F-510F-3748-B976-5E6623819ED9}">
      <dgm:prSet/>
      <dgm:spPr>
        <a:solidFill>
          <a:schemeClr val="accent2">
            <a:lumMod val="40000"/>
            <a:lumOff val="60000"/>
            <a:alpha val="90000"/>
          </a:schemeClr>
        </a:solidFill>
      </dgm:spPr>
      <dgm:t>
        <a:bodyPr/>
        <a:lstStyle/>
        <a:p>
          <a:r>
            <a:rPr lang="en-US" i="0"/>
            <a:t>Facteurs organisationnels et contextuels</a:t>
          </a:r>
        </a:p>
      </dgm:t>
    </dgm:pt>
    <dgm:pt modelId="{155CDA17-C857-CA42-8661-C6E36CE17A01}" type="parTrans" cxnId="{E83EF58E-68A6-40CD-8653-0382405E0D75}">
      <dgm:prSet/>
      <dgm:spPr/>
      <dgm:t>
        <a:bodyPr/>
        <a:lstStyle/>
        <a:p>
          <a:endParaRPr/>
        </a:p>
      </dgm:t>
    </dgm:pt>
    <dgm:pt modelId="{144FE6AC-5992-4A41-9161-B1211936DD36}">
      <dgm:prSet/>
      <dgm:spPr>
        <a:solidFill>
          <a:schemeClr val="accent2">
            <a:lumMod val="40000"/>
            <a:lumOff val="60000"/>
            <a:alpha val="90000"/>
          </a:schemeClr>
        </a:solidFill>
      </dgm:spPr>
      <dgm:t>
        <a:bodyPr/>
        <a:lstStyle/>
        <a:p>
          <a:r>
            <a:rPr lang="en-US" i="0"/>
            <a:t>Structure organisationnelle, culture</a:t>
          </a:r>
        </a:p>
      </dgm:t>
    </dgm:pt>
    <dgm:pt modelId="{01CC975B-C684-024B-B695-3C74E95264DA}" type="sibTrans" cxnId="{E83EF58E-68A6-40CD-8653-0382405E0D75}">
      <dgm:prSet/>
      <dgm:spPr/>
      <dgm:t>
        <a:bodyPr/>
        <a:lstStyle/>
        <a:p>
          <a:endParaRPr/>
        </a:p>
      </dgm:t>
    </dgm:pt>
    <dgm:pt modelId="{AB91F0DC-B633-A842-B4C0-5E3C70693318}" type="sibTrans" cxnId="{D0BAD63E-DBD9-4181-9A60-3F12283DCC54}">
      <dgm:prSet/>
      <dgm:spPr/>
      <dgm:t>
        <a:bodyPr/>
        <a:lstStyle/>
        <a:p>
          <a:endParaRPr lang="en-US"/>
        </a:p>
      </dgm:t>
    </dgm:pt>
    <dgm:pt modelId="{C8A83AEB-6298-524A-A0CD-32AAD53722CA}" type="sibTrans" cxnId="{9E6B0118-560D-4FE0-BA0D-EFAD4DCA36CB}">
      <dgm:prSet/>
      <dgm:spPr/>
      <dgm:t>
        <a:bodyPr/>
        <a:lstStyle/>
        <a:p>
          <a:endParaRPr lang="en-US"/>
        </a:p>
      </dgm:t>
    </dgm:pt>
    <dgm:pt modelId="{22EAA975-F0D7-9E4C-8423-3F9B99539635}" type="parTrans" cxnId="{9BBA383C-192F-4E86-9C6A-66C7573BF48C}">
      <dgm:prSet/>
      <dgm:spPr/>
      <dgm:t>
        <a:bodyPr/>
        <a:lstStyle/>
        <a:p>
          <a:endParaRPr lang="en-US"/>
        </a:p>
      </dgm:t>
    </dgm:pt>
    <dgm:pt modelId="{75F30EAD-E932-2B45-A68D-C0C58A091960}">
      <dgm:prSet/>
      <dgm:spPr/>
      <dgm:t>
        <a:bodyPr/>
        <a:lstStyle/>
        <a:p>
          <a:r>
            <a:rPr lang="en-US" i="0"/>
            <a:t>Processus : échanges entre les membres afin d’atteindre un objectif collectif </a:t>
          </a:r>
        </a:p>
      </dgm:t>
    </dgm:pt>
    <dgm:pt modelId="{1E268F15-DEEE-8E4C-B5F3-7376DD9D9A87}" type="parTrans" cxnId="{3DD80FAF-B36B-4332-B060-069F01753D5E}">
      <dgm:prSet/>
      <dgm:spPr/>
      <dgm:t>
        <a:bodyPr/>
        <a:lstStyle/>
        <a:p>
          <a:endParaRPr lang="en-US"/>
        </a:p>
      </dgm:t>
    </dgm:pt>
    <dgm:pt modelId="{CC57EF16-A4D9-CA49-93D1-DD19E189099B}">
      <dgm:prSet/>
      <dgm:spPr/>
      <dgm:t>
        <a:bodyPr/>
        <a:lstStyle/>
        <a:p>
          <a:r>
            <a:rPr lang="en-US"/>
            <a:t>Processus des groupes</a:t>
          </a:r>
        </a:p>
      </dgm:t>
    </dgm:pt>
    <dgm:pt modelId="{99A69D78-AAA2-E847-92B9-54D91D143EFF}" type="sibTrans" cxnId="{3DD80FAF-B36B-4332-B060-069F01753D5E}">
      <dgm:prSet/>
      <dgm:spPr/>
      <dgm:t>
        <a:bodyPr/>
        <a:lstStyle/>
        <a:p>
          <a:endParaRPr lang="en-US"/>
        </a:p>
      </dgm:t>
    </dgm:pt>
    <dgm:pt modelId="{A1417285-F1BB-DE44-A967-1B961A123648}" type="parTrans" cxnId="{D9532B5E-9AE4-44DA-805D-F304B8F395AD}">
      <dgm:prSet/>
      <dgm:spPr/>
      <dgm:t>
        <a:bodyPr/>
        <a:lstStyle/>
        <a:p>
          <a:endParaRPr lang="en-US"/>
        </a:p>
      </dgm:t>
    </dgm:pt>
    <dgm:pt modelId="{6697754D-ED52-E14D-A648-DE0B09E8CF59}">
      <dgm:prSet/>
      <dgm:spPr/>
      <dgm:t>
        <a:bodyPr/>
        <a:lstStyle/>
        <a:p>
          <a:r>
            <a:rPr lang="en-US"/>
            <a:t>Normes des groupes</a:t>
          </a:r>
        </a:p>
      </dgm:t>
    </dgm:pt>
    <dgm:pt modelId="{108FBB12-2B5C-F448-87D9-9FFD5CF17121}" type="parTrans" cxnId="{FCBE5E33-05B3-4636-8A44-F8F45691E346}">
      <dgm:prSet/>
      <dgm:spPr/>
      <dgm:t>
        <a:bodyPr/>
        <a:lstStyle/>
        <a:p>
          <a:endParaRPr lang="en-US"/>
        </a:p>
      </dgm:t>
    </dgm:pt>
    <dgm:pt modelId="{FEF2E2B9-9F96-6F4C-8886-57FCDE85CEFA}">
      <dgm:prSet/>
      <dgm:spPr/>
      <dgm:t>
        <a:bodyPr/>
        <a:lstStyle/>
        <a:p>
          <a:r>
            <a:rPr lang="en-US"/>
            <a:t>règles explicites et tacites</a:t>
          </a:r>
        </a:p>
      </dgm:t>
    </dgm:pt>
    <dgm:pt modelId="{4BD9D631-0C5C-5441-949F-4192C93E6B2B}" type="sibTrans" cxnId="{FCBE5E33-05B3-4636-8A44-F8F45691E346}">
      <dgm:prSet/>
      <dgm:spPr/>
      <dgm:t>
        <a:bodyPr/>
        <a:lstStyle/>
        <a:p>
          <a:endParaRPr lang="en-US"/>
        </a:p>
      </dgm:t>
    </dgm:pt>
    <dgm:pt modelId="{B99A9484-04BD-9E43-9BCD-A8D818AA29E5}" type="sibTrans" cxnId="{D9532B5E-9AE4-44DA-805D-F304B8F395AD}">
      <dgm:prSet/>
      <dgm:spPr/>
      <dgm:t>
        <a:bodyPr/>
        <a:lstStyle/>
        <a:p>
          <a:endParaRPr lang="en-US"/>
        </a:p>
      </dgm:t>
    </dgm:pt>
    <dgm:pt modelId="{C0AEEF57-CC8B-1942-A7E9-67F9C9AB112A}" type="sibTrans" cxnId="{9BBA383C-192F-4E86-9C6A-66C7573BF48C}">
      <dgm:prSet/>
      <dgm:spPr/>
      <dgm:t>
        <a:bodyPr/>
        <a:lstStyle/>
        <a:p>
          <a:endParaRPr lang="en-US"/>
        </a:p>
      </dgm:t>
    </dgm:pt>
    <dgm:pt modelId="{78EE182C-18CD-2842-A170-15E37B17CE09}" type="parTrans" cxnId="{CEC9FAB1-E0DC-4A45-AFBB-B8E0F2E78700}">
      <dgm:prSet/>
      <dgm:spPr/>
      <dgm:t>
        <a:bodyPr/>
        <a:lstStyle/>
        <a:p>
          <a:endParaRPr lang="en-US"/>
        </a:p>
      </dgm:t>
    </dgm:pt>
    <dgm:pt modelId="{82046BF0-ACC3-B942-96C8-2861066675AD}">
      <dgm:prSet/>
      <dgm:spPr>
        <a:solidFill>
          <a:schemeClr val="accent6"/>
        </a:solidFill>
      </dgm:spPr>
      <dgm:t>
        <a:bodyPr/>
        <a:lstStyle/>
        <a:p>
          <a:r>
            <a:rPr lang="en-US" i="0"/>
            <a:t>Extrants</a:t>
          </a:r>
        </a:p>
      </dgm:t>
    </dgm:pt>
    <dgm:pt modelId="{772F8D4E-9415-A444-B73D-1DEDA08B5FC5}" type="parTrans" cxnId="{57B5E6B9-BA2D-441D-9EE4-9322FC8F35B5}">
      <dgm:prSet/>
      <dgm:spPr/>
      <dgm:t>
        <a:bodyPr/>
        <a:lstStyle/>
        <a:p>
          <a:endParaRPr lang="en-US"/>
        </a:p>
      </dgm:t>
    </dgm:pt>
    <dgm:pt modelId="{243139D7-1B4F-6345-A616-BD6960024091}">
      <dgm:prSet/>
      <dgm:spPr>
        <a:solidFill>
          <a:schemeClr val="accent6"/>
        </a:solidFill>
      </dgm:spPr>
      <dgm:t>
        <a:bodyPr/>
        <a:lstStyle/>
        <a:p>
          <a:r>
            <a:rPr lang="en-US" i="0"/>
            <a:t>Décisions</a:t>
          </a:r>
        </a:p>
      </dgm:t>
    </dgm:pt>
    <dgm:pt modelId="{CE58F9C2-50D3-A643-8C59-DBEB9B5551EF}" type="sibTrans" cxnId="{57B5E6B9-BA2D-441D-9EE4-9322FC8F35B5}">
      <dgm:prSet/>
      <dgm:spPr/>
      <dgm:t>
        <a:bodyPr/>
        <a:lstStyle/>
        <a:p>
          <a:endParaRPr lang="en-US"/>
        </a:p>
      </dgm:t>
    </dgm:pt>
    <dgm:pt modelId="{B953D875-1762-6040-8902-87B1E8D40E38}" type="parTrans" cxnId="{E837448E-8135-42CD-9992-1E97598BF5EA}">
      <dgm:prSet/>
      <dgm:spPr/>
      <dgm:t>
        <a:bodyPr/>
        <a:lstStyle/>
        <a:p>
          <a:endParaRPr lang="en-US"/>
        </a:p>
      </dgm:t>
    </dgm:pt>
    <dgm:pt modelId="{675E7B92-E57F-9B46-B70E-CDAB3E0061E8}">
      <dgm:prSet/>
      <dgm:spPr>
        <a:solidFill>
          <a:schemeClr val="accent6"/>
        </a:solidFill>
      </dgm:spPr>
      <dgm:t>
        <a:bodyPr/>
        <a:lstStyle/>
        <a:p>
          <a:r>
            <a:rPr lang="en-US" i="0"/>
            <a:t>Satisfaction des membres </a:t>
          </a:r>
        </a:p>
      </dgm:t>
    </dgm:pt>
    <dgm:pt modelId="{2182D4E0-E0EE-2F4B-9AEE-BE149ADC60F2}" type="sibTrans" cxnId="{E837448E-8135-42CD-9992-1E97598BF5EA}">
      <dgm:prSet/>
      <dgm:spPr/>
      <dgm:t>
        <a:bodyPr/>
        <a:lstStyle/>
        <a:p>
          <a:endParaRPr lang="en-US"/>
        </a:p>
      </dgm:t>
    </dgm:pt>
    <dgm:pt modelId="{F0778150-D866-1B47-AB19-A9113AFD1E1E}" type="parTrans" cxnId="{C152D931-A6E1-4A20-8382-89C3C79E5D2F}">
      <dgm:prSet/>
      <dgm:spPr/>
      <dgm:t>
        <a:bodyPr/>
        <a:lstStyle/>
        <a:p>
          <a:endParaRPr lang="en-US"/>
        </a:p>
      </dgm:t>
    </dgm:pt>
    <dgm:pt modelId="{7A43FDD4-B18E-A14C-ACEA-389AB3CB4583}">
      <dgm:prSet/>
      <dgm:spPr>
        <a:solidFill>
          <a:schemeClr val="accent6"/>
        </a:solidFill>
      </dgm:spPr>
      <dgm:t>
        <a:bodyPr/>
        <a:lstStyle/>
        <a:p>
          <a:r>
            <a:rPr lang="en-US" i="0"/>
            <a:t>Cohésion de l’équipe</a:t>
          </a:r>
        </a:p>
      </dgm:t>
    </dgm:pt>
    <dgm:pt modelId="{A409FF24-7E6A-0F42-AFB8-C50C905D5BA5}" type="sibTrans" cxnId="{C152D931-A6E1-4A20-8382-89C3C79E5D2F}">
      <dgm:prSet/>
      <dgm:spPr/>
      <dgm:t>
        <a:bodyPr/>
        <a:lstStyle/>
        <a:p>
          <a:endParaRPr lang="en-US"/>
        </a:p>
      </dgm:t>
    </dgm:pt>
    <dgm:pt modelId="{612E38D0-9AAF-0A45-B593-97560311B696}" type="sibTrans" cxnId="{CEC9FAB1-E0DC-4A45-AFBB-B8E0F2E78700}">
      <dgm:prSet/>
      <dgm:spPr/>
      <dgm:t>
        <a:bodyPr/>
        <a:lstStyle/>
        <a:p>
          <a:endParaRPr lang="en-US"/>
        </a:p>
      </dgm:t>
    </dgm:pt>
    <dgm:pt modelId="{FC4EBDC4-8238-C644-B206-743FB66A5D47}" type="pres">
      <dgm:prSet presAssocID="{0CBEB58C-69A6-E74C-A5B0-31B713504B1D}" presName="Name0" presStyleCnt="0">
        <dgm:presLayoutVars>
          <dgm:dir/>
          <dgm:animLvl val="lvl"/>
          <dgm:resizeHandles val="exact"/>
        </dgm:presLayoutVars>
      </dgm:prSet>
      <dgm:spPr/>
      <dgm:t>
        <a:bodyPr/>
        <a:lstStyle/>
        <a:p>
          <a:endParaRPr lang="en-CA"/>
        </a:p>
      </dgm:t>
    </dgm:pt>
    <dgm:pt modelId="{B12F1DDA-23E8-8148-850C-5BDEDDBBA4AC}" type="pres">
      <dgm:prSet presAssocID="{9F039F2F-1414-5A4D-A0DF-A9FF23CEA7EE}" presName="composite" presStyleCnt="0"/>
      <dgm:spPr/>
      <dgm:t>
        <a:bodyPr/>
        <a:lstStyle/>
        <a:p>
          <a:endParaRPr/>
        </a:p>
      </dgm:t>
    </dgm:pt>
    <dgm:pt modelId="{5B0767A7-9D96-7D40-82CE-5662E4A1AA1D}" type="pres">
      <dgm:prSet presAssocID="{9F039F2F-1414-5A4D-A0DF-A9FF23CEA7EE}" presName="parTx" presStyleLbl="alignNode1" presStyleIdx="0" presStyleCnt="3">
        <dgm:presLayoutVars>
          <dgm:chMax val="0"/>
          <dgm:chPref val="0"/>
          <dgm:bulletEnabled val="1"/>
        </dgm:presLayoutVars>
      </dgm:prSet>
      <dgm:spPr/>
      <dgm:t>
        <a:bodyPr/>
        <a:lstStyle/>
        <a:p>
          <a:endParaRPr lang="en-CA"/>
        </a:p>
      </dgm:t>
    </dgm:pt>
    <dgm:pt modelId="{068EFB08-4FF1-784A-82C2-1F47F0B1E441}" type="pres">
      <dgm:prSet presAssocID="{9F039F2F-1414-5A4D-A0DF-A9FF23CEA7EE}" presName="desTx" presStyleLbl="alignAccFollowNode1" presStyleIdx="0" presStyleCnt="3">
        <dgm:presLayoutVars>
          <dgm:bulletEnabled val="1"/>
        </dgm:presLayoutVars>
      </dgm:prSet>
      <dgm:spPr/>
      <dgm:t>
        <a:bodyPr/>
        <a:lstStyle/>
        <a:p>
          <a:endParaRPr lang="en-CA"/>
        </a:p>
      </dgm:t>
    </dgm:pt>
    <dgm:pt modelId="{55C38B7E-010C-614E-B225-2AB2E1811D6C}" type="pres">
      <dgm:prSet presAssocID="{C8A83AEB-6298-524A-A0CD-32AAD53722CA}" presName="space" presStyleCnt="0"/>
      <dgm:spPr/>
      <dgm:t>
        <a:bodyPr/>
        <a:lstStyle/>
        <a:p>
          <a:endParaRPr/>
        </a:p>
      </dgm:t>
    </dgm:pt>
    <dgm:pt modelId="{B72175E7-D7C0-4B48-9E07-D34426C05BA2}" type="pres">
      <dgm:prSet presAssocID="{75F30EAD-E932-2B45-A68D-C0C58A091960}" presName="composite" presStyleCnt="0"/>
      <dgm:spPr/>
      <dgm:t>
        <a:bodyPr/>
        <a:lstStyle/>
        <a:p>
          <a:endParaRPr/>
        </a:p>
      </dgm:t>
    </dgm:pt>
    <dgm:pt modelId="{DE22345D-5A88-714F-900D-F918800D7DC6}" type="pres">
      <dgm:prSet presAssocID="{75F30EAD-E932-2B45-A68D-C0C58A091960}" presName="parTx" presStyleLbl="alignNode1" presStyleIdx="1" presStyleCnt="3">
        <dgm:presLayoutVars>
          <dgm:chMax val="0"/>
          <dgm:chPref val="0"/>
          <dgm:bulletEnabled val="1"/>
        </dgm:presLayoutVars>
      </dgm:prSet>
      <dgm:spPr/>
      <dgm:t>
        <a:bodyPr/>
        <a:lstStyle/>
        <a:p>
          <a:endParaRPr lang="en-CA"/>
        </a:p>
      </dgm:t>
    </dgm:pt>
    <dgm:pt modelId="{3CA81D84-7ECA-594E-817D-0A77062CFE69}" type="pres">
      <dgm:prSet presAssocID="{75F30EAD-E932-2B45-A68D-C0C58A091960}" presName="desTx" presStyleLbl="alignAccFollowNode1" presStyleIdx="1" presStyleCnt="3">
        <dgm:presLayoutVars>
          <dgm:bulletEnabled val="1"/>
        </dgm:presLayoutVars>
      </dgm:prSet>
      <dgm:spPr/>
      <dgm:t>
        <a:bodyPr/>
        <a:lstStyle/>
        <a:p>
          <a:endParaRPr lang="en-CA"/>
        </a:p>
      </dgm:t>
    </dgm:pt>
    <dgm:pt modelId="{DFFA8814-5188-6345-9107-83F4825975D3}" type="pres">
      <dgm:prSet presAssocID="{C0AEEF57-CC8B-1942-A7E9-67F9C9AB112A}" presName="space" presStyleCnt="0"/>
      <dgm:spPr/>
      <dgm:t>
        <a:bodyPr/>
        <a:lstStyle/>
        <a:p>
          <a:endParaRPr/>
        </a:p>
      </dgm:t>
    </dgm:pt>
    <dgm:pt modelId="{9BBA5982-ABF8-5F41-B1E6-7C59E61A8E31}" type="pres">
      <dgm:prSet presAssocID="{82046BF0-ACC3-B942-96C8-2861066675AD}" presName="composite" presStyleCnt="0"/>
      <dgm:spPr/>
      <dgm:t>
        <a:bodyPr/>
        <a:lstStyle/>
        <a:p>
          <a:endParaRPr/>
        </a:p>
      </dgm:t>
    </dgm:pt>
    <dgm:pt modelId="{16127F66-16C7-C142-88BB-C5D89A35EE30}" type="pres">
      <dgm:prSet presAssocID="{82046BF0-ACC3-B942-96C8-2861066675AD}" presName="parTx" presStyleLbl="alignNode1" presStyleIdx="2" presStyleCnt="3">
        <dgm:presLayoutVars>
          <dgm:chMax val="0"/>
          <dgm:chPref val="0"/>
          <dgm:bulletEnabled val="1"/>
        </dgm:presLayoutVars>
      </dgm:prSet>
      <dgm:spPr/>
      <dgm:t>
        <a:bodyPr/>
        <a:lstStyle/>
        <a:p>
          <a:endParaRPr lang="en-CA"/>
        </a:p>
      </dgm:t>
    </dgm:pt>
    <dgm:pt modelId="{176DD84B-940E-0041-AE6C-7B4C9FD20AC2}" type="pres">
      <dgm:prSet presAssocID="{82046BF0-ACC3-B942-96C8-2861066675AD}" presName="desTx" presStyleLbl="alignAccFollowNode1" presStyleIdx="2" presStyleCnt="3">
        <dgm:presLayoutVars>
          <dgm:bulletEnabled val="1"/>
        </dgm:presLayoutVars>
      </dgm:prSet>
      <dgm:spPr>
        <a:solidFill>
          <a:schemeClr val="accent6">
            <a:lumMod val="40000"/>
            <a:lumOff val="60000"/>
            <a:alpha val="90000"/>
          </a:schemeClr>
        </a:solidFill>
      </dgm:spPr>
      <dgm:t>
        <a:bodyPr/>
        <a:lstStyle/>
        <a:p>
          <a:endParaRPr lang="en-CA"/>
        </a:p>
      </dgm:t>
    </dgm:pt>
  </dgm:ptLst>
  <dgm:cxnLst>
    <dgm:cxn modelId="{732F7979-4DB8-481C-9906-D97DFC7E340B}" type="presOf" srcId="{675E7B92-E57F-9B46-B70E-CDAB3E0061E8}" destId="{176DD84B-940E-0041-AE6C-7B4C9FD20AC2}" srcOrd="0" destOrd="1" presId="urn:microsoft.com/office/officeart/2005/8/layout/hList1"/>
    <dgm:cxn modelId="{347F0F19-9D55-48B0-A0FF-164EDE65963D}" type="presOf" srcId="{5EF3804F-510F-3748-B976-5E6623819ED9}" destId="{068EFB08-4FF1-784A-82C2-1F47F0B1E441}" srcOrd="0" destOrd="4" presId="urn:microsoft.com/office/officeart/2005/8/layout/hList1"/>
    <dgm:cxn modelId="{3DD80FAF-B36B-4332-B060-069F01753D5E}" srcId="{75F30EAD-E932-2B45-A68D-C0C58A091960}" destId="{CC57EF16-A4D9-CA49-93D1-DD19E189099B}" srcOrd="0" destOrd="0" parTransId="{1E268F15-DEEE-8E4C-B5F3-7376DD9D9A87}" sibTransId="{99A69D78-AAA2-E847-92B9-54D91D143EFF}"/>
    <dgm:cxn modelId="{7F591CF9-C0CA-4171-B951-B6669C5CA47F}" srcId="{2C2CD796-E466-794F-8F3C-C0EEA359C116}" destId="{6070C6C5-5837-E941-B2FE-76A7FB0A4648}" srcOrd="0" destOrd="0" parTransId="{E4ECDA50-1C1F-1F41-8278-BB458F6A9BCB}" sibTransId="{A7CCF8B8-A608-E547-ACBB-7F9B16DB55B5}"/>
    <dgm:cxn modelId="{CC59362B-92EF-4080-92CA-DA3BC2B942E0}" type="presOf" srcId="{243139D7-1B4F-6345-A616-BD6960024091}" destId="{176DD84B-940E-0041-AE6C-7B4C9FD20AC2}" srcOrd="0" destOrd="0" presId="urn:microsoft.com/office/officeart/2005/8/layout/hList1"/>
    <dgm:cxn modelId="{9889C9DD-F796-44BA-AF99-6D5121AF932B}" type="presOf" srcId="{6070C6C5-5837-E941-B2FE-76A7FB0A4648}" destId="{068EFB08-4FF1-784A-82C2-1F47F0B1E441}" srcOrd="0" destOrd="3" presId="urn:microsoft.com/office/officeart/2005/8/layout/hList1"/>
    <dgm:cxn modelId="{8237BB4E-89A2-4D9F-A06F-5AEEEF1D318D}" type="presOf" srcId="{F46744AC-2104-8D46-9FA2-39FA4CADE2DF}" destId="{068EFB08-4FF1-784A-82C2-1F47F0B1E441}" srcOrd="0" destOrd="1" presId="urn:microsoft.com/office/officeart/2005/8/layout/hList1"/>
    <dgm:cxn modelId="{2CBD9BF6-52A5-4840-AC3D-1ECFF9D3F97B}" type="presOf" srcId="{CC57EF16-A4D9-CA49-93D1-DD19E189099B}" destId="{3CA81D84-7ECA-594E-817D-0A77062CFE69}" srcOrd="0" destOrd="0" presId="urn:microsoft.com/office/officeart/2005/8/layout/hList1"/>
    <dgm:cxn modelId="{C152D931-A6E1-4A20-8382-89C3C79E5D2F}" srcId="{82046BF0-ACC3-B942-96C8-2861066675AD}" destId="{7A43FDD4-B18E-A14C-ACEA-389AB3CB4583}" srcOrd="2" destOrd="0" parTransId="{F0778150-D866-1B47-AB19-A9113AFD1E1E}" sibTransId="{A409FF24-7E6A-0F42-AFB8-C50C905D5BA5}"/>
    <dgm:cxn modelId="{D0BAD63E-DBD9-4181-9A60-3F12283DCC54}" srcId="{9F039F2F-1414-5A4D-A0DF-A9FF23CEA7EE}" destId="{5EF3804F-510F-3748-B976-5E6623819ED9}" srcOrd="2" destOrd="0" parTransId="{5375671D-8FD8-5646-8752-05DF908BCEC8}" sibTransId="{AB91F0DC-B633-A842-B4C0-5E3C70693318}"/>
    <dgm:cxn modelId="{57B5E6B9-BA2D-441D-9EE4-9322FC8F35B5}" srcId="{82046BF0-ACC3-B942-96C8-2861066675AD}" destId="{243139D7-1B4F-6345-A616-BD6960024091}" srcOrd="0" destOrd="0" parTransId="{772F8D4E-9415-A444-B73D-1DEDA08B5FC5}" sibTransId="{CE58F9C2-50D3-A643-8C59-DBEB9B5551EF}"/>
    <dgm:cxn modelId="{8E262411-1CD5-4640-A4C4-EB6C1844AB52}" type="presOf" srcId="{7A43FDD4-B18E-A14C-ACEA-389AB3CB4583}" destId="{176DD84B-940E-0041-AE6C-7B4C9FD20AC2}" srcOrd="0" destOrd="2" presId="urn:microsoft.com/office/officeart/2005/8/layout/hList1"/>
    <dgm:cxn modelId="{CEC9FAB1-E0DC-4A45-AFBB-B8E0F2E78700}" srcId="{0CBEB58C-69A6-E74C-A5B0-31B713504B1D}" destId="{82046BF0-ACC3-B942-96C8-2861066675AD}" srcOrd="2" destOrd="0" parTransId="{78EE182C-18CD-2842-A170-15E37B17CE09}" sibTransId="{612E38D0-9AAF-0A45-B593-97560311B696}"/>
    <dgm:cxn modelId="{D9532B5E-9AE4-44DA-805D-F304B8F395AD}" srcId="{75F30EAD-E932-2B45-A68D-C0C58A091960}" destId="{6697754D-ED52-E14D-A648-DE0B09E8CF59}" srcOrd="1" destOrd="0" parTransId="{A1417285-F1BB-DE44-A967-1B961A123648}" sibTransId="{B99A9484-04BD-9E43-9BCD-A8D818AA29E5}"/>
    <dgm:cxn modelId="{7FF17485-09EB-40F4-801C-36DABFAD75E9}" type="presOf" srcId="{75F30EAD-E932-2B45-A68D-C0C58A091960}" destId="{DE22345D-5A88-714F-900D-F918800D7DC6}" srcOrd="0" destOrd="0" presId="urn:microsoft.com/office/officeart/2005/8/layout/hList1"/>
    <dgm:cxn modelId="{E837448E-8135-42CD-9992-1E97598BF5EA}" srcId="{82046BF0-ACC3-B942-96C8-2861066675AD}" destId="{675E7B92-E57F-9B46-B70E-CDAB3E0061E8}" srcOrd="1" destOrd="0" parTransId="{B953D875-1762-6040-8902-87B1E8D40E38}" sibTransId="{2182D4E0-E0EE-2F4B-9AEE-BE149ADC60F2}"/>
    <dgm:cxn modelId="{50D4FBBF-2072-4FE9-8620-6F53AC22B7ED}" type="presOf" srcId="{6697754D-ED52-E14D-A648-DE0B09E8CF59}" destId="{3CA81D84-7ECA-594E-817D-0A77062CFE69}" srcOrd="0" destOrd="1" presId="urn:microsoft.com/office/officeart/2005/8/layout/hList1"/>
    <dgm:cxn modelId="{642A4E25-3FFD-4FE6-B129-A250C5A12E50}" srcId="{9F039F2F-1414-5A4D-A0DF-A9FF23CEA7EE}" destId="{2C2CD796-E466-794F-8F3C-C0EEA359C116}" srcOrd="1" destOrd="0" parTransId="{F1A9E52C-3591-554A-8F4A-2F08B3353836}" sibTransId="{142A715B-8A0A-5B45-BE48-D1653C238197}"/>
    <dgm:cxn modelId="{6140F6F2-7369-4C13-BAD4-293900223B59}" type="presOf" srcId="{9F039F2F-1414-5A4D-A0DF-A9FF23CEA7EE}" destId="{5B0767A7-9D96-7D40-82CE-5662E4A1AA1D}" srcOrd="0" destOrd="0" presId="urn:microsoft.com/office/officeart/2005/8/layout/hList1"/>
    <dgm:cxn modelId="{9E6B0118-560D-4FE0-BA0D-EFAD4DCA36CB}" srcId="{0CBEB58C-69A6-E74C-A5B0-31B713504B1D}" destId="{9F039F2F-1414-5A4D-A0DF-A9FF23CEA7EE}" srcOrd="0" destOrd="0" parTransId="{D2AC0BDA-05D4-554E-891D-64CD50641753}" sibTransId="{C8A83AEB-6298-524A-A0CD-32AAD53722CA}"/>
    <dgm:cxn modelId="{915AE40C-AA34-45AE-9B45-B4EBFD25D18E}" type="presOf" srcId="{FEF2E2B9-9F96-6F4C-8886-57FCDE85CEFA}" destId="{3CA81D84-7ECA-594E-817D-0A77062CFE69}" srcOrd="0" destOrd="2" presId="urn:microsoft.com/office/officeart/2005/8/layout/hList1"/>
    <dgm:cxn modelId="{1E2C5747-CB12-49A7-A1FC-59298ACB8ADB}" type="presOf" srcId="{144FE6AC-5992-4A41-9161-B1211936DD36}" destId="{068EFB08-4FF1-784A-82C2-1F47F0B1E441}" srcOrd="0" destOrd="5" presId="urn:microsoft.com/office/officeart/2005/8/layout/hList1"/>
    <dgm:cxn modelId="{1A8DBC3D-19A4-4847-98C8-BF6546FCA438}" type="presOf" srcId="{2C2CD796-E466-794F-8F3C-C0EEA359C116}" destId="{068EFB08-4FF1-784A-82C2-1F47F0B1E441}" srcOrd="0" destOrd="2" presId="urn:microsoft.com/office/officeart/2005/8/layout/hList1"/>
    <dgm:cxn modelId="{5DF394AB-7762-49A4-9176-9789D5F2DC7E}" type="presOf" srcId="{0CBEB58C-69A6-E74C-A5B0-31B713504B1D}" destId="{FC4EBDC4-8238-C644-B206-743FB66A5D47}" srcOrd="0" destOrd="0" presId="urn:microsoft.com/office/officeart/2005/8/layout/hList1"/>
    <dgm:cxn modelId="{9BBA383C-192F-4E86-9C6A-66C7573BF48C}" srcId="{0CBEB58C-69A6-E74C-A5B0-31B713504B1D}" destId="{75F30EAD-E932-2B45-A68D-C0C58A091960}" srcOrd="1" destOrd="0" parTransId="{22EAA975-F0D7-9E4C-8423-3F9B99539635}" sibTransId="{C0AEEF57-CC8B-1942-A7E9-67F9C9AB112A}"/>
    <dgm:cxn modelId="{46EEC827-C454-48EC-A8DC-7EAD7CA472F0}" type="presOf" srcId="{8917992D-6E85-0249-ABF2-C9107E1C2763}" destId="{068EFB08-4FF1-784A-82C2-1F47F0B1E441}" srcOrd="0" destOrd="0" presId="urn:microsoft.com/office/officeart/2005/8/layout/hList1"/>
    <dgm:cxn modelId="{FCBE5E33-05B3-4636-8A44-F8F45691E346}" srcId="{6697754D-ED52-E14D-A648-DE0B09E8CF59}" destId="{FEF2E2B9-9F96-6F4C-8886-57FCDE85CEFA}" srcOrd="0" destOrd="0" parTransId="{108FBB12-2B5C-F448-87D9-9FFD5CF17121}" sibTransId="{4BD9D631-0C5C-5441-949F-4192C93E6B2B}"/>
    <dgm:cxn modelId="{B3A7839A-864A-4C94-A100-285F7D94D5E9}" srcId="{9F039F2F-1414-5A4D-A0DF-A9FF23CEA7EE}" destId="{8917992D-6E85-0249-ABF2-C9107E1C2763}" srcOrd="0" destOrd="0" parTransId="{7ACBDE4E-23E7-784F-8264-7D5B88360354}" sibTransId="{0EF19DE4-89E7-5440-9990-F701BB2FC1A1}"/>
    <dgm:cxn modelId="{30B4442A-4286-48EB-A5A3-AEFB0D283F97}" srcId="{8917992D-6E85-0249-ABF2-C9107E1C2763}" destId="{F46744AC-2104-8D46-9FA2-39FA4CADE2DF}" srcOrd="0" destOrd="0" parTransId="{0C89BE8A-88AF-5C44-9222-7F25AFA6AE96}" sibTransId="{AD181F65-C170-F548-A61C-111F5266D0BF}"/>
    <dgm:cxn modelId="{E83EF58E-68A6-40CD-8653-0382405E0D75}" srcId="{5EF3804F-510F-3748-B976-5E6623819ED9}" destId="{144FE6AC-5992-4A41-9161-B1211936DD36}" srcOrd="0" destOrd="0" parTransId="{155CDA17-C857-CA42-8661-C6E36CE17A01}" sibTransId="{01CC975B-C684-024B-B695-3C74E95264DA}"/>
    <dgm:cxn modelId="{3F8FB95E-AF02-424D-98AD-C7CFBA94D09A}" type="presOf" srcId="{82046BF0-ACC3-B942-96C8-2861066675AD}" destId="{16127F66-16C7-C142-88BB-C5D89A35EE30}" srcOrd="0" destOrd="0" presId="urn:microsoft.com/office/officeart/2005/8/layout/hList1"/>
    <dgm:cxn modelId="{B329AB02-E4DD-4423-9601-DEBD6EFE67B6}" type="presParOf" srcId="{FC4EBDC4-8238-C644-B206-743FB66A5D47}" destId="{B12F1DDA-23E8-8148-850C-5BDEDDBBA4AC}" srcOrd="0" destOrd="0" presId="urn:microsoft.com/office/officeart/2005/8/layout/hList1"/>
    <dgm:cxn modelId="{28AFB547-23A7-4D86-A2B6-1D23A730A01B}" type="presParOf" srcId="{B12F1DDA-23E8-8148-850C-5BDEDDBBA4AC}" destId="{5B0767A7-9D96-7D40-82CE-5662E4A1AA1D}" srcOrd="0" destOrd="0" presId="urn:microsoft.com/office/officeart/2005/8/layout/hList1"/>
    <dgm:cxn modelId="{EAB29304-A20E-49C5-AE13-58828C72FB75}" type="presParOf" srcId="{B12F1DDA-23E8-8148-850C-5BDEDDBBA4AC}" destId="{068EFB08-4FF1-784A-82C2-1F47F0B1E441}" srcOrd="1" destOrd="0" presId="urn:microsoft.com/office/officeart/2005/8/layout/hList1"/>
    <dgm:cxn modelId="{2E43261B-76EB-46E7-809C-4BF22F81921E}" type="presParOf" srcId="{FC4EBDC4-8238-C644-B206-743FB66A5D47}" destId="{55C38B7E-010C-614E-B225-2AB2E1811D6C}" srcOrd="1" destOrd="0" presId="urn:microsoft.com/office/officeart/2005/8/layout/hList1"/>
    <dgm:cxn modelId="{845FFEC3-81F9-44A0-81B6-32F3D036EC26}" type="presParOf" srcId="{FC4EBDC4-8238-C644-B206-743FB66A5D47}" destId="{B72175E7-D7C0-4B48-9E07-D34426C05BA2}" srcOrd="2" destOrd="0" presId="urn:microsoft.com/office/officeart/2005/8/layout/hList1"/>
    <dgm:cxn modelId="{CA7CFF80-8E5A-4F6C-B772-8CDA407BB982}" type="presParOf" srcId="{B72175E7-D7C0-4B48-9E07-D34426C05BA2}" destId="{DE22345D-5A88-714F-900D-F918800D7DC6}" srcOrd="0" destOrd="0" presId="urn:microsoft.com/office/officeart/2005/8/layout/hList1"/>
    <dgm:cxn modelId="{10448958-F049-479E-8654-5D3C1985D7F0}" type="presParOf" srcId="{B72175E7-D7C0-4B48-9E07-D34426C05BA2}" destId="{3CA81D84-7ECA-594E-817D-0A77062CFE69}" srcOrd="1" destOrd="0" presId="urn:microsoft.com/office/officeart/2005/8/layout/hList1"/>
    <dgm:cxn modelId="{4E090984-EC9D-4444-94EA-3BA871313866}" type="presParOf" srcId="{FC4EBDC4-8238-C644-B206-743FB66A5D47}" destId="{DFFA8814-5188-6345-9107-83F4825975D3}" srcOrd="3" destOrd="0" presId="urn:microsoft.com/office/officeart/2005/8/layout/hList1"/>
    <dgm:cxn modelId="{84D8A699-E80A-44D3-B9AA-7CFB1E1B2D35}" type="presParOf" srcId="{FC4EBDC4-8238-C644-B206-743FB66A5D47}" destId="{9BBA5982-ABF8-5F41-B1E6-7C59E61A8E31}" srcOrd="4" destOrd="0" presId="urn:microsoft.com/office/officeart/2005/8/layout/hList1"/>
    <dgm:cxn modelId="{C985E149-CD48-4086-ADDA-E8745991E706}" type="presParOf" srcId="{9BBA5982-ABF8-5F41-B1E6-7C59E61A8E31}" destId="{16127F66-16C7-C142-88BB-C5D89A35EE30}" srcOrd="0" destOrd="0" presId="urn:microsoft.com/office/officeart/2005/8/layout/hList1"/>
    <dgm:cxn modelId="{FB29B2EA-4FAA-414F-B295-A636ED464525}" type="presParOf" srcId="{9BBA5982-ABF8-5F41-B1E6-7C59E61A8E31}" destId="{176DD84B-940E-0041-AE6C-7B4C9FD20A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767A7-9D96-7D40-82CE-5662E4A1AA1D}">
      <dsp:nvSpPr>
        <dsp:cNvPr id="0" name=""/>
        <dsp:cNvSpPr/>
      </dsp:nvSpPr>
      <dsp:spPr>
        <a:xfrm>
          <a:off x="3286" y="224734"/>
          <a:ext cx="3203971" cy="1281588"/>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i="0" kern="1200" dirty="0" err="1"/>
            <a:t>Intrants</a:t>
          </a:r>
          <a:r>
            <a:rPr lang="en-US" sz="2000" i="0" kern="1200" dirty="0"/>
            <a:t> : </a:t>
          </a:r>
          <a:r>
            <a:rPr lang="en-US" sz="2000" i="0" kern="1200" dirty="0" err="1"/>
            <a:t>favoriser</a:t>
          </a:r>
          <a:r>
            <a:rPr lang="en-US" sz="2000" i="0" kern="1200" dirty="0"/>
            <a:t> </a:t>
          </a:r>
          <a:r>
            <a:rPr lang="en-US" sz="2000" i="0" kern="1200" dirty="0" err="1"/>
            <a:t>ou</a:t>
          </a:r>
          <a:r>
            <a:rPr lang="en-US" sz="2000" i="0" kern="1200" dirty="0"/>
            <a:t> </a:t>
          </a:r>
          <a:r>
            <a:rPr lang="en-US" sz="2000" i="0" kern="1200" dirty="0" err="1"/>
            <a:t>empêcher</a:t>
          </a:r>
          <a:r>
            <a:rPr lang="en-US" sz="2000" i="0" kern="1200" dirty="0"/>
            <a:t> les </a:t>
          </a:r>
          <a:r>
            <a:rPr lang="en-US" sz="2000" i="0" kern="1200" dirty="0" err="1"/>
            <a:t>échanges</a:t>
          </a:r>
          <a:r>
            <a:rPr lang="en-US" sz="2000" i="0" kern="1200" dirty="0"/>
            <a:t> entre les </a:t>
          </a:r>
          <a:r>
            <a:rPr lang="en-US" sz="2000" i="0" kern="1200" dirty="0" err="1"/>
            <a:t>membres</a:t>
          </a:r>
          <a:endParaRPr lang="en-US" sz="2000" i="0" kern="1200" dirty="0"/>
        </a:p>
      </dsp:txBody>
      <dsp:txXfrm>
        <a:off x="3286" y="224734"/>
        <a:ext cx="3203971" cy="1281588"/>
      </dsp:txXfrm>
    </dsp:sp>
    <dsp:sp modelId="{068EFB08-4FF1-784A-82C2-1F47F0B1E441}">
      <dsp:nvSpPr>
        <dsp:cNvPr id="0" name=""/>
        <dsp:cNvSpPr/>
      </dsp:nvSpPr>
      <dsp:spPr>
        <a:xfrm>
          <a:off x="3286" y="1506322"/>
          <a:ext cx="3203971" cy="3293999"/>
        </a:xfrm>
        <a:prstGeom prst="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0" kern="1200"/>
            <a:t>Membres individuels</a:t>
          </a:r>
        </a:p>
        <a:p>
          <a:pPr marL="457200" lvl="2" indent="-228600" algn="l" defTabSz="889000">
            <a:lnSpc>
              <a:spcPct val="90000"/>
            </a:lnSpc>
            <a:spcBef>
              <a:spcPct val="0"/>
            </a:spcBef>
            <a:spcAft>
              <a:spcPct val="15000"/>
            </a:spcAft>
            <a:buChar char="••"/>
          </a:pPr>
          <a:r>
            <a:rPr lang="en-US" sz="2000" i="0" kern="1200" dirty="0" err="1"/>
            <a:t>compétence</a:t>
          </a:r>
          <a:r>
            <a:rPr lang="en-US" sz="2000" i="0" kern="1200" dirty="0"/>
            <a:t>, </a:t>
          </a:r>
          <a:r>
            <a:rPr lang="en-US" sz="2000" i="0" kern="1200" dirty="0" err="1"/>
            <a:t>contexte</a:t>
          </a:r>
          <a:endParaRPr lang="en-US" sz="2000" i="0" kern="1200" dirty="0"/>
        </a:p>
        <a:p>
          <a:pPr marL="228600" lvl="1" indent="-228600" algn="l" defTabSz="889000">
            <a:lnSpc>
              <a:spcPct val="90000"/>
            </a:lnSpc>
            <a:spcBef>
              <a:spcPct val="0"/>
            </a:spcBef>
            <a:spcAft>
              <a:spcPct val="15000"/>
            </a:spcAft>
            <a:buChar char="••"/>
          </a:pPr>
          <a:r>
            <a:rPr lang="en-US" sz="2000" i="0" kern="1200"/>
            <a:t>Facteurs liés aux équipes</a:t>
          </a:r>
        </a:p>
        <a:p>
          <a:pPr marL="457200" lvl="2" indent="-228600" algn="l" defTabSz="889000">
            <a:lnSpc>
              <a:spcPct val="90000"/>
            </a:lnSpc>
            <a:spcBef>
              <a:spcPct val="0"/>
            </a:spcBef>
            <a:spcAft>
              <a:spcPct val="15000"/>
            </a:spcAft>
            <a:buChar char="••"/>
          </a:pPr>
          <a:r>
            <a:rPr lang="en-US" sz="2000" i="0" kern="1200"/>
            <a:t>structure des tâches, influence des dirigeants</a:t>
          </a:r>
        </a:p>
        <a:p>
          <a:pPr marL="228600" lvl="1" indent="-228600" algn="l" defTabSz="889000">
            <a:lnSpc>
              <a:spcPct val="90000"/>
            </a:lnSpc>
            <a:spcBef>
              <a:spcPct val="0"/>
            </a:spcBef>
            <a:spcAft>
              <a:spcPct val="15000"/>
            </a:spcAft>
            <a:buChar char="••"/>
          </a:pPr>
          <a:r>
            <a:rPr lang="en-US" sz="2000" i="0" kern="1200"/>
            <a:t>Facteurs organisationnels et contextuels</a:t>
          </a:r>
        </a:p>
        <a:p>
          <a:pPr marL="457200" lvl="2" indent="-228600" algn="l" defTabSz="889000">
            <a:lnSpc>
              <a:spcPct val="90000"/>
            </a:lnSpc>
            <a:spcBef>
              <a:spcPct val="0"/>
            </a:spcBef>
            <a:spcAft>
              <a:spcPct val="15000"/>
            </a:spcAft>
            <a:buChar char="••"/>
          </a:pPr>
          <a:r>
            <a:rPr lang="en-US" sz="2000" i="0" kern="1200"/>
            <a:t>Structure organisationnelle, culture</a:t>
          </a:r>
        </a:p>
      </dsp:txBody>
      <dsp:txXfrm>
        <a:off x="3286" y="1506322"/>
        <a:ext cx="3203971" cy="3293999"/>
      </dsp:txXfrm>
    </dsp:sp>
    <dsp:sp modelId="{DE22345D-5A88-714F-900D-F918800D7DC6}">
      <dsp:nvSpPr>
        <dsp:cNvPr id="0" name=""/>
        <dsp:cNvSpPr/>
      </dsp:nvSpPr>
      <dsp:spPr>
        <a:xfrm>
          <a:off x="3655814" y="22473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i="0" kern="1200"/>
            <a:t>Processus : échanges entre les membres afin d’atteindre un objectif collectif </a:t>
          </a:r>
        </a:p>
      </dsp:txBody>
      <dsp:txXfrm>
        <a:off x="3655814" y="224734"/>
        <a:ext cx="3203971" cy="1281588"/>
      </dsp:txXfrm>
    </dsp:sp>
    <dsp:sp modelId="{3CA81D84-7ECA-594E-817D-0A77062CFE69}">
      <dsp:nvSpPr>
        <dsp:cNvPr id="0" name=""/>
        <dsp:cNvSpPr/>
      </dsp:nvSpPr>
      <dsp:spPr>
        <a:xfrm>
          <a:off x="3655814" y="1506322"/>
          <a:ext cx="3203971" cy="3293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Processus des groupes</a:t>
          </a:r>
        </a:p>
        <a:p>
          <a:pPr marL="228600" lvl="1" indent="-228600" algn="l" defTabSz="889000">
            <a:lnSpc>
              <a:spcPct val="90000"/>
            </a:lnSpc>
            <a:spcBef>
              <a:spcPct val="0"/>
            </a:spcBef>
            <a:spcAft>
              <a:spcPct val="15000"/>
            </a:spcAft>
            <a:buChar char="••"/>
          </a:pPr>
          <a:r>
            <a:rPr lang="en-US" sz="2000" kern="1200"/>
            <a:t>Normes des groupes</a:t>
          </a:r>
        </a:p>
        <a:p>
          <a:pPr marL="457200" lvl="2" indent="-228600" algn="l" defTabSz="889000">
            <a:lnSpc>
              <a:spcPct val="90000"/>
            </a:lnSpc>
            <a:spcBef>
              <a:spcPct val="0"/>
            </a:spcBef>
            <a:spcAft>
              <a:spcPct val="15000"/>
            </a:spcAft>
            <a:buChar char="••"/>
          </a:pPr>
          <a:r>
            <a:rPr lang="en-US" sz="2000" kern="1200"/>
            <a:t>règles explicites et tacites</a:t>
          </a:r>
        </a:p>
      </dsp:txBody>
      <dsp:txXfrm>
        <a:off x="3655814" y="1506322"/>
        <a:ext cx="3203971" cy="3293999"/>
      </dsp:txXfrm>
    </dsp:sp>
    <dsp:sp modelId="{16127F66-16C7-C142-88BB-C5D89A35EE30}">
      <dsp:nvSpPr>
        <dsp:cNvPr id="0" name=""/>
        <dsp:cNvSpPr/>
      </dsp:nvSpPr>
      <dsp:spPr>
        <a:xfrm>
          <a:off x="7308342" y="224734"/>
          <a:ext cx="3203971" cy="1281588"/>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i="0" kern="1200"/>
            <a:t>Extrants</a:t>
          </a:r>
        </a:p>
      </dsp:txBody>
      <dsp:txXfrm>
        <a:off x="7308342" y="224734"/>
        <a:ext cx="3203971" cy="1281588"/>
      </dsp:txXfrm>
    </dsp:sp>
    <dsp:sp modelId="{176DD84B-940E-0041-AE6C-7B4C9FD20AC2}">
      <dsp:nvSpPr>
        <dsp:cNvPr id="0" name=""/>
        <dsp:cNvSpPr/>
      </dsp:nvSpPr>
      <dsp:spPr>
        <a:xfrm>
          <a:off x="7308342" y="1506322"/>
          <a:ext cx="3203971" cy="3293999"/>
        </a:xfrm>
        <a:prstGeom prst="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0" kern="1200"/>
            <a:t>Décisions</a:t>
          </a:r>
        </a:p>
        <a:p>
          <a:pPr marL="228600" lvl="1" indent="-228600" algn="l" defTabSz="889000">
            <a:lnSpc>
              <a:spcPct val="90000"/>
            </a:lnSpc>
            <a:spcBef>
              <a:spcPct val="0"/>
            </a:spcBef>
            <a:spcAft>
              <a:spcPct val="15000"/>
            </a:spcAft>
            <a:buChar char="••"/>
          </a:pPr>
          <a:r>
            <a:rPr lang="en-US" sz="2000" i="0" kern="1200"/>
            <a:t>Satisfaction des membres </a:t>
          </a:r>
        </a:p>
        <a:p>
          <a:pPr marL="228600" lvl="1" indent="-228600" algn="l" defTabSz="889000">
            <a:lnSpc>
              <a:spcPct val="90000"/>
            </a:lnSpc>
            <a:spcBef>
              <a:spcPct val="0"/>
            </a:spcBef>
            <a:spcAft>
              <a:spcPct val="15000"/>
            </a:spcAft>
            <a:buChar char="••"/>
          </a:pPr>
          <a:r>
            <a:rPr lang="en-US" sz="2000" i="0" kern="1200"/>
            <a:t>Cohésion de l’équipe</a:t>
          </a:r>
        </a:p>
      </dsp:txBody>
      <dsp:txXfrm>
        <a:off x="7308342" y="1506322"/>
        <a:ext cx="3203971" cy="3293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D654E-FD65-7B47-9161-F09DF8B45608}"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98660-9B93-8147-97E8-C00866B1391C}" type="slidenum">
              <a:rPr lang="en-US" smtClean="0"/>
              <a:t>‹#›</a:t>
            </a:fld>
            <a:endParaRPr lang="en-US"/>
          </a:p>
        </p:txBody>
      </p:sp>
    </p:spTree>
    <p:extLst>
      <p:ext uri="{BB962C8B-B14F-4D97-AF65-F5344CB8AC3E}">
        <p14:creationId xmlns:p14="http://schemas.microsoft.com/office/powerpoint/2010/main" val="29227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4298660-9B93-8147-97E8-C00866B1391C}" type="slidenum">
              <a:rPr lang="en-US" smtClean="0"/>
              <a:t>1</a:t>
            </a:fld>
            <a:endParaRPr lang="en-US"/>
          </a:p>
        </p:txBody>
      </p:sp>
    </p:spTree>
    <p:extLst>
      <p:ext uri="{BB962C8B-B14F-4D97-AF65-F5344CB8AC3E}">
        <p14:creationId xmlns:p14="http://schemas.microsoft.com/office/powerpoint/2010/main" val="393856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17</a:t>
            </a:fld>
            <a:endParaRPr lang="en-US"/>
          </a:p>
        </p:txBody>
      </p:sp>
    </p:spTree>
    <p:extLst>
      <p:ext uri="{BB962C8B-B14F-4D97-AF65-F5344CB8AC3E}">
        <p14:creationId xmlns:p14="http://schemas.microsoft.com/office/powerpoint/2010/main" val="386854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19</a:t>
            </a:fld>
            <a:endParaRPr lang="en-US"/>
          </a:p>
        </p:txBody>
      </p:sp>
    </p:spTree>
    <p:extLst>
      <p:ext uri="{BB962C8B-B14F-4D97-AF65-F5344CB8AC3E}">
        <p14:creationId xmlns:p14="http://schemas.microsoft.com/office/powerpoint/2010/main" val="182506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20</a:t>
            </a:fld>
            <a:endParaRPr lang="en-US"/>
          </a:p>
        </p:txBody>
      </p:sp>
    </p:spTree>
    <p:extLst>
      <p:ext uri="{BB962C8B-B14F-4D97-AF65-F5344CB8AC3E}">
        <p14:creationId xmlns:p14="http://schemas.microsoft.com/office/powerpoint/2010/main" val="45452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Meeting frequency:</a:t>
            </a:r>
          </a:p>
          <a:p>
            <a:pPr marL="628650" lvl="1" indent="-171450">
              <a:buFont typeface="Arial" panose="020B0604020202020204" pitchFamily="34" charset="0"/>
              <a:buChar char="•"/>
            </a:pPr>
            <a:r>
              <a:rPr lang="en-US"/>
              <a:t>Quarterly: 10</a:t>
            </a:r>
          </a:p>
          <a:p>
            <a:pPr marL="628650" lvl="1" indent="-171450">
              <a:buFont typeface="Arial" panose="020B0604020202020204" pitchFamily="34" charset="0"/>
              <a:buChar char="•"/>
            </a:pPr>
            <a:r>
              <a:rPr lang="en-US"/>
              <a:t>Monthly: 1</a:t>
            </a:r>
          </a:p>
          <a:p>
            <a:pPr marL="628650" lvl="1" indent="-171450">
              <a:buFont typeface="Arial" panose="020B0604020202020204" pitchFamily="34" charset="0"/>
              <a:buChar char="•"/>
            </a:pPr>
            <a:r>
              <a:rPr lang="en-US"/>
              <a:t>Other: 3</a:t>
            </a:r>
            <a:br>
              <a:rPr lang="en-US"/>
            </a:br>
            <a:endParaRPr lang="en-US"/>
          </a:p>
          <a:p>
            <a:pPr marL="171450" indent="-171450">
              <a:buFont typeface="Arial" panose="020B0604020202020204" pitchFamily="34" charset="0"/>
              <a:buChar char="•"/>
            </a:pPr>
            <a:r>
              <a:rPr lang="en-US"/>
              <a:t>Time limits: </a:t>
            </a:r>
          </a:p>
          <a:p>
            <a:pPr marL="628650" lvl="1" indent="-171450">
              <a:buFont typeface="Arial" panose="020B0604020202020204" pitchFamily="34" charset="0"/>
              <a:buChar char="•"/>
            </a:pPr>
            <a:r>
              <a:rPr lang="en-US"/>
              <a:t>No set time limit: 11</a:t>
            </a:r>
          </a:p>
          <a:p>
            <a:pPr marL="628650" lvl="1" indent="-171450">
              <a:buFont typeface="Arial" panose="020B0604020202020204" pitchFamily="34" charset="0"/>
              <a:buChar char="•"/>
            </a:pPr>
            <a:r>
              <a:rPr lang="en-US"/>
              <a:t>Five to ten minutes: 2</a:t>
            </a:r>
          </a:p>
          <a:p>
            <a:pPr marL="628650" lvl="1" indent="-171450">
              <a:buFont typeface="Arial" panose="020B0604020202020204" pitchFamily="34" charset="0"/>
              <a:buChar char="•"/>
            </a:pPr>
            <a:r>
              <a:rPr lang="en-US"/>
              <a:t>Twenty minutes: 1</a:t>
            </a:r>
            <a:br>
              <a:rPr lang="en-US"/>
            </a:br>
            <a:endParaRPr lang="en-US"/>
          </a:p>
          <a:p>
            <a:pPr marL="171450" indent="-171450">
              <a:buFont typeface="Arial" panose="020B0604020202020204" pitchFamily="34" charset="0"/>
              <a:buChar char="•"/>
            </a:pPr>
            <a:r>
              <a:rPr lang="en-US"/>
              <a:t>File allotment: </a:t>
            </a:r>
          </a:p>
          <a:p>
            <a:pPr marL="628650" lvl="1" indent="-171450">
              <a:buFont typeface="Arial" panose="020B0604020202020204" pitchFamily="34" charset="0"/>
              <a:buChar char="•"/>
            </a:pPr>
            <a:r>
              <a:rPr lang="en-US"/>
              <a:t>Files are assigned to members: 8 </a:t>
            </a:r>
          </a:p>
          <a:p>
            <a:pPr marL="628650" lvl="1" indent="-171450">
              <a:buFont typeface="Arial" panose="020B0604020202020204" pitchFamily="34" charset="0"/>
              <a:buChar char="•"/>
            </a:pPr>
            <a:r>
              <a:rPr lang="en-US"/>
              <a:t>Files are reviewed by all members: 4</a:t>
            </a:r>
          </a:p>
          <a:p>
            <a:pPr marL="628650" lvl="1" indent="-171450">
              <a:buFont typeface="Arial" panose="020B0604020202020204" pitchFamily="34" charset="0"/>
              <a:buChar char="•"/>
            </a:pPr>
            <a:r>
              <a:rPr lang="en-US"/>
              <a:t>Other: 2</a:t>
            </a:r>
            <a:br>
              <a:rPr lang="en-US"/>
            </a:b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21</a:t>
            </a:fld>
            <a:endParaRPr lang="en-US"/>
          </a:p>
        </p:txBody>
      </p:sp>
    </p:spTree>
    <p:extLst>
      <p:ext uri="{BB962C8B-B14F-4D97-AF65-F5344CB8AC3E}">
        <p14:creationId xmlns:p14="http://schemas.microsoft.com/office/powerpoint/2010/main" val="371520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22</a:t>
            </a:fld>
            <a:endParaRPr lang="en-US"/>
          </a:p>
        </p:txBody>
      </p:sp>
    </p:spTree>
    <p:extLst>
      <p:ext uri="{BB962C8B-B14F-4D97-AF65-F5344CB8AC3E}">
        <p14:creationId xmlns:p14="http://schemas.microsoft.com/office/powerpoint/2010/main" val="157128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point about residents who are meeting milestones/EPAs being given LESS time than residents </a:t>
            </a:r>
            <a:br>
              <a:rPr lang="en-US"/>
            </a:br>
            <a:endParaRPr lang="en-US"/>
          </a:p>
          <a:p>
            <a:pPr marL="171450" indent="-171450">
              <a:buFont typeface="Arial" panose="020B0604020202020204" pitchFamily="34" charset="0"/>
              <a:buChar char="•"/>
            </a:pPr>
            <a:r>
              <a:rPr lang="en-US"/>
              <a:t>6 (43%) CCs reported being involved in resident appeals, with acknowledgement by some that this does not occur very often</a:t>
            </a:r>
          </a:p>
        </p:txBody>
      </p:sp>
      <p:sp>
        <p:nvSpPr>
          <p:cNvPr id="4" name="Slide Number Placeholder 3"/>
          <p:cNvSpPr>
            <a:spLocks noGrp="1"/>
          </p:cNvSpPr>
          <p:nvPr>
            <p:ph type="sldNum" sz="quarter" idx="5"/>
          </p:nvPr>
        </p:nvSpPr>
        <p:spPr/>
        <p:txBody>
          <a:bodyPr/>
          <a:lstStyle/>
          <a:p>
            <a:fld id="{34298660-9B93-8147-97E8-C00866B1391C}" type="slidenum">
              <a:rPr lang="en-US" smtClean="0"/>
              <a:t>23</a:t>
            </a:fld>
            <a:endParaRPr lang="en-US"/>
          </a:p>
        </p:txBody>
      </p:sp>
    </p:spTree>
    <p:extLst>
      <p:ext uri="{BB962C8B-B14F-4D97-AF65-F5344CB8AC3E}">
        <p14:creationId xmlns:p14="http://schemas.microsoft.com/office/powerpoint/2010/main" val="16884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25</a:t>
            </a:fld>
            <a:endParaRPr lang="en-US"/>
          </a:p>
        </p:txBody>
      </p:sp>
    </p:spTree>
    <p:extLst>
      <p:ext uri="{BB962C8B-B14F-4D97-AF65-F5344CB8AC3E}">
        <p14:creationId xmlns:p14="http://schemas.microsoft.com/office/powerpoint/2010/main" val="361512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28</a:t>
            </a:fld>
            <a:endParaRPr lang="en-US"/>
          </a:p>
        </p:txBody>
      </p:sp>
    </p:spTree>
    <p:extLst>
      <p:ext uri="{BB962C8B-B14F-4D97-AF65-F5344CB8AC3E}">
        <p14:creationId xmlns:p14="http://schemas.microsoft.com/office/powerpoint/2010/main" val="101875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30</a:t>
            </a:fld>
            <a:endParaRPr lang="en-US"/>
          </a:p>
        </p:txBody>
      </p:sp>
    </p:spTree>
    <p:extLst>
      <p:ext uri="{BB962C8B-B14F-4D97-AF65-F5344CB8AC3E}">
        <p14:creationId xmlns:p14="http://schemas.microsoft.com/office/powerpoint/2010/main" val="153211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An interesting observation during my ethnographic study of CCs at McMaster had to do with technology—there were several examples of when technological limitations (or a lack of technological proficiency) seemed to hinder CC processes, particularly efficiency</a:t>
            </a:r>
          </a:p>
        </p:txBody>
      </p:sp>
      <p:sp>
        <p:nvSpPr>
          <p:cNvPr id="4" name="Slide Number Placeholder 3"/>
          <p:cNvSpPr>
            <a:spLocks noGrp="1"/>
          </p:cNvSpPr>
          <p:nvPr>
            <p:ph type="sldNum" sz="quarter" idx="5"/>
          </p:nvPr>
        </p:nvSpPr>
        <p:spPr/>
        <p:txBody>
          <a:bodyPr/>
          <a:lstStyle/>
          <a:p>
            <a:fld id="{34298660-9B93-8147-97E8-C00866B1391C}" type="slidenum">
              <a:rPr lang="en-US" smtClean="0"/>
              <a:t>31</a:t>
            </a:fld>
            <a:endParaRPr lang="en-US"/>
          </a:p>
        </p:txBody>
      </p:sp>
    </p:spTree>
    <p:extLst>
      <p:ext uri="{BB962C8B-B14F-4D97-AF65-F5344CB8AC3E}">
        <p14:creationId xmlns:p14="http://schemas.microsoft.com/office/powerpoint/2010/main" val="281337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4298660-9B93-8147-97E8-C00866B1391C}" type="slidenum">
              <a:rPr lang="en-US" smtClean="0"/>
              <a:t>5</a:t>
            </a:fld>
            <a:endParaRPr lang="en-US"/>
          </a:p>
        </p:txBody>
      </p:sp>
    </p:spTree>
    <p:extLst>
      <p:ext uri="{BB962C8B-B14F-4D97-AF65-F5344CB8AC3E}">
        <p14:creationId xmlns:p14="http://schemas.microsoft.com/office/powerpoint/2010/main" val="67454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Note the literature on this is mixed—some studies report an increased workload when CCs are introduced while others report a reduction. This may have to do with the way that processes are managed and how much work is done in advance of the meeting itself</a:t>
            </a:r>
          </a:p>
        </p:txBody>
      </p:sp>
      <p:sp>
        <p:nvSpPr>
          <p:cNvPr id="4" name="Slide Number Placeholder 3"/>
          <p:cNvSpPr>
            <a:spLocks noGrp="1"/>
          </p:cNvSpPr>
          <p:nvPr>
            <p:ph type="sldNum" sz="quarter" idx="5"/>
          </p:nvPr>
        </p:nvSpPr>
        <p:spPr/>
        <p:txBody>
          <a:bodyPr/>
          <a:lstStyle/>
          <a:p>
            <a:fld id="{34298660-9B93-8147-97E8-C00866B1391C}" type="slidenum">
              <a:rPr lang="en-US" smtClean="0"/>
              <a:t>32</a:t>
            </a:fld>
            <a:endParaRPr lang="en-US"/>
          </a:p>
        </p:txBody>
      </p:sp>
    </p:spTree>
    <p:extLst>
      <p:ext uri="{BB962C8B-B14F-4D97-AF65-F5344CB8AC3E}">
        <p14:creationId xmlns:p14="http://schemas.microsoft.com/office/powerpoint/2010/main" val="19047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33</a:t>
            </a:fld>
            <a:endParaRPr lang="en-US"/>
          </a:p>
        </p:txBody>
      </p:sp>
    </p:spTree>
    <p:extLst>
      <p:ext uri="{BB962C8B-B14F-4D97-AF65-F5344CB8AC3E}">
        <p14:creationId xmlns:p14="http://schemas.microsoft.com/office/powerpoint/2010/main" val="2320065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The last point ties into an article by Hauer et al. (2015) that outlines how most of the CCs she studied in the United States adopted a problem identification rather than a development approach, which is potentially problematic if we think about CBME being advantageous for both high- and low-performing trainees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34</a:t>
            </a:fld>
            <a:endParaRPr lang="en-US"/>
          </a:p>
        </p:txBody>
      </p:sp>
    </p:spTree>
    <p:extLst>
      <p:ext uri="{BB962C8B-B14F-4D97-AF65-F5344CB8AC3E}">
        <p14:creationId xmlns:p14="http://schemas.microsoft.com/office/powerpoint/2010/main" val="22606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endParaRPr>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 name="Google Shape;33;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0" name="Google Shape;40;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59" name="Google Shape;59;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6</a:t>
            </a:fld>
            <a:endParaRPr lang="en-US"/>
          </a:p>
        </p:txBody>
      </p:sp>
    </p:spTree>
    <p:extLst>
      <p:ext uri="{BB962C8B-B14F-4D97-AF65-F5344CB8AC3E}">
        <p14:creationId xmlns:p14="http://schemas.microsoft.com/office/powerpoint/2010/main" val="38034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71" name="Google Shape;71;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78" name="Google Shape;78;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83" name="Google Shape;83;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95" name="Google Shape;95;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03" name="Google Shape;103;p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Social pressure: committee members who feel pressure to conform to the committee decisions. </a:t>
            </a: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Groupthink: desire or pressure to maintain harmony within a group overpowers members’ realistic appraisals of courses of action </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t>53</a:t>
            </a:fld>
            <a:endParaRPr lang="en-US">
              <a:solidFill>
                <a:prstClr val="black"/>
              </a:solidFill>
            </a:endParaRPr>
          </a:p>
        </p:txBody>
      </p:sp>
    </p:spTree>
    <p:extLst>
      <p:ext uri="{BB962C8B-B14F-4D97-AF65-F5344CB8AC3E}">
        <p14:creationId xmlns:p14="http://schemas.microsoft.com/office/powerpoint/2010/main" val="4452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8</a:t>
            </a:fld>
            <a:endParaRPr lang="en-US"/>
          </a:p>
        </p:txBody>
      </p:sp>
    </p:spTree>
    <p:extLst>
      <p:ext uri="{BB962C8B-B14F-4D97-AF65-F5344CB8AC3E}">
        <p14:creationId xmlns:p14="http://schemas.microsoft.com/office/powerpoint/2010/main" val="425367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Inputs combine to drive processes</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Processes: Processes are important because they describe how team inputs are transformed into outcomes </a:t>
            </a:r>
          </a:p>
          <a:p>
            <a:endParaRPr lang="en-US"/>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t>54</a:t>
            </a:fld>
            <a:endParaRPr lang="en-US">
              <a:solidFill>
                <a:prstClr val="black"/>
              </a:solidFill>
            </a:endParaRPr>
          </a:p>
        </p:txBody>
      </p:sp>
    </p:spTree>
    <p:extLst>
      <p:ext uri="{BB962C8B-B14F-4D97-AF65-F5344CB8AC3E}">
        <p14:creationId xmlns:p14="http://schemas.microsoft.com/office/powerpoint/2010/main" val="2505120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Versus highly specialized view of one’s role</a:t>
            </a:r>
          </a:p>
          <a:p>
            <a:r>
              <a:rPr lang="en-US"/>
              <a:t>Build trust through training; tone, processes of group; group reflection </a:t>
            </a:r>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t>55</a:t>
            </a:fld>
            <a:endParaRPr lang="en-US">
              <a:solidFill>
                <a:prstClr val="black"/>
              </a:solidFill>
            </a:endParaRPr>
          </a:p>
        </p:txBody>
      </p:sp>
    </p:spTree>
    <p:extLst>
      <p:ext uri="{BB962C8B-B14F-4D97-AF65-F5344CB8AC3E}">
        <p14:creationId xmlns:p14="http://schemas.microsoft.com/office/powerpoint/2010/main" val="1244568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Social decision scheme (SDS) theory describes the processes by which groups move from individual preferences toward group decisions </a:t>
            </a:r>
            <a:endParaRPr lang="en-US"/>
          </a:p>
          <a:p>
            <a:endParaRPr lang="en-US"/>
          </a:p>
        </p:txBody>
      </p:sp>
      <p:sp>
        <p:nvSpPr>
          <p:cNvPr id="4" name="Slide Number Placeholder 3"/>
          <p:cNvSpPr>
            <a:spLocks noGrp="1"/>
          </p:cNvSpPr>
          <p:nvPr>
            <p:ph type="sldNum" sz="quarter" idx="5"/>
          </p:nvPr>
        </p:nvSpPr>
        <p:spPr/>
        <p:txBody>
          <a:bodyPr/>
          <a:lstStyle/>
          <a:p>
            <a:fld id="{10C2FB48-FA73-6C49-A6F0-4CCB4901F857}" type="slidenum">
              <a:rPr lang="en-US" smtClean="0">
                <a:solidFill>
                  <a:prstClr val="black"/>
                </a:solidFill>
              </a:rPr>
              <a:t>56</a:t>
            </a:fld>
            <a:endParaRPr lang="en-US">
              <a:solidFill>
                <a:prstClr val="black"/>
              </a:solidFill>
            </a:endParaRPr>
          </a:p>
        </p:txBody>
      </p:sp>
    </p:spTree>
    <p:extLst>
      <p:ext uri="{BB962C8B-B14F-4D97-AF65-F5344CB8AC3E}">
        <p14:creationId xmlns:p14="http://schemas.microsoft.com/office/powerpoint/2010/main" val="2484252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4298660-9B93-8147-97E8-C00866B1391C}" type="slidenum">
              <a:rPr lang="en-US" smtClean="0"/>
              <a:t>62</a:t>
            </a:fld>
            <a:endParaRPr lang="en-US"/>
          </a:p>
        </p:txBody>
      </p:sp>
    </p:spTree>
    <p:extLst>
      <p:ext uri="{BB962C8B-B14F-4D97-AF65-F5344CB8AC3E}">
        <p14:creationId xmlns:p14="http://schemas.microsoft.com/office/powerpoint/2010/main" val="266715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9</a:t>
            </a:fld>
            <a:endParaRPr lang="en-US"/>
          </a:p>
        </p:txBody>
      </p:sp>
    </p:spTree>
    <p:extLst>
      <p:ext uri="{BB962C8B-B14F-4D97-AF65-F5344CB8AC3E}">
        <p14:creationId xmlns:p14="http://schemas.microsoft.com/office/powerpoint/2010/main" val="192830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 consisted of both multiple-choice and open-ended response options</a:t>
            </a:r>
          </a:p>
        </p:txBody>
      </p:sp>
      <p:sp>
        <p:nvSpPr>
          <p:cNvPr id="4" name="Slide Number Placeholder 3"/>
          <p:cNvSpPr>
            <a:spLocks noGrp="1"/>
          </p:cNvSpPr>
          <p:nvPr>
            <p:ph type="sldNum" sz="quarter" idx="5"/>
          </p:nvPr>
        </p:nvSpPr>
        <p:spPr/>
        <p:txBody>
          <a:bodyPr/>
          <a:lstStyle/>
          <a:p>
            <a:fld id="{34298660-9B93-8147-97E8-C00866B1391C}" type="slidenum">
              <a:rPr lang="en-US" smtClean="0"/>
              <a:t>11</a:t>
            </a:fld>
            <a:endParaRPr lang="en-US"/>
          </a:p>
        </p:txBody>
      </p:sp>
    </p:spTree>
    <p:extLst>
      <p:ext uri="{BB962C8B-B14F-4D97-AF65-F5344CB8AC3E}">
        <p14:creationId xmlns:p14="http://schemas.microsoft.com/office/powerpoint/2010/main" val="39243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Five (36%) programs had less than 10 members while 6 (43%) had greater than or equal to 30 members</a:t>
            </a:r>
          </a:p>
          <a:p>
            <a:endParaRPr lang="en-US"/>
          </a:p>
        </p:txBody>
      </p:sp>
      <p:sp>
        <p:nvSpPr>
          <p:cNvPr id="4" name="Slide Number Placeholder 3"/>
          <p:cNvSpPr>
            <a:spLocks noGrp="1"/>
          </p:cNvSpPr>
          <p:nvPr>
            <p:ph type="sldNum" sz="quarter" idx="5"/>
          </p:nvPr>
        </p:nvSpPr>
        <p:spPr/>
        <p:txBody>
          <a:bodyPr/>
          <a:lstStyle/>
          <a:p>
            <a:fld id="{34298660-9B93-8147-97E8-C00866B1391C}" type="slidenum">
              <a:rPr lang="en-US" smtClean="0"/>
              <a:t>13</a:t>
            </a:fld>
            <a:endParaRPr lang="en-US"/>
          </a:p>
        </p:txBody>
      </p:sp>
    </p:spTree>
    <p:extLst>
      <p:ext uri="{BB962C8B-B14F-4D97-AF65-F5344CB8AC3E}">
        <p14:creationId xmlns:p14="http://schemas.microsoft.com/office/powerpoint/2010/main" val="298581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Membership:</a:t>
            </a:r>
          </a:p>
          <a:p>
            <a:pPr marL="628650" lvl="1" indent="-171450">
              <a:buFont typeface="Arial" panose="020B0604020202020204" pitchFamily="34" charset="0"/>
              <a:buChar char="•"/>
            </a:pPr>
            <a:r>
              <a:rPr lang="en-US"/>
              <a:t>5-9 members: 9</a:t>
            </a:r>
          </a:p>
          <a:p>
            <a:pPr marL="628650" lvl="1" indent="-171450">
              <a:buFont typeface="Arial" panose="020B0604020202020204" pitchFamily="34" charset="0"/>
              <a:buChar char="•"/>
            </a:pPr>
            <a:r>
              <a:rPr lang="en-US"/>
              <a:t>10+ members: 3</a:t>
            </a:r>
          </a:p>
          <a:p>
            <a:pPr marL="628650" lvl="1" indent="-171450">
              <a:buFont typeface="Arial" panose="020B0604020202020204" pitchFamily="34" charset="0"/>
              <a:buChar char="•"/>
            </a:pPr>
            <a:r>
              <a:rPr lang="en-US"/>
              <a:t>1-4 members: 2</a:t>
            </a:r>
            <a:br>
              <a:rPr lang="en-US"/>
            </a:br>
            <a:endParaRPr lang="en-US"/>
          </a:p>
          <a:p>
            <a:pPr marL="171450" lvl="0" indent="-171450">
              <a:buFont typeface="Arial" panose="020B0604020202020204" pitchFamily="34" charset="0"/>
              <a:buChar char="•"/>
            </a:pPr>
            <a:r>
              <a:rPr lang="en-US"/>
              <a:t>Frequency of meetings:</a:t>
            </a:r>
          </a:p>
          <a:p>
            <a:pPr marL="628650" lvl="1" indent="-171450">
              <a:buFont typeface="Arial" panose="020B0604020202020204" pitchFamily="34" charset="0"/>
              <a:buChar char="•"/>
            </a:pPr>
            <a:r>
              <a:rPr lang="en-US"/>
              <a:t>Quarterly: 10</a:t>
            </a:r>
          </a:p>
          <a:p>
            <a:pPr marL="628650" lvl="1" indent="-171450">
              <a:buFont typeface="Arial" panose="020B0604020202020204" pitchFamily="34" charset="0"/>
              <a:buChar char="•"/>
            </a:pPr>
            <a:r>
              <a:rPr lang="en-US"/>
              <a:t>Monthly :1</a:t>
            </a:r>
          </a:p>
          <a:p>
            <a:pPr marL="628650" lvl="1" indent="-171450">
              <a:buFont typeface="Arial" panose="020B0604020202020204" pitchFamily="34" charset="0"/>
              <a:buChar char="•"/>
            </a:pPr>
            <a:r>
              <a:rPr lang="en-US"/>
              <a:t>Other: 3</a:t>
            </a:r>
          </a:p>
          <a:p>
            <a:pPr marL="628650" lvl="1" indent="-171450">
              <a:buFont typeface="Arial" panose="020B0604020202020204" pitchFamily="34" charset="0"/>
              <a:buChar char="•"/>
            </a:pPr>
            <a:endParaRPr lang="en-US"/>
          </a:p>
          <a:p>
            <a:pPr marL="171450" lvl="0" indent="-171450">
              <a:buFont typeface="Arial" panose="020B0604020202020204" pitchFamily="34" charset="0"/>
              <a:buChar char="•"/>
            </a:pPr>
            <a:r>
              <a:rPr lang="en-US"/>
              <a:t>Training:</a:t>
            </a:r>
          </a:p>
          <a:p>
            <a:pPr marL="628650" lvl="1" indent="-171450">
              <a:buFont typeface="Arial" panose="020B0604020202020204" pitchFamily="34" charset="0"/>
              <a:buChar char="•"/>
            </a:pPr>
            <a:r>
              <a:rPr lang="en-US"/>
              <a:t>Provide member training: 7</a:t>
            </a:r>
          </a:p>
          <a:p>
            <a:pPr marL="628650" lvl="1" indent="-171450">
              <a:buFont typeface="Arial" panose="020B0604020202020204" pitchFamily="34" charset="0"/>
              <a:buChar char="•"/>
            </a:pPr>
            <a:r>
              <a:rPr lang="en-US"/>
              <a:t>Do not provide member training: 7</a:t>
            </a:r>
          </a:p>
          <a:p>
            <a:pPr marL="628650" lvl="1" indent="-171450">
              <a:buFont typeface="Arial" panose="020B0604020202020204" pitchFamily="34" charset="0"/>
              <a:buChar char="•"/>
            </a:pPr>
            <a:r>
              <a:rPr lang="en-US"/>
              <a:t>Type of training provided seems to be very different from committee to committee (could be another discussion area if time?)</a:t>
            </a:r>
          </a:p>
        </p:txBody>
      </p:sp>
      <p:sp>
        <p:nvSpPr>
          <p:cNvPr id="4" name="Slide Number Placeholder 3"/>
          <p:cNvSpPr>
            <a:spLocks noGrp="1"/>
          </p:cNvSpPr>
          <p:nvPr>
            <p:ph type="sldNum" sz="quarter" idx="5"/>
          </p:nvPr>
        </p:nvSpPr>
        <p:spPr/>
        <p:txBody>
          <a:bodyPr/>
          <a:lstStyle/>
          <a:p>
            <a:fld id="{34298660-9B93-8147-97E8-C00866B1391C}" type="slidenum">
              <a:rPr lang="en-US" smtClean="0"/>
              <a:t>15</a:t>
            </a:fld>
            <a:endParaRPr lang="en-US"/>
          </a:p>
        </p:txBody>
      </p:sp>
    </p:spTree>
    <p:extLst>
      <p:ext uri="{BB962C8B-B14F-4D97-AF65-F5344CB8AC3E}">
        <p14:creationId xmlns:p14="http://schemas.microsoft.com/office/powerpoint/2010/main" val="350245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 resident member does not appear to be as common; external members are more common</a:t>
            </a:r>
            <a:br>
              <a:rPr lang="en-US" dirty="0"/>
            </a:br>
            <a:endParaRPr lang="en-US" dirty="0"/>
          </a:p>
          <a:p>
            <a:pPr marL="171450" indent="-171450">
              <a:buFont typeface="Arial" panose="020B0604020202020204" pitchFamily="34" charset="0"/>
              <a:buChar char="•"/>
            </a:pPr>
            <a:r>
              <a:rPr lang="en-US" dirty="0"/>
              <a:t>External members: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dirty="0"/>
              <a:t>Allied health professional: 3</a:t>
            </a:r>
          </a:p>
          <a:p>
            <a:pPr marL="628650" lvl="1" indent="-171450">
              <a:buFont typeface="Arial" panose="020B0604020202020204" pitchFamily="34" charset="0"/>
              <a:buChar char="•"/>
            </a:pPr>
            <a:r>
              <a:rPr lang="en-US" dirty="0"/>
              <a:t>Faculty member from another program: 3</a:t>
            </a:r>
          </a:p>
          <a:p>
            <a:pPr marL="628650" lvl="1" indent="-171450">
              <a:buFont typeface="Arial" panose="020B0604020202020204" pitchFamily="34" charset="0"/>
              <a:buChar char="•"/>
            </a:pPr>
            <a:r>
              <a:rPr lang="en-US" dirty="0"/>
              <a:t>Researcher: 3</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dirty="0"/>
              <a:t>PD from another program: 1</a:t>
            </a:r>
          </a:p>
          <a:p>
            <a:pPr marL="628650" lvl="1" indent="-171450">
              <a:buFont typeface="Arial" panose="020B0604020202020204" pitchFamily="34" charset="0"/>
              <a:buChar char="•"/>
            </a:pPr>
            <a:r>
              <a:rPr lang="en-US" dirty="0"/>
              <a:t>Other: 1</a:t>
            </a:r>
          </a:p>
        </p:txBody>
      </p:sp>
      <p:sp>
        <p:nvSpPr>
          <p:cNvPr id="4" name="Slide Number Placeholder 3"/>
          <p:cNvSpPr>
            <a:spLocks noGrp="1"/>
          </p:cNvSpPr>
          <p:nvPr>
            <p:ph type="sldNum" sz="quarter" idx="5"/>
          </p:nvPr>
        </p:nvSpPr>
        <p:spPr/>
        <p:txBody>
          <a:bodyPr/>
          <a:lstStyle/>
          <a:p>
            <a:fld id="{34298660-9B93-8147-97E8-C00866B1391C}" type="slidenum">
              <a:rPr lang="en-US" smtClean="0"/>
              <a:t>16</a:t>
            </a:fld>
            <a:endParaRPr lang="en-US"/>
          </a:p>
        </p:txBody>
      </p:sp>
    </p:spTree>
    <p:extLst>
      <p:ext uri="{BB962C8B-B14F-4D97-AF65-F5344CB8AC3E}">
        <p14:creationId xmlns:p14="http://schemas.microsoft.com/office/powerpoint/2010/main" val="362469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8100C97-AE40-3F46-8053-7F60086AA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A870A08-B141-794B-824D-EB598A972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D39081B-A56B-9244-8B6B-87C9EDDA099B}"/>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221076B-128E-BA40-9C51-731CF9FAA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A68701B-D0FD-CD43-A705-2179FDDB6B8E}"/>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15413713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E9B9513-F891-BE47-8DC9-07098B3DA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8EBDE52-4A54-AD4B-A5DD-B6BFD94372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F2A691C-8B9D-E445-B4EE-A928808013B3}"/>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24B4EA2-B22D-CA49-A5E3-B932C30F0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A7406B3-A8AF-9C4F-9286-094BB7E2C1D6}"/>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9468941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6F27872-842C-5A49-A060-6397E2E726F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48B3778-1A62-2F42-A2E5-4FC210A2EAC3}"/>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B34A5A4-9D5D-6B42-98D3-34F90C260472}"/>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6E24FE0-08BF-2144-A91D-F38A792E6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7B334E0-F7DA-8341-80B1-38E2D26B2F77}"/>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3671486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358400" y="2655751"/>
            <a:ext cx="7475200" cy="1546400"/>
          </a:xfrm>
          <a:prstGeom prst="rect">
            <a:avLst/>
          </a:prstGeom>
          <a:noFill/>
          <a:ln>
            <a:noFill/>
          </a:ln>
        </p:spPr>
        <p:txBody>
          <a:bodyPr spcFirstLastPara="1" wrap="square" lIns="121897" tIns="121897" rIns="121897" bIns="121897" anchor="ctr" anchorCtr="0">
            <a:noAutofit/>
          </a:bodyPr>
          <a:lstStyle>
            <a:lvl1pPr lvl="0" algn="ctr">
              <a:lnSpc>
                <a:spcPct val="100000"/>
              </a:lnSpc>
              <a:spcBef>
                <a:spcPct val="0"/>
              </a:spcBef>
              <a:spcAft>
                <a:spcPct val="0"/>
              </a:spcAft>
              <a:buClr>
                <a:srgbClr val="FFFFFF"/>
              </a:buClr>
              <a:buSzPts val="3600"/>
              <a:buNone/>
              <a:defRPr sz="4800">
                <a:solidFill>
                  <a:srgbClr val="FFFFFF"/>
                </a:solidFill>
              </a:defRPr>
            </a:lvl1pPr>
            <a:lvl2pPr lvl="1" algn="ctr">
              <a:lnSpc>
                <a:spcPct val="100000"/>
              </a:lnSpc>
              <a:spcBef>
                <a:spcPct val="0"/>
              </a:spcBef>
              <a:spcAft>
                <a:spcPct val="0"/>
              </a:spcAft>
              <a:buSzPts val="6000"/>
              <a:buNone/>
              <a:defRPr sz="8000"/>
            </a:lvl2pPr>
            <a:lvl3pPr lvl="2" algn="ctr">
              <a:lnSpc>
                <a:spcPct val="100000"/>
              </a:lnSpc>
              <a:spcBef>
                <a:spcPct val="0"/>
              </a:spcBef>
              <a:spcAft>
                <a:spcPct val="0"/>
              </a:spcAft>
              <a:buSzPts val="6000"/>
              <a:buNone/>
              <a:defRPr sz="8000"/>
            </a:lvl3pPr>
            <a:lvl4pPr lvl="3" algn="ctr">
              <a:lnSpc>
                <a:spcPct val="100000"/>
              </a:lnSpc>
              <a:spcBef>
                <a:spcPct val="0"/>
              </a:spcBef>
              <a:spcAft>
                <a:spcPct val="0"/>
              </a:spcAft>
              <a:buSzPts val="6000"/>
              <a:buNone/>
              <a:defRPr sz="8000"/>
            </a:lvl4pPr>
            <a:lvl5pPr lvl="4" algn="ctr">
              <a:lnSpc>
                <a:spcPct val="100000"/>
              </a:lnSpc>
              <a:spcBef>
                <a:spcPct val="0"/>
              </a:spcBef>
              <a:spcAft>
                <a:spcPct val="0"/>
              </a:spcAft>
              <a:buSzPts val="6000"/>
              <a:buNone/>
              <a:defRPr sz="8000"/>
            </a:lvl5pPr>
            <a:lvl6pPr lvl="5" algn="ctr">
              <a:lnSpc>
                <a:spcPct val="100000"/>
              </a:lnSpc>
              <a:spcBef>
                <a:spcPct val="0"/>
              </a:spcBef>
              <a:spcAft>
                <a:spcPct val="0"/>
              </a:spcAft>
              <a:buSzPts val="6000"/>
              <a:buNone/>
              <a:defRPr sz="8000"/>
            </a:lvl6pPr>
            <a:lvl7pPr lvl="6" algn="ctr">
              <a:lnSpc>
                <a:spcPct val="100000"/>
              </a:lnSpc>
              <a:spcBef>
                <a:spcPct val="0"/>
              </a:spcBef>
              <a:spcAft>
                <a:spcPct val="0"/>
              </a:spcAft>
              <a:buSzPts val="6000"/>
              <a:buNone/>
              <a:defRPr sz="8000"/>
            </a:lvl7pPr>
            <a:lvl8pPr lvl="7" algn="ctr">
              <a:lnSpc>
                <a:spcPct val="100000"/>
              </a:lnSpc>
              <a:spcBef>
                <a:spcPct val="0"/>
              </a:spcBef>
              <a:spcAft>
                <a:spcPct val="0"/>
              </a:spcAft>
              <a:buSzPts val="6000"/>
              <a:buNone/>
              <a:defRPr sz="8000"/>
            </a:lvl8pPr>
            <a:lvl9pPr lvl="8" algn="ctr">
              <a:lnSpc>
                <a:spcPct val="100000"/>
              </a:lnSpc>
              <a:spcBef>
                <a:spcPct val="0"/>
              </a:spcBef>
              <a:spcAft>
                <a:spcPct val="0"/>
              </a:spcAft>
              <a:buSzPts val="6000"/>
              <a:buNone/>
              <a:defRPr sz="8000"/>
            </a:lvl9pPr>
          </a:lstStyle>
          <a:p>
            <a:endParaRPr/>
          </a:p>
        </p:txBody>
      </p:sp>
    </p:spTree>
    <p:extLst>
      <p:ext uri="{BB962C8B-B14F-4D97-AF65-F5344CB8AC3E}">
        <p14:creationId xmlns:p14="http://schemas.microsoft.com/office/powerpoint/2010/main" val="8696694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159600" y="2111125"/>
            <a:ext cx="7872800" cy="1546400"/>
          </a:xfrm>
          <a:prstGeom prst="rect">
            <a:avLst/>
          </a:prstGeom>
          <a:noFill/>
          <a:ln>
            <a:noFill/>
          </a:ln>
        </p:spPr>
        <p:txBody>
          <a:bodyPr spcFirstLastPara="1" wrap="square" lIns="121897" tIns="121897" rIns="121897" bIns="121897" anchor="b" anchorCtr="0">
            <a:noAutofit/>
          </a:bodyPr>
          <a:lstStyle>
            <a:lvl1pPr lvl="0" algn="ctr">
              <a:lnSpc>
                <a:spcPct val="100000"/>
              </a:lnSpc>
              <a:spcBef>
                <a:spcPct val="0"/>
              </a:spcBef>
              <a:spcAft>
                <a:spcPct val="0"/>
              </a:spcAft>
              <a:buSzPts val="3600"/>
              <a:buNone/>
              <a:defRPr sz="4800"/>
            </a:lvl1pPr>
            <a:lvl2pPr lvl="1" algn="ctr">
              <a:lnSpc>
                <a:spcPct val="100000"/>
              </a:lnSpc>
              <a:spcBef>
                <a:spcPct val="0"/>
              </a:spcBef>
              <a:spcAft>
                <a:spcPct val="0"/>
              </a:spcAft>
              <a:buSzPts val="3600"/>
              <a:buNone/>
              <a:defRPr sz="4800"/>
            </a:lvl2pPr>
            <a:lvl3pPr lvl="2" algn="ctr">
              <a:lnSpc>
                <a:spcPct val="100000"/>
              </a:lnSpc>
              <a:spcBef>
                <a:spcPct val="0"/>
              </a:spcBef>
              <a:spcAft>
                <a:spcPct val="0"/>
              </a:spcAft>
              <a:buSzPts val="3600"/>
              <a:buNone/>
              <a:defRPr sz="4800"/>
            </a:lvl3pPr>
            <a:lvl4pPr lvl="3" algn="ctr">
              <a:lnSpc>
                <a:spcPct val="100000"/>
              </a:lnSpc>
              <a:spcBef>
                <a:spcPct val="0"/>
              </a:spcBef>
              <a:spcAft>
                <a:spcPct val="0"/>
              </a:spcAft>
              <a:buSzPts val="3600"/>
              <a:buNone/>
              <a:defRPr sz="4800"/>
            </a:lvl4pPr>
            <a:lvl5pPr lvl="4" algn="ctr">
              <a:lnSpc>
                <a:spcPct val="100000"/>
              </a:lnSpc>
              <a:spcBef>
                <a:spcPct val="0"/>
              </a:spcBef>
              <a:spcAft>
                <a:spcPct val="0"/>
              </a:spcAft>
              <a:buSzPts val="3600"/>
              <a:buNone/>
              <a:defRPr sz="4800"/>
            </a:lvl5pPr>
            <a:lvl6pPr lvl="5" algn="ctr">
              <a:lnSpc>
                <a:spcPct val="100000"/>
              </a:lnSpc>
              <a:spcBef>
                <a:spcPct val="0"/>
              </a:spcBef>
              <a:spcAft>
                <a:spcPct val="0"/>
              </a:spcAft>
              <a:buSzPts val="3600"/>
              <a:buNone/>
              <a:defRPr sz="4800"/>
            </a:lvl6pPr>
            <a:lvl7pPr lvl="6" algn="ctr">
              <a:lnSpc>
                <a:spcPct val="100000"/>
              </a:lnSpc>
              <a:spcBef>
                <a:spcPct val="0"/>
              </a:spcBef>
              <a:spcAft>
                <a:spcPct val="0"/>
              </a:spcAft>
              <a:buSzPts val="3600"/>
              <a:buNone/>
              <a:defRPr sz="4800"/>
            </a:lvl7pPr>
            <a:lvl8pPr lvl="7" algn="ctr">
              <a:lnSpc>
                <a:spcPct val="100000"/>
              </a:lnSpc>
              <a:spcBef>
                <a:spcPct val="0"/>
              </a:spcBef>
              <a:spcAft>
                <a:spcPct val="0"/>
              </a:spcAft>
              <a:buSzPts val="3600"/>
              <a:buNone/>
              <a:defRPr sz="4800"/>
            </a:lvl8pPr>
            <a:lvl9pPr lvl="8" algn="ctr">
              <a:lnSpc>
                <a:spcPct val="100000"/>
              </a:lnSpc>
              <a:spcBef>
                <a:spcPct val="0"/>
              </a:spcBef>
              <a:spcAft>
                <a:spcPct val="0"/>
              </a:spcAft>
              <a:buSzPts val="3600"/>
              <a:buNone/>
              <a:defRPr sz="4800"/>
            </a:lvl9pPr>
          </a:lstStyle>
          <a:p>
            <a:endParaRPr/>
          </a:p>
        </p:txBody>
      </p:sp>
      <p:sp>
        <p:nvSpPr>
          <p:cNvPr id="15" name="Google Shape;15;p3"/>
          <p:cNvSpPr txBox="1">
            <a:spLocks noGrp="1"/>
          </p:cNvSpPr>
          <p:nvPr>
            <p:ph type="subTitle" idx="1"/>
          </p:nvPr>
        </p:nvSpPr>
        <p:spPr>
          <a:xfrm>
            <a:off x="2159600" y="3786747"/>
            <a:ext cx="7872800" cy="1046400"/>
          </a:xfrm>
          <a:prstGeom prst="rect">
            <a:avLst/>
          </a:prstGeom>
          <a:noFill/>
          <a:ln>
            <a:noFill/>
          </a:ln>
        </p:spPr>
        <p:txBody>
          <a:bodyPr spcFirstLastPara="1" wrap="square" lIns="121897" tIns="121897" rIns="121897" bIns="121897" anchor="t" anchorCtr="0">
            <a:noAutofit/>
          </a:bodyPr>
          <a:lstStyle>
            <a:lvl1pPr lvl="0" algn="ctr">
              <a:lnSpc>
                <a:spcPct val="100000"/>
              </a:lnSpc>
              <a:spcBef>
                <a:spcPct val="0"/>
              </a:spcBef>
              <a:spcAft>
                <a:spcPct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2pPr>
            <a:lvl3pPr lvl="2"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3pPr>
            <a:lvl4pPr lvl="3"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4pPr>
            <a:lvl5pPr lvl="4"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5pPr>
            <a:lvl6pPr lvl="5"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6pPr>
            <a:lvl7pPr lvl="6"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7pPr>
            <a:lvl8pPr lvl="7"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8pPr>
            <a:lvl9pPr lvl="8" algn="ctr">
              <a:lnSpc>
                <a:spcPct val="100000"/>
              </a:lnSpc>
              <a:spcBef>
                <a:spcPct val="0"/>
              </a:spcBef>
              <a:spcAft>
                <a:spcPct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5730200" y="5893117"/>
            <a:ext cx="731600" cy="524800"/>
          </a:xfrm>
          <a:prstGeom prst="rect">
            <a:avLst/>
          </a:prstGeom>
          <a:noFill/>
          <a:ln>
            <a:noFill/>
          </a:ln>
        </p:spPr>
        <p:txBody>
          <a:bodyPr spcFirstLastPara="1" wrap="square" lIns="121897" tIns="121897" rIns="121897" bIns="121897" anchor="b" anchorCtr="0">
            <a:noAutofit/>
          </a:bodyPr>
          <a:lstStyle>
            <a:lvl1pPr marL="0" marR="0" lvl="0"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1pPr>
            <a:lvl2pPr marL="0" marR="0" lvl="1"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2pPr>
            <a:lvl3pPr marL="0" marR="0" lvl="2"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3pPr>
            <a:lvl4pPr marL="0" marR="0" lvl="3"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4pPr>
            <a:lvl5pPr marL="0" marR="0" lvl="4"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5pPr>
            <a:lvl6pPr marL="0" marR="0" lvl="5"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6pPr>
            <a:lvl7pPr marL="0" marR="0" lvl="6"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7pPr>
            <a:lvl8pPr marL="0" marR="0" lvl="7"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8pPr>
            <a:lvl9pPr marL="0" marR="0" lvl="8" indent="0" algn="ctr">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9pPr>
          </a:lstStyle>
          <a:p>
            <a:fld id="{00000000-1234-1234-1234-123412341234}" type="slidenum">
              <a:rPr lang="en-CA" smtClean="0">
                <a:solidFill>
                  <a:srgbClr val="CCCCCC"/>
                </a:solidFill>
              </a:rPr>
              <a:t>‹#›</a:t>
            </a:fld>
            <a:endParaRPr lang="en-CA">
              <a:solidFill>
                <a:srgbClr val="CCCCCC"/>
              </a:solidFill>
            </a:endParaRPr>
          </a:p>
        </p:txBody>
      </p:sp>
    </p:spTree>
    <p:extLst>
      <p:ext uri="{BB962C8B-B14F-4D97-AF65-F5344CB8AC3E}">
        <p14:creationId xmlns:p14="http://schemas.microsoft.com/office/powerpoint/2010/main" val="41289942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4EB153F-83FF-3B4C-BFA7-7392AB917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020B8F6-CC7F-294B-A87E-3547FF8D1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E13F5C0-ADCF-CD48-AD81-CB1EA9329556}"/>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1ADD46B-5B35-4349-BA90-C226688B45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40B4959-3839-3743-BE7C-B2372A839D1A}"/>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252042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7D6E9E8-C20D-AD4A-86D2-ECDD7E139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1EE89A9-1852-C141-BDF9-A7CE71E30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DA6542A-B478-3546-B89D-067FA7104987}"/>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2A6D96A-9D39-A540-8955-BE8CB33561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E3AFAD1-63B8-BD4C-BC45-25C586001C5B}"/>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3356519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BCB6543-CE39-D440-A98E-892AB9834C89}"/>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F15A459-CF7A-D641-840C-58A60950064B}"/>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B295802-A9F8-2549-8ADE-60C17A6E68DB}"/>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A6FB84E-D582-5A4B-83D8-BD585F1214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8418F71-69F8-9A44-A591-213732C972E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9409296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F4D973E-6735-FE44-A735-6C61C89FA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1F83752-DCF9-3447-A7E0-C4B55E9316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94B4127-47B9-B747-B0A5-B37D810F7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FC3D4CA-B866-314B-A03F-A5330105EF9E}"/>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9684CC6-9E25-C345-A459-E1083E7B6B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5EE23D9-D7E9-FA49-B01B-5963B7BDEA3E}"/>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033452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8EFA72-50AB-CB41-97B2-711E4696D10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1395489-7D0F-5445-8D10-3C133A6B3A3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2965DA9-2499-4F49-BAE0-B30E71EFC25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009FD83-B7CE-B142-AA24-7E7A20BEC81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BDF326A-BBE0-204D-AD71-30BFE66C6C07}"/>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D0B4FA0-FC11-C64F-B723-EB8411EDD8B3}"/>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8" name="Footer Placeholder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02F73E3-AAF0-3A44-BF44-A04BBD0EAD5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D5CAED0-A365-3F40-BC88-C36ED50D968A}"/>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898206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A27AB9E-DDDF-534F-90F3-D306AA6AD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0EE410D-B6AC-1B48-9163-5971E7567A19}"/>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4" name="Footer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E77E236-45EE-6441-B7C5-4E53FC761D9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B3EEC36-EA36-0746-9FE2-58B255D5789E}"/>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10064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D0A0C79-FD73-1744-8027-0F919B0FC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97C145-2B80-D142-9CCA-D185338BC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6678351-3E1A-C542-943B-3511FF73965B}"/>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AC90F29-A5AC-E840-A6E2-42859C662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6456D5C-3B71-B54A-9D49-CB02E4673E9D}"/>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472665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860266F-F277-2D46-BFA9-92432B618892}"/>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3" name="Footer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4A08DF7-B5FF-ED42-BD27-7E1737C4FD5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6BE048C-D537-D34E-B8DB-0CB55C650FFD}"/>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432798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A900DBE-D6E4-5E46-BA1D-7AAF6BA5F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D65A85D-552A-3E4E-A0CB-7226F6BD9324}"/>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AA3002-A82F-504A-9953-4670886BF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7EB0BB5-418D-9E40-89FF-6B8E21B42ECB}"/>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4F2C3A8-DA2F-5045-A048-86E4C1F346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E419FF8-2C1B-AF45-8D66-88BDAC7FA18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323437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AFDF620-5B0E-ED4C-A3B4-FBC2BA5AB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1787F4A-1ADD-5743-A4FD-C788C227F51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5B219E2-0B05-CF42-A1FF-AD0659FFE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B9E15D4-349C-B94C-90B9-4C96597772A3}"/>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70C29B4-A564-2B41-B037-4D9212E799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60F9A7D-1B36-7142-A462-5494C53784C3}"/>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270934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876E06E-45BE-304C-BC8C-118BD4367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648D878-6898-444B-A99C-5C0DDB9D7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5B2C2FF-B49F-934E-82EF-E094B0FD7C4F}"/>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B34D911-717C-A94E-B8D6-FA47587F0B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3FE884C-FEB5-1343-9BB0-89F2F1C07C32}"/>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103773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70B87B1-7334-494C-9F50-B3477590A99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2477ADB-8BB7-3947-8195-994DF4A983E9}"/>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F14C2E9-B9D1-B54C-94EE-FD3057E5A76D}"/>
              </a:ext>
            </a:extLst>
          </p:cNvPr>
          <p:cNvSpPr>
            <a:spLocks noGrp="1"/>
          </p:cNvSpPr>
          <p:nvPr>
            <p:ph type="dt" sz="half" idx="10"/>
          </p:nvPr>
        </p:nvSpPr>
        <p:spPr/>
        <p:txBody>
          <a:body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F22AB7F-5E8F-B44C-BE57-12D7FA9FCF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2350C16-F0F2-0247-8E27-867EB9C8BE54}"/>
              </a:ext>
            </a:extLst>
          </p:cNvPr>
          <p:cNvSpPr>
            <a:spLocks noGrp="1"/>
          </p:cNvSpPr>
          <p:nvPr>
            <p:ph type="sldNum" sz="quarter" idx="12"/>
          </p:nvPr>
        </p:nvSpPr>
        <p:spPr/>
        <p:txBody>
          <a:body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6633548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49AC8BC8-BD4D-BB49-B8A4-7F91FD8980C5}" type="datetimeFigureOut">
              <a:rPr lang="en-US" smtClean="0"/>
              <a:t>8/17/2020</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2339D31F-DFEA-8E42-95D5-0A8E94640909}" type="slidenum">
              <a:rPr lang="en-US" smtClean="0"/>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49AC8BC8-BD4D-BB49-B8A4-7F91FD8980C5}" type="datetimeFigureOut">
              <a:rPr lang="en-US" smtClean="0"/>
              <a:t>8/17/2020</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2339D31F-DFEA-8E42-95D5-0A8E94640909}" type="slidenum">
              <a:rPr lang="en-US" smtClean="0"/>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9AC8BC8-BD4D-BB49-B8A4-7F91FD8980C5}"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9D31F-DFEA-8E42-95D5-0A8E94640909}" type="slidenum">
              <a:rPr lang="en-US" smtClean="0"/>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D1F00F7-998C-E344-A633-6184DBB39EF5}"/>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5571AA8-F624-AB48-8B4B-734EDB91D4E8}"/>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C25D72D-7E0C-194B-94E8-0ED626092809}"/>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9785AE8-3220-994D-B097-03A5E3547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B6A4E19-032B-1446-8DDA-FA600D6AD833}"/>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312060846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AC8BC8-BD4D-BB49-B8A4-7F91FD8980C5}"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9D31F-DFEA-8E42-95D5-0A8E94640909}" type="slidenum">
              <a:rPr lang="en-US" smtClean="0"/>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C8BC8-BD4D-BB49-B8A4-7F91FD8980C5}"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9D31F-DFEA-8E42-95D5-0A8E94640909}" type="slidenum">
              <a:rPr lang="en-US" smtClean="0"/>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D31F-DFEA-8E42-95D5-0A8E94640909}" type="slidenum">
              <a:rPr lang="en-US" smtClean="0"/>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C8BC8-BD4D-BB49-B8A4-7F91FD8980C5}"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D31F-DFEA-8E42-95D5-0A8E94640909}" type="slidenum">
              <a:rPr lang="en-US" smtClean="0"/>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6A6C5C5-122A-0B4B-ABA8-B3747AA47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02A90F6-1DC1-A940-95A8-5EE65F6AE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95D41DC-5E0B-9E45-8235-1AC3FCF3D5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1F512D5-75CE-F64E-AB1F-EF9F25DE15DE}"/>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C5D7329-58C4-1A4E-AE4D-400F276D6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253268B-212B-1845-B9E9-AD6C26B63B85}"/>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6600499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4898F49-7EC8-E647-9D7A-32CF346DA5E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1DEB3F4-BCD0-EB46-91E6-47C426E19EB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FDCA567-69BC-2D4C-A9CA-44D079F330F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622173B-22F7-364C-BEC2-01CC48C2A56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87572AD-D9E3-994C-92A4-3CA5332B18A3}"/>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A770F4B-3C19-0748-BF30-A428CDE877D0}"/>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8" name="Footer Placeholder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10E8842-C318-DF4D-988E-257611018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D9795E6-4614-7D4D-95BF-B42EB729D4B2}"/>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41082779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FBE1208-E98A-B34C-A6D6-320E0DE2F2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CB278F1-7DB9-F444-85DF-2415ADC3CC35}"/>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4" name="Footer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4B05274-1734-624E-83C3-BC581FDFE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A34846C-83DC-ED44-BE53-DE0411136640}"/>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5478309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08FA493-3039-8A43-851B-12C9E0EC4EDE}"/>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3" name="Footer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8624EE1-A0F8-AB48-84EC-F0793A8A6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C4F86B2-1BAC-5049-BB2A-C20075C96803}"/>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15578913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6133566-E023-DF41-AED5-17901BEAE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ACC632A-7022-ED4C-8680-CF6C7084F86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B8E8AC7-AAA2-174A-B223-A13A4F954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421592F-EDD1-6E40-BADE-5A42DC4D84DF}"/>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D60DDEB-C402-434C-BAF3-093728CB4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3173675-7F08-804A-A0A0-706E4525FDE2}"/>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5123340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23EAD10-4C99-5F43-BE85-53104DBF8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0A5D1AE-14F1-7241-8259-623FA0B8E736}"/>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E58F0E7-C527-F94A-B1AC-77FC7211A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AD575BC-8BB1-1640-9613-095AC74561A5}"/>
              </a:ext>
            </a:extLst>
          </p:cNvPr>
          <p:cNvSpPr>
            <a:spLocks noGrp="1"/>
          </p:cNvSpPr>
          <p:nvPr>
            <p:ph type="dt" sz="half" idx="10"/>
          </p:nvPr>
        </p:nvSpPr>
        <p:spPr/>
        <p:txBody>
          <a:bodyPr/>
          <a:lstStyle/>
          <a:p>
            <a:fld id="{49AC8BC8-BD4D-BB49-B8A4-7F91FD8980C5}" type="datetimeFigureOut">
              <a:rPr lang="en-US" smtClean="0"/>
              <a:t>8/17/2020</a:t>
            </a:fld>
            <a:endParaRPr lang="en-US"/>
          </a:p>
        </p:txBody>
      </p:sp>
      <p:sp>
        <p:nvSpPr>
          <p:cNvPr id="6" name="Foot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E6C5601-5D66-7E4A-A42B-719E8056B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C9B9CCE-60FC-4F42-8B8D-1E34308B5E4F}"/>
              </a:ext>
            </a:extLst>
          </p:cNvPr>
          <p:cNvSpPr>
            <a:spLocks noGrp="1"/>
          </p:cNvSpPr>
          <p:nvPr>
            <p:ph type="sldNum" sz="quarter" idx="12"/>
          </p:nvPr>
        </p:nvSpPr>
        <p:spPr/>
        <p:txBody>
          <a:bodyPr/>
          <a:lstStyle/>
          <a:p>
            <a:fld id="{2339D31F-DFEA-8E42-95D5-0A8E94640909}" type="slidenum">
              <a:rPr lang="en-US" smtClean="0"/>
              <a:t>‹#›</a:t>
            </a:fld>
            <a:endParaRPr lang="en-US"/>
          </a:p>
        </p:txBody>
      </p:sp>
    </p:spTree>
    <p:extLst>
      <p:ext uri="{BB962C8B-B14F-4D97-AF65-F5344CB8AC3E}">
        <p14:creationId xmlns:p14="http://schemas.microsoft.com/office/powerpoint/2010/main" val="29007647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324BDFB-F067-6848-9278-2CF42ACAE8B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6FD4FCA-763D-614F-AADE-B54EC308E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F42758E-661F-B64F-8AF8-7A347572AE0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C8BC8-BD4D-BB49-B8A4-7F91FD8980C5}" type="datetimeFigureOut">
              <a:rPr lang="en-US" smtClean="0"/>
              <a:t>8/17/2020</a:t>
            </a:fld>
            <a:endParaRPr lang="en-US"/>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300E263-E681-C648-BAAC-5D8415CB06E2}"/>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985029E-B458-F04F-98B0-87F26F304502}"/>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9D31F-DFEA-8E42-95D5-0A8E94640909}" type="slidenum">
              <a:rPr lang="en-US" smtClean="0"/>
              <a:t>‹#›</a:t>
            </a:fld>
            <a:endParaRPr lang="en-US"/>
          </a:p>
        </p:txBody>
      </p:sp>
    </p:spTree>
    <p:extLst>
      <p:ext uri="{BB962C8B-B14F-4D97-AF65-F5344CB8AC3E}">
        <p14:creationId xmlns:p14="http://schemas.microsoft.com/office/powerpoint/2010/main" val="2083105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96833" y="302100"/>
            <a:ext cx="11598400" cy="6253600"/>
          </a:xfrm>
          <a:prstGeom prst="rect">
            <a:avLst/>
          </a:prstGeom>
          <a:noFill/>
          <a:ln w="2857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SzPts val="1400"/>
              <a:buFont typeface="Arial"/>
              <a:buNone/>
            </a:pPr>
            <a:endParaRPr sz="1900" kern="0">
              <a:solidFill>
                <a:srgbClr val="000000"/>
              </a:solidFill>
              <a:ea typeface="Arial"/>
              <a:cs typeface="Arial"/>
              <a:sym typeface="Arial"/>
            </a:endParaRPr>
          </a:p>
        </p:txBody>
      </p:sp>
      <p:sp>
        <p:nvSpPr>
          <p:cNvPr id="7" name="Google Shape;7;p1"/>
          <p:cNvSpPr/>
          <p:nvPr/>
        </p:nvSpPr>
        <p:spPr>
          <a:xfrm>
            <a:off x="384000" y="384167"/>
            <a:ext cx="11423600" cy="6089600"/>
          </a:xfrm>
          <a:prstGeom prst="rect">
            <a:avLst/>
          </a:prstGeom>
          <a:noFill/>
          <a:ln w="952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SzPts val="1400"/>
              <a:buFont typeface="Arial"/>
              <a:buNone/>
            </a:pPr>
            <a:endParaRPr sz="1900" kern="0">
              <a:solidFill>
                <a:srgbClr val="000000"/>
              </a:solidFill>
              <a:ea typeface="Arial"/>
              <a:cs typeface="Arial"/>
              <a:sym typeface="Arial"/>
            </a:endParaRPr>
          </a:p>
        </p:txBody>
      </p:sp>
      <p:sp>
        <p:nvSpPr>
          <p:cNvPr id="8" name="Google Shape;8;p1"/>
          <p:cNvSpPr txBox="1">
            <a:spLocks noGrp="1"/>
          </p:cNvSpPr>
          <p:nvPr>
            <p:ph type="title"/>
          </p:nvPr>
        </p:nvSpPr>
        <p:spPr>
          <a:xfrm>
            <a:off x="518607" y="451075"/>
            <a:ext cx="11154800" cy="1016800"/>
          </a:xfrm>
          <a:prstGeom prst="rect">
            <a:avLst/>
          </a:prstGeom>
          <a:noFill/>
          <a:ln>
            <a:noFill/>
          </a:ln>
        </p:spPr>
        <p:txBody>
          <a:bodyPr spcFirstLastPara="1" wrap="square" lIns="121897" tIns="121897" rIns="121897" bIns="121897" anchor="ctr" anchorCtr="0">
            <a:noAutofit/>
          </a:bodyPr>
          <a:lstStyle>
            <a:lvl1pPr marR="0" lvl="0"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2pPr>
            <a:lvl3pPr marR="0" lvl="2"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3pPr>
            <a:lvl4pPr marR="0" lvl="3"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4pPr>
            <a:lvl5pPr marR="0" lvl="4"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5pPr>
            <a:lvl6pPr marR="0" lvl="5"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6pPr>
            <a:lvl7pPr marR="0" lvl="6"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7pPr>
            <a:lvl8pPr marR="0" lvl="7"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8pPr>
            <a:lvl9pPr marR="0" lvl="8" algn="ctr" rtl="0">
              <a:lnSpc>
                <a:spcPct val="100000"/>
              </a:lnSpc>
              <a:spcBef>
                <a:spcPct val="0"/>
              </a:spcBef>
              <a:spcAft>
                <a:spcPct val="0"/>
              </a:spcAft>
              <a:buClr>
                <a:schemeClr val="dk1"/>
              </a:buClr>
              <a:buSzPts val="1600"/>
              <a:buFont typeface="Playfair Display"/>
              <a:buNone/>
              <a:defRPr sz="1600" b="0" i="0" u="none" strike="noStrike" cap="none">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000"/>
          </a:xfrm>
          <a:prstGeom prst="rect">
            <a:avLst/>
          </a:prstGeom>
          <a:noFill/>
          <a:ln>
            <a:noFill/>
          </a:ln>
        </p:spPr>
        <p:txBody>
          <a:bodyPr spcFirstLastPara="1" wrap="square" lIns="121897" tIns="121897" rIns="121897" bIns="121897" anchor="t" anchorCtr="0">
            <a:noAutofit/>
          </a:bodyPr>
          <a:lstStyle>
            <a:lvl1pPr marL="457200" marR="0" lvl="0" indent="-355600" algn="l" rtl="0">
              <a:lnSpc>
                <a:spcPct val="100000"/>
              </a:lnSpc>
              <a:spcBef>
                <a:spcPts val="60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1pPr>
            <a:lvl2pPr marL="914400" marR="0" lvl="1"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2pPr>
            <a:lvl3pPr marL="1371600" marR="0" lvl="2"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3pPr>
            <a:lvl4pPr marL="1828800" marR="0" lvl="3"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4pPr>
            <a:lvl5pPr marL="2286000" marR="0" lvl="4"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5pPr>
            <a:lvl6pPr marL="2743200" marR="0" lvl="5"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6pPr>
            <a:lvl7pPr marL="3200400" marR="0" lvl="6"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7pPr>
            <a:lvl8pPr marL="3657600" marR="0" lvl="7"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8pPr>
            <a:lvl9pPr marL="4114800" marR="0" lvl="8" indent="-355600" algn="l" rtl="0">
              <a:lnSpc>
                <a:spcPct val="100000"/>
              </a:lnSpc>
              <a:spcBef>
                <a:spcPct val="0"/>
              </a:spcBef>
              <a:spcAft>
                <a:spcPct val="0"/>
              </a:spcAft>
              <a:buClr>
                <a:schemeClr val="dk1"/>
              </a:buClr>
              <a:buSzPts val="2000"/>
              <a:buFont typeface="PT Serif"/>
              <a:buChar char="■"/>
              <a:defRPr sz="2000" b="0" i="0" u="none" strike="noStrike" cap="none">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5730200" y="5893117"/>
            <a:ext cx="731600" cy="524800"/>
          </a:xfrm>
          <a:prstGeom prst="rect">
            <a:avLst/>
          </a:prstGeom>
          <a:noFill/>
          <a:ln>
            <a:noFill/>
          </a:ln>
        </p:spPr>
        <p:txBody>
          <a:bodyPr spcFirstLastPara="1" wrap="square" lIns="121897" tIns="121897" rIns="121897" bIns="121897" anchor="b" anchorCtr="0">
            <a:noAutofit/>
          </a:bodyPr>
          <a:lstStyle>
            <a:lvl1pPr marL="0" marR="0" lvl="0"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1pPr>
            <a:lvl2pPr marL="0" marR="0" lvl="1"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2pPr>
            <a:lvl3pPr marL="0" marR="0" lvl="2"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3pPr>
            <a:lvl4pPr marL="0" marR="0" lvl="3"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4pPr>
            <a:lvl5pPr marL="0" marR="0" lvl="4"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5pPr>
            <a:lvl6pPr marL="0" marR="0" lvl="5"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6pPr>
            <a:lvl7pPr marL="0" marR="0" lvl="6"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7pPr>
            <a:lvl8pPr marL="0" marR="0" lvl="7"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8pPr>
            <a:lvl9pPr marL="0" marR="0" lvl="8" indent="0" algn="ctr" rtl="0">
              <a:lnSpc>
                <a:spcPct val="100000"/>
              </a:lnSpc>
              <a:spcBef>
                <a:spcPct val="0"/>
              </a:spcBef>
              <a:spcAft>
                <a:spcPct val="0"/>
              </a:spcAft>
              <a:buClr>
                <a:srgbClr val="000000"/>
              </a:buClr>
              <a:buSzPts val="1100"/>
              <a:buFont typeface="Arial"/>
              <a:buNone/>
              <a:defRPr sz="1500" b="0" i="0" u="none" strike="noStrike" cap="none">
                <a:solidFill>
                  <a:schemeClr val="accent3"/>
                </a:solidFill>
                <a:latin typeface="PT Serif"/>
                <a:ea typeface="PT Serif"/>
                <a:cs typeface="PT Serif"/>
                <a:sym typeface="PT Serif"/>
              </a:defRPr>
            </a:lvl9pPr>
          </a:lstStyle>
          <a:p>
            <a:fld id="{00000000-1234-1234-1234-123412341234}" type="slidenum">
              <a:rPr lang="en-CA" kern="0" smtClean="0">
                <a:solidFill>
                  <a:srgbClr val="CCCCCC"/>
                </a:solidFill>
              </a:rPr>
              <a:t>‹#›</a:t>
            </a:fld>
            <a:endParaRPr lang="en-CA" kern="0">
              <a:solidFill>
                <a:srgbClr val="CCCCCC"/>
              </a:solidFill>
            </a:endParaRPr>
          </a:p>
        </p:txBody>
      </p:sp>
    </p:spTree>
    <p:extLst>
      <p:ext uri="{BB962C8B-B14F-4D97-AF65-F5344CB8AC3E}">
        <p14:creationId xmlns:p14="http://schemas.microsoft.com/office/powerpoint/2010/main" val="4260713895"/>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433153C-F10A-C44A-B540-A41636810F2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7E988E1-137F-E541-9818-94B1D9169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3BEAE6B-C62B-C841-9878-E01CD6FDD4C8}"/>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75A49-C710-0246-A690-2A74C8DF2537}" type="datetimeFigureOut">
              <a:rPr lang="en-US" smtClean="0">
                <a:solidFill>
                  <a:prstClr val="black">
                    <a:tint val="75000"/>
                  </a:prstClr>
                </a:solidFill>
              </a:rPr>
              <a:t>8/17/2020</a:t>
            </a:fld>
            <a:endParaRPr lang="en-US">
              <a:solidFill>
                <a:prstClr val="black">
                  <a:tint val="75000"/>
                </a:prstClr>
              </a:solidFill>
            </a:endParaRPr>
          </a:p>
        </p:txBody>
      </p:sp>
      <p:sp>
        <p:nvSpPr>
          <p:cNvPr id="5" name="Footer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30CFDDC-0897-6643-A0A7-CF574E9F676B}"/>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E15246D-55A3-B84E-AB83-476AFA8D7BF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B476A-E411-9E40-8CB4-39AF7001AD00}"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142712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49AC8BC8-BD4D-BB49-B8A4-7F91FD8980C5}" type="datetimeFigureOut">
              <a:rPr lang="en-US" smtClean="0"/>
              <a:t>8/17/2020</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2339D31F-DFEA-8E42-95D5-0A8E94640909}" type="slidenum">
              <a:rPr lang="en-US" smtClean="0"/>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86/s12909-019-1583-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651" y="2909170"/>
            <a:ext cx="9144000" cy="1066800"/>
          </a:xfrm>
        </p:spPr>
        <p:txBody>
          <a:bodyPr>
            <a:normAutofit fontScale="90000"/>
          </a:bodyPr>
          <a:lstStyle/>
          <a:p>
            <a:r>
              <a:rPr lang="en-CA" sz="4200" smtClean="0"/>
              <a:t>Comités de compétence – ce que nous savons et ce que nous devons savoir</a:t>
            </a:r>
            <a:endParaRPr lang="en-CA" sz="4200"/>
          </a:p>
        </p:txBody>
      </p:sp>
      <p:sp>
        <p:nvSpPr>
          <p:cNvPr id="5" name="Text Placeholder 4"/>
          <p:cNvSpPr>
            <a:spLocks noGrp="1"/>
          </p:cNvSpPr>
          <p:nvPr>
            <p:ph type="body" idx="1"/>
          </p:nvPr>
        </p:nvSpPr>
        <p:spPr>
          <a:xfrm>
            <a:off x="831851" y="4609579"/>
            <a:ext cx="10515600" cy="1630392"/>
          </a:xfrm>
        </p:spPr>
        <p:txBody>
          <a:bodyPr>
            <a:normAutofit fontScale="92500" lnSpcReduction="20000"/>
          </a:bodyPr>
          <a:lstStyle/>
          <a:p>
            <a:pPr algn="l"/>
            <a:r>
              <a:rPr lang="fr-CA" u="sng" dirty="0" smtClean="0"/>
              <a:t>Présentateurs</a:t>
            </a:r>
          </a:p>
          <a:p>
            <a:pPr algn="l"/>
            <a:r>
              <a:rPr lang="fr-CA" dirty="0" smtClean="0"/>
              <a:t>Dr </a:t>
            </a:r>
            <a:r>
              <a:rPr lang="fr-CA" dirty="0" smtClean="0"/>
              <a:t>Andrew Hall</a:t>
            </a:r>
          </a:p>
          <a:p>
            <a:pPr algn="l"/>
            <a:r>
              <a:rPr lang="fr-CA" dirty="0" smtClean="0"/>
              <a:t>Dre Anna Oswald</a:t>
            </a:r>
          </a:p>
          <a:p>
            <a:pPr algn="l"/>
            <a:r>
              <a:rPr lang="fr-CA" dirty="0" smtClean="0"/>
              <a:t>Alexandra Skutovich </a:t>
            </a:r>
          </a:p>
          <a:p>
            <a:r>
              <a:rPr lang="fr-CA" dirty="0" smtClean="0"/>
              <a:t>Le 23 janvier 2020</a:t>
            </a:r>
            <a:r>
              <a:rPr lang="en-CA" dirty="0" smtClean="0"/>
              <a:t> </a:t>
            </a:r>
            <a:endParaRPr lang="en-CA" dirty="0"/>
          </a:p>
        </p:txBody>
      </p:sp>
      <p:sp>
        <p:nvSpPr>
          <p:cNvPr id="6" name="Title 3"/>
          <p:cNvSpPr txBox="1"/>
          <p:nvPr/>
        </p:nvSpPr>
        <p:spPr>
          <a:xfrm>
            <a:off x="438410" y="212944"/>
            <a:ext cx="11548998" cy="21168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smtClean="0"/>
              <a:t>Forum sur l’évaluation des programmes adaptés à l’approche par compétences en formation médicale </a:t>
            </a:r>
            <a:endParaRPr lang="fr-CA" sz="4800" dirty="0"/>
          </a:p>
        </p:txBody>
      </p:sp>
    </p:spTree>
    <p:extLst>
      <p:ext uri="{BB962C8B-B14F-4D97-AF65-F5344CB8AC3E}">
        <p14:creationId xmlns:p14="http://schemas.microsoft.com/office/powerpoint/2010/main" val="24195004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E6C873-516F-1941-B7DA-949C5AC7B5A9}"/>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a:solidFill>
                  <a:srgbClr val="FFFFFF"/>
                </a:solidFill>
                <a:latin typeface="+mj-lt"/>
                <a:ea typeface="+mj-ea"/>
                <a:cs typeface="+mj-cs"/>
              </a:rPr>
              <a:t>Méthodes</a:t>
            </a:r>
          </a:p>
        </p:txBody>
      </p:sp>
      <p:sp>
        <p:nvSpPr>
          <p:cNvPr id="20" name="Freeform: Shape 1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7719960"/>
      </p:ext>
    </p:extLst>
  </p:cSld>
  <p:clrMapOvr>
    <a:overrideClrMapping bg1="dk1" tx1="lt1" bg2="dk2" tx2="lt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613812" y="1330350"/>
            <a:ext cx="6229349" cy="5223008"/>
          </a:xfrm>
        </p:spPr>
        <p:txBody>
          <a:bodyPr>
            <a:normAutofit fontScale="85000" lnSpcReduction="20000"/>
          </a:bodyPr>
          <a:lstStyle/>
          <a:p>
            <a:r>
              <a:rPr lang="fr-CA" dirty="0" smtClean="0"/>
              <a:t>Sondage de 35 questions créé par une équipe de cliniciens chercheurs et de spécialistes en éducation </a:t>
            </a:r>
            <a:br>
              <a:rPr lang="fr-CA" dirty="0" smtClean="0"/>
            </a:br>
            <a:endParaRPr lang="fr-CA" dirty="0" smtClean="0"/>
          </a:p>
          <a:p>
            <a:r>
              <a:rPr lang="fr-CA" dirty="0" smtClean="0"/>
              <a:t>Envoyé au début de 2019 à tous les présidents de CC à l’Université McMaster (Hamilton, Ontario)</a:t>
            </a:r>
            <a:br>
              <a:rPr lang="fr-CA" dirty="0" smtClean="0"/>
            </a:br>
            <a:endParaRPr lang="fr-CA" dirty="0" smtClean="0"/>
          </a:p>
          <a:p>
            <a:r>
              <a:rPr lang="fr-CA" dirty="0" smtClean="0"/>
              <a:t>Analyse des réponses à l’aide de statistiques descriptives et d’une analyse qualitative du contenu</a:t>
            </a:r>
            <a:br>
              <a:rPr lang="fr-CA" dirty="0" smtClean="0"/>
            </a:br>
            <a:endParaRPr lang="fr-CA" dirty="0" smtClean="0"/>
          </a:p>
          <a:p>
            <a:r>
              <a:rPr lang="fr-CA" dirty="0" smtClean="0"/>
              <a:t>En plus du sondage, observation de 6 CC par une candidate au doctorat en éducation des professions de la santé, et prise de notes détaillées tout au long du processus</a:t>
            </a:r>
            <a:br>
              <a:rPr lang="fr-CA" dirty="0" smtClean="0"/>
            </a:br>
            <a:endParaRPr lang="fr-CA" sz="2400" dirty="0" smtClean="0"/>
          </a:p>
          <a:p>
            <a:pPr marL="0" indent="0">
              <a:buNone/>
            </a:pPr>
            <a:endParaRPr lang="en-US" sz="2000" dirty="0"/>
          </a:p>
        </p:txBody>
      </p:sp>
      <p:sp>
        <p:nvSpPr>
          <p:cNvPr id="26" name="Freeform: Shape 2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DB2E889-2164-534A-A353-EA55FDF889D9}"/>
              </a:ext>
            </a:extLst>
          </p:cNvPr>
          <p:cNvPicPr>
            <a:picLocks noChangeAspect="1"/>
          </p:cNvPicPr>
          <p:nvPr/>
        </p:nvPicPr>
        <p:blipFill>
          <a:blip r:embed="rId3"/>
          <a:stretch>
            <a:fillRect/>
          </a:stretch>
        </p:blipFill>
        <p:spPr>
          <a:xfrm>
            <a:off x="6541056" y="953963"/>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8" name="Arc 2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41917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7765D4E-7DD9-8B4B-8538-0A1D510218E7}"/>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a:solidFill>
                  <a:srgbClr val="FFFFFF"/>
                </a:solidFill>
                <a:latin typeface="+mj-lt"/>
                <a:ea typeface="+mj-ea"/>
                <a:cs typeface="+mj-cs"/>
              </a:rPr>
              <a:t>Résultats</a:t>
            </a:r>
          </a:p>
        </p:txBody>
      </p:sp>
      <p:sp>
        <p:nvSpPr>
          <p:cNvPr id="18" name="Freeform: Shap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5535502"/>
      </p:ext>
    </p:extLst>
  </p:cSld>
  <p:clrMapOvr>
    <a:overrideClrMapping bg1="dk1" tx1="lt1" bg2="dk2" tx2="lt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B867FF-FC45-48F7-8104-F89BE54909F1}"/>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BB56887-D0D5-4F0C-9E19-7247EB83C8B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8F6A4BF-3EB6-8C41-8F1F-7D7D95153A8C}"/>
              </a:ext>
            </a:extLst>
          </p:cNvPr>
          <p:cNvSpPr>
            <a:spLocks noGrp="1"/>
          </p:cNvSpPr>
          <p:nvPr>
            <p:ph idx="1"/>
          </p:nvPr>
        </p:nvSpPr>
        <p:spPr>
          <a:xfrm>
            <a:off x="828161" y="2098675"/>
            <a:ext cx="10515600" cy="4351338"/>
          </a:xfrm>
        </p:spPr>
        <p:txBody>
          <a:bodyPr>
            <a:normAutofit/>
          </a:bodyPr>
          <a:lstStyle/>
          <a:p>
            <a:r>
              <a:rPr lang="fr-CA" sz="2400" b="1" dirty="0" smtClean="0"/>
              <a:t>15 programmes </a:t>
            </a:r>
            <a:r>
              <a:rPr lang="fr-CA" sz="2400" dirty="0" smtClean="0"/>
              <a:t>ont transmis leurs réponses - </a:t>
            </a:r>
            <a:r>
              <a:rPr lang="fr-CA" sz="2400" b="1" dirty="0" smtClean="0"/>
              <a:t>14 (93 %)</a:t>
            </a:r>
            <a:r>
              <a:rPr lang="fr-CA" sz="2400" dirty="0" smtClean="0"/>
              <a:t> ont confirmé la présence d’un CC</a:t>
            </a:r>
            <a:br>
              <a:rPr lang="fr-CA" sz="2400" dirty="0" smtClean="0"/>
            </a:br>
            <a:endParaRPr lang="fr-CA" sz="2400" dirty="0" smtClean="0"/>
          </a:p>
          <a:p>
            <a:r>
              <a:rPr lang="fr-CA" sz="2400" dirty="0" smtClean="0"/>
              <a:t>Programmes de petite taille et de taille moyenne bien représentés</a:t>
            </a:r>
            <a:br>
              <a:rPr lang="fr-CA" sz="2400" dirty="0" smtClean="0"/>
            </a:br>
            <a:endParaRPr lang="fr-CA" sz="2400" dirty="0" smtClean="0"/>
          </a:p>
          <a:p>
            <a:r>
              <a:rPr lang="fr-CA" sz="2400" dirty="0" smtClean="0"/>
              <a:t>CC </a:t>
            </a:r>
            <a:r>
              <a:rPr lang="fr-CA" sz="2400" dirty="0" smtClean="0"/>
              <a:t>formés récemment </a:t>
            </a:r>
            <a:r>
              <a:rPr lang="fr-CA" sz="2400" dirty="0" smtClean="0"/>
              <a:t>dans </a:t>
            </a:r>
            <a:r>
              <a:rPr lang="fr-CA" sz="2400" dirty="0" smtClean="0"/>
              <a:t>la plupart des cas : </a:t>
            </a:r>
            <a:r>
              <a:rPr lang="fr-CA" sz="2400" b="1" dirty="0" smtClean="0"/>
              <a:t>7 (50 %) </a:t>
            </a:r>
            <a:r>
              <a:rPr lang="fr-CA" sz="2400" dirty="0" smtClean="0"/>
              <a:t>en 2018 et </a:t>
            </a:r>
            <a:r>
              <a:rPr lang="fr-CA" sz="2400" b="1" dirty="0" smtClean="0"/>
              <a:t>3 (21 %) </a:t>
            </a:r>
            <a:r>
              <a:rPr lang="fr-CA" sz="2400" dirty="0" smtClean="0"/>
              <a:t>en 2019</a:t>
            </a:r>
            <a:endParaRPr lang="fr-CA" sz="2400" dirty="0"/>
          </a:p>
        </p:txBody>
      </p:sp>
      <p:sp>
        <p:nvSpPr>
          <p:cNvPr id="12" name="Arc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81E4A58-353D-44AE-B2FC-2A74E2E400F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63C3F7B-E3EB-6148-9923-87872FCEBFB5}"/>
              </a:ext>
            </a:extLst>
          </p:cNvPr>
          <p:cNvSpPr>
            <a:spLocks noGrp="1"/>
          </p:cNvSpPr>
          <p:nvPr>
            <p:ph type="title"/>
          </p:nvPr>
        </p:nvSpPr>
        <p:spPr/>
        <p:txBody>
          <a:bodyPr/>
          <a:lstStyle/>
          <a:p>
            <a:r>
              <a:rPr lang="fr-CA" b="1" dirty="0" smtClean="0"/>
              <a:t>Taux de réponse et caractéristiques démographiques</a:t>
            </a:r>
            <a:endParaRPr lang="fr-CA" b="1" dirty="0"/>
          </a:p>
        </p:txBody>
      </p:sp>
    </p:spTree>
    <p:extLst>
      <p:ext uri="{BB962C8B-B14F-4D97-AF65-F5344CB8AC3E}">
        <p14:creationId xmlns:p14="http://schemas.microsoft.com/office/powerpoint/2010/main" val="1484911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8AA5BC-4F7A-4226-8F99-6D824B226A9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E5445C6-DD42-4979-86FF-03730E8C6DB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ltGray">
          <a:xfrm>
            <a:off x="321735"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37F928E-CB88-A54D-AAFC-44BA48D793A8}"/>
              </a:ext>
            </a:extLst>
          </p:cNvPr>
          <p:cNvSpPr>
            <a:spLocks noGrp="1"/>
          </p:cNvSpPr>
          <p:nvPr>
            <p:ph type="title"/>
          </p:nvPr>
        </p:nvSpPr>
        <p:spPr>
          <a:xfrm>
            <a:off x="1524000" y="1122370"/>
            <a:ext cx="9144000" cy="2840037"/>
          </a:xfrm>
        </p:spPr>
        <p:txBody>
          <a:bodyPr vert="horz" lIns="91440" tIns="45720" rIns="91440" bIns="45720" rtlCol="0" anchor="b">
            <a:normAutofit/>
          </a:bodyPr>
          <a:lstStyle/>
          <a:p>
            <a:pPr algn="ctr"/>
            <a:r>
              <a:rPr lang="en-US" sz="5800" b="1" kern="1200">
                <a:solidFill>
                  <a:schemeClr val="tx1"/>
                </a:solidFill>
                <a:latin typeface="+mj-lt"/>
                <a:ea typeface="+mj-ea"/>
                <a:cs typeface="+mj-cs"/>
              </a:rPr>
              <a:t>Les CC en bref</a:t>
            </a:r>
          </a:p>
        </p:txBody>
      </p:sp>
      <p:cxnSp>
        <p:nvCxnSpPr>
          <p:cNvPr id="12" name="Straight Connector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5000665-DFC7-417E-8FD7-516A0F15C975}"/>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07921"/>
      </p:ext>
    </p:extLst>
  </p:cSld>
  <p:clrMapOvr>
    <a:overrideClrMapping bg1="dk1" tx1="lt1" bg2="dk2" tx2="lt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C5BA1FA-9C67-2449-B0D7-1FC9656266E3}"/>
              </a:ext>
            </a:extLst>
          </p:cNvPr>
          <p:cNvPicPr>
            <a:picLocks noChangeAspect="1"/>
          </p:cNvPicPr>
          <p:nvPr/>
        </p:nvPicPr>
        <p:blipFill>
          <a:blip r:embed="rId3"/>
          <a:stretch>
            <a:fillRect/>
          </a:stretch>
        </p:blipFill>
        <p:spPr>
          <a:xfrm flipH="1">
            <a:off x="713642" y="166320"/>
            <a:ext cx="1938705" cy="1938705"/>
          </a:xfrm>
          <a:prstGeom prst="rect">
            <a:avLst/>
          </a:prstGeom>
        </p:spPr>
      </p:pic>
      <p:sp>
        <p:nvSpPr>
          <p:cNvPr id="11" name="Rounded Rectangl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8F91F3B-A1DD-2D4F-B556-68B41363C9A1}"/>
              </a:ext>
            </a:extLst>
          </p:cNvPr>
          <p:cNvSpPr/>
          <p:nvPr/>
        </p:nvSpPr>
        <p:spPr>
          <a:xfrm>
            <a:off x="3686908" y="1063782"/>
            <a:ext cx="5961184" cy="814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En général, les CC comptent de 5 à 9 membres</a:t>
            </a:r>
            <a:endParaRPr lang="fr-CA" sz="2000" dirty="0"/>
          </a:p>
        </p:txBody>
      </p:sp>
      <p:pic>
        <p:nvPicPr>
          <p:cNvPr id="13" name="Pictur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E598414-9364-384E-8A1E-2848C0ED939C}"/>
              </a:ext>
            </a:extLst>
          </p:cNvPr>
          <p:cNvPicPr>
            <a:picLocks noChangeAspect="1"/>
          </p:cNvPicPr>
          <p:nvPr/>
        </p:nvPicPr>
        <p:blipFill>
          <a:blip r:embed="rId4"/>
          <a:stretch>
            <a:fillRect/>
          </a:stretch>
        </p:blipFill>
        <p:spPr>
          <a:xfrm>
            <a:off x="685070" y="2271532"/>
            <a:ext cx="1957753" cy="1957753"/>
          </a:xfrm>
          <a:prstGeom prst="rect">
            <a:avLst/>
          </a:prstGeom>
        </p:spPr>
      </p:pic>
      <p:sp>
        <p:nvSpPr>
          <p:cNvPr id="14" name="Rounded Rectangle 1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ACBCE5D-FCC7-F14D-A858-8DEED74405E8}"/>
              </a:ext>
            </a:extLst>
          </p:cNvPr>
          <p:cNvSpPr/>
          <p:nvPr/>
        </p:nvSpPr>
        <p:spPr>
          <a:xfrm>
            <a:off x="3704493" y="3067780"/>
            <a:ext cx="5961184" cy="8077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La plupart </a:t>
            </a:r>
            <a:r>
              <a:rPr lang="fr-CA" sz="2000" b="1" dirty="0" smtClean="0"/>
              <a:t>(71 %) </a:t>
            </a:r>
            <a:r>
              <a:rPr lang="fr-CA" sz="2000" dirty="0" smtClean="0"/>
              <a:t>des CC se réunissent chaque trimestre</a:t>
            </a:r>
            <a:endParaRPr lang="fr-CA" sz="2000" dirty="0"/>
          </a:p>
        </p:txBody>
      </p:sp>
      <p:pic>
        <p:nvPicPr>
          <p:cNvPr id="16" name="Picture 1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2B5DA8F-B951-9846-B62E-668D21A2B26E}"/>
              </a:ext>
            </a:extLst>
          </p:cNvPr>
          <p:cNvPicPr>
            <a:picLocks noChangeAspect="1"/>
          </p:cNvPicPr>
          <p:nvPr/>
        </p:nvPicPr>
        <p:blipFill>
          <a:blip r:embed="rId5"/>
          <a:stretch>
            <a:fillRect/>
          </a:stretch>
        </p:blipFill>
        <p:spPr>
          <a:xfrm>
            <a:off x="640373" y="4395792"/>
            <a:ext cx="2526323" cy="2526323"/>
          </a:xfrm>
          <a:prstGeom prst="rect">
            <a:avLst/>
          </a:prstGeom>
        </p:spPr>
      </p:pic>
      <p:sp>
        <p:nvSpPr>
          <p:cNvPr id="17" name="Rounded Rectangl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8B3A8B8-7592-364E-BCF4-E23F8FDFB589}"/>
              </a:ext>
            </a:extLst>
          </p:cNvPr>
          <p:cNvSpPr/>
          <p:nvPr/>
        </p:nvSpPr>
        <p:spPr>
          <a:xfrm>
            <a:off x="3686908" y="5064743"/>
            <a:ext cx="5961184" cy="8374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La moitié </a:t>
            </a:r>
            <a:r>
              <a:rPr lang="fr-CA" sz="2000" b="1" dirty="0" smtClean="0"/>
              <a:t>(50 %)</a:t>
            </a:r>
            <a:r>
              <a:rPr lang="fr-CA" sz="2000" dirty="0" smtClean="0"/>
              <a:t> des CC fournissent une orientation et une formation aux membres</a:t>
            </a:r>
            <a:endParaRPr lang="fr-CA" sz="2000" dirty="0"/>
          </a:p>
        </p:txBody>
      </p:sp>
    </p:spTree>
    <p:extLst>
      <p:ext uri="{BB962C8B-B14F-4D97-AF65-F5344CB8AC3E}">
        <p14:creationId xmlns:p14="http://schemas.microsoft.com/office/powerpoint/2010/main" val="1122579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3961E74-4484-D345-B203-37D617E73F52}"/>
              </a:ext>
            </a:extLst>
          </p:cNvPr>
          <p:cNvGraphicFramePr/>
          <p:nvPr>
            <p:extLst>
              <p:ext uri="{D42A27DB-BD31-4B8C-83A1-F6EECF244321}">
                <p14:modId xmlns:p14="http://schemas.microsoft.com/office/powerpoint/2010/main" val="481953515"/>
              </p:ext>
            </p:extLst>
          </p:nvPr>
        </p:nvGraphicFramePr>
        <p:xfrm>
          <a:off x="1107833" y="2082635"/>
          <a:ext cx="4797139" cy="3558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051A04C-14D5-8F41-898B-20A4A274A47F}"/>
              </a:ext>
            </a:extLst>
          </p:cNvPr>
          <p:cNvGraphicFramePr/>
          <p:nvPr>
            <p:extLst>
              <p:ext uri="{D42A27DB-BD31-4B8C-83A1-F6EECF244321}">
                <p14:modId xmlns:p14="http://schemas.microsoft.com/office/powerpoint/2010/main" val="3577121232"/>
              </p:ext>
            </p:extLst>
          </p:nvPr>
        </p:nvGraphicFramePr>
        <p:xfrm>
          <a:off x="6256666" y="2082635"/>
          <a:ext cx="4457335" cy="3558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10639DB-5D2E-9847-B90F-63CFC8497DA1}"/>
              </a:ext>
            </a:extLst>
          </p:cNvPr>
          <p:cNvSpPr>
            <a:spLocks noGrp="1"/>
          </p:cNvSpPr>
          <p:nvPr>
            <p:ph type="title"/>
          </p:nvPr>
        </p:nvSpPr>
        <p:spPr>
          <a:xfrm>
            <a:off x="838200" y="365129"/>
            <a:ext cx="10515600" cy="1325563"/>
          </a:xfrm>
        </p:spPr>
        <p:txBody>
          <a:bodyPr/>
          <a:lstStyle/>
          <a:p>
            <a:r>
              <a:rPr lang="fr-CA" b="1" dirty="0" smtClean="0"/>
              <a:t>Détails sur la composition des CC</a:t>
            </a:r>
            <a:endParaRPr lang="fr-CA" b="1" dirty="0"/>
          </a:p>
        </p:txBody>
      </p:sp>
    </p:spTree>
    <p:extLst>
      <p:ext uri="{BB962C8B-B14F-4D97-AF65-F5344CB8AC3E}">
        <p14:creationId xmlns:p14="http://schemas.microsoft.com/office/powerpoint/2010/main" val="3509602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C5BA1FA-9C67-2449-B0D7-1FC9656266E3}"/>
              </a:ext>
            </a:extLst>
          </p:cNvPr>
          <p:cNvPicPr>
            <a:picLocks noChangeAspect="1"/>
          </p:cNvPicPr>
          <p:nvPr/>
        </p:nvPicPr>
        <p:blipFill>
          <a:blip r:embed="rId3"/>
          <a:stretch>
            <a:fillRect/>
          </a:stretch>
        </p:blipFill>
        <p:spPr>
          <a:xfrm flipH="1">
            <a:off x="713642" y="166320"/>
            <a:ext cx="1938705" cy="1938705"/>
          </a:xfrm>
          <a:prstGeom prst="rect">
            <a:avLst/>
          </a:prstGeom>
        </p:spPr>
      </p:pic>
      <p:sp>
        <p:nvSpPr>
          <p:cNvPr id="11" name="Rounded Rectangl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8F91F3B-A1DD-2D4F-B556-68B41363C9A1}"/>
              </a:ext>
            </a:extLst>
          </p:cNvPr>
          <p:cNvSpPr/>
          <p:nvPr/>
        </p:nvSpPr>
        <p:spPr>
          <a:xfrm>
            <a:off x="3686908" y="1063782"/>
            <a:ext cx="5961184" cy="814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Tous les CC évaluent les résidents au moins 2 fois par année</a:t>
            </a:r>
            <a:endParaRPr lang="fr-CA" sz="2000" dirty="0"/>
          </a:p>
        </p:txBody>
      </p:sp>
      <p:sp>
        <p:nvSpPr>
          <p:cNvPr id="14" name="Rounded Rectangle 1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ACBCE5D-FCC7-F14D-A858-8DEED74405E8}"/>
              </a:ext>
            </a:extLst>
          </p:cNvPr>
          <p:cNvSpPr/>
          <p:nvPr/>
        </p:nvSpPr>
        <p:spPr>
          <a:xfrm>
            <a:off x="3704493" y="3067780"/>
            <a:ext cx="5961184" cy="8077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La majorité </a:t>
            </a:r>
            <a:r>
              <a:rPr lang="fr-CA" sz="2000" b="1" dirty="0" smtClean="0"/>
              <a:t>(79 %) </a:t>
            </a:r>
            <a:r>
              <a:rPr lang="fr-CA" sz="2000" dirty="0" smtClean="0"/>
              <a:t>des présidents des CC examinent tous les dossiers</a:t>
            </a:r>
            <a:endParaRPr lang="fr-CA" sz="2000" dirty="0"/>
          </a:p>
        </p:txBody>
      </p:sp>
      <p:sp>
        <p:nvSpPr>
          <p:cNvPr id="17" name="Rounded Rectangl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8B3A8B8-7592-364E-BCF4-E23F8FDFB589}"/>
              </a:ext>
            </a:extLst>
          </p:cNvPr>
          <p:cNvSpPr/>
          <p:nvPr/>
        </p:nvSpPr>
        <p:spPr>
          <a:xfrm>
            <a:off x="3686908" y="5064743"/>
            <a:ext cx="5961184" cy="8374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smtClean="0"/>
              <a:t>La majorité </a:t>
            </a:r>
            <a:r>
              <a:rPr lang="fr-CA" sz="2000" b="1" dirty="0" smtClean="0"/>
              <a:t>(79 %) </a:t>
            </a:r>
            <a:r>
              <a:rPr lang="fr-CA" sz="2000" dirty="0" smtClean="0"/>
              <a:t>des CC permettent de tenir des téléconférences</a:t>
            </a:r>
            <a:endParaRPr lang="fr-CA" sz="2000" dirty="0"/>
          </a:p>
        </p:txBody>
      </p:sp>
      <p:pic>
        <p:nvPicPr>
          <p:cNvPr id="3" name="Pictur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344A7A8-2DBE-9247-9A85-5742ADAD1C1F}"/>
              </a:ext>
            </a:extLst>
          </p:cNvPr>
          <p:cNvPicPr>
            <a:picLocks noChangeAspect="1"/>
          </p:cNvPicPr>
          <p:nvPr/>
        </p:nvPicPr>
        <p:blipFill>
          <a:blip r:embed="rId4"/>
          <a:stretch>
            <a:fillRect/>
          </a:stretch>
        </p:blipFill>
        <p:spPr>
          <a:xfrm>
            <a:off x="724544" y="4779597"/>
            <a:ext cx="1758696" cy="1758696"/>
          </a:xfrm>
          <a:prstGeom prst="rect">
            <a:avLst/>
          </a:prstGeom>
        </p:spPr>
      </p:pic>
      <p:pic>
        <p:nvPicPr>
          <p:cNvPr id="5" name="Picture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9753E06-54F2-6D4E-8569-C01BD7E9A40D}"/>
              </a:ext>
            </a:extLst>
          </p:cNvPr>
          <p:cNvPicPr>
            <a:picLocks noChangeAspect="1"/>
          </p:cNvPicPr>
          <p:nvPr/>
        </p:nvPicPr>
        <p:blipFill>
          <a:blip r:embed="rId5"/>
          <a:stretch>
            <a:fillRect/>
          </a:stretch>
        </p:blipFill>
        <p:spPr>
          <a:xfrm>
            <a:off x="845727" y="2566899"/>
            <a:ext cx="1674524" cy="1674524"/>
          </a:xfrm>
          <a:prstGeom prst="rect">
            <a:avLst/>
          </a:prstGeom>
        </p:spPr>
      </p:pic>
    </p:spTree>
    <p:extLst>
      <p:ext uri="{BB962C8B-B14F-4D97-AF65-F5344CB8AC3E}">
        <p14:creationId xmlns:p14="http://schemas.microsoft.com/office/powerpoint/2010/main" val="2826705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8AA5BC-4F7A-4226-8F99-6D824B226A9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E5445C6-DD42-4979-86FF-03730E8C6DB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ltGray">
          <a:xfrm>
            <a:off x="321735"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2D8A346-09BE-084F-AA97-7F9BFF0DB252}"/>
              </a:ext>
            </a:extLst>
          </p:cNvPr>
          <p:cNvSpPr>
            <a:spLocks noGrp="1"/>
          </p:cNvSpPr>
          <p:nvPr>
            <p:ph type="title"/>
          </p:nvPr>
        </p:nvSpPr>
        <p:spPr>
          <a:xfrm>
            <a:off x="1524000" y="1122370"/>
            <a:ext cx="9144000" cy="2840037"/>
          </a:xfrm>
        </p:spPr>
        <p:txBody>
          <a:bodyPr vert="horz" lIns="91440" tIns="45720" rIns="91440" bIns="45720" rtlCol="0" anchor="b">
            <a:normAutofit/>
          </a:bodyPr>
          <a:lstStyle/>
          <a:p>
            <a:pPr algn="ctr"/>
            <a:r>
              <a:rPr lang="fr-CA" sz="5800" kern="1200" dirty="0" smtClean="0">
                <a:solidFill>
                  <a:schemeClr val="tx1"/>
                </a:solidFill>
                <a:latin typeface="+mj-lt"/>
                <a:ea typeface="+mj-ea"/>
                <a:cs typeface="+mj-cs"/>
              </a:rPr>
              <a:t>Thèmes importants</a:t>
            </a:r>
            <a:endParaRPr lang="fr-CA" sz="5800" kern="1200" dirty="0">
              <a:solidFill>
                <a:schemeClr val="tx1"/>
              </a:solidFill>
              <a:latin typeface="+mj-lt"/>
              <a:ea typeface="+mj-ea"/>
              <a:cs typeface="+mj-cs"/>
            </a:endParaRPr>
          </a:p>
        </p:txBody>
      </p:sp>
      <p:cxnSp>
        <p:nvCxnSpPr>
          <p:cNvPr id="12" name="Straight Connector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5000665-DFC7-417E-8FD7-516A0F15C975}"/>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791500"/>
      </p:ext>
    </p:extLst>
  </p:cSld>
  <p:clrMapOvr>
    <a:overrideClrMapping bg1="dk1" tx1="lt1" bg2="dk2" tx2="lt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838199" y="866404"/>
            <a:ext cx="5257800" cy="1325563"/>
          </a:xfrm>
        </p:spPr>
        <p:txBody>
          <a:bodyPr>
            <a:normAutofit/>
          </a:bodyPr>
          <a:lstStyle/>
          <a:p>
            <a:r>
              <a:rPr lang="en-US" sz="2800" b="1" dirty="0"/>
              <a:t>1. </a:t>
            </a:r>
            <a:r>
              <a:rPr lang="fr-CA" sz="2800" b="1" dirty="0" err="1" smtClean="0"/>
              <a:t>Coachs</a:t>
            </a:r>
            <a:r>
              <a:rPr lang="fr-CA" sz="2800" b="1" dirty="0" smtClean="0"/>
              <a:t> pédagogiques (conseillers pédagogiques dans la CPC)</a:t>
            </a:r>
            <a:endParaRPr lang="fr-CA" sz="2800"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1" y="2191959"/>
            <a:ext cx="5734051" cy="4192520"/>
          </a:xfrm>
        </p:spPr>
        <p:txBody>
          <a:bodyPr>
            <a:normAutofit fontScale="90000" lnSpcReduction="10000"/>
          </a:bodyPr>
          <a:lstStyle/>
          <a:p>
            <a:r>
              <a:rPr lang="fr-CA" b="1" dirty="0" smtClean="0"/>
              <a:t>11 (79 %) </a:t>
            </a:r>
            <a:r>
              <a:rPr lang="fr-CA" dirty="0" smtClean="0"/>
              <a:t>CC </a:t>
            </a:r>
            <a:r>
              <a:rPr lang="fr-CA" dirty="0" smtClean="0"/>
              <a:t>ont mis en place un système de coaching pédagogique</a:t>
            </a:r>
            <a:br>
              <a:rPr lang="fr-CA" dirty="0" smtClean="0"/>
            </a:br>
            <a:endParaRPr lang="fr-CA" dirty="0" smtClean="0"/>
          </a:p>
          <a:p>
            <a:r>
              <a:rPr lang="fr-CA" dirty="0" smtClean="0"/>
              <a:t>Divers types de coach pédagogique :</a:t>
            </a:r>
          </a:p>
          <a:p>
            <a:pPr lvl="1"/>
            <a:r>
              <a:rPr lang="fr-CA" dirty="0" smtClean="0"/>
              <a:t>Superviseurs de cliniques longitudinales</a:t>
            </a:r>
          </a:p>
          <a:p>
            <a:pPr lvl="1"/>
            <a:r>
              <a:rPr lang="fr-CA" dirty="0" smtClean="0"/>
              <a:t>Membres du corps professoral qui sont de bons enseignants ou </a:t>
            </a:r>
            <a:r>
              <a:rPr lang="fr-CA" dirty="0" err="1" smtClean="0"/>
              <a:t>coachs</a:t>
            </a:r>
            <a:endParaRPr lang="fr-CA" dirty="0" smtClean="0"/>
          </a:p>
          <a:p>
            <a:pPr lvl="1"/>
            <a:r>
              <a:rPr lang="fr-CA" dirty="0" smtClean="0"/>
              <a:t>Membres du corps professoral qui se portent volontaires pour jouer ce rôle</a:t>
            </a:r>
          </a:p>
          <a:p>
            <a:pPr lvl="1"/>
            <a:r>
              <a:rPr lang="fr-CA" dirty="0" smtClean="0"/>
              <a:t>Membres du corps professoral choisis par le DP</a:t>
            </a:r>
          </a:p>
          <a:p>
            <a:pPr lvl="1"/>
            <a:r>
              <a:rPr lang="fr-CA" dirty="0" smtClean="0"/>
              <a:t>Membres des CC</a:t>
            </a:r>
            <a:r>
              <a:rPr lang="en-US" dirty="0"/>
              <a:t/>
            </a:r>
            <a:br>
              <a:rPr lang="en-US" dirty="0"/>
            </a:br>
            <a:endParaRPr lang="en-US" sz="2600" dirty="0"/>
          </a:p>
          <a:p>
            <a:pPr marL="0" indent="0">
              <a:buNone/>
            </a:pPr>
            <a:endParaRPr lang="en-US" sz="1500" dirty="0"/>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41AB1F-8FE3-C743-B8F7-65C017126005}"/>
              </a:ext>
            </a:extLst>
          </p:cNvPr>
          <p:cNvPicPr>
            <a:picLocks noChangeAspect="1"/>
          </p:cNvPicPr>
          <p:nvPr/>
        </p:nvPicPr>
        <p:blipFill>
          <a:blip r:embed="rId3"/>
          <a:stretch>
            <a:fillRect/>
          </a:stretch>
        </p:blipFill>
        <p:spPr>
          <a:xfrm>
            <a:off x="6993436" y="1430465"/>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90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3005"/>
            <a:ext cx="10972800" cy="990600"/>
          </a:xfrm>
        </p:spPr>
        <p:txBody>
          <a:bodyPr/>
          <a:lstStyle/>
          <a:p>
            <a:r>
              <a:rPr lang="en-CA" dirty="0" smtClean="0"/>
              <a:t>Introduction</a:t>
            </a:r>
            <a:endParaRPr lang="en-CA" dirty="0"/>
          </a:p>
        </p:txBody>
      </p:sp>
      <p:sp>
        <p:nvSpPr>
          <p:cNvPr id="5" name="Content Placeholder 4"/>
          <p:cNvSpPr>
            <a:spLocks noGrp="1"/>
          </p:cNvSpPr>
          <p:nvPr>
            <p:ph sz="quarter" idx="1"/>
          </p:nvPr>
        </p:nvSpPr>
        <p:spPr>
          <a:xfrm>
            <a:off x="609600" y="1365337"/>
            <a:ext cx="10972800" cy="3379940"/>
          </a:xfrm>
        </p:spPr>
        <p:txBody>
          <a:bodyPr>
            <a:normAutofit fontScale="90000" lnSpcReduction="20000"/>
          </a:bodyPr>
          <a:lstStyle/>
          <a:p>
            <a:pPr marL="0" lvl="0" indent="0" algn="ctr">
              <a:buNone/>
            </a:pPr>
            <a:r>
              <a:rPr lang="fr-CA" sz="3000" dirty="0" smtClean="0"/>
              <a:t>Qu’est-ce que le Forum sur l’évaluation des programmes adaptés à l’approche par compétences en formation médicale?</a:t>
            </a:r>
          </a:p>
          <a:p>
            <a:pPr marL="0" lvl="0" indent="0">
              <a:buNone/>
            </a:pPr>
            <a:endParaRPr lang="fr-CA" dirty="0" smtClean="0"/>
          </a:p>
          <a:p>
            <a:pPr lvl="0"/>
            <a:r>
              <a:rPr lang="fr-CA" dirty="0" smtClean="0"/>
              <a:t>Bon nombre de centres et d’organisations se livrent à l’évaluation des programmes de la CPC </a:t>
            </a:r>
          </a:p>
          <a:p>
            <a:pPr lvl="0"/>
            <a:r>
              <a:rPr lang="fr-CA" dirty="0" smtClean="0"/>
              <a:t>Il est important de se doter d’une plateforme pour échanger et discuter </a:t>
            </a:r>
          </a:p>
          <a:p>
            <a:pPr lvl="0"/>
            <a:r>
              <a:rPr lang="fr-CA" dirty="0" smtClean="0"/>
              <a:t>Nous encourageons la discussion, le partage et la collaboration </a:t>
            </a:r>
          </a:p>
          <a:p>
            <a:pPr lvl="0"/>
            <a:r>
              <a:rPr lang="fr-CA" dirty="0" smtClean="0"/>
              <a:t>Ce forum peut contribuer aux initiatives d’évaluation de programmes locaux et nationaux</a:t>
            </a:r>
            <a:endParaRPr lang="fr-CA" dirty="0"/>
          </a:p>
        </p:txBody>
      </p:sp>
    </p:spTree>
    <p:extLst>
      <p:ext uri="{BB962C8B-B14F-4D97-AF65-F5344CB8AC3E}">
        <p14:creationId xmlns:p14="http://schemas.microsoft.com/office/powerpoint/2010/main" val="40233409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8FB073-F2DD-8A47-9A80-47084354A9C0}"/>
              </a:ext>
            </a:extLst>
          </p:cNvPr>
          <p:cNvSpPr txBox="1"/>
          <p:nvPr/>
        </p:nvSpPr>
        <p:spPr>
          <a:xfrm>
            <a:off x="838201" y="2191959"/>
            <a:ext cx="5734051" cy="4192520"/>
          </a:xfrm>
          <a:prstGeom prst="rect">
            <a:avLst/>
          </a:prstGeom>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11 (79 %) des CC ont mis en place un système de coaching pédagogique</a:t>
            </a:r>
            <a:br>
              <a:rPr lang="en-US" b="1"/>
            </a:br>
            <a:endParaRPr lang="en-US"/>
          </a:p>
          <a:p>
            <a:r>
              <a:rPr lang="en-US"/>
              <a:t>Divers types de coach pédagogique :</a:t>
            </a:r>
          </a:p>
          <a:p>
            <a:pPr lvl="1"/>
            <a:r>
              <a:rPr lang="en-US"/>
              <a:t>Superviseurs de cliniques longitudinales</a:t>
            </a:r>
          </a:p>
          <a:p>
            <a:pPr lvl="1"/>
            <a:r>
              <a:rPr lang="en-US"/>
              <a:t>Membres du corps professoral qui sont de bons enseignants ou coachs</a:t>
            </a:r>
          </a:p>
          <a:p>
            <a:pPr lvl="1"/>
            <a:r>
              <a:rPr lang="en-US"/>
              <a:t>Membres du corps professoral qui se portent volontaires pour jouer ce rôle</a:t>
            </a:r>
          </a:p>
          <a:p>
            <a:pPr lvl="1"/>
            <a:r>
              <a:rPr lang="en-US"/>
              <a:t>Membres du corps professoral choisis par le DP</a:t>
            </a:r>
          </a:p>
          <a:p>
            <a:pPr lvl="1"/>
            <a:r>
              <a:rPr lang="en-US"/>
              <a:t>Membres des CC</a:t>
            </a:r>
            <a:br>
              <a:rPr lang="en-US"/>
            </a:br>
            <a:endParaRPr lang="en-US" sz="2600"/>
          </a:p>
          <a:p>
            <a:pPr marL="0" indent="0">
              <a:buFont typeface="Arial" panose="020B0604020202020204" pitchFamily="34" charset="0"/>
              <a:buNone/>
            </a:pPr>
            <a:endParaRPr lang="en-US" sz="1500"/>
          </a:p>
        </p:txBody>
      </p:sp>
      <p:sp useBgFill="1">
        <p:nvSpPr>
          <p:cNvPr id="10" name="Rectangl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40D0567-5567-584A-8F3C-7F0C0A218F93}"/>
              </a:ext>
            </a:extLst>
          </p:cNvPr>
          <p:cNvPicPr>
            <a:picLocks noChangeAspect="1"/>
          </p:cNvPicPr>
          <p:nvPr/>
        </p:nvPicPr>
        <p:blipFill>
          <a:blip r:embed="rId3"/>
          <a:stretch>
            <a:fillRect/>
          </a:stretch>
        </p:blipFill>
        <p:spPr>
          <a:xfrm>
            <a:off x="7562851" y="2260129"/>
            <a:ext cx="2987900" cy="2987900"/>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0417CE2-75FD-FC40-8E4E-C3F78EEE5103}"/>
              </a:ext>
            </a:extLst>
          </p:cNvPr>
          <p:cNvSpPr>
            <a:spLocks noGrp="1"/>
          </p:cNvSpPr>
          <p:nvPr>
            <p:ph type="title"/>
          </p:nvPr>
        </p:nvSpPr>
        <p:spPr>
          <a:xfrm>
            <a:off x="838199" y="866404"/>
            <a:ext cx="5257800" cy="1325563"/>
          </a:xfrm>
        </p:spPr>
        <p:txBody>
          <a:bodyPr>
            <a:normAutofit/>
          </a:bodyPr>
          <a:lstStyle/>
          <a:p>
            <a:r>
              <a:rPr lang="fr-CA" sz="4000" b="1" dirty="0" smtClean="0"/>
              <a:t>2. Partage des données </a:t>
            </a:r>
            <a:endParaRPr lang="fr-CA" sz="4000" b="1" dirty="0"/>
          </a:p>
        </p:txBody>
      </p:sp>
      <p:sp>
        <p:nvSpPr>
          <p:cNvPr id="15"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0AF157-2844-6E46-A18E-EDCF49892D34}"/>
              </a:ext>
            </a:extLst>
          </p:cNvPr>
          <p:cNvSpPr>
            <a:spLocks noGrp="1"/>
          </p:cNvSpPr>
          <p:nvPr>
            <p:ph idx="1"/>
          </p:nvPr>
        </p:nvSpPr>
        <p:spPr>
          <a:xfrm>
            <a:off x="990601" y="2344359"/>
            <a:ext cx="5734051" cy="4192520"/>
          </a:xfrm>
        </p:spPr>
        <p:txBody>
          <a:bodyPr>
            <a:normAutofit/>
          </a:bodyPr>
          <a:lstStyle/>
          <a:p>
            <a:r>
              <a:rPr lang="fr-CA" sz="2600" b="1" dirty="0" smtClean="0"/>
              <a:t>13 (93 %) </a:t>
            </a:r>
            <a:r>
              <a:rPr lang="fr-CA" sz="2600" dirty="0" smtClean="0"/>
              <a:t>CC utilisent une plateforme électronique pour partager des données avec leurs membres</a:t>
            </a:r>
            <a:br>
              <a:rPr lang="fr-CA" sz="2600" dirty="0" smtClean="0"/>
            </a:br>
            <a:endParaRPr lang="fr-CA" sz="2600" dirty="0" smtClean="0"/>
          </a:p>
          <a:p>
            <a:r>
              <a:rPr lang="fr-CA" sz="2600" dirty="0" smtClean="0"/>
              <a:t>À savoir :</a:t>
            </a:r>
          </a:p>
          <a:p>
            <a:pPr lvl="1"/>
            <a:r>
              <a:rPr lang="fr-CA" dirty="0" err="1" smtClean="0"/>
              <a:t>MedSIS</a:t>
            </a:r>
            <a:r>
              <a:rPr lang="fr-CA" dirty="0" smtClean="0"/>
              <a:t> : 5 (36 %)</a:t>
            </a:r>
          </a:p>
          <a:p>
            <a:pPr lvl="1"/>
            <a:r>
              <a:rPr lang="fr-CA" dirty="0" smtClean="0"/>
              <a:t>Élaborées par l’université : 4 (29 %)</a:t>
            </a:r>
          </a:p>
          <a:p>
            <a:pPr lvl="1"/>
            <a:r>
              <a:rPr lang="fr-CA" dirty="0" smtClean="0"/>
              <a:t>Portfolio électronique MAINPORT du Collège royal : 3 (21 %)</a:t>
            </a:r>
          </a:p>
          <a:p>
            <a:pPr lvl="1"/>
            <a:r>
              <a:rPr lang="fr-CA" dirty="0" smtClean="0"/>
              <a:t>Autre : 3 (21 %) </a:t>
            </a:r>
            <a:endParaRPr lang="fr-CA" sz="2600" dirty="0" smtClean="0"/>
          </a:p>
          <a:p>
            <a:pPr marL="0" indent="0">
              <a:buNone/>
            </a:pPr>
            <a:endParaRPr lang="en-US" sz="1500" dirty="0"/>
          </a:p>
        </p:txBody>
      </p:sp>
    </p:spTree>
    <p:extLst>
      <p:ext uri="{BB962C8B-B14F-4D97-AF65-F5344CB8AC3E}">
        <p14:creationId xmlns:p14="http://schemas.microsoft.com/office/powerpoint/2010/main" val="685675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36306E8-3D8B-2D49-A317-BF88424A9CDB}"/>
              </a:ext>
            </a:extLst>
          </p:cNvPr>
          <p:cNvPicPr>
            <a:picLocks noChangeAspect="1"/>
          </p:cNvPicPr>
          <p:nvPr/>
        </p:nvPicPr>
        <p:blipFill>
          <a:blip r:embed="rId3"/>
          <a:stretch>
            <a:fillRect/>
          </a:stretch>
        </p:blipFill>
        <p:spPr>
          <a:xfrm>
            <a:off x="6724652" y="1301903"/>
            <a:ext cx="4777381" cy="4777381"/>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A8E69A3-321B-3648-81C9-8E61B95ABF12}"/>
              </a:ext>
            </a:extLst>
          </p:cNvPr>
          <p:cNvSpPr>
            <a:spLocks noGrp="1"/>
          </p:cNvSpPr>
          <p:nvPr>
            <p:ph type="title"/>
          </p:nvPr>
        </p:nvSpPr>
        <p:spPr>
          <a:xfrm>
            <a:off x="838199" y="866404"/>
            <a:ext cx="5257800" cy="1325563"/>
          </a:xfrm>
        </p:spPr>
        <p:txBody>
          <a:bodyPr>
            <a:normAutofit/>
          </a:bodyPr>
          <a:lstStyle/>
          <a:p>
            <a:r>
              <a:rPr lang="fr-CA" sz="3600" b="1" dirty="0" smtClean="0"/>
              <a:t>3. Charge de travail des membres </a:t>
            </a:r>
            <a:endParaRPr lang="fr-CA" sz="3600" b="1" dirty="0"/>
          </a:p>
        </p:txBody>
      </p:sp>
      <p:sp>
        <p:nvSpPr>
          <p:cNvPr id="14"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43E49CC-DE62-B94E-9F82-42B6755EF2A9}"/>
              </a:ext>
            </a:extLst>
          </p:cNvPr>
          <p:cNvSpPr>
            <a:spLocks noGrp="1"/>
          </p:cNvSpPr>
          <p:nvPr>
            <p:ph idx="1"/>
          </p:nvPr>
        </p:nvSpPr>
        <p:spPr>
          <a:xfrm>
            <a:off x="990601" y="2344359"/>
            <a:ext cx="5734051" cy="4192520"/>
          </a:xfrm>
        </p:spPr>
        <p:txBody>
          <a:bodyPr>
            <a:normAutofit lnSpcReduction="10000"/>
          </a:bodyPr>
          <a:lstStyle/>
          <a:p>
            <a:r>
              <a:rPr lang="fr-CA" sz="2600" b="1" dirty="0" smtClean="0"/>
              <a:t>10 (71 %) </a:t>
            </a:r>
            <a:r>
              <a:rPr lang="fr-CA" sz="2600" dirty="0" smtClean="0"/>
              <a:t>CC se réunissent au moins une fois aux quatre mois</a:t>
            </a:r>
            <a:br>
              <a:rPr lang="fr-CA" sz="2600" dirty="0" smtClean="0"/>
            </a:br>
            <a:endParaRPr lang="fr-CA" sz="2600" dirty="0" smtClean="0"/>
          </a:p>
          <a:p>
            <a:r>
              <a:rPr lang="fr-CA" sz="2600" b="1" dirty="0" smtClean="0"/>
              <a:t>11 (79 %) </a:t>
            </a:r>
            <a:r>
              <a:rPr lang="fr-CA" sz="2600" dirty="0" smtClean="0"/>
              <a:t>CC n’ont pas de délai fixe pour examiner les dossiers; ils le font au besoin</a:t>
            </a:r>
            <a:br>
              <a:rPr lang="fr-CA" sz="2600" dirty="0" smtClean="0"/>
            </a:br>
            <a:endParaRPr lang="fr-CA" sz="2600" dirty="0" smtClean="0"/>
          </a:p>
          <a:p>
            <a:r>
              <a:rPr lang="fr-CA" sz="2600" b="1" dirty="0" smtClean="0"/>
              <a:t>8 (57 %) </a:t>
            </a:r>
            <a:r>
              <a:rPr lang="fr-CA" sz="2600" dirty="0" smtClean="0"/>
              <a:t>CC confient un certain nombre de dossiers à l’un des membres du comité; en moyenne 2 dossiers par membre</a:t>
            </a:r>
            <a:endParaRPr lang="fr-CA" sz="2600" dirty="0"/>
          </a:p>
        </p:txBody>
      </p:sp>
    </p:spTree>
    <p:extLst>
      <p:ext uri="{BB962C8B-B14F-4D97-AF65-F5344CB8AC3E}">
        <p14:creationId xmlns:p14="http://schemas.microsoft.com/office/powerpoint/2010/main" val="2453055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C9D6135-87D7-944D-AD55-7320110785AA}"/>
              </a:ext>
            </a:extLst>
          </p:cNvPr>
          <p:cNvPicPr>
            <a:picLocks noChangeAspect="1"/>
          </p:cNvPicPr>
          <p:nvPr/>
        </p:nvPicPr>
        <p:blipFill>
          <a:blip r:embed="rId3"/>
          <a:stretch>
            <a:fillRect/>
          </a:stretch>
        </p:blipFill>
        <p:spPr>
          <a:xfrm>
            <a:off x="7445563" y="2326172"/>
            <a:ext cx="3160228" cy="3160228"/>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BB1173-03F1-BB44-B251-BAE910040AA5}"/>
              </a:ext>
            </a:extLst>
          </p:cNvPr>
          <p:cNvSpPr>
            <a:spLocks noGrp="1"/>
          </p:cNvSpPr>
          <p:nvPr>
            <p:ph type="title"/>
          </p:nvPr>
        </p:nvSpPr>
        <p:spPr>
          <a:xfrm>
            <a:off x="838199" y="866404"/>
            <a:ext cx="5257800" cy="1325563"/>
          </a:xfrm>
        </p:spPr>
        <p:txBody>
          <a:bodyPr>
            <a:normAutofit/>
          </a:bodyPr>
          <a:lstStyle/>
          <a:p>
            <a:r>
              <a:rPr lang="fr-CA" sz="4000" b="1" dirty="0" smtClean="0"/>
              <a:t>4. Engagement</a:t>
            </a:r>
            <a:endParaRPr lang="fr-CA" sz="4000" b="1" dirty="0"/>
          </a:p>
        </p:txBody>
      </p:sp>
      <p:sp>
        <p:nvSpPr>
          <p:cNvPr id="15"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8DA308E-A055-DC4D-9104-65BE54C4850E}"/>
              </a:ext>
            </a:extLst>
          </p:cNvPr>
          <p:cNvSpPr>
            <a:spLocks noGrp="1"/>
          </p:cNvSpPr>
          <p:nvPr>
            <p:ph idx="1"/>
          </p:nvPr>
        </p:nvSpPr>
        <p:spPr>
          <a:xfrm>
            <a:off x="990601" y="2344359"/>
            <a:ext cx="5734051" cy="4192520"/>
          </a:xfrm>
        </p:spPr>
        <p:txBody>
          <a:bodyPr>
            <a:normAutofit/>
          </a:bodyPr>
          <a:lstStyle/>
          <a:p>
            <a:r>
              <a:rPr lang="fr-CA" sz="2600" dirty="0" smtClean="0"/>
              <a:t>En marge du sondage, une candidate au doctorat en recherche sur la formation des professionnels de la santé a observé 6 CC </a:t>
            </a:r>
            <a:br>
              <a:rPr lang="fr-CA" sz="2600" dirty="0" smtClean="0"/>
            </a:br>
            <a:endParaRPr lang="fr-CA" sz="2600" dirty="0" smtClean="0"/>
          </a:p>
          <a:p>
            <a:r>
              <a:rPr lang="fr-CA" sz="2600" dirty="0" smtClean="0"/>
              <a:t>Constat : Bon nombre de programmes ont de la difficulté à obtenir un nombre suffisant d’évaluations d’APC de la part des résidents </a:t>
            </a:r>
            <a:endParaRPr lang="fr-CA" sz="2600" dirty="0"/>
          </a:p>
        </p:txBody>
      </p:sp>
    </p:spTree>
    <p:extLst>
      <p:ext uri="{BB962C8B-B14F-4D97-AF65-F5344CB8AC3E}">
        <p14:creationId xmlns:p14="http://schemas.microsoft.com/office/powerpoint/2010/main" val="3025736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AC6B390-BC59-4F1D-A0EE-D71A92F0A0B2}"/>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C60D79-16F1-4C4B-B7E3-7634E7069CD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9519142"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946A891-926B-F345-A7E6-219B0D2C252E}"/>
              </a:ext>
            </a:extLst>
          </p:cNvPr>
          <p:cNvPicPr>
            <a:picLocks noChangeAspect="1"/>
          </p:cNvPicPr>
          <p:nvPr/>
        </p:nvPicPr>
        <p:blipFill>
          <a:blip r:embed="rId3"/>
          <a:stretch>
            <a:fillRect/>
          </a:stretch>
        </p:blipFill>
        <p:spPr>
          <a:xfrm>
            <a:off x="7436409" y="2031004"/>
            <a:ext cx="3479247" cy="3479247"/>
          </a:xfrm>
          <a:custGeom>
            <a:avLst/>
            <a:gdLst>
              <a:gd name="connsiteX0" fmla="*/ 143704 w 4777381"/>
              <a:gd name="connsiteY0" fmla="*/ 0 h 5643794"/>
              <a:gd name="connsiteX1" fmla="*/ 4633677 w 4777381"/>
              <a:gd name="connsiteY1" fmla="*/ 0 h 5643794"/>
              <a:gd name="connsiteX2" fmla="*/ 4777381 w 4777381"/>
              <a:gd name="connsiteY2" fmla="*/ 143704 h 5643794"/>
              <a:gd name="connsiteX3" fmla="*/ 4777381 w 4777381"/>
              <a:gd name="connsiteY3" fmla="*/ 5500090 h 5643794"/>
              <a:gd name="connsiteX4" fmla="*/ 4633677 w 4777381"/>
              <a:gd name="connsiteY4" fmla="*/ 5643794 h 5643794"/>
              <a:gd name="connsiteX5" fmla="*/ 143704 w 4777381"/>
              <a:gd name="connsiteY5" fmla="*/ 5643794 h 5643794"/>
              <a:gd name="connsiteX6" fmla="*/ 0 w 4777381"/>
              <a:gd name="connsiteY6" fmla="*/ 5500090 h 5643794"/>
              <a:gd name="connsiteX7" fmla="*/ 0 w 4777381"/>
              <a:gd name="connsiteY7" fmla="*/ 143704 h 5643794"/>
              <a:gd name="connsiteX8" fmla="*/ 143704 w 4777381"/>
              <a:gd name="connsiteY8" fmla="*/ 0 h 564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26B127E-6498-4C77-9C9D-4553A5113B8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4602053" y="6501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E11B224-0C71-4046-B3B6-B1DF3BE0A840}"/>
              </a:ext>
            </a:extLst>
          </p:cNvPr>
          <p:cNvSpPr>
            <a:spLocks noGrp="1"/>
          </p:cNvSpPr>
          <p:nvPr>
            <p:ph type="title"/>
          </p:nvPr>
        </p:nvSpPr>
        <p:spPr>
          <a:xfrm>
            <a:off x="838199" y="866404"/>
            <a:ext cx="5257800" cy="1325563"/>
          </a:xfrm>
        </p:spPr>
        <p:txBody>
          <a:bodyPr>
            <a:normAutofit fontScale="90000"/>
          </a:bodyPr>
          <a:lstStyle/>
          <a:p>
            <a:r>
              <a:rPr lang="fr-CA" b="1" dirty="0" smtClean="0"/>
              <a:t>5. Plans éducatifs et enseignement correctif</a:t>
            </a:r>
            <a:endParaRPr lang="fr-CA" b="1" dirty="0"/>
          </a:p>
        </p:txBody>
      </p:sp>
      <p:sp>
        <p:nvSpPr>
          <p:cNvPr id="15"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79D029A-B6D6-2147-A483-C0BDB2B1FE12}"/>
              </a:ext>
            </a:extLst>
          </p:cNvPr>
          <p:cNvSpPr>
            <a:spLocks noGrp="1"/>
          </p:cNvSpPr>
          <p:nvPr>
            <p:ph idx="1"/>
          </p:nvPr>
        </p:nvSpPr>
        <p:spPr>
          <a:xfrm>
            <a:off x="851177" y="2428718"/>
            <a:ext cx="5734051" cy="4645518"/>
          </a:xfrm>
        </p:spPr>
        <p:txBody>
          <a:bodyPr>
            <a:normAutofit fontScale="85000" lnSpcReduction="10000"/>
          </a:bodyPr>
          <a:lstStyle/>
          <a:p>
            <a:r>
              <a:rPr lang="fr-CA" b="1" dirty="0" smtClean="0"/>
              <a:t>8 (57 %) </a:t>
            </a:r>
            <a:r>
              <a:rPr lang="fr-CA" dirty="0" smtClean="0"/>
              <a:t>CC examinent plus rapidement les dossiers des résidents qui réussissent les jalons/APC (comparativement à ceux qui ne les réussissent pas)</a:t>
            </a:r>
            <a:br>
              <a:rPr lang="fr-CA" dirty="0" smtClean="0"/>
            </a:br>
            <a:endParaRPr lang="fr-CA" dirty="0" smtClean="0"/>
          </a:p>
          <a:p>
            <a:r>
              <a:rPr lang="fr-CA" b="1" dirty="0" smtClean="0"/>
              <a:t>8 (57 %) </a:t>
            </a:r>
            <a:r>
              <a:rPr lang="fr-CA" dirty="0" smtClean="0"/>
              <a:t>CC inscrivent des commentaires dans les plans d’enseignement des résidents au besoin</a:t>
            </a:r>
            <a:r>
              <a:rPr lang="fr-CA" b="1" dirty="0" smtClean="0"/>
              <a:t/>
            </a:r>
            <a:br>
              <a:rPr lang="fr-CA" b="1" dirty="0" smtClean="0"/>
            </a:br>
            <a:endParaRPr lang="fr-CA" dirty="0" smtClean="0"/>
          </a:p>
          <a:p>
            <a:r>
              <a:rPr lang="fr-CA" b="1" dirty="0" smtClean="0"/>
              <a:t>8 (57 %) </a:t>
            </a:r>
            <a:r>
              <a:rPr lang="fr-CA" dirty="0" smtClean="0"/>
              <a:t>CC supervisent les processus d’enseignement correctif des résidents au besoin</a:t>
            </a:r>
            <a:br>
              <a:rPr lang="fr-CA" dirty="0" smtClean="0"/>
            </a:br>
            <a:r>
              <a:rPr lang="fr-CA" b="1" dirty="0" smtClean="0"/>
              <a:t/>
            </a:r>
            <a:br>
              <a:rPr lang="fr-CA" b="1" dirty="0" smtClean="0"/>
            </a:br>
            <a:endParaRPr lang="fr-CA" dirty="0"/>
          </a:p>
        </p:txBody>
      </p:sp>
    </p:spTree>
    <p:extLst>
      <p:ext uri="{BB962C8B-B14F-4D97-AF65-F5344CB8AC3E}">
        <p14:creationId xmlns:p14="http://schemas.microsoft.com/office/powerpoint/2010/main" val="122042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7B426A8-087F-134D-B4F3-A63934A77D58}"/>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Conclusions</a:t>
            </a:r>
          </a:p>
        </p:txBody>
      </p:sp>
      <p:sp>
        <p:nvSpPr>
          <p:cNvPr id="11" name="Freeform: Shap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8090765"/>
      </p:ext>
    </p:extLst>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B867FF-FC45-48F7-8104-F89BE54909F1}"/>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500AAFA-073B-4A4C-A0C5-EBA03C5D1E21}"/>
              </a:ext>
            </a:extLst>
          </p:cNvPr>
          <p:cNvSpPr>
            <a:spLocks noGrp="1"/>
          </p:cNvSpPr>
          <p:nvPr>
            <p:ph type="title"/>
          </p:nvPr>
        </p:nvSpPr>
        <p:spPr>
          <a:xfrm>
            <a:off x="838200" y="365129"/>
            <a:ext cx="10515600" cy="1325563"/>
          </a:xfrm>
        </p:spPr>
        <p:txBody>
          <a:bodyPr>
            <a:normAutofit/>
          </a:bodyPr>
          <a:lstStyle/>
          <a:p>
            <a:r>
              <a:rPr lang="fr-CA" b="1" dirty="0" smtClean="0"/>
              <a:t>Principaux points à retenir</a:t>
            </a:r>
            <a:endParaRPr lang="fr-CA" b="1" dirty="0"/>
          </a:p>
        </p:txBody>
      </p:sp>
      <p:sp>
        <p:nvSpPr>
          <p:cNvPr id="10" name="Freeform: Shap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BB56887-D0D5-4F0C-9E19-7247EB83C8B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332805-55DD-134E-B52E-478133DB7E2E}"/>
              </a:ext>
            </a:extLst>
          </p:cNvPr>
          <p:cNvSpPr>
            <a:spLocks noGrp="1"/>
          </p:cNvSpPr>
          <p:nvPr>
            <p:ph idx="1"/>
          </p:nvPr>
        </p:nvSpPr>
        <p:spPr>
          <a:xfrm>
            <a:off x="838201" y="1825625"/>
            <a:ext cx="10798091" cy="4351338"/>
          </a:xfrm>
        </p:spPr>
        <p:txBody>
          <a:bodyPr>
            <a:normAutofit/>
          </a:bodyPr>
          <a:lstStyle/>
          <a:p>
            <a:r>
              <a:rPr lang="fr-CA" sz="2600" dirty="0" smtClean="0"/>
              <a:t>Le fonctionnement des CC dans la pratique varie considérablement	</a:t>
            </a:r>
            <a:br>
              <a:rPr lang="fr-CA" sz="2600" dirty="0" smtClean="0"/>
            </a:br>
            <a:endParaRPr lang="fr-CA" sz="2600" dirty="0" smtClean="0"/>
          </a:p>
          <a:p>
            <a:r>
              <a:rPr lang="fr-CA" sz="2600" dirty="0" smtClean="0"/>
              <a:t>De nombreux programmes se demandent encore comment mettre en œuvre les CC... les meilleures pratiques ne cessent d’évoluer!</a:t>
            </a:r>
            <a:br>
              <a:rPr lang="fr-CA" sz="2600" dirty="0" smtClean="0"/>
            </a:br>
            <a:endParaRPr lang="fr-CA" sz="2200" dirty="0" smtClean="0"/>
          </a:p>
          <a:p>
            <a:r>
              <a:rPr lang="fr-CA" sz="2600" dirty="0" smtClean="0"/>
              <a:t>L’examen de certains défis concernant la mise en œuvre des CC peut permettre aux comités de se concentrer sur d’autres aspects de leur rôle, comme l’élaboration d’un processus décisionnel efficace et l’amélioration continue de la qualité </a:t>
            </a:r>
            <a:endParaRPr lang="fr-CA" sz="2600" dirty="0"/>
          </a:p>
        </p:txBody>
      </p:sp>
      <p:sp>
        <p:nvSpPr>
          <p:cNvPr id="12" name="Arc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81E4A58-353D-44AE-B2FC-2A74E2E400F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80224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7B426A8-087F-134D-B4F3-A63934A77D58}"/>
              </a:ext>
            </a:extLst>
          </p:cNvPr>
          <p:cNvSpPr>
            <a:spLocks noGrp="1"/>
          </p:cNvSpPr>
          <p:nvPr>
            <p:ph type="title"/>
          </p:nvPr>
        </p:nvSpPr>
        <p:spPr>
          <a:xfrm>
            <a:off x="637154" y="-46187"/>
            <a:ext cx="5959381" cy="2456662"/>
          </a:xfrm>
        </p:spPr>
        <p:txBody>
          <a:bodyPr vert="horz" lIns="91440" tIns="45720" rIns="91440" bIns="45720" rtlCol="0" anchor="b">
            <a:normAutofit fontScale="90000"/>
          </a:bodyPr>
          <a:lstStyle/>
          <a:p>
            <a:r>
              <a:rPr lang="fr-CA" sz="6000" b="1" kern="1200" dirty="0" smtClean="0">
                <a:solidFill>
                  <a:srgbClr val="FFFFFF"/>
                </a:solidFill>
                <a:latin typeface="+mj-lt"/>
                <a:ea typeface="+mj-ea"/>
                <a:cs typeface="+mj-cs"/>
              </a:rPr>
              <a:t>Des questions?</a:t>
            </a:r>
            <a:br>
              <a:rPr lang="fr-CA" sz="6000" b="1" kern="1200" dirty="0" smtClean="0">
                <a:solidFill>
                  <a:srgbClr val="FFFFFF"/>
                </a:solidFill>
                <a:latin typeface="+mj-lt"/>
                <a:ea typeface="+mj-ea"/>
                <a:cs typeface="+mj-cs"/>
              </a:rPr>
            </a:br>
            <a:r>
              <a:rPr lang="fr-CA" sz="6000" b="1" kern="1200" dirty="0" smtClean="0">
                <a:solidFill>
                  <a:srgbClr val="FFFFFF"/>
                </a:solidFill>
                <a:latin typeface="+mj-lt"/>
                <a:ea typeface="+mj-ea"/>
                <a:cs typeface="+mj-cs"/>
              </a:rPr>
              <a:t>Des commentaires?</a:t>
            </a:r>
            <a:endParaRPr lang="fr-CA" sz="6000" b="1" kern="1200" dirty="0">
              <a:solidFill>
                <a:srgbClr val="FFFFFF"/>
              </a:solidFill>
              <a:latin typeface="+mj-lt"/>
              <a:ea typeface="+mj-ea"/>
              <a:cs typeface="+mj-cs"/>
            </a:endParaRPr>
          </a:p>
        </p:txBody>
      </p:sp>
      <p:sp>
        <p:nvSpPr>
          <p:cNvPr id="11" name="Freeform: Shap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92FF0EB-4580-E443-86A3-15B5815EC4FE}"/>
              </a:ext>
            </a:extLst>
          </p:cNvPr>
          <p:cNvSpPr txBox="1"/>
          <p:nvPr/>
        </p:nvSpPr>
        <p:spPr>
          <a:xfrm>
            <a:off x="1286557" y="2982283"/>
            <a:ext cx="2666499" cy="830997"/>
          </a:xfrm>
          <a:prstGeom prst="rect">
            <a:avLst/>
          </a:prstGeom>
          <a:noFill/>
        </p:spPr>
        <p:txBody>
          <a:bodyPr wrap="none" rtlCol="0">
            <a:spAutoFit/>
          </a:bodyPr>
          <a:lstStyle/>
          <a:p>
            <a:pPr algn="ctr"/>
            <a:r>
              <a:rPr lang="en-US" sz="2400"/>
              <a:t>acaia@mcmaster.ca</a:t>
            </a:r>
            <a:br>
              <a:rPr lang="en-US" sz="2400"/>
            </a:br>
            <a:r>
              <a:rPr lang="en-US" sz="2400"/>
              <a:t>@anita_acai</a:t>
            </a:r>
          </a:p>
        </p:txBody>
      </p:sp>
    </p:spTree>
    <p:extLst>
      <p:ext uri="{BB962C8B-B14F-4D97-AF65-F5344CB8AC3E}">
        <p14:creationId xmlns:p14="http://schemas.microsoft.com/office/powerpoint/2010/main" val="4177310759"/>
      </p:ext>
    </p:extLst>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7B426A8-087F-134D-B4F3-A63934A77D58}"/>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err="1">
                <a:solidFill>
                  <a:srgbClr val="FFFFFF"/>
                </a:solidFill>
                <a:latin typeface="+mj-lt"/>
                <a:ea typeface="+mj-ea"/>
                <a:cs typeface="+mj-cs"/>
              </a:rPr>
              <a:t>Références</a:t>
            </a:r>
            <a:endParaRPr lang="en-US" sz="6000" b="1" kern="1200" dirty="0">
              <a:solidFill>
                <a:srgbClr val="FFFFFF"/>
              </a:solidFill>
              <a:latin typeface="+mj-lt"/>
              <a:ea typeface="+mj-ea"/>
              <a:cs typeface="+mj-cs"/>
            </a:endParaRPr>
          </a:p>
        </p:txBody>
      </p:sp>
      <p:sp>
        <p:nvSpPr>
          <p:cNvPr id="11" name="Freeform: Shap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9705118"/>
      </p:ext>
    </p:extLst>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B867FF-FC45-48F7-8104-F89BE54909F1}"/>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BB56887-D0D5-4F0C-9E19-7247EB83C8B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332805-55DD-134E-B52E-478133DB7E2E}"/>
              </a:ext>
            </a:extLst>
          </p:cNvPr>
          <p:cNvSpPr>
            <a:spLocks noGrp="1"/>
          </p:cNvSpPr>
          <p:nvPr>
            <p:ph idx="1"/>
          </p:nvPr>
        </p:nvSpPr>
        <p:spPr>
          <a:xfrm>
            <a:off x="838201" y="1825625"/>
            <a:ext cx="10923739" cy="4351338"/>
          </a:xfrm>
        </p:spPr>
        <p:txBody>
          <a:bodyPr>
            <a:normAutofit/>
          </a:bodyPr>
          <a:lstStyle/>
          <a:p>
            <a:r>
              <a:rPr lang="fr-CA" sz="2600" dirty="0" smtClean="0"/>
              <a:t>Collège royal des médecins et chirurgiens du Canada (</a:t>
            </a:r>
            <a:r>
              <a:rPr lang="fr-CA" sz="2600" dirty="0" err="1" smtClean="0"/>
              <a:t>nd</a:t>
            </a:r>
            <a:r>
              <a:rPr lang="fr-CA" sz="2600" dirty="0" smtClean="0"/>
              <a:t>) Comités de compétence. Disponible au http://www.royalcollege.ca/rcsite/cbd/assessment/competence-committees-f</a:t>
            </a:r>
            <a:br>
              <a:rPr lang="fr-CA" sz="2600" dirty="0" smtClean="0"/>
            </a:br>
            <a:endParaRPr lang="fr-CA" sz="2600" dirty="0" smtClean="0"/>
          </a:p>
          <a:p>
            <a:r>
              <a:rPr lang="fr-CA" sz="2600" dirty="0" smtClean="0"/>
              <a:t>Tweed, M., &amp; Wilkinson, T. (2019). </a:t>
            </a:r>
            <a:r>
              <a:rPr lang="fr-CA" sz="2600" dirty="0" err="1" smtClean="0"/>
              <a:t>Student</a:t>
            </a:r>
            <a:r>
              <a:rPr lang="fr-CA" sz="2600" dirty="0" smtClean="0"/>
              <a:t> </a:t>
            </a:r>
            <a:r>
              <a:rPr lang="fr-CA" sz="2600" dirty="0" err="1" smtClean="0"/>
              <a:t>progress</a:t>
            </a:r>
            <a:r>
              <a:rPr lang="fr-CA" sz="2600" dirty="0" smtClean="0"/>
              <a:t> </a:t>
            </a:r>
            <a:r>
              <a:rPr lang="fr-CA" sz="2600" dirty="0" err="1" smtClean="0"/>
              <a:t>decision-making</a:t>
            </a:r>
            <a:r>
              <a:rPr lang="fr-CA" sz="2600" dirty="0" smtClean="0"/>
              <a:t> in </a:t>
            </a:r>
            <a:r>
              <a:rPr lang="fr-CA" sz="2600" dirty="0" err="1" smtClean="0"/>
              <a:t>programmatic</a:t>
            </a:r>
            <a:r>
              <a:rPr lang="fr-CA" sz="2600" dirty="0" smtClean="0"/>
              <a:t> </a:t>
            </a:r>
            <a:r>
              <a:rPr lang="fr-CA" sz="2600" dirty="0" err="1" smtClean="0"/>
              <a:t>assessment</a:t>
            </a:r>
            <a:r>
              <a:rPr lang="fr-CA" sz="2600" dirty="0" smtClean="0"/>
              <a:t>: Can </a:t>
            </a:r>
            <a:r>
              <a:rPr lang="fr-CA" sz="2600" dirty="0" err="1" smtClean="0"/>
              <a:t>we</a:t>
            </a:r>
            <a:r>
              <a:rPr lang="fr-CA" sz="2600" dirty="0" smtClean="0"/>
              <a:t> </a:t>
            </a:r>
            <a:r>
              <a:rPr lang="fr-CA" sz="2600" dirty="0" err="1" smtClean="0"/>
              <a:t>extrapolate</a:t>
            </a:r>
            <a:r>
              <a:rPr lang="fr-CA" sz="2600" dirty="0" smtClean="0"/>
              <a:t> </a:t>
            </a:r>
            <a:r>
              <a:rPr lang="fr-CA" sz="2600" dirty="0" err="1" smtClean="0"/>
              <a:t>from</a:t>
            </a:r>
            <a:r>
              <a:rPr lang="fr-CA" sz="2600" dirty="0" smtClean="0"/>
              <a:t> </a:t>
            </a:r>
            <a:r>
              <a:rPr lang="fr-CA" sz="2600" dirty="0" err="1" smtClean="0"/>
              <a:t>clinical</a:t>
            </a:r>
            <a:r>
              <a:rPr lang="fr-CA" sz="2600" dirty="0" smtClean="0"/>
              <a:t> </a:t>
            </a:r>
            <a:r>
              <a:rPr lang="fr-CA" sz="2600" dirty="0" err="1" smtClean="0"/>
              <a:t>decision-making</a:t>
            </a:r>
            <a:r>
              <a:rPr lang="fr-CA" sz="2600" dirty="0" smtClean="0"/>
              <a:t> and jury </a:t>
            </a:r>
            <a:r>
              <a:rPr lang="fr-CA" sz="2600" dirty="0" err="1" smtClean="0"/>
              <a:t>decision-making</a:t>
            </a:r>
            <a:r>
              <a:rPr lang="fr-CA" sz="2600" dirty="0" smtClean="0"/>
              <a:t>? </a:t>
            </a:r>
            <a:r>
              <a:rPr lang="fr-CA" sz="2600" i="1" dirty="0" smtClean="0"/>
              <a:t>BMC </a:t>
            </a:r>
            <a:r>
              <a:rPr lang="fr-CA" sz="2600" i="1" dirty="0" err="1" smtClean="0"/>
              <a:t>Medical</a:t>
            </a:r>
            <a:r>
              <a:rPr lang="fr-CA" sz="2600" i="1" dirty="0" smtClean="0"/>
              <a:t> </a:t>
            </a:r>
            <a:r>
              <a:rPr lang="fr-CA" sz="2600" i="1" dirty="0" err="1" smtClean="0"/>
              <a:t>Education</a:t>
            </a:r>
            <a:r>
              <a:rPr lang="fr-CA" sz="2600" dirty="0" smtClean="0"/>
              <a:t>, </a:t>
            </a:r>
            <a:r>
              <a:rPr lang="fr-CA" sz="2600" i="1" dirty="0" smtClean="0"/>
              <a:t>19</a:t>
            </a:r>
            <a:r>
              <a:rPr lang="fr-CA" sz="2600" dirty="0" smtClean="0"/>
              <a:t>(1): 176. </a:t>
            </a:r>
            <a:r>
              <a:rPr lang="fr-CA" sz="2600" dirty="0" smtClean="0">
                <a:hlinkClick r:id="rId3"/>
              </a:rPr>
              <a:t>https://doi.org/10.1186/s12909-019-1583-1</a:t>
            </a:r>
            <a:endParaRPr lang="fr-CA" sz="2600" dirty="0" smtClean="0"/>
          </a:p>
          <a:p>
            <a:endParaRPr lang="en-US" sz="2600" dirty="0"/>
          </a:p>
        </p:txBody>
      </p:sp>
      <p:sp>
        <p:nvSpPr>
          <p:cNvPr id="12" name="Arc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81E4A58-353D-44AE-B2FC-2A74E2E400F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54591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5501EBF-078C-DE4D-80A5-AE021127C69F}"/>
              </a:ext>
            </a:extLst>
          </p:cNvPr>
          <p:cNvSpPr>
            <a:spLocks noGrp="1"/>
          </p:cNvSpPr>
          <p:nvPr>
            <p:ph type="ctrTitle"/>
          </p:nvPr>
        </p:nvSpPr>
        <p:spPr>
          <a:xfrm>
            <a:off x="804675" y="378223"/>
            <a:ext cx="4915644" cy="2456662"/>
          </a:xfrm>
        </p:spPr>
        <p:txBody>
          <a:bodyPr anchor="b">
            <a:normAutofit/>
          </a:bodyPr>
          <a:lstStyle/>
          <a:p>
            <a:pPr algn="l"/>
            <a:r>
              <a:rPr lang="en-US" b="1" dirty="0" err="1">
                <a:solidFill>
                  <a:srgbClr val="FFFFFF"/>
                </a:solidFill>
              </a:rPr>
              <a:t>Sujets</a:t>
            </a:r>
            <a:r>
              <a:rPr lang="en-US" b="1" dirty="0">
                <a:solidFill>
                  <a:srgbClr val="FFFFFF"/>
                </a:solidFill>
              </a:rPr>
              <a:t> de discussion</a:t>
            </a:r>
          </a:p>
        </p:txBody>
      </p:sp>
      <p:sp>
        <p:nvSpPr>
          <p:cNvPr id="11" name="Freeform: Shap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124274"/>
      </p:ext>
    </p:extLst>
  </p:cSld>
  <p:clrMapOvr>
    <a:overrideClrMapping bg1="dk1" tx1="lt1" bg2="dk2" tx2="lt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A" dirty="0" smtClean="0"/>
              <a:t>Règles d’engagement </a:t>
            </a:r>
            <a:endParaRPr lang="fr-CA" dirty="0"/>
          </a:p>
        </p:txBody>
      </p:sp>
      <p:sp>
        <p:nvSpPr>
          <p:cNvPr id="5" name="Content Placeholder 4"/>
          <p:cNvSpPr>
            <a:spLocks noGrp="1"/>
          </p:cNvSpPr>
          <p:nvPr>
            <p:ph sz="quarter" idx="1"/>
          </p:nvPr>
        </p:nvSpPr>
        <p:spPr/>
        <p:txBody>
          <a:bodyPr/>
          <a:lstStyle/>
          <a:p>
            <a:pPr lvl="0"/>
            <a:r>
              <a:rPr lang="fr-CA" sz="2000" dirty="0" smtClean="0"/>
              <a:t>Veuillez adopter une approche de respect et de collaboration </a:t>
            </a:r>
          </a:p>
          <a:p>
            <a:pPr lvl="0"/>
            <a:r>
              <a:rPr lang="fr-CA" sz="2000" dirty="0" smtClean="0"/>
              <a:t>Nous encourageons le partage d’idées, incluant les premières ébauches  </a:t>
            </a:r>
          </a:p>
          <a:p>
            <a:pPr lvl="0"/>
            <a:r>
              <a:rPr lang="fr-CA" sz="2000" dirty="0" smtClean="0"/>
              <a:t>Veuillez respecter la propriété intellectuelle d’autrui</a:t>
            </a:r>
          </a:p>
          <a:p>
            <a:r>
              <a:rPr lang="fr-CA" sz="2000" dirty="0" smtClean="0"/>
              <a:t>Si une idée de projet vous plaît, veuillez contacter la personne ou le groupe qui l’a présentée </a:t>
            </a:r>
          </a:p>
          <a:p>
            <a:pPr lvl="0"/>
            <a:r>
              <a:rPr lang="fr-CA" sz="2000" dirty="0" smtClean="0"/>
              <a:t>Nous encourageons la participation; nous distribuerons les adresses courriel des participants </a:t>
            </a:r>
            <a:br>
              <a:rPr lang="fr-CA" sz="2000" dirty="0" smtClean="0"/>
            </a:br>
            <a:r>
              <a:rPr lang="fr-CA" sz="2000" dirty="0" smtClean="0"/>
              <a:t>qui y consentent après la réunion </a:t>
            </a:r>
          </a:p>
          <a:p>
            <a:pPr lvl="0"/>
            <a:endParaRPr lang="en-CA" dirty="0"/>
          </a:p>
          <a:p>
            <a:pPr marL="0" indent="0">
              <a:buNone/>
            </a:pPr>
            <a:endParaRPr lang="en-CA" dirty="0"/>
          </a:p>
        </p:txBody>
      </p:sp>
      <p:pic>
        <p:nvPicPr>
          <p:cNvPr id="6" name="Picture 2" descr="C:\Users\askutovich\AppData\Local\Microsoft\Windows\Temporary Internet Files\Content.IE5\I217LRGE\speaking-creatively[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6251" y="3206662"/>
            <a:ext cx="4296670" cy="27749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20" y="4872960"/>
            <a:ext cx="1296526" cy="1296526"/>
          </a:xfrm>
          <a:prstGeom prst="rect">
            <a:avLst/>
          </a:prstGeom>
        </p:spPr>
      </p:pic>
    </p:spTree>
    <p:extLst>
      <p:ext uri="{BB962C8B-B14F-4D97-AF65-F5344CB8AC3E}">
        <p14:creationId xmlns:p14="http://schemas.microsoft.com/office/powerpoint/2010/main" val="9071604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1913471" y="365129"/>
            <a:ext cx="9440332" cy="1325563"/>
          </a:xfrm>
        </p:spPr>
        <p:txBody>
          <a:bodyPr>
            <a:normAutofit fontScale="90000"/>
          </a:bodyPr>
          <a:lstStyle/>
          <a:p>
            <a:r>
              <a:rPr lang="fr-CA" sz="5400" b="1" dirty="0" err="1" smtClean="0"/>
              <a:t>Coachs</a:t>
            </a:r>
            <a:r>
              <a:rPr lang="fr-CA" sz="5400" b="1" dirty="0" smtClean="0"/>
              <a:t> pédagogiques (conseillers pédagogiques dans la CPC)</a:t>
            </a:r>
            <a:endParaRPr lang="fr-CA" sz="5400" b="1" dirty="0"/>
          </a:p>
        </p:txBody>
      </p:sp>
      <p:pic>
        <p:nvPicPr>
          <p:cNvPr id="7" name="Graphic 6" descr="Onboarding">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0" y="1825625"/>
            <a:ext cx="10515600" cy="4351338"/>
          </a:xfrm>
        </p:spPr>
        <p:txBody>
          <a:bodyPr>
            <a:normAutofit/>
          </a:bodyPr>
          <a:lstStyle/>
          <a:p>
            <a:r>
              <a:rPr lang="fr-CA" sz="2600" dirty="0" smtClean="0"/>
              <a:t>Quel est le rôle des </a:t>
            </a:r>
            <a:r>
              <a:rPr lang="fr-CA" sz="2600" dirty="0" err="1" smtClean="0"/>
              <a:t>coachs</a:t>
            </a:r>
            <a:r>
              <a:rPr lang="fr-CA" sz="2600" dirty="0" smtClean="0"/>
              <a:t> pédagogiques dans votre programme, le cas échéant? Quels facteurs ont motivé votre décision de mettre en place ou non un programme de coaching pédagogique? </a:t>
            </a:r>
            <a:br>
              <a:rPr lang="fr-CA" sz="2600" dirty="0" smtClean="0"/>
            </a:br>
            <a:endParaRPr lang="fr-CA" sz="2600" dirty="0" smtClean="0"/>
          </a:p>
          <a:p>
            <a:r>
              <a:rPr lang="fr-CA" sz="2600" dirty="0" smtClean="0"/>
              <a:t>Comment procédez-vous à la sélection de vos </a:t>
            </a:r>
            <a:r>
              <a:rPr lang="fr-CA" sz="2600" dirty="0" err="1" smtClean="0"/>
              <a:t>coachs</a:t>
            </a:r>
            <a:r>
              <a:rPr lang="fr-CA" sz="2600" dirty="0" smtClean="0"/>
              <a:t> pédagogiques? Comment collaborent-ils avec votre CC, le cas échéant? </a:t>
            </a:r>
            <a:br>
              <a:rPr lang="fr-CA" sz="2600" dirty="0" smtClean="0"/>
            </a:br>
            <a:endParaRPr lang="fr-CA" sz="2600" dirty="0" smtClean="0"/>
          </a:p>
          <a:p>
            <a:r>
              <a:rPr lang="fr-CA" sz="2600" dirty="0" smtClean="0"/>
              <a:t>Les </a:t>
            </a:r>
            <a:r>
              <a:rPr lang="fr-CA" sz="2600" dirty="0" err="1" smtClean="0"/>
              <a:t>coachs</a:t>
            </a:r>
            <a:r>
              <a:rPr lang="fr-CA" sz="2600" dirty="0" smtClean="0"/>
              <a:t> pédagogiques exercent-ils leur rôle de façon efficace dans votre programme? Un aspect de votre système de coaching pédagogique donne-t-il particulièrement de bons résultats/de moins bons résultats?</a:t>
            </a:r>
            <a:endParaRPr lang="fr-CA" sz="2600" dirty="0"/>
          </a:p>
        </p:txBody>
      </p:sp>
    </p:spTree>
    <p:extLst>
      <p:ext uri="{BB962C8B-B14F-4D97-AF65-F5344CB8AC3E}">
        <p14:creationId xmlns:p14="http://schemas.microsoft.com/office/powerpoint/2010/main" val="41671363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1913471" y="365129"/>
            <a:ext cx="9440332" cy="1325563"/>
          </a:xfrm>
        </p:spPr>
        <p:txBody>
          <a:bodyPr>
            <a:normAutofit/>
          </a:bodyPr>
          <a:lstStyle/>
          <a:p>
            <a:r>
              <a:rPr lang="fr-CA" sz="5400" b="1" dirty="0" smtClean="0"/>
              <a:t>Partage des données </a:t>
            </a:r>
            <a:endParaRPr lang="fr-CA" sz="5400" b="1" dirty="0"/>
          </a:p>
        </p:txBody>
      </p:sp>
      <p:pic>
        <p:nvPicPr>
          <p:cNvPr id="7" name="Graphic 6" descr="Onboarding">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0" y="1825625"/>
            <a:ext cx="10515600" cy="4351338"/>
          </a:xfrm>
        </p:spPr>
        <p:txBody>
          <a:bodyPr>
            <a:normAutofit/>
          </a:bodyPr>
          <a:lstStyle/>
          <a:p>
            <a:r>
              <a:rPr lang="fr-CA" sz="2600" dirty="0" smtClean="0"/>
              <a:t>Quels facteurs sont à l’origine de la décision de votre programme d’adopter la ou les plateforme(s) que vous utilisez actuellement?  </a:t>
            </a:r>
            <a:br>
              <a:rPr lang="fr-CA" sz="2600" dirty="0" smtClean="0"/>
            </a:br>
            <a:endParaRPr lang="fr-CA" sz="2600" dirty="0" smtClean="0"/>
          </a:p>
          <a:p>
            <a:r>
              <a:rPr lang="fr-CA" sz="2600" dirty="0" smtClean="0"/>
              <a:t>Avez-vous fait face à des obstacles en intégrant la technologie aux processus de votre CC? Lesquels? </a:t>
            </a:r>
            <a:br>
              <a:rPr lang="fr-CA" sz="2600" dirty="0" smtClean="0"/>
            </a:br>
            <a:endParaRPr lang="fr-CA" sz="2600" dirty="0" smtClean="0"/>
          </a:p>
          <a:p>
            <a:r>
              <a:rPr lang="fr-CA" sz="2600" dirty="0" smtClean="0"/>
              <a:t>De quels facteurs les développeurs de plateformes devront-ils tenir compte pour aider les CC dans leur travail?</a:t>
            </a:r>
            <a:endParaRPr lang="fr-CA" sz="2600" dirty="0"/>
          </a:p>
        </p:txBody>
      </p:sp>
    </p:spTree>
    <p:extLst>
      <p:ext uri="{BB962C8B-B14F-4D97-AF65-F5344CB8AC3E}">
        <p14:creationId xmlns:p14="http://schemas.microsoft.com/office/powerpoint/2010/main" val="4642200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1913471" y="365129"/>
            <a:ext cx="9440332" cy="1325563"/>
          </a:xfrm>
        </p:spPr>
        <p:txBody>
          <a:bodyPr>
            <a:normAutofit/>
          </a:bodyPr>
          <a:lstStyle/>
          <a:p>
            <a:r>
              <a:rPr lang="fr-CA" sz="5400" b="1" dirty="0" smtClean="0"/>
              <a:t>Charge de travail des membres</a:t>
            </a:r>
            <a:endParaRPr lang="fr-CA" sz="5400" b="1" dirty="0"/>
          </a:p>
        </p:txBody>
      </p:sp>
      <p:pic>
        <p:nvPicPr>
          <p:cNvPr id="7" name="Graphic 6" descr="Onboarding">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0" y="1825625"/>
            <a:ext cx="10515600" cy="4351338"/>
          </a:xfrm>
        </p:spPr>
        <p:txBody>
          <a:bodyPr>
            <a:normAutofit/>
          </a:bodyPr>
          <a:lstStyle/>
          <a:p>
            <a:r>
              <a:rPr lang="fr-CA" sz="2600" dirty="0" smtClean="0"/>
              <a:t>En général, quelle est la durée des réunions du CC dans votre programme? Est-ce que les activités ont lieu surtout avant, pendant ou après la réunion?</a:t>
            </a:r>
          </a:p>
          <a:p>
            <a:pPr marL="0" indent="0">
              <a:buNone/>
            </a:pPr>
            <a:endParaRPr lang="fr-CA" sz="2600" dirty="0" smtClean="0"/>
          </a:p>
          <a:p>
            <a:r>
              <a:rPr lang="fr-CA" sz="2600" dirty="0" smtClean="0"/>
              <a:t>Que pensez-vous de la charge de travail? Qu’en pensent vos collègues du CC? Est-elle plus lourde ou moins lourde que ce que vous aviez prévu?</a:t>
            </a:r>
            <a:br>
              <a:rPr lang="fr-CA" sz="2600" dirty="0" smtClean="0"/>
            </a:br>
            <a:endParaRPr lang="fr-CA" sz="2600" dirty="0" smtClean="0"/>
          </a:p>
          <a:p>
            <a:r>
              <a:rPr lang="fr-CA" sz="2600" dirty="0" smtClean="0"/>
              <a:t>Avez-vous recours à une stratégie efficace pour gérer la charge de travail? </a:t>
            </a:r>
            <a:br>
              <a:rPr lang="fr-CA" sz="2600" dirty="0" smtClean="0"/>
            </a:br>
            <a:endParaRPr lang="fr-CA" dirty="0"/>
          </a:p>
        </p:txBody>
      </p:sp>
    </p:spTree>
    <p:extLst>
      <p:ext uri="{BB962C8B-B14F-4D97-AF65-F5344CB8AC3E}">
        <p14:creationId xmlns:p14="http://schemas.microsoft.com/office/powerpoint/2010/main" val="27056532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1913471" y="365129"/>
            <a:ext cx="9440332" cy="1325563"/>
          </a:xfrm>
        </p:spPr>
        <p:txBody>
          <a:bodyPr>
            <a:normAutofit/>
          </a:bodyPr>
          <a:lstStyle/>
          <a:p>
            <a:r>
              <a:rPr lang="fr-CA" sz="5400" b="1" dirty="0" smtClean="0"/>
              <a:t>Engagement</a:t>
            </a:r>
            <a:endParaRPr lang="fr-CA" sz="5400" b="1" dirty="0"/>
          </a:p>
        </p:txBody>
      </p:sp>
      <p:pic>
        <p:nvPicPr>
          <p:cNvPr id="7" name="Graphic 6" descr="Onboarding">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0" y="1825625"/>
            <a:ext cx="10515600" cy="4351338"/>
          </a:xfrm>
        </p:spPr>
        <p:txBody>
          <a:bodyPr>
            <a:normAutofit fontScale="90000"/>
          </a:bodyPr>
          <a:lstStyle/>
          <a:p>
            <a:r>
              <a:rPr lang="fr-CA" dirty="0" smtClean="0"/>
              <a:t>Selon vous, comment les résidents et les enseignants dans votre programme ont-ils effectué la transition vers l’approche par compétences? Ont-ils fait preuve d’engagement ou de désengagement à l’égard de ce processus? </a:t>
            </a:r>
          </a:p>
          <a:p>
            <a:pPr marL="0" indent="0">
              <a:buNone/>
            </a:pPr>
            <a:endParaRPr lang="fr-CA" dirty="0" smtClean="0"/>
          </a:p>
          <a:p>
            <a:r>
              <a:rPr lang="fr-CA" dirty="0" smtClean="0"/>
              <a:t>Si l’engagement a fait défaut dans votre programme, quelles stratégies avez-vous utilisées pour corriger la situation, le cas échéant? Si l’engagement a été soutenu, que devraient faire les autres CC pour qu’il en soit ainsi? </a:t>
            </a:r>
            <a:br>
              <a:rPr lang="fr-CA" dirty="0" smtClean="0"/>
            </a:br>
            <a:endParaRPr lang="fr-CA" dirty="0" smtClean="0"/>
          </a:p>
          <a:p>
            <a:r>
              <a:rPr lang="fr-CA" dirty="0" smtClean="0"/>
              <a:t>Dans quelle mesure doit-on s’attendre à ce que les résidents fassent évaluer leurs APC, et dans quelle mesure les enseignants doivent-ils les évaluer?</a:t>
            </a:r>
            <a:endParaRPr lang="fr-CA" dirty="0"/>
          </a:p>
        </p:txBody>
      </p:sp>
    </p:spTree>
    <p:extLst>
      <p:ext uri="{BB962C8B-B14F-4D97-AF65-F5344CB8AC3E}">
        <p14:creationId xmlns:p14="http://schemas.microsoft.com/office/powerpoint/2010/main" val="31370888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2D5CB-B475-F743-8ADA-58B40C18C053}"/>
              </a:ext>
            </a:extLst>
          </p:cNvPr>
          <p:cNvSpPr>
            <a:spLocks noGrp="1"/>
          </p:cNvSpPr>
          <p:nvPr>
            <p:ph type="title"/>
          </p:nvPr>
        </p:nvSpPr>
        <p:spPr>
          <a:xfrm>
            <a:off x="1913471" y="365129"/>
            <a:ext cx="9440332" cy="1325563"/>
          </a:xfrm>
        </p:spPr>
        <p:txBody>
          <a:bodyPr>
            <a:normAutofit fontScale="90000"/>
          </a:bodyPr>
          <a:lstStyle/>
          <a:p>
            <a:r>
              <a:rPr lang="fr-CA" sz="5400" b="1" dirty="0" smtClean="0"/>
              <a:t>Plans éducatifs et enseignement correctif</a:t>
            </a:r>
            <a:endParaRPr lang="fr-CA" sz="5400" b="1" dirty="0"/>
          </a:p>
        </p:txBody>
      </p:sp>
      <p:pic>
        <p:nvPicPr>
          <p:cNvPr id="7" name="Graphic 6" descr="Onboarding">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DAC8563-7BC3-49A1-8A59-BE4F3F332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6CF2FA7-BC2A-6C40-B3E2-1FF6FA3FC70F}"/>
              </a:ext>
            </a:extLst>
          </p:cNvPr>
          <p:cNvSpPr>
            <a:spLocks noGrp="1"/>
          </p:cNvSpPr>
          <p:nvPr>
            <p:ph idx="1"/>
          </p:nvPr>
        </p:nvSpPr>
        <p:spPr>
          <a:xfrm>
            <a:off x="838200" y="1825625"/>
            <a:ext cx="10515600" cy="4351338"/>
          </a:xfrm>
        </p:spPr>
        <p:txBody>
          <a:bodyPr>
            <a:normAutofit lnSpcReduction="10000"/>
          </a:bodyPr>
          <a:lstStyle/>
          <a:p>
            <a:r>
              <a:rPr lang="fr-CA" sz="2600" dirty="0" smtClean="0"/>
              <a:t>Comment votre CC </a:t>
            </a:r>
            <a:r>
              <a:rPr lang="fr-CA" sz="2600" dirty="0" err="1" smtClean="0"/>
              <a:t>a-t-il</a:t>
            </a:r>
            <a:r>
              <a:rPr lang="fr-CA" sz="2600" dirty="0" smtClean="0"/>
              <a:t> contribué à l’élaboration et au suivi de meilleurs plans de formation pour les résidents? des processus d’enseignement correctif? aux appels? Quels sont les avantages et les inconvénients de votre approche?</a:t>
            </a:r>
          </a:p>
          <a:p>
            <a:pPr marL="0" indent="0">
              <a:buNone/>
            </a:pPr>
            <a:endParaRPr lang="fr-CA" sz="2600" dirty="0" smtClean="0"/>
          </a:p>
          <a:p>
            <a:r>
              <a:rPr lang="fr-CA" sz="2600" dirty="0" smtClean="0"/>
              <a:t>Quels sont les défis et possibilités concernant l’engagement des CC à l’égard des processus mentionnés? </a:t>
            </a:r>
            <a:br>
              <a:rPr lang="fr-CA" sz="2600" dirty="0" smtClean="0"/>
            </a:br>
            <a:endParaRPr lang="fr-CA" sz="2600" dirty="0" smtClean="0"/>
          </a:p>
          <a:p>
            <a:r>
              <a:rPr lang="fr-CA" sz="2600" dirty="0" smtClean="0"/>
              <a:t>Étant donné que les CC mettent surtout l’accent sur les problèmes, comment pourrions-nous fournir un soutien approprié aux candidats au rendement supérieur ou inférieur?</a:t>
            </a:r>
            <a:endParaRPr lang="fr-CA" sz="2600" dirty="0"/>
          </a:p>
        </p:txBody>
      </p:sp>
    </p:spTree>
    <p:extLst>
      <p:ext uri="{BB962C8B-B14F-4D97-AF65-F5344CB8AC3E}">
        <p14:creationId xmlns:p14="http://schemas.microsoft.com/office/powerpoint/2010/main" val="32683930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2358400" y="2655751"/>
            <a:ext cx="7475200" cy="1546400"/>
          </a:xfrm>
          <a:prstGeom prst="rect">
            <a:avLst/>
          </a:prstGeom>
          <a:noFill/>
          <a:ln>
            <a:noFill/>
          </a:ln>
        </p:spPr>
        <p:txBody>
          <a:bodyPr spcFirstLastPara="1" wrap="square" lIns="121894" tIns="121894" rIns="121894" bIns="121894" anchor="ctr" anchorCtr="0">
            <a:noAutofit/>
          </a:bodyPr>
          <a:lstStyle/>
          <a:p>
            <a:r>
              <a:rPr lang="fr-CA" sz="3700" dirty="0" smtClean="0"/>
              <a:t>Assemblage requis :  </a:t>
            </a:r>
            <a:br>
              <a:rPr lang="fr-CA" sz="3700" dirty="0" smtClean="0"/>
            </a:br>
            <a:r>
              <a:rPr lang="fr-CA" sz="3700" dirty="0" smtClean="0"/>
              <a:t>Les « données problématiques » et le travail d’interprétation des comités de compétence clinique</a:t>
            </a:r>
            <a:br>
              <a:rPr lang="fr-CA" sz="3700" dirty="0" smtClean="0"/>
            </a:br>
            <a:r>
              <a:rPr lang="fr-CA" sz="3700" dirty="0" smtClean="0"/>
              <a:t/>
            </a:r>
            <a:br>
              <a:rPr lang="fr-CA" sz="3700" dirty="0" smtClean="0"/>
            </a:br>
            <a:r>
              <a:rPr lang="fr-CA" sz="3700" dirty="0" smtClean="0"/>
              <a:t>Pack, R., </a:t>
            </a:r>
            <a:r>
              <a:rPr lang="fr-CA" sz="3700" dirty="0" err="1" smtClean="0"/>
              <a:t>Cristancho</a:t>
            </a:r>
            <a:r>
              <a:rPr lang="fr-CA" sz="3700" dirty="0" smtClean="0"/>
              <a:t>, S., Chahine, S., Watling, C., et </a:t>
            </a:r>
            <a:r>
              <a:rPr lang="fr-CA" sz="3700" dirty="0" err="1" smtClean="0"/>
              <a:t>Lingard</a:t>
            </a:r>
            <a:r>
              <a:rPr lang="fr-CA" sz="3700" dirty="0" smtClean="0"/>
              <a:t>, L.</a:t>
            </a:r>
            <a:br>
              <a:rPr lang="fr-CA" sz="3700" dirty="0" smtClean="0"/>
            </a:br>
            <a:r>
              <a:rPr lang="fr-CA" sz="3700" dirty="0" smtClean="0"/>
              <a:t/>
            </a:r>
            <a:br>
              <a:rPr lang="fr-CA" sz="3700" dirty="0" smtClean="0"/>
            </a:br>
            <a:r>
              <a:rPr lang="fr-CA" sz="3700" dirty="0" smtClean="0"/>
              <a:t>23 janvier 2019</a:t>
            </a:r>
            <a:endParaRPr lang="fr-CA" sz="2400" dirty="0"/>
          </a:p>
        </p:txBody>
      </p:sp>
      <p:pic>
        <p:nvPicPr>
          <p:cNvPr id="22" name="Google Shape;22;p4"/>
          <p:cNvPicPr preferRelativeResize="0"/>
          <p:nvPr/>
        </p:nvPicPr>
        <p:blipFill>
          <a:blip r:embed="rId3">
            <a:alphaModFix/>
          </a:blip>
          <a:stretch>
            <a:fillRect/>
          </a:stretch>
        </p:blipFill>
        <p:spPr>
          <a:xfrm>
            <a:off x="799151" y="5357875"/>
            <a:ext cx="3118500" cy="739436"/>
          </a:xfrm>
          <a:prstGeom prst="rect">
            <a:avLst/>
          </a:prstGeom>
          <a:noFill/>
          <a:ln>
            <a:noFill/>
          </a:ln>
        </p:spPr>
      </p:pic>
      <p:pic>
        <p:nvPicPr>
          <p:cNvPr id="23" name="Google Shape;23;p4"/>
          <p:cNvPicPr preferRelativeResize="0"/>
          <p:nvPr/>
        </p:nvPicPr>
        <p:blipFill>
          <a:blip r:embed="rId4">
            <a:alphaModFix/>
          </a:blip>
          <a:stretch>
            <a:fill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28147021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000613" y="440083"/>
            <a:ext cx="10499009" cy="1546400"/>
          </a:xfrm>
          <a:prstGeom prst="rect">
            <a:avLst/>
          </a:prstGeom>
          <a:noFill/>
          <a:ln>
            <a:noFill/>
          </a:ln>
        </p:spPr>
        <p:txBody>
          <a:bodyPr spcFirstLastPara="1" wrap="square" lIns="121894" tIns="121894" rIns="121894" bIns="121894" anchor="b" anchorCtr="0">
            <a:noAutofit/>
          </a:bodyPr>
          <a:lstStyle/>
          <a:p>
            <a:r>
              <a:rPr lang="fr-CA" dirty="0" smtClean="0"/>
              <a:t>Comités de compétence clinique </a:t>
            </a:r>
            <a:endParaRPr lang="fr-CA" dirty="0"/>
          </a:p>
        </p:txBody>
      </p:sp>
      <p:sp>
        <p:nvSpPr>
          <p:cNvPr id="29" name="Google Shape;29;p5"/>
          <p:cNvSpPr txBox="1">
            <a:spLocks noGrp="1"/>
          </p:cNvSpPr>
          <p:nvPr>
            <p:ph type="subTitle" idx="1"/>
          </p:nvPr>
        </p:nvSpPr>
        <p:spPr>
          <a:xfrm>
            <a:off x="1000613" y="2223898"/>
            <a:ext cx="10499009" cy="3100681"/>
          </a:xfrm>
          <a:prstGeom prst="rect">
            <a:avLst/>
          </a:prstGeom>
          <a:noFill/>
          <a:ln>
            <a:noFill/>
          </a:ln>
        </p:spPr>
        <p:txBody>
          <a:bodyPr spcFirstLastPara="1" wrap="square" lIns="121894" tIns="121894" rIns="121894" bIns="121894" anchor="t" anchorCtr="0">
            <a:noAutofit/>
          </a:bodyPr>
          <a:lstStyle/>
          <a:p>
            <a:pPr marL="609570" indent="-465643" algn="l">
              <a:spcBef>
                <a:spcPts val="800"/>
              </a:spcBef>
              <a:buSzPts val="1900"/>
              <a:buChar char="➢"/>
            </a:pPr>
            <a:r>
              <a:rPr lang="fr-CA" i="0" dirty="0" smtClean="0">
                <a:solidFill>
                  <a:srgbClr val="666666"/>
                </a:solidFill>
                <a:highlight>
                  <a:srgbClr val="FFFFFF"/>
                </a:highlight>
              </a:rPr>
              <a:t>Les comités de compétence clinique (CCC), une innovation dans le domaine de l’évaluation, joueront un rôle essentiel en formation médicale</a:t>
            </a:r>
            <a:endParaRPr lang="fr-CA" dirty="0" smtClean="0">
              <a:highlight>
                <a:srgbClr val="FFFFFF"/>
              </a:highlight>
            </a:endParaRPr>
          </a:p>
          <a:p>
            <a:pPr marL="609570" indent="-465643" algn="l">
              <a:spcBef>
                <a:spcPts val="800"/>
              </a:spcBef>
              <a:buSzPts val="1900"/>
              <a:buChar char="➢"/>
            </a:pPr>
            <a:r>
              <a:rPr lang="fr-CA" i="0" dirty="0" smtClean="0">
                <a:solidFill>
                  <a:srgbClr val="666666"/>
                </a:solidFill>
                <a:highlight>
                  <a:srgbClr val="FFFFFF"/>
                </a:highlight>
              </a:rPr>
              <a:t>Chargés d’évaluer en profondeur diverses données d’évaluation sur le </a:t>
            </a:r>
            <a:r>
              <a:rPr lang="fr-CA" i="0" dirty="0" smtClean="0">
                <a:solidFill>
                  <a:srgbClr val="666666"/>
                </a:solidFill>
                <a:highlight>
                  <a:srgbClr val="FFFFFF"/>
                </a:highlight>
              </a:rPr>
              <a:t>travail des </a:t>
            </a:r>
            <a:r>
              <a:rPr lang="fr-CA" i="0" dirty="0" smtClean="0">
                <a:solidFill>
                  <a:srgbClr val="666666"/>
                </a:solidFill>
                <a:highlight>
                  <a:srgbClr val="FFFFFF"/>
                </a:highlight>
              </a:rPr>
              <a:t>stagiaires, ces petits groupes ont recours à des processus décisionnels collectifs pour rendre compte de la progression des stagiaires.</a:t>
            </a:r>
            <a:endParaRPr lang="fr-CA" dirty="0" smtClean="0">
              <a:highlight>
                <a:srgbClr val="FFFFFF"/>
              </a:highlight>
            </a:endParaRPr>
          </a:p>
          <a:p>
            <a:pPr marL="609570" indent="-304784" algn="l">
              <a:spcBef>
                <a:spcPts val="800"/>
              </a:spcBef>
              <a:buSzPts val="1900"/>
            </a:pPr>
            <a:endParaRPr lang="fr-CA" i="0" dirty="0" smtClean="0">
              <a:solidFill>
                <a:schemeClr val="accent1"/>
              </a:solidFill>
            </a:endParaRPr>
          </a:p>
          <a:p>
            <a:pPr marL="541840" indent="-541840" algn="l">
              <a:lnSpc>
                <a:spcPct val="115000"/>
              </a:lnSpc>
            </a:pPr>
            <a:endParaRPr lang="fr-CA" sz="1100" dirty="0" smtClean="0">
              <a:latin typeface="Tinos"/>
              <a:ea typeface="Tinos"/>
              <a:cs typeface="Tinos"/>
              <a:sym typeface="Tinos"/>
            </a:endParaRPr>
          </a:p>
          <a:p>
            <a:pPr marL="541840" indent="-541840" algn="l">
              <a:lnSpc>
                <a:spcPct val="115000"/>
              </a:lnSpc>
            </a:pPr>
            <a:r>
              <a:rPr lang="fr-CA" sz="1100" dirty="0" err="1" smtClean="0">
                <a:highlight>
                  <a:srgbClr val="FFFFFF"/>
                </a:highlight>
                <a:latin typeface="Tinos"/>
                <a:ea typeface="Tinos"/>
                <a:cs typeface="Tinos"/>
                <a:sym typeface="Tinos"/>
              </a:rPr>
              <a:t>Hauer</a:t>
            </a:r>
            <a:r>
              <a:rPr lang="fr-CA" sz="1100" dirty="0" smtClean="0">
                <a:highlight>
                  <a:srgbClr val="FFFFFF"/>
                </a:highlight>
                <a:latin typeface="Tinos"/>
                <a:ea typeface="Tinos"/>
                <a:cs typeface="Tinos"/>
                <a:sym typeface="Tinos"/>
              </a:rPr>
              <a:t> KE, </a:t>
            </a:r>
            <a:r>
              <a:rPr lang="fr-CA" sz="1100" dirty="0" err="1" smtClean="0">
                <a:highlight>
                  <a:srgbClr val="FFFFFF"/>
                </a:highlight>
                <a:latin typeface="Tinos"/>
                <a:ea typeface="Tinos"/>
                <a:cs typeface="Tinos"/>
                <a:sym typeface="Tinos"/>
              </a:rPr>
              <a:t>Chesluk</a:t>
            </a:r>
            <a:r>
              <a:rPr lang="fr-CA" sz="1100" dirty="0" smtClean="0">
                <a:highlight>
                  <a:srgbClr val="FFFFFF"/>
                </a:highlight>
                <a:latin typeface="Tinos"/>
                <a:ea typeface="Tinos"/>
                <a:cs typeface="Tinos"/>
                <a:sym typeface="Tinos"/>
              </a:rPr>
              <a:t> B, </a:t>
            </a:r>
            <a:r>
              <a:rPr lang="fr-CA" sz="1100" dirty="0" err="1" smtClean="0">
                <a:highlight>
                  <a:srgbClr val="FFFFFF"/>
                </a:highlight>
                <a:latin typeface="Tinos"/>
                <a:ea typeface="Tinos"/>
                <a:cs typeface="Tinos"/>
                <a:sym typeface="Tinos"/>
              </a:rPr>
              <a:t>Iobst</a:t>
            </a:r>
            <a:r>
              <a:rPr lang="fr-CA" sz="1100" dirty="0" smtClean="0">
                <a:highlight>
                  <a:srgbClr val="FFFFFF"/>
                </a:highlight>
                <a:latin typeface="Tinos"/>
                <a:ea typeface="Tinos"/>
                <a:cs typeface="Tinos"/>
                <a:sym typeface="Tinos"/>
              </a:rPr>
              <a:t> W, </a:t>
            </a:r>
            <a:r>
              <a:rPr lang="fr-CA" sz="1100" dirty="0" err="1" smtClean="0">
                <a:highlight>
                  <a:srgbClr val="FFFFFF"/>
                </a:highlight>
                <a:latin typeface="Tinos"/>
                <a:ea typeface="Tinos"/>
                <a:cs typeface="Tinos"/>
                <a:sym typeface="Tinos"/>
              </a:rPr>
              <a:t>Holmboe</a:t>
            </a:r>
            <a:r>
              <a:rPr lang="fr-CA" sz="1100" dirty="0" smtClean="0">
                <a:highlight>
                  <a:srgbClr val="FFFFFF"/>
                </a:highlight>
                <a:latin typeface="Tinos"/>
                <a:ea typeface="Tinos"/>
                <a:cs typeface="Tinos"/>
                <a:sym typeface="Tinos"/>
              </a:rPr>
              <a:t> E, Baron RB, </a:t>
            </a:r>
            <a:r>
              <a:rPr lang="fr-CA" sz="1100" dirty="0" err="1" smtClean="0">
                <a:highlight>
                  <a:srgbClr val="FFFFFF"/>
                </a:highlight>
                <a:latin typeface="Tinos"/>
                <a:ea typeface="Tinos"/>
                <a:cs typeface="Tinos"/>
                <a:sym typeface="Tinos"/>
              </a:rPr>
              <a:t>Boscardin</a:t>
            </a:r>
            <a:r>
              <a:rPr lang="fr-CA" sz="1100" dirty="0" smtClean="0">
                <a:highlight>
                  <a:srgbClr val="FFFFFF"/>
                </a:highlight>
                <a:latin typeface="Tinos"/>
                <a:ea typeface="Tinos"/>
                <a:cs typeface="Tinos"/>
                <a:sym typeface="Tinos"/>
              </a:rPr>
              <a:t> CK, et al. </a:t>
            </a:r>
            <a:r>
              <a:rPr lang="fr-CA" sz="1100" dirty="0" err="1" smtClean="0">
                <a:highlight>
                  <a:srgbClr val="FFFFFF"/>
                </a:highlight>
                <a:latin typeface="Tinos"/>
                <a:ea typeface="Tinos"/>
                <a:cs typeface="Tinos"/>
                <a:sym typeface="Tinos"/>
              </a:rPr>
              <a:t>Reviewing</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Residents</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Competence</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Acad</a:t>
            </a:r>
            <a:r>
              <a:rPr lang="fr-CA" sz="1100" dirty="0" smtClean="0">
                <a:highlight>
                  <a:srgbClr val="FFFFFF"/>
                </a:highlight>
                <a:latin typeface="Tinos"/>
                <a:ea typeface="Tinos"/>
                <a:cs typeface="Tinos"/>
                <a:sym typeface="Tinos"/>
              </a:rPr>
              <a:t> Med. 2015;90(8):1084–92.</a:t>
            </a:r>
            <a:endParaRPr lang="fr-CA" dirty="0" smtClean="0">
              <a:highlight>
                <a:srgbClr val="FFFFFF"/>
              </a:highlight>
            </a:endParaRPr>
          </a:p>
          <a:p>
            <a:pPr marL="541840" indent="-541840" algn="l">
              <a:lnSpc>
                <a:spcPct val="115000"/>
              </a:lnSpc>
            </a:pPr>
            <a:r>
              <a:rPr lang="fr-CA" sz="1100" dirty="0" err="1" smtClean="0">
                <a:highlight>
                  <a:srgbClr val="FFFFFF"/>
                </a:highlight>
                <a:latin typeface="Tinos"/>
                <a:ea typeface="Tinos"/>
                <a:cs typeface="Tinos"/>
                <a:sym typeface="Tinos"/>
              </a:rPr>
              <a:t>Promes</a:t>
            </a:r>
            <a:r>
              <a:rPr lang="fr-CA" sz="1100" dirty="0" smtClean="0">
                <a:highlight>
                  <a:srgbClr val="FFFFFF"/>
                </a:highlight>
                <a:latin typeface="Tinos"/>
                <a:ea typeface="Tinos"/>
                <a:cs typeface="Tinos"/>
                <a:sym typeface="Tinos"/>
              </a:rPr>
              <a:t> SB, Wagner MJ. </a:t>
            </a:r>
            <a:r>
              <a:rPr lang="fr-CA" sz="1100" dirty="0" err="1" smtClean="0">
                <a:highlight>
                  <a:srgbClr val="FFFFFF"/>
                </a:highlight>
                <a:latin typeface="Tinos"/>
                <a:ea typeface="Tinos"/>
                <a:cs typeface="Tinos"/>
                <a:sym typeface="Tinos"/>
              </a:rPr>
              <a:t>Starting</a:t>
            </a:r>
            <a:r>
              <a:rPr lang="fr-CA" sz="1100" dirty="0" smtClean="0">
                <a:highlight>
                  <a:srgbClr val="FFFFFF"/>
                </a:highlight>
                <a:latin typeface="Tinos"/>
                <a:ea typeface="Tinos"/>
                <a:cs typeface="Tinos"/>
                <a:sym typeface="Tinos"/>
              </a:rPr>
              <a:t> a </a:t>
            </a:r>
            <a:r>
              <a:rPr lang="fr-CA" sz="1100" dirty="0" err="1" smtClean="0">
                <a:highlight>
                  <a:srgbClr val="FFFFFF"/>
                </a:highlight>
                <a:latin typeface="Tinos"/>
                <a:ea typeface="Tinos"/>
                <a:cs typeface="Tinos"/>
                <a:sym typeface="Tinos"/>
              </a:rPr>
              <a:t>Clinical</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Competency</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Committee</a:t>
            </a:r>
            <a:r>
              <a:rPr lang="fr-CA" sz="1100" dirty="0" smtClean="0">
                <a:highlight>
                  <a:srgbClr val="FFFFFF"/>
                </a:highlight>
                <a:latin typeface="Tinos"/>
                <a:ea typeface="Tinos"/>
                <a:cs typeface="Tinos"/>
                <a:sym typeface="Tinos"/>
              </a:rPr>
              <a:t>. J </a:t>
            </a:r>
            <a:r>
              <a:rPr lang="fr-CA" sz="1100" dirty="0" err="1" smtClean="0">
                <a:highlight>
                  <a:srgbClr val="FFFFFF"/>
                </a:highlight>
                <a:latin typeface="Tinos"/>
                <a:ea typeface="Tinos"/>
                <a:cs typeface="Tinos"/>
                <a:sym typeface="Tinos"/>
              </a:rPr>
              <a:t>Grad</a:t>
            </a:r>
            <a:r>
              <a:rPr lang="fr-CA" sz="1100" dirty="0" smtClean="0">
                <a:highlight>
                  <a:srgbClr val="FFFFFF"/>
                </a:highlight>
                <a:latin typeface="Tinos"/>
                <a:ea typeface="Tinos"/>
                <a:cs typeface="Tinos"/>
                <a:sym typeface="Tinos"/>
              </a:rPr>
              <a:t> Med </a:t>
            </a:r>
            <a:r>
              <a:rPr lang="fr-CA" sz="1100" dirty="0" err="1" smtClean="0">
                <a:highlight>
                  <a:srgbClr val="FFFFFF"/>
                </a:highlight>
                <a:latin typeface="Tinos"/>
                <a:ea typeface="Tinos"/>
                <a:cs typeface="Tinos"/>
                <a:sym typeface="Tinos"/>
              </a:rPr>
              <a:t>Educ</a:t>
            </a:r>
            <a:r>
              <a:rPr lang="fr-CA" sz="1100" dirty="0" smtClean="0">
                <a:highlight>
                  <a:srgbClr val="FFFFFF"/>
                </a:highlight>
                <a:latin typeface="Tinos"/>
                <a:ea typeface="Tinos"/>
                <a:cs typeface="Tinos"/>
                <a:sym typeface="Tinos"/>
              </a:rPr>
              <a:t>. 2014; 6: 163–4.</a:t>
            </a:r>
            <a:endParaRPr lang="fr-CA" dirty="0" smtClean="0">
              <a:highlight>
                <a:srgbClr val="FFFFFF"/>
              </a:highlight>
            </a:endParaRPr>
          </a:p>
          <a:p>
            <a:pPr marL="541840" indent="-541840" algn="l">
              <a:lnSpc>
                <a:spcPct val="115000"/>
              </a:lnSpc>
            </a:pPr>
            <a:r>
              <a:rPr lang="fr-CA" sz="1100" dirty="0" smtClean="0">
                <a:highlight>
                  <a:srgbClr val="FFFFFF"/>
                </a:highlight>
                <a:latin typeface="Tinos"/>
                <a:ea typeface="Tinos"/>
                <a:cs typeface="Tinos"/>
                <a:sym typeface="Tinos"/>
              </a:rPr>
              <a:t>Colbert CY, </a:t>
            </a:r>
            <a:r>
              <a:rPr lang="fr-CA" sz="1100" dirty="0" err="1" smtClean="0">
                <a:highlight>
                  <a:srgbClr val="FFFFFF"/>
                </a:highlight>
                <a:latin typeface="Tinos"/>
                <a:ea typeface="Tinos"/>
                <a:cs typeface="Tinos"/>
                <a:sym typeface="Tinos"/>
              </a:rPr>
              <a:t>Dannefer</a:t>
            </a:r>
            <a:r>
              <a:rPr lang="fr-CA" sz="1100" dirty="0" smtClean="0">
                <a:highlight>
                  <a:srgbClr val="FFFFFF"/>
                </a:highlight>
                <a:latin typeface="Tinos"/>
                <a:ea typeface="Tinos"/>
                <a:cs typeface="Tinos"/>
                <a:sym typeface="Tinos"/>
              </a:rPr>
              <a:t> EF, French JC. </a:t>
            </a:r>
            <a:r>
              <a:rPr lang="fr-CA" sz="1100" dirty="0" err="1" smtClean="0">
                <a:highlight>
                  <a:srgbClr val="FFFFFF"/>
                </a:highlight>
                <a:latin typeface="Tinos"/>
                <a:ea typeface="Tinos"/>
                <a:cs typeface="Tinos"/>
                <a:sym typeface="Tinos"/>
              </a:rPr>
              <a:t>Clinical</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Competency</a:t>
            </a:r>
            <a:r>
              <a:rPr lang="fr-CA" sz="1100" dirty="0" smtClean="0">
                <a:highlight>
                  <a:srgbClr val="FFFFFF"/>
                </a:highlight>
                <a:latin typeface="Tinos"/>
                <a:ea typeface="Tinos"/>
                <a:cs typeface="Tinos"/>
                <a:sym typeface="Tinos"/>
              </a:rPr>
              <a:t> </a:t>
            </a:r>
            <a:r>
              <a:rPr lang="fr-CA" sz="1100" dirty="0" err="1" smtClean="0">
                <a:latin typeface="Tinos"/>
                <a:ea typeface="Tinos"/>
                <a:cs typeface="Tinos"/>
                <a:sym typeface="Tinos"/>
              </a:rPr>
              <a:t>Committees</a:t>
            </a:r>
            <a:r>
              <a:rPr lang="fr-CA" sz="1100" dirty="0" smtClean="0">
                <a:latin typeface="Tinos"/>
                <a:ea typeface="Tinos"/>
                <a:cs typeface="Tinos"/>
                <a:sym typeface="Tinos"/>
              </a:rPr>
              <a:t> and </a:t>
            </a:r>
            <a:r>
              <a:rPr lang="fr-CA" sz="1100" dirty="0" err="1" smtClean="0">
                <a:latin typeface="Tinos"/>
                <a:ea typeface="Tinos"/>
                <a:cs typeface="Tinos"/>
                <a:sym typeface="Tinos"/>
              </a:rPr>
              <a:t>Assessment</a:t>
            </a:r>
            <a:r>
              <a:rPr lang="fr-CA" sz="1100" dirty="0" smtClean="0">
                <a:latin typeface="Tinos"/>
                <a:ea typeface="Tinos"/>
                <a:cs typeface="Tinos"/>
                <a:sym typeface="Tinos"/>
              </a:rPr>
              <a:t>: </a:t>
            </a:r>
            <a:r>
              <a:rPr lang="fr-CA" sz="1100" dirty="0" err="1" smtClean="0">
                <a:latin typeface="Tinos"/>
                <a:ea typeface="Tinos"/>
                <a:cs typeface="Tinos"/>
                <a:sym typeface="Tinos"/>
              </a:rPr>
              <a:t>Changing</a:t>
            </a:r>
            <a:r>
              <a:rPr lang="fr-CA" sz="1100" dirty="0" smtClean="0">
                <a:latin typeface="Tinos"/>
                <a:ea typeface="Tinos"/>
                <a:cs typeface="Tinos"/>
                <a:sym typeface="Tinos"/>
              </a:rPr>
              <a:t> the Conversation in </a:t>
            </a:r>
            <a:r>
              <a:rPr lang="fr-CA" sz="1100" dirty="0" err="1" smtClean="0">
                <a:latin typeface="Tinos"/>
                <a:ea typeface="Tinos"/>
                <a:cs typeface="Tinos"/>
                <a:sym typeface="Tinos"/>
              </a:rPr>
              <a:t>Graduate</a:t>
            </a:r>
            <a:r>
              <a:rPr lang="fr-CA" sz="1100" dirty="0" smtClean="0">
                <a:latin typeface="Tinos"/>
                <a:ea typeface="Tinos"/>
                <a:cs typeface="Tinos"/>
                <a:sym typeface="Tinos"/>
              </a:rPr>
              <a:t> </a:t>
            </a:r>
            <a:r>
              <a:rPr lang="fr-CA" sz="1100" dirty="0" err="1" smtClean="0">
                <a:latin typeface="Tinos"/>
                <a:ea typeface="Tinos"/>
                <a:cs typeface="Tinos"/>
                <a:sym typeface="Tinos"/>
              </a:rPr>
              <a:t>Medical</a:t>
            </a:r>
            <a:r>
              <a:rPr lang="fr-CA" sz="1100" dirty="0" smtClean="0">
                <a:latin typeface="Tinos"/>
                <a:ea typeface="Tinos"/>
                <a:cs typeface="Tinos"/>
                <a:sym typeface="Tinos"/>
              </a:rPr>
              <a:t> </a:t>
            </a:r>
            <a:r>
              <a:rPr lang="fr-CA" sz="1100" dirty="0" err="1" smtClean="0">
                <a:latin typeface="Tinos"/>
                <a:ea typeface="Tinos"/>
                <a:cs typeface="Tinos"/>
                <a:sym typeface="Tinos"/>
              </a:rPr>
              <a:t>Education</a:t>
            </a:r>
            <a:r>
              <a:rPr lang="fr-CA" sz="1100" dirty="0" smtClean="0">
                <a:latin typeface="Tinos"/>
                <a:ea typeface="Tinos"/>
                <a:cs typeface="Tinos"/>
                <a:sym typeface="Tinos"/>
              </a:rPr>
              <a:t>. J </a:t>
            </a:r>
            <a:r>
              <a:rPr lang="fr-CA" sz="1100" dirty="0" err="1" smtClean="0">
                <a:latin typeface="Tinos"/>
                <a:ea typeface="Tinos"/>
                <a:cs typeface="Tinos"/>
                <a:sym typeface="Tinos"/>
              </a:rPr>
              <a:t>Grad</a:t>
            </a:r>
            <a:r>
              <a:rPr lang="fr-CA" sz="1100" dirty="0" smtClean="0">
                <a:latin typeface="Tinos"/>
                <a:ea typeface="Tinos"/>
                <a:cs typeface="Tinos"/>
                <a:sym typeface="Tinos"/>
              </a:rPr>
              <a:t> Med </a:t>
            </a:r>
            <a:r>
              <a:rPr lang="fr-CA" sz="1100" dirty="0" err="1" smtClean="0">
                <a:latin typeface="Tinos"/>
                <a:ea typeface="Tinos"/>
                <a:cs typeface="Tinos"/>
                <a:sym typeface="Tinos"/>
              </a:rPr>
              <a:t>Educ</a:t>
            </a:r>
            <a:r>
              <a:rPr lang="fr-CA" sz="1100" dirty="0" smtClean="0">
                <a:latin typeface="Tinos"/>
                <a:ea typeface="Tinos"/>
                <a:cs typeface="Tinos"/>
                <a:sym typeface="Tinos"/>
              </a:rPr>
              <a:t>. 2015; 7 (2): 162–5</a:t>
            </a:r>
            <a:endParaRPr lang="fr-CA" i="0" dirty="0" smtClean="0">
              <a:solidFill>
                <a:schemeClr val="accent1"/>
              </a:solidFill>
            </a:endParaRPr>
          </a:p>
          <a:p>
            <a:pPr marL="0" indent="0"/>
            <a:endParaRPr lang="fr-CA" dirty="0"/>
          </a:p>
        </p:txBody>
      </p:sp>
      <p:sp>
        <p:nvSpPr>
          <p:cNvPr id="30" name="Google Shape;30;p5"/>
          <p:cNvSpPr txBox="1">
            <a:spLocks noGrp="1"/>
          </p:cNvSpPr>
          <p:nvPr>
            <p:ph type="sldNum" idx="12"/>
          </p:nvPr>
        </p:nvSpPr>
        <p:spPr>
          <a:xfrm>
            <a:off x="7046167" y="5911651"/>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36</a:t>
            </a:fld>
            <a:endParaRPr>
              <a:solidFill>
                <a:srgbClr val="CCCCCC"/>
              </a:solidFill>
            </a:endParaRPr>
          </a:p>
        </p:txBody>
      </p:sp>
    </p:spTree>
    <p:extLst>
      <p:ext uri="{BB962C8B-B14F-4D97-AF65-F5344CB8AC3E}">
        <p14:creationId xmlns:p14="http://schemas.microsoft.com/office/powerpoint/2010/main" val="10708673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2159599" y="1732188"/>
            <a:ext cx="7872800" cy="1546400"/>
          </a:xfrm>
          <a:prstGeom prst="rect">
            <a:avLst/>
          </a:prstGeom>
          <a:noFill/>
          <a:ln>
            <a:noFill/>
          </a:ln>
        </p:spPr>
        <p:txBody>
          <a:bodyPr spcFirstLastPara="1" wrap="square" lIns="121894" tIns="121894" rIns="121894" bIns="121894" anchor="b" anchorCtr="0">
            <a:noAutofit/>
          </a:bodyPr>
          <a:lstStyle/>
          <a:p>
            <a:r>
              <a:rPr lang="fr-CA" dirty="0" smtClean="0"/>
              <a:t>Question de recherche :</a:t>
            </a:r>
            <a:endParaRPr lang="fr-CA" dirty="0"/>
          </a:p>
        </p:txBody>
      </p:sp>
      <p:sp>
        <p:nvSpPr>
          <p:cNvPr id="36" name="Google Shape;36;p6"/>
          <p:cNvSpPr txBox="1">
            <a:spLocks noGrp="1"/>
          </p:cNvSpPr>
          <p:nvPr>
            <p:ph type="subTitle" idx="1"/>
          </p:nvPr>
        </p:nvSpPr>
        <p:spPr>
          <a:xfrm>
            <a:off x="1939926" y="3429002"/>
            <a:ext cx="8312159" cy="1090053"/>
          </a:xfrm>
          <a:prstGeom prst="rect">
            <a:avLst/>
          </a:prstGeom>
          <a:noFill/>
          <a:ln>
            <a:noFill/>
          </a:ln>
        </p:spPr>
        <p:txBody>
          <a:bodyPr spcFirstLastPara="1" wrap="square" lIns="121894" tIns="121894" rIns="121894" bIns="121894" anchor="t" anchorCtr="0">
            <a:noAutofit/>
          </a:bodyPr>
          <a:lstStyle/>
          <a:p>
            <a:pPr marL="609570" indent="-474109"/>
            <a:r>
              <a:rPr lang="fr-CA" sz="3200" dirty="0" smtClean="0">
                <a:highlight>
                  <a:srgbClr val="FFFFFF"/>
                </a:highlight>
              </a:rPr>
              <a:t>Comment les CCC interprètent-ils les données d’évaluation qui leur sont présentées? </a:t>
            </a:r>
            <a:endParaRPr lang="fr-CA" dirty="0">
              <a:highlight>
                <a:srgbClr val="FFFFFF"/>
              </a:highlight>
            </a:endParaRPr>
          </a:p>
        </p:txBody>
      </p:sp>
      <p:sp>
        <p:nvSpPr>
          <p:cNvPr id="37" name="Google Shape;37;p6"/>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37</a:t>
            </a:fld>
            <a:endParaRPr>
              <a:solidFill>
                <a:srgbClr val="CCCCCC"/>
              </a:solidFill>
            </a:endParaRPr>
          </a:p>
        </p:txBody>
      </p:sp>
    </p:spTree>
    <p:extLst>
      <p:ext uri="{BB962C8B-B14F-4D97-AF65-F5344CB8AC3E}">
        <p14:creationId xmlns:p14="http://schemas.microsoft.com/office/powerpoint/2010/main" val="3290920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ctrTitle"/>
          </p:nvPr>
        </p:nvSpPr>
        <p:spPr>
          <a:xfrm>
            <a:off x="2159600" y="768865"/>
            <a:ext cx="7872800" cy="1546400"/>
          </a:xfrm>
          <a:prstGeom prst="rect">
            <a:avLst/>
          </a:prstGeom>
          <a:noFill/>
          <a:ln>
            <a:noFill/>
          </a:ln>
        </p:spPr>
        <p:txBody>
          <a:bodyPr spcFirstLastPara="1" wrap="square" lIns="121894" tIns="121894" rIns="121894" bIns="121894" anchor="b" anchorCtr="0">
            <a:noAutofit/>
          </a:bodyPr>
          <a:lstStyle/>
          <a:p>
            <a:r>
              <a:rPr lang="fr-CA" dirty="0" smtClean="0"/>
              <a:t>Méthodes</a:t>
            </a:r>
            <a:endParaRPr lang="fr-CA" dirty="0"/>
          </a:p>
        </p:txBody>
      </p:sp>
      <p:sp>
        <p:nvSpPr>
          <p:cNvPr id="43" name="Google Shape;43;p7"/>
          <p:cNvSpPr txBox="1">
            <a:spLocks noGrp="1"/>
          </p:cNvSpPr>
          <p:nvPr>
            <p:ph type="subTitle" idx="1"/>
          </p:nvPr>
        </p:nvSpPr>
        <p:spPr>
          <a:xfrm>
            <a:off x="1856415" y="2479914"/>
            <a:ext cx="9210772" cy="3072964"/>
          </a:xfrm>
          <a:prstGeom prst="rect">
            <a:avLst/>
          </a:prstGeom>
          <a:noFill/>
          <a:ln>
            <a:noFill/>
          </a:ln>
        </p:spPr>
        <p:txBody>
          <a:bodyPr spcFirstLastPara="1" wrap="square" lIns="121894" tIns="121894" rIns="121894" bIns="121894" anchor="t" anchorCtr="0">
            <a:noAutofit/>
          </a:bodyPr>
          <a:lstStyle/>
          <a:p>
            <a:pPr marL="609570" indent="-457178" algn="l">
              <a:spcBef>
                <a:spcPts val="800"/>
              </a:spcBef>
              <a:buSzPts val="1800"/>
              <a:buChar char="➢"/>
            </a:pPr>
            <a:r>
              <a:rPr lang="fr-CA" i="0" dirty="0" smtClean="0">
                <a:highlight>
                  <a:srgbClr val="FFFFFF"/>
                </a:highlight>
              </a:rPr>
              <a:t>Étude au moyen d’une approche théorique fondée sur le constructivisme </a:t>
            </a:r>
            <a:endParaRPr lang="fr-CA" dirty="0" smtClean="0">
              <a:highlight>
                <a:srgbClr val="FFFFFF"/>
              </a:highlight>
            </a:endParaRPr>
          </a:p>
          <a:p>
            <a:pPr marL="609570" indent="-457178" algn="l">
              <a:buSzPts val="1800"/>
              <a:buChar char="➢"/>
            </a:pPr>
            <a:r>
              <a:rPr lang="fr-CA" i="0" dirty="0" smtClean="0">
                <a:highlight>
                  <a:srgbClr val="FFFFFF"/>
                </a:highlight>
              </a:rPr>
              <a:t>Sept programmes de formation postdoctorale différents </a:t>
            </a:r>
            <a:endParaRPr lang="fr-CA" dirty="0" smtClean="0">
              <a:highlight>
                <a:srgbClr val="FFFFFF"/>
              </a:highlight>
            </a:endParaRPr>
          </a:p>
          <a:p>
            <a:pPr marL="609570" indent="-457178" algn="l">
              <a:buSzPts val="1800"/>
              <a:buChar char="➢"/>
            </a:pPr>
            <a:r>
              <a:rPr lang="fr-CA" i="0" dirty="0" smtClean="0">
                <a:highlight>
                  <a:srgbClr val="FFFFFF"/>
                </a:highlight>
              </a:rPr>
              <a:t>Observation de 18 réunions des CCC (＞50 heures)</a:t>
            </a:r>
            <a:endParaRPr lang="fr-CA" dirty="0" smtClean="0">
              <a:highlight>
                <a:srgbClr val="FFFFFF"/>
              </a:highlight>
            </a:endParaRPr>
          </a:p>
          <a:p>
            <a:pPr marL="609570" indent="-457178" algn="l">
              <a:buSzPts val="1800"/>
              <a:buChar char="➢"/>
            </a:pPr>
            <a:r>
              <a:rPr lang="fr-CA" i="0" dirty="0" smtClean="0">
                <a:highlight>
                  <a:srgbClr val="FFFFFF"/>
                </a:highlight>
              </a:rPr>
              <a:t>18 entrevues semi-structurées auprès de membres des CCC </a:t>
            </a:r>
            <a:endParaRPr lang="fr-CA" dirty="0" smtClean="0">
              <a:highlight>
                <a:srgbClr val="FFFFFF"/>
              </a:highlight>
            </a:endParaRPr>
          </a:p>
          <a:p>
            <a:pPr marL="609570" indent="-457178" algn="l">
              <a:buSzPts val="1800"/>
              <a:buChar char="➢"/>
            </a:pPr>
            <a:r>
              <a:rPr lang="fr-CA" i="0" dirty="0" smtClean="0">
                <a:highlight>
                  <a:srgbClr val="FFFFFF"/>
                </a:highlight>
              </a:rPr>
              <a:t>Processus itératif de collecte et d’analyse des données </a:t>
            </a:r>
            <a:endParaRPr lang="fr-CA" dirty="0" smtClean="0">
              <a:highlight>
                <a:srgbClr val="FFFFFF"/>
              </a:highlight>
            </a:endParaRPr>
          </a:p>
          <a:p>
            <a:pPr marL="0" indent="0" algn="l">
              <a:spcBef>
                <a:spcPts val="800"/>
              </a:spcBef>
            </a:pPr>
            <a:endParaRPr lang="fr-CA" sz="1200" dirty="0" smtClean="0">
              <a:highlight>
                <a:srgbClr val="FFFFFF"/>
              </a:highlight>
            </a:endParaRPr>
          </a:p>
          <a:p>
            <a:pPr marL="0" indent="0" algn="l">
              <a:spcBef>
                <a:spcPts val="800"/>
              </a:spcBef>
            </a:pPr>
            <a:endParaRPr lang="fr-CA" sz="1200" dirty="0" smtClean="0">
              <a:highlight>
                <a:srgbClr val="FFFFFF"/>
              </a:highlight>
            </a:endParaRPr>
          </a:p>
          <a:p>
            <a:pPr marL="0" indent="0" algn="l"/>
            <a:endParaRPr lang="fr-CA" sz="1100" dirty="0" smtClean="0">
              <a:highlight>
                <a:srgbClr val="FFFFFF"/>
              </a:highlight>
              <a:latin typeface="Tinos"/>
              <a:ea typeface="Tinos"/>
              <a:cs typeface="Tinos"/>
              <a:sym typeface="Tinos"/>
            </a:endParaRPr>
          </a:p>
          <a:p>
            <a:pPr marL="0" indent="0" algn="l"/>
            <a:endParaRPr lang="fr-CA" sz="1100" dirty="0" smtClean="0">
              <a:highlight>
                <a:srgbClr val="FFFFFF"/>
              </a:highlight>
              <a:latin typeface="Tinos"/>
              <a:ea typeface="Tinos"/>
              <a:cs typeface="Tinos"/>
              <a:sym typeface="Tinos"/>
            </a:endParaRPr>
          </a:p>
          <a:p>
            <a:pPr marL="0" indent="0" algn="l"/>
            <a:r>
              <a:rPr lang="fr-CA" sz="1100" dirty="0" smtClean="0">
                <a:highlight>
                  <a:srgbClr val="FFFFFF"/>
                </a:highlight>
                <a:latin typeface="Tinos"/>
                <a:ea typeface="Tinos"/>
                <a:cs typeface="Tinos"/>
                <a:sym typeface="Tinos"/>
              </a:rPr>
              <a:t>Étude approuvée par le comité d’éthique de l’Université Western </a:t>
            </a:r>
            <a:endParaRPr lang="fr-CA" dirty="0" smtClean="0">
              <a:highlight>
                <a:srgbClr val="FFFFFF"/>
              </a:highlight>
            </a:endParaRPr>
          </a:p>
          <a:p>
            <a:pPr marL="0" indent="0" algn="l"/>
            <a:r>
              <a:rPr lang="fr-CA" sz="1100" dirty="0" err="1" smtClean="0">
                <a:highlight>
                  <a:srgbClr val="FFFFFF"/>
                </a:highlight>
                <a:latin typeface="Tinos"/>
                <a:ea typeface="Tinos"/>
                <a:cs typeface="Tinos"/>
                <a:sym typeface="Tinos"/>
              </a:rPr>
              <a:t>Charmaz</a:t>
            </a:r>
            <a:r>
              <a:rPr lang="fr-CA" sz="1100" dirty="0" smtClean="0">
                <a:highlight>
                  <a:srgbClr val="FFFFFF"/>
                </a:highlight>
                <a:latin typeface="Tinos"/>
                <a:ea typeface="Tinos"/>
                <a:cs typeface="Tinos"/>
                <a:sym typeface="Tinos"/>
              </a:rPr>
              <a:t> K. </a:t>
            </a:r>
            <a:r>
              <a:rPr lang="fr-CA" sz="1100" dirty="0" err="1" smtClean="0">
                <a:highlight>
                  <a:srgbClr val="FFFFFF"/>
                </a:highlight>
                <a:latin typeface="Tinos"/>
                <a:ea typeface="Tinos"/>
                <a:cs typeface="Tinos"/>
                <a:sym typeface="Tinos"/>
              </a:rPr>
              <a:t>Constructing</a:t>
            </a:r>
            <a:r>
              <a:rPr lang="fr-CA" sz="1100" dirty="0" smtClean="0">
                <a:highlight>
                  <a:srgbClr val="FFFFFF"/>
                </a:highlight>
                <a:latin typeface="Tinos"/>
                <a:ea typeface="Tinos"/>
                <a:cs typeface="Tinos"/>
                <a:sym typeface="Tinos"/>
              </a:rPr>
              <a:t> </a:t>
            </a:r>
            <a:r>
              <a:rPr lang="fr-CA" sz="1100" dirty="0" err="1" smtClean="0">
                <a:highlight>
                  <a:srgbClr val="FFFFFF"/>
                </a:highlight>
                <a:latin typeface="Tinos"/>
                <a:ea typeface="Tinos"/>
                <a:cs typeface="Tinos"/>
                <a:sym typeface="Tinos"/>
              </a:rPr>
              <a:t>Grounded</a:t>
            </a:r>
            <a:r>
              <a:rPr lang="fr-CA" sz="1100" dirty="0" smtClean="0">
                <a:highlight>
                  <a:srgbClr val="FFFFFF"/>
                </a:highlight>
                <a:latin typeface="Tinos"/>
                <a:ea typeface="Tinos"/>
                <a:cs typeface="Tinos"/>
                <a:sym typeface="Tinos"/>
              </a:rPr>
              <a:t> Theory: A </a:t>
            </a:r>
            <a:r>
              <a:rPr lang="fr-CA" sz="1100" dirty="0" err="1" smtClean="0">
                <a:highlight>
                  <a:srgbClr val="FFFFFF"/>
                </a:highlight>
                <a:latin typeface="Tinos"/>
                <a:ea typeface="Tinos"/>
                <a:cs typeface="Tinos"/>
                <a:sym typeface="Tinos"/>
              </a:rPr>
              <a:t>practical</a:t>
            </a:r>
            <a:r>
              <a:rPr lang="fr-CA" sz="1100" dirty="0" smtClean="0">
                <a:highlight>
                  <a:srgbClr val="FFFFFF"/>
                </a:highlight>
                <a:latin typeface="Tinos"/>
                <a:ea typeface="Tinos"/>
                <a:cs typeface="Tinos"/>
                <a:sym typeface="Tinos"/>
              </a:rPr>
              <a:t> guide </a:t>
            </a:r>
            <a:r>
              <a:rPr lang="fr-CA" sz="1100" dirty="0" err="1" smtClean="0">
                <a:highlight>
                  <a:srgbClr val="FFFFFF"/>
                </a:highlight>
                <a:latin typeface="Tinos"/>
                <a:ea typeface="Tinos"/>
                <a:cs typeface="Tinos"/>
                <a:sym typeface="Tinos"/>
              </a:rPr>
              <a:t>through</a:t>
            </a:r>
            <a:r>
              <a:rPr lang="fr-CA" sz="1100" dirty="0" smtClean="0">
                <a:highlight>
                  <a:srgbClr val="FFFFFF"/>
                </a:highlight>
                <a:latin typeface="Tinos"/>
                <a:ea typeface="Tinos"/>
                <a:cs typeface="Tinos"/>
                <a:sym typeface="Tinos"/>
              </a:rPr>
              <a:t> qualitative </a:t>
            </a:r>
            <a:r>
              <a:rPr lang="fr-CA" sz="1100" dirty="0" err="1" smtClean="0">
                <a:highlight>
                  <a:srgbClr val="FFFFFF"/>
                </a:highlight>
                <a:latin typeface="Tinos"/>
                <a:ea typeface="Tinos"/>
                <a:cs typeface="Tinos"/>
                <a:sym typeface="Tinos"/>
              </a:rPr>
              <a:t>analysis</a:t>
            </a:r>
            <a:r>
              <a:rPr lang="fr-CA" sz="1100" dirty="0" smtClean="0">
                <a:highlight>
                  <a:srgbClr val="FFFFFF"/>
                </a:highlight>
                <a:latin typeface="Tinos"/>
                <a:ea typeface="Tinos"/>
                <a:cs typeface="Tinos"/>
                <a:sym typeface="Tinos"/>
              </a:rPr>
              <a:t>. London: Sage; 2006</a:t>
            </a:r>
            <a:endParaRPr lang="fr-CA" sz="1100" dirty="0">
              <a:highlight>
                <a:srgbClr val="FFFFFF"/>
              </a:highlight>
            </a:endParaRPr>
          </a:p>
        </p:txBody>
      </p:sp>
      <p:sp>
        <p:nvSpPr>
          <p:cNvPr id="44" name="Google Shape;44;p7"/>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38</a:t>
            </a:fld>
            <a:endParaRPr>
              <a:solidFill>
                <a:srgbClr val="CCCCCC"/>
              </a:solidFill>
            </a:endParaRPr>
          </a:p>
        </p:txBody>
      </p:sp>
    </p:spTree>
    <p:extLst>
      <p:ext uri="{BB962C8B-B14F-4D97-AF65-F5344CB8AC3E}">
        <p14:creationId xmlns:p14="http://schemas.microsoft.com/office/powerpoint/2010/main" val="7406990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2159600" y="641405"/>
            <a:ext cx="7872800" cy="1546400"/>
          </a:xfrm>
          <a:prstGeom prst="rect">
            <a:avLst/>
          </a:prstGeom>
          <a:noFill/>
          <a:ln>
            <a:noFill/>
          </a:ln>
        </p:spPr>
        <p:txBody>
          <a:bodyPr spcFirstLastPara="1" wrap="square" lIns="121894" tIns="121894" rIns="121894" bIns="121894" anchor="b" anchorCtr="0">
            <a:noAutofit/>
          </a:bodyPr>
          <a:lstStyle/>
          <a:p>
            <a:r>
              <a:rPr lang="fr-CA" dirty="0" smtClean="0"/>
              <a:t>Résultats</a:t>
            </a:r>
            <a:endParaRPr lang="fr-CA" dirty="0"/>
          </a:p>
        </p:txBody>
      </p:sp>
      <p:sp>
        <p:nvSpPr>
          <p:cNvPr id="50" name="Google Shape;50;p8"/>
          <p:cNvSpPr txBox="1">
            <a:spLocks noGrp="1"/>
          </p:cNvSpPr>
          <p:nvPr>
            <p:ph type="subTitle" idx="1"/>
          </p:nvPr>
        </p:nvSpPr>
        <p:spPr>
          <a:xfrm>
            <a:off x="1169097" y="2187808"/>
            <a:ext cx="10438355" cy="3891493"/>
          </a:xfrm>
          <a:prstGeom prst="rect">
            <a:avLst/>
          </a:prstGeom>
          <a:noFill/>
          <a:ln>
            <a:noFill/>
          </a:ln>
        </p:spPr>
        <p:txBody>
          <a:bodyPr spcFirstLastPara="1" wrap="square" lIns="121894" tIns="121894" rIns="121894" bIns="121894" anchor="t" anchorCtr="0">
            <a:noAutofit/>
          </a:bodyPr>
          <a:lstStyle/>
          <a:p>
            <a:pPr marL="609570" indent="-457178" algn="l">
              <a:spcBef>
                <a:spcPts val="800"/>
              </a:spcBef>
              <a:buSzPts val="1800"/>
              <a:buChar char="➢"/>
            </a:pPr>
            <a:r>
              <a:rPr lang="fr-CA" i="0" dirty="0" smtClean="0">
                <a:highlight>
                  <a:srgbClr val="FFFFFF"/>
                </a:highlight>
              </a:rPr>
              <a:t>Les CC ont présumé que les données d’évaluation seraient de grande qualité et que les processus normalisés leur permettraient de prendre des décisions transparentes </a:t>
            </a:r>
            <a:endParaRPr lang="fr-CA" dirty="0" smtClean="0">
              <a:highlight>
                <a:srgbClr val="FFFFFF"/>
              </a:highlight>
            </a:endParaRPr>
          </a:p>
          <a:p>
            <a:pPr marL="609570" indent="-457178" algn="l">
              <a:buSzPts val="1800"/>
              <a:buChar char="➢"/>
            </a:pPr>
            <a:r>
              <a:rPr lang="fr-CA" i="0" dirty="0" smtClean="0">
                <a:highlight>
                  <a:srgbClr val="FFFFFF"/>
                </a:highlight>
              </a:rPr>
              <a:t>Lorsque ces conditions semblaient remplies, l’interprétation des données se faisait « </a:t>
            </a:r>
            <a:r>
              <a:rPr lang="fr-CA" dirty="0" smtClean="0">
                <a:highlight>
                  <a:srgbClr val="FFFFFF"/>
                </a:highlight>
              </a:rPr>
              <a:t>sans effort </a:t>
            </a:r>
            <a:r>
              <a:rPr lang="fr-CA" i="0" dirty="0" smtClean="0">
                <a:highlight>
                  <a:srgbClr val="FFFFFF"/>
                </a:highlight>
              </a:rPr>
              <a:t>» </a:t>
            </a:r>
            <a:endParaRPr lang="fr-CA" dirty="0" smtClean="0">
              <a:highlight>
                <a:srgbClr val="FFFFFF"/>
              </a:highlight>
            </a:endParaRPr>
          </a:p>
          <a:p>
            <a:pPr marL="609570" indent="-457178" algn="l">
              <a:buSzPts val="1800"/>
              <a:buChar char="➢"/>
            </a:pPr>
            <a:r>
              <a:rPr lang="fr-CA" i="0" dirty="0" smtClean="0">
                <a:highlight>
                  <a:srgbClr val="FFFFFF"/>
                </a:highlight>
              </a:rPr>
              <a:t>L’interprétation était difficile (</a:t>
            </a:r>
            <a:r>
              <a:rPr lang="fr-CA" dirty="0" smtClean="0">
                <a:highlight>
                  <a:srgbClr val="FFFFFF"/>
                </a:highlight>
              </a:rPr>
              <a:t>avec effort</a:t>
            </a:r>
            <a:r>
              <a:rPr lang="fr-CA" i="0" dirty="0" smtClean="0">
                <a:highlight>
                  <a:srgbClr val="FFFFFF"/>
                </a:highlight>
              </a:rPr>
              <a:t>) lorsque les données étaient problématiques (incertaines, incomplètes ou lorsqu’il n’était pas facile d’y voir clair)  </a:t>
            </a:r>
            <a:endParaRPr lang="fr-CA" dirty="0" smtClean="0">
              <a:highlight>
                <a:srgbClr val="FFFFFF"/>
              </a:highlight>
            </a:endParaRPr>
          </a:p>
          <a:p>
            <a:pPr marL="609570" indent="-474109"/>
            <a:endParaRPr lang="fr-CA" i="0" dirty="0">
              <a:solidFill>
                <a:srgbClr val="666666"/>
              </a:solidFill>
              <a:highlight>
                <a:srgbClr val="FFFFFF"/>
              </a:highlight>
            </a:endParaRPr>
          </a:p>
        </p:txBody>
      </p:sp>
      <p:sp>
        <p:nvSpPr>
          <p:cNvPr id="51" name="Google Shape;51;p8"/>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39</a:t>
            </a:fld>
            <a:endParaRPr>
              <a:solidFill>
                <a:srgbClr val="CCCCCC"/>
              </a:solidFill>
            </a:endParaRPr>
          </a:p>
        </p:txBody>
      </p:sp>
    </p:spTree>
    <p:extLst>
      <p:ext uri="{BB962C8B-B14F-4D97-AF65-F5344CB8AC3E}">
        <p14:creationId xmlns:p14="http://schemas.microsoft.com/office/powerpoint/2010/main" val="19643673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Participer à la discussion </a:t>
            </a:r>
            <a:endParaRPr lang="fr-CA" dirty="0"/>
          </a:p>
        </p:txBody>
      </p:sp>
      <p:sp>
        <p:nvSpPr>
          <p:cNvPr id="3" name="Content Placeholder 2"/>
          <p:cNvSpPr>
            <a:spLocks noGrp="1"/>
          </p:cNvSpPr>
          <p:nvPr>
            <p:ph sz="quarter" idx="1"/>
          </p:nvPr>
        </p:nvSpPr>
        <p:spPr/>
        <p:txBody>
          <a:bodyPr>
            <a:normAutofit/>
          </a:bodyPr>
          <a:lstStyle/>
          <a:p>
            <a:r>
              <a:rPr lang="fr-CA" dirty="0" smtClean="0"/>
              <a:t>Pour soumettre une question, veuillez utiliser la fonction « lever la main »</a:t>
            </a:r>
          </a:p>
          <a:p>
            <a:pPr lvl="1"/>
            <a:r>
              <a:rPr lang="fr-CA" dirty="0" smtClean="0"/>
              <a:t>Veuillez attendre après les présentations pour poser vos questions </a:t>
            </a:r>
          </a:p>
          <a:p>
            <a:pPr lvl="1"/>
            <a:r>
              <a:rPr lang="fr-CA" dirty="0" smtClean="0"/>
              <a:t>Nous vous encourageons aussi à inscrire vos questions dans la fenêtre prévue à cette </a:t>
            </a:r>
            <a:r>
              <a:rPr lang="fr-CA" dirty="0" smtClean="0"/>
              <a:t>fin; nous </a:t>
            </a:r>
            <a:r>
              <a:rPr lang="fr-CA" dirty="0" smtClean="0"/>
              <a:t>vous inviterons à prendre la parole et à allumer votre micro </a:t>
            </a:r>
          </a:p>
          <a:p>
            <a:r>
              <a:rPr lang="fr-CA" dirty="0" smtClean="0"/>
              <a:t>Durant la discussion de groupe, vous pourrez </a:t>
            </a:r>
            <a:r>
              <a:rPr lang="fr-CA" dirty="0" smtClean="0"/>
              <a:t>allumer votre </a:t>
            </a:r>
            <a:r>
              <a:rPr lang="fr-CA" dirty="0" smtClean="0"/>
              <a:t>micro </a:t>
            </a:r>
          </a:p>
          <a:p>
            <a:pPr lvl="1"/>
            <a:r>
              <a:rPr lang="fr-CA" dirty="0" smtClean="0"/>
              <a:t>Si vous désirez prendre la parole, </a:t>
            </a:r>
            <a:r>
              <a:rPr lang="fr-CA" dirty="0" smtClean="0"/>
              <a:t>allumez votre micro; éteignez-le </a:t>
            </a:r>
            <a:r>
              <a:rPr lang="fr-CA" dirty="0" smtClean="0"/>
              <a:t>lorsque vous aurez terminé</a:t>
            </a:r>
          </a:p>
          <a:p>
            <a:r>
              <a:rPr lang="fr-CA" dirty="0" smtClean="0"/>
              <a:t>Nous enregistrerons les présentations, mais pas </a:t>
            </a:r>
            <a:br>
              <a:rPr lang="fr-CA" dirty="0" smtClean="0"/>
            </a:br>
            <a:r>
              <a:rPr lang="fr-CA" dirty="0" smtClean="0"/>
              <a:t>les </a:t>
            </a:r>
            <a:r>
              <a:rPr lang="fr-CA" dirty="0" smtClean="0"/>
              <a:t>discussions. </a:t>
            </a:r>
            <a:r>
              <a:rPr lang="fr-CA" dirty="0" smtClean="0"/>
              <a:t>Vous pourrez consulter les notes sommaires. </a:t>
            </a:r>
            <a:endParaRPr lang="fr-CA" dirty="0"/>
          </a:p>
        </p:txBody>
      </p:sp>
      <p:pic>
        <p:nvPicPr>
          <p:cNvPr id="5" name="Picture 2" descr="C:\Users\askutovich\AppData\Local\Microsoft\Windows\Temporary Internet Files\Content.IE5\U059PHXA\blog-openstand-how-to-become-an-advocate[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62654" y="4666531"/>
            <a:ext cx="2319746" cy="14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208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40</a:t>
            </a:fld>
            <a:endParaRPr>
              <a:solidFill>
                <a:srgbClr val="CCCCCC"/>
              </a:solidFill>
            </a:endParaRPr>
          </a:p>
        </p:txBody>
      </p:sp>
    </p:spTree>
    <p:extLst>
      <p:ext uri="{BB962C8B-B14F-4D97-AF65-F5344CB8AC3E}">
        <p14:creationId xmlns:p14="http://schemas.microsoft.com/office/powerpoint/2010/main" val="36511117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ctrTitle"/>
          </p:nvPr>
        </p:nvSpPr>
        <p:spPr>
          <a:xfrm>
            <a:off x="2159600" y="3020293"/>
            <a:ext cx="7872800" cy="1546400"/>
          </a:xfrm>
          <a:prstGeom prst="rect">
            <a:avLst/>
          </a:prstGeom>
          <a:noFill/>
          <a:ln>
            <a:noFill/>
          </a:ln>
        </p:spPr>
        <p:txBody>
          <a:bodyPr spcFirstLastPara="1" wrap="square" lIns="121894" tIns="121894" rIns="121894" bIns="121894" anchor="b" anchorCtr="0">
            <a:noAutofit/>
          </a:bodyPr>
          <a:lstStyle/>
          <a:p>
            <a:r>
              <a:rPr lang="fr-CA" sz="2700" dirty="0" smtClean="0">
                <a:solidFill>
                  <a:schemeClr val="accent1"/>
                </a:solidFill>
              </a:rPr>
              <a:t>« Les principaux facteurs [dans la prise de décisions] sont ce qui ressort des évaluations; le fait de connaître personnellement les résidents ne doit pas trop nous influencer, car nous devons tenir compte avant tout de ce qui nous est présenté. [...] Notre rôle se limite à déterminer s’ils satisfont ou non aux exigences du nouveau système et à passer à l’étape suivante. » </a:t>
            </a:r>
            <a:endParaRPr lang="fr-CA" dirty="0"/>
          </a:p>
        </p:txBody>
      </p:sp>
      <p:sp>
        <p:nvSpPr>
          <p:cNvPr id="62" name="Google Shape;62;p10"/>
          <p:cNvSpPr txBox="1">
            <a:spLocks noGrp="1"/>
          </p:cNvSpPr>
          <p:nvPr>
            <p:ph type="subTitle" idx="1"/>
          </p:nvPr>
        </p:nvSpPr>
        <p:spPr>
          <a:xfrm>
            <a:off x="2863933" y="4846735"/>
            <a:ext cx="7872800" cy="1046400"/>
          </a:xfrm>
          <a:prstGeom prst="rect">
            <a:avLst/>
          </a:prstGeom>
          <a:noFill/>
          <a:ln>
            <a:noFill/>
          </a:ln>
        </p:spPr>
        <p:txBody>
          <a:bodyPr spcFirstLastPara="1" wrap="square" lIns="121894" tIns="121894" rIns="121894" bIns="121894" anchor="t" anchorCtr="0">
            <a:noAutofit/>
          </a:bodyPr>
          <a:lstStyle/>
          <a:p>
            <a:pPr marL="609570" indent="-474109"/>
            <a:r>
              <a:rPr lang="fr-CA" dirty="0" smtClean="0">
                <a:highlight>
                  <a:srgbClr val="FFFFFF"/>
                </a:highlight>
              </a:rPr>
              <a:t>Membre du comité 1</a:t>
            </a:r>
            <a:endParaRPr lang="fr-CA" dirty="0">
              <a:highlight>
                <a:srgbClr val="FFFFFF"/>
              </a:highlight>
            </a:endParaRPr>
          </a:p>
        </p:txBody>
      </p:sp>
      <p:sp>
        <p:nvSpPr>
          <p:cNvPr id="63" name="Google Shape;63;p10"/>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41</a:t>
            </a:fld>
            <a:endParaRPr>
              <a:solidFill>
                <a:srgbClr val="CCCCCC"/>
              </a:solidFill>
            </a:endParaRPr>
          </a:p>
        </p:txBody>
      </p:sp>
    </p:spTree>
    <p:extLst>
      <p:ext uri="{BB962C8B-B14F-4D97-AF65-F5344CB8AC3E}">
        <p14:creationId xmlns:p14="http://schemas.microsoft.com/office/powerpoint/2010/main" val="14124901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42</a:t>
            </a:fld>
            <a:endParaRPr>
              <a:solidFill>
                <a:srgbClr val="CCCCCC"/>
              </a:solidFill>
            </a:endParaRPr>
          </a:p>
        </p:txBody>
      </p:sp>
    </p:spTree>
    <p:extLst>
      <p:ext uri="{BB962C8B-B14F-4D97-AF65-F5344CB8AC3E}">
        <p14:creationId xmlns:p14="http://schemas.microsoft.com/office/powerpoint/2010/main" val="34612045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ctrTitle"/>
          </p:nvPr>
        </p:nvSpPr>
        <p:spPr>
          <a:xfrm>
            <a:off x="2042689" y="3562717"/>
            <a:ext cx="7872800" cy="1546400"/>
          </a:xfrm>
          <a:prstGeom prst="rect">
            <a:avLst/>
          </a:prstGeom>
          <a:noFill/>
          <a:ln>
            <a:noFill/>
          </a:ln>
        </p:spPr>
        <p:txBody>
          <a:bodyPr spcFirstLastPara="1" wrap="square" lIns="121894" tIns="121894" rIns="121894" bIns="121894" anchor="b" anchorCtr="0">
            <a:noAutofit/>
          </a:bodyPr>
          <a:lstStyle/>
          <a:p>
            <a:r>
              <a:rPr lang="fr-CA" sz="2700" dirty="0" smtClean="0">
                <a:solidFill>
                  <a:schemeClr val="accent1"/>
                </a:solidFill>
              </a:rPr>
              <a:t>« Si vous ne vous situez pas dans l’intervalle de confiance ou si vous vous situez dans la partie inférieure de la courbe en cloche, ceci doit vous alerter parce que l’examen est le même à l’échelle du pays […] Il y a assez de résultats pour savoir qu’il y a un problème si votre note est de 16 et que la note globale se situe entre 35 et 45. »</a:t>
            </a:r>
            <a:endParaRPr lang="fr-CA" sz="2700" dirty="0">
              <a:solidFill>
                <a:schemeClr val="accent1"/>
              </a:solidFill>
            </a:endParaRPr>
          </a:p>
        </p:txBody>
      </p:sp>
      <p:sp>
        <p:nvSpPr>
          <p:cNvPr id="74" name="Google Shape;74;p12"/>
          <p:cNvSpPr txBox="1">
            <a:spLocks noGrp="1"/>
          </p:cNvSpPr>
          <p:nvPr>
            <p:ph type="subTitle" idx="1"/>
          </p:nvPr>
        </p:nvSpPr>
        <p:spPr>
          <a:xfrm>
            <a:off x="2042689" y="5109117"/>
            <a:ext cx="7872800" cy="1046400"/>
          </a:xfrm>
          <a:prstGeom prst="rect">
            <a:avLst/>
          </a:prstGeom>
          <a:noFill/>
          <a:ln>
            <a:noFill/>
          </a:ln>
        </p:spPr>
        <p:txBody>
          <a:bodyPr spcFirstLastPara="1" wrap="square" lIns="121894" tIns="121894" rIns="121894" bIns="121894" anchor="t" anchorCtr="0">
            <a:noAutofit/>
          </a:bodyPr>
          <a:lstStyle/>
          <a:p>
            <a:pPr marL="609570" indent="-474109"/>
            <a:r>
              <a:rPr lang="fr-CA" dirty="0" smtClean="0">
                <a:highlight>
                  <a:srgbClr val="FFFFFF"/>
                </a:highlight>
              </a:rPr>
              <a:t>Directeur de programme 1</a:t>
            </a:r>
            <a:endParaRPr lang="fr-CA" dirty="0">
              <a:highlight>
                <a:srgbClr val="FFFFFF"/>
              </a:highlight>
            </a:endParaRPr>
          </a:p>
        </p:txBody>
      </p:sp>
      <p:sp>
        <p:nvSpPr>
          <p:cNvPr id="75" name="Google Shape;75;p12"/>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43</a:t>
            </a:fld>
            <a:endParaRPr>
              <a:solidFill>
                <a:srgbClr val="CCCCCC"/>
              </a:solidFill>
            </a:endParaRPr>
          </a:p>
        </p:txBody>
      </p:sp>
    </p:spTree>
    <p:extLst>
      <p:ext uri="{BB962C8B-B14F-4D97-AF65-F5344CB8AC3E}">
        <p14:creationId xmlns:p14="http://schemas.microsoft.com/office/powerpoint/2010/main" val="34558156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44</a:t>
            </a:fld>
            <a:endParaRPr>
              <a:solidFill>
                <a:srgbClr val="CCCCCC"/>
              </a:solidFill>
            </a:endParaRPr>
          </a:p>
        </p:txBody>
      </p:sp>
    </p:spTree>
    <p:extLst>
      <p:ext uri="{BB962C8B-B14F-4D97-AF65-F5344CB8AC3E}">
        <p14:creationId xmlns:p14="http://schemas.microsoft.com/office/powerpoint/2010/main" val="319469005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1505690" y="1629141"/>
            <a:ext cx="9180631" cy="4001576"/>
          </a:xfrm>
          <a:prstGeom prst="rect">
            <a:avLst/>
          </a:prstGeom>
          <a:noFill/>
          <a:ln>
            <a:noFill/>
          </a:ln>
        </p:spPr>
        <p:txBody>
          <a:bodyPr spcFirstLastPara="1" wrap="square" lIns="121894" tIns="121894" rIns="121894" bIns="121894" anchor="b" anchorCtr="0">
            <a:noAutofit/>
          </a:bodyPr>
          <a:lstStyle/>
          <a:p>
            <a:r>
              <a:rPr lang="fr-CA" sz="2700" dirty="0" smtClean="0">
                <a:solidFill>
                  <a:schemeClr val="accent1"/>
                </a:solidFill>
              </a:rPr>
              <a:t>« Nous ne le savons pas nécessairement; personnellement, je ne sais pas vraiment quel est l’élément de comparaison approprié. Le rang-centile? Nous l’ignorons. Nous supposons que c’est partout au Canada. Il s’agit cependant d’un examen nord-américain. On peut choisir quand on peut le faire. C’est aussi un peu mystérieux […] comment peut-on alors réellement faire une comparaison? »</a:t>
            </a:r>
            <a:br>
              <a:rPr lang="fr-CA" sz="2700" dirty="0" smtClean="0">
                <a:solidFill>
                  <a:schemeClr val="accent1"/>
                </a:solidFill>
              </a:rPr>
            </a:br>
            <a:endParaRPr lang="fr-CA" sz="3200" dirty="0"/>
          </a:p>
        </p:txBody>
      </p:sp>
      <p:sp>
        <p:nvSpPr>
          <p:cNvPr id="86" name="Google Shape;86;p14"/>
          <p:cNvSpPr txBox="1">
            <a:spLocks noGrp="1"/>
          </p:cNvSpPr>
          <p:nvPr>
            <p:ph type="subTitle" idx="1"/>
          </p:nvPr>
        </p:nvSpPr>
        <p:spPr>
          <a:xfrm>
            <a:off x="2159599" y="5109117"/>
            <a:ext cx="7872800" cy="1046400"/>
          </a:xfrm>
          <a:prstGeom prst="rect">
            <a:avLst/>
          </a:prstGeom>
          <a:noFill/>
          <a:ln>
            <a:noFill/>
          </a:ln>
        </p:spPr>
        <p:txBody>
          <a:bodyPr spcFirstLastPara="1" wrap="square" lIns="121894" tIns="121894" rIns="121894" bIns="121894" anchor="t" anchorCtr="0">
            <a:noAutofit/>
          </a:bodyPr>
          <a:lstStyle/>
          <a:p>
            <a:pPr marL="609570" indent="-474109"/>
            <a:r>
              <a:rPr lang="fr-CA" dirty="0" smtClean="0">
                <a:highlight>
                  <a:srgbClr val="FFFFFF"/>
                </a:highlight>
              </a:rPr>
              <a:t>Membre du comité </a:t>
            </a:r>
            <a:r>
              <a:rPr lang="fr-CA" dirty="0" smtClean="0">
                <a:highlight>
                  <a:srgbClr val="FFFFFF"/>
                </a:highlight>
              </a:rPr>
              <a:t>5</a:t>
            </a:r>
            <a:endParaRPr lang="fr-CA" dirty="0">
              <a:highlight>
                <a:srgbClr val="FFFFFF"/>
              </a:highlight>
            </a:endParaRPr>
          </a:p>
        </p:txBody>
      </p:sp>
      <p:sp>
        <p:nvSpPr>
          <p:cNvPr id="87" name="Google Shape;87;p14"/>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45</a:t>
            </a:fld>
            <a:endParaRPr>
              <a:solidFill>
                <a:srgbClr val="CCCCCC"/>
              </a:solidFill>
            </a:endParaRPr>
          </a:p>
        </p:txBody>
      </p:sp>
    </p:spTree>
    <p:extLst>
      <p:ext uri="{BB962C8B-B14F-4D97-AF65-F5344CB8AC3E}">
        <p14:creationId xmlns:p14="http://schemas.microsoft.com/office/powerpoint/2010/main" val="3108794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46</a:t>
            </a:fld>
            <a:endParaRPr>
              <a:solidFill>
                <a:srgbClr val="CCCCCC"/>
              </a:solidFill>
            </a:endParaRPr>
          </a:p>
        </p:txBody>
      </p:sp>
    </p:spTree>
    <p:extLst>
      <p:ext uri="{BB962C8B-B14F-4D97-AF65-F5344CB8AC3E}">
        <p14:creationId xmlns:p14="http://schemas.microsoft.com/office/powerpoint/2010/main" val="28980018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47</a:t>
            </a:fld>
            <a:endParaRPr>
              <a:solidFill>
                <a:srgbClr val="CCCCCC"/>
              </a:solidFill>
            </a:endParaRPr>
          </a:p>
        </p:txBody>
      </p:sp>
      <p:sp>
        <p:nvSpPr>
          <p:cNvPr id="98" name="Google Shape;98;p16"/>
          <p:cNvSpPr txBox="1"/>
          <p:nvPr/>
        </p:nvSpPr>
        <p:spPr>
          <a:xfrm>
            <a:off x="900147" y="1354669"/>
            <a:ext cx="11123319" cy="861775"/>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fr-CA" sz="4800" kern="0" dirty="0" smtClean="0">
                <a:solidFill>
                  <a:srgbClr val="000000"/>
                </a:solidFill>
                <a:latin typeface="Playfair Display"/>
                <a:ea typeface="Playfair Display"/>
                <a:cs typeface="Playfair Display"/>
                <a:sym typeface="Playfair Display"/>
              </a:rPr>
              <a:t>Discussion </a:t>
            </a:r>
            <a:endParaRPr lang="fr-CA" kern="0" dirty="0">
              <a:solidFill>
                <a:srgbClr val="000000"/>
              </a:solidFill>
              <a:cs typeface="Arial"/>
              <a:sym typeface="Arial"/>
            </a:endParaRPr>
          </a:p>
        </p:txBody>
      </p:sp>
      <p:sp>
        <p:nvSpPr>
          <p:cNvPr id="99" name="Google Shape;99;p16"/>
          <p:cNvSpPr txBox="1"/>
          <p:nvPr/>
        </p:nvSpPr>
        <p:spPr>
          <a:xfrm>
            <a:off x="900147" y="2216449"/>
            <a:ext cx="10391719" cy="3652281"/>
          </a:xfrm>
          <a:prstGeom prst="rect">
            <a:avLst/>
          </a:prstGeom>
          <a:noFill/>
          <a:ln>
            <a:noFill/>
          </a:ln>
        </p:spPr>
        <p:txBody>
          <a:bodyPr spcFirstLastPara="1" wrap="square" lIns="121894" tIns="60930" rIns="121894" bIns="60930" anchor="t" anchorCtr="0">
            <a:noAutofit/>
          </a:bodyPr>
          <a:lstStyle/>
          <a:p>
            <a:pPr>
              <a:buClr>
                <a:srgbClr val="000000"/>
              </a:buClr>
              <a:buSzPts val="1900"/>
              <a:buFont typeface="Arial"/>
              <a:buNone/>
            </a:pPr>
            <a:endParaRPr sz="2100" kern="0" dirty="0">
              <a:solidFill>
                <a:srgbClr val="666666"/>
              </a:solidFill>
              <a:latin typeface="Playfair Display"/>
              <a:ea typeface="Playfair Display"/>
              <a:cs typeface="Playfair Display"/>
              <a:sym typeface="Playfair Display"/>
            </a:endParaRPr>
          </a:p>
          <a:p>
            <a:pPr indent="-160859">
              <a:buClr>
                <a:srgbClr val="000000"/>
              </a:buClr>
              <a:buSzPts val="1900"/>
              <a:buFont typeface="Playfair Display"/>
              <a:buChar char="➢"/>
            </a:pPr>
            <a:r>
              <a:rPr lang="en-CA" sz="2700" kern="0" dirty="0">
                <a:solidFill>
                  <a:srgbClr val="666666"/>
                </a:solidFill>
                <a:latin typeface="Playfair Display"/>
                <a:ea typeface="Playfair Display"/>
                <a:cs typeface="Playfair Display"/>
                <a:sym typeface="Playfair Display"/>
              </a:rPr>
              <a:t> </a:t>
            </a:r>
            <a:r>
              <a:rPr lang="fr-CA" sz="2700" kern="0" dirty="0" smtClean="0">
                <a:solidFill>
                  <a:srgbClr val="666666"/>
                </a:solidFill>
                <a:latin typeface="Playfair Display"/>
                <a:ea typeface="Playfair Display"/>
                <a:cs typeface="Playfair Display"/>
                <a:sym typeface="Playfair Display"/>
              </a:rPr>
              <a:t>Ce qui ressort surtout de cette </a:t>
            </a:r>
            <a:r>
              <a:rPr lang="fr-CA" sz="2700" kern="0" dirty="0">
                <a:solidFill>
                  <a:srgbClr val="666666"/>
                </a:solidFill>
                <a:latin typeface="Playfair Display"/>
                <a:ea typeface="Playfair Display"/>
                <a:cs typeface="Playfair Display"/>
                <a:sym typeface="Playfair Display"/>
              </a:rPr>
              <a:t>étude ‒ </a:t>
            </a:r>
            <a:r>
              <a:rPr lang="fr-CA" sz="2700" kern="0" dirty="0" smtClean="0">
                <a:solidFill>
                  <a:srgbClr val="666666"/>
                </a:solidFill>
                <a:latin typeface="Playfair Display"/>
                <a:ea typeface="Playfair Display"/>
                <a:cs typeface="Playfair Display"/>
                <a:sym typeface="Playfair Display"/>
              </a:rPr>
              <a:t>les CCC ont souvent du mal à interpréter les données problématiques ‒ complique les échanges actuels sur l’interprétation des données</a:t>
            </a:r>
            <a:endParaRPr lang="fr-CA" sz="1900" kern="0" dirty="0" smtClean="0">
              <a:solidFill>
                <a:srgbClr val="000000"/>
              </a:solidFill>
              <a:cs typeface="Arial"/>
              <a:sym typeface="Arial"/>
            </a:endParaRPr>
          </a:p>
          <a:p>
            <a:pPr indent="-160859">
              <a:buClr>
                <a:srgbClr val="000000"/>
              </a:buClr>
              <a:buSzPts val="1900"/>
              <a:buFont typeface="Playfair Display"/>
              <a:buChar char="➢"/>
            </a:pPr>
            <a:r>
              <a:rPr lang="fr-CA" sz="2700" kern="0" dirty="0" smtClean="0">
                <a:solidFill>
                  <a:srgbClr val="666666"/>
                </a:solidFill>
                <a:latin typeface="Playfair Display"/>
                <a:ea typeface="Playfair Display"/>
                <a:cs typeface="Playfair Display"/>
                <a:sym typeface="Playfair Display"/>
              </a:rPr>
              <a:t> La synthèse des données ne se fait pas sans effort ou de façon automatique; on doit les regrouper, les interpréter et prendre une décision </a:t>
            </a:r>
            <a:endParaRPr lang="fr-CA" sz="1900" kern="0" dirty="0" smtClean="0">
              <a:solidFill>
                <a:srgbClr val="000000"/>
              </a:solidFill>
              <a:cs typeface="Arial"/>
              <a:sym typeface="Arial"/>
            </a:endParaRPr>
          </a:p>
          <a:p>
            <a:pPr>
              <a:buClr>
                <a:srgbClr val="000000"/>
              </a:buClr>
              <a:buFont typeface="Arial"/>
              <a:buNone/>
            </a:pPr>
            <a:endParaRPr lang="fr-CA" sz="1900" kern="0" dirty="0" smtClean="0">
              <a:solidFill>
                <a:srgbClr val="000000"/>
              </a:solidFill>
              <a:cs typeface="Arial"/>
              <a:sym typeface="Arial"/>
            </a:endParaRPr>
          </a:p>
          <a:p>
            <a:pPr>
              <a:buClr>
                <a:srgbClr val="000000"/>
              </a:buClr>
              <a:buFont typeface="Arial"/>
              <a:buNone/>
            </a:pPr>
            <a:endParaRPr lang="fr-CA" sz="1900" kern="0" dirty="0" smtClean="0">
              <a:solidFill>
                <a:srgbClr val="000000"/>
              </a:solidFill>
              <a:cs typeface="Arial"/>
              <a:sym typeface="Arial"/>
            </a:endParaRPr>
          </a:p>
          <a:p>
            <a:pPr>
              <a:buClr>
                <a:srgbClr val="000000"/>
              </a:buClr>
              <a:buFont typeface="Arial"/>
              <a:buNone/>
            </a:pPr>
            <a:endParaRPr lang="fr-CA" sz="1900" kern="0" dirty="0" smtClean="0">
              <a:solidFill>
                <a:srgbClr val="000000"/>
              </a:solidFill>
              <a:cs typeface="Arial"/>
              <a:sym typeface="Arial"/>
            </a:endParaRPr>
          </a:p>
          <a:p>
            <a:pPr>
              <a:buClr>
                <a:srgbClr val="000000"/>
              </a:buClr>
              <a:buFont typeface="Arial"/>
              <a:buNone/>
            </a:pPr>
            <a:endParaRPr lang="fr-CA" sz="1900" kern="0" dirty="0">
              <a:solidFill>
                <a:srgbClr val="000000"/>
              </a:solidFill>
              <a:cs typeface="Arial"/>
              <a:sym typeface="Arial"/>
            </a:endParaRPr>
          </a:p>
        </p:txBody>
      </p:sp>
      <p:sp>
        <p:nvSpPr>
          <p:cNvPr id="100" name="Google Shape;100;p16"/>
          <p:cNvSpPr txBox="1"/>
          <p:nvPr/>
        </p:nvSpPr>
        <p:spPr>
          <a:xfrm>
            <a:off x="3657606" y="5191624"/>
            <a:ext cx="4876799" cy="1354217"/>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1100" i="1" kern="0" dirty="0">
                <a:solidFill>
                  <a:srgbClr val="999999"/>
                </a:solidFill>
                <a:latin typeface="Tinos"/>
                <a:ea typeface="Tinos"/>
                <a:cs typeface="Tinos"/>
                <a:sym typeface="Tinos"/>
              </a:rPr>
              <a:t>Dickey C, Cannon B, Thomas C. “That resident is terrific, give her a 3!” and other forms of bias in clinical competence committee meetings. In: American Association of Directors of Psychiatric Residency Training. Austin, TX; 2016. </a:t>
            </a:r>
            <a:endParaRPr sz="1900" kern="0" dirty="0">
              <a:solidFill>
                <a:srgbClr val="000000"/>
              </a:solidFill>
              <a:cs typeface="Arial"/>
              <a:sym typeface="Arial"/>
            </a:endParaRPr>
          </a:p>
          <a:p>
            <a:pPr>
              <a:buClr>
                <a:srgbClr val="000000"/>
              </a:buClr>
              <a:buFont typeface="Arial"/>
              <a:buNone/>
            </a:pPr>
            <a:r>
              <a:rPr lang="en-CA" sz="1100" i="1" kern="0" dirty="0">
                <a:solidFill>
                  <a:srgbClr val="999999"/>
                </a:solidFill>
                <a:latin typeface="Tinos"/>
                <a:ea typeface="Tinos"/>
                <a:cs typeface="Tinos"/>
                <a:sym typeface="Tinos"/>
              </a:rPr>
              <a:t>Dickey CC, Thomas C, </a:t>
            </a:r>
            <a:r>
              <a:rPr lang="en-CA" sz="1100" i="1" kern="0" dirty="0" err="1">
                <a:solidFill>
                  <a:srgbClr val="999999"/>
                </a:solidFill>
                <a:latin typeface="Tinos"/>
                <a:ea typeface="Tinos"/>
                <a:cs typeface="Tinos"/>
                <a:sym typeface="Tinos"/>
              </a:rPr>
              <a:t>Feroze</a:t>
            </a:r>
            <a:r>
              <a:rPr lang="en-CA" sz="1100" i="1" kern="0" dirty="0">
                <a:solidFill>
                  <a:srgbClr val="999999"/>
                </a:solidFill>
                <a:latin typeface="Tinos"/>
                <a:ea typeface="Tinos"/>
                <a:cs typeface="Tinos"/>
                <a:sym typeface="Tinos"/>
              </a:rPr>
              <a:t> U, </a:t>
            </a:r>
            <a:r>
              <a:rPr lang="en-CA" sz="1100" i="1" kern="0" dirty="0" err="1">
                <a:solidFill>
                  <a:srgbClr val="999999"/>
                </a:solidFill>
                <a:latin typeface="Tinos"/>
                <a:ea typeface="Tinos"/>
                <a:cs typeface="Tinos"/>
                <a:sym typeface="Tinos"/>
              </a:rPr>
              <a:t>Nakshabandi</a:t>
            </a:r>
            <a:r>
              <a:rPr lang="en-CA" sz="1100" i="1" kern="0" dirty="0">
                <a:solidFill>
                  <a:srgbClr val="999999"/>
                </a:solidFill>
                <a:latin typeface="Tinos"/>
                <a:ea typeface="Tinos"/>
                <a:cs typeface="Tinos"/>
                <a:sym typeface="Tinos"/>
              </a:rPr>
              <a:t> F, Cannon B. Cognitive Demands and Bias: Challenges Facing Clinical Competency Committees. J Grad Med Educ. 2017; 9(2):162–4. </a:t>
            </a:r>
            <a:endParaRPr sz="1900" kern="0" dirty="0">
              <a:solidFill>
                <a:srgbClr val="000000"/>
              </a:solidFill>
              <a:cs typeface="Arial"/>
              <a:sym typeface="Arial"/>
            </a:endParaRPr>
          </a:p>
          <a:p>
            <a:pPr>
              <a:buClr>
                <a:srgbClr val="000000"/>
              </a:buClr>
              <a:buFont typeface="Arial"/>
              <a:buNone/>
            </a:pPr>
            <a:endParaRPr sz="1600" kern="0" dirty="0">
              <a:solidFill>
                <a:srgbClr val="999999"/>
              </a:solidFill>
              <a:latin typeface="Tinos"/>
              <a:ea typeface="Tinos"/>
              <a:cs typeface="Tinos"/>
              <a:sym typeface="Tinos"/>
            </a:endParaRPr>
          </a:p>
        </p:txBody>
      </p:sp>
    </p:spTree>
    <p:extLst>
      <p:ext uri="{BB962C8B-B14F-4D97-AF65-F5344CB8AC3E}">
        <p14:creationId xmlns:p14="http://schemas.microsoft.com/office/powerpoint/2010/main" val="20232071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5730200" y="5893117"/>
            <a:ext cx="731600" cy="524800"/>
          </a:xfrm>
          <a:prstGeom prst="rect">
            <a:avLst/>
          </a:prstGeom>
          <a:noFill/>
          <a:ln>
            <a:noFill/>
          </a:ln>
        </p:spPr>
        <p:txBody>
          <a:bodyPr spcFirstLastPara="1" wrap="square" lIns="121894" tIns="121894" rIns="121894" bIns="121894" anchor="b" anchorCtr="0">
            <a:noAutofit/>
          </a:bodyPr>
          <a:lstStyle/>
          <a:p>
            <a:fld id="{00000000-1234-1234-1234-123412341234}" type="slidenum">
              <a:rPr lang="en-CA">
                <a:solidFill>
                  <a:srgbClr val="CCCCCC"/>
                </a:solidFill>
              </a:rPr>
              <a:t>48</a:t>
            </a:fld>
            <a:endParaRPr>
              <a:solidFill>
                <a:srgbClr val="CCCCCC"/>
              </a:solidFill>
            </a:endParaRPr>
          </a:p>
        </p:txBody>
      </p:sp>
      <p:sp>
        <p:nvSpPr>
          <p:cNvPr id="106" name="Google Shape;106;p17"/>
          <p:cNvSpPr txBox="1"/>
          <p:nvPr/>
        </p:nvSpPr>
        <p:spPr>
          <a:xfrm>
            <a:off x="900147" y="1354669"/>
            <a:ext cx="11123319" cy="861775"/>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fr-CA" sz="4800" kern="0" dirty="0" smtClean="0">
                <a:solidFill>
                  <a:srgbClr val="000000"/>
                </a:solidFill>
                <a:latin typeface="Playfair Display"/>
                <a:ea typeface="Playfair Display"/>
                <a:cs typeface="Playfair Display"/>
                <a:sym typeface="Playfair Display"/>
              </a:rPr>
              <a:t>Discussion </a:t>
            </a:r>
            <a:endParaRPr lang="fr-CA" kern="0" dirty="0">
              <a:solidFill>
                <a:srgbClr val="000000"/>
              </a:solidFill>
              <a:cs typeface="Arial"/>
              <a:sym typeface="Arial"/>
            </a:endParaRPr>
          </a:p>
        </p:txBody>
      </p:sp>
      <p:sp>
        <p:nvSpPr>
          <p:cNvPr id="107" name="Google Shape;107;p17"/>
          <p:cNvSpPr txBox="1"/>
          <p:nvPr/>
        </p:nvSpPr>
        <p:spPr>
          <a:xfrm>
            <a:off x="1189973" y="2380274"/>
            <a:ext cx="10622071" cy="2913619"/>
          </a:xfrm>
          <a:prstGeom prst="rect">
            <a:avLst/>
          </a:prstGeom>
          <a:noFill/>
          <a:ln>
            <a:noFill/>
          </a:ln>
        </p:spPr>
        <p:txBody>
          <a:bodyPr spcFirstLastPara="1" wrap="square" lIns="121894" tIns="60930" rIns="121894" bIns="60930" anchor="t" anchorCtr="0">
            <a:noAutofit/>
          </a:bodyPr>
          <a:lstStyle/>
          <a:p>
            <a:pPr indent="-160859">
              <a:buClr>
                <a:srgbClr val="000000"/>
              </a:buClr>
              <a:buSzPts val="1900"/>
              <a:buFont typeface="Playfair Display"/>
              <a:buChar char="➢"/>
            </a:pPr>
            <a:r>
              <a:rPr lang="fr-CA" sz="2700" kern="0" dirty="0" smtClean="0">
                <a:solidFill>
                  <a:srgbClr val="666666"/>
                </a:solidFill>
                <a:latin typeface="Playfair Display"/>
                <a:ea typeface="Playfair Display"/>
                <a:cs typeface="Playfair Display"/>
                <a:sym typeface="Playfair Display"/>
              </a:rPr>
              <a:t>Les données ne sont pas significatives </a:t>
            </a:r>
            <a:r>
              <a:rPr lang="fr-CA" sz="2700" kern="0" dirty="0">
                <a:solidFill>
                  <a:srgbClr val="666666"/>
                </a:solidFill>
                <a:latin typeface="Playfair Display"/>
                <a:ea typeface="Playfair Display"/>
                <a:cs typeface="Playfair Display"/>
                <a:sym typeface="Playfair Display"/>
              </a:rPr>
              <a:t>en soi ou </a:t>
            </a:r>
            <a:r>
              <a:rPr lang="fr-CA" sz="2700" kern="0" dirty="0" smtClean="0">
                <a:solidFill>
                  <a:srgbClr val="666666"/>
                </a:solidFill>
                <a:latin typeface="Playfair Display"/>
                <a:ea typeface="Playfair Display"/>
                <a:cs typeface="Playfair Display"/>
                <a:sym typeface="Playfair Display"/>
              </a:rPr>
              <a:t>l’évidence même </a:t>
            </a:r>
            <a:endParaRPr lang="fr-CA" sz="1900" kern="0" dirty="0" smtClean="0">
              <a:solidFill>
                <a:srgbClr val="000000"/>
              </a:solidFill>
              <a:cs typeface="Arial"/>
              <a:sym typeface="Arial"/>
            </a:endParaRPr>
          </a:p>
          <a:p>
            <a:pPr indent="-160859">
              <a:buClr>
                <a:srgbClr val="000000"/>
              </a:buClr>
              <a:buSzPts val="1900"/>
              <a:buFont typeface="Playfair Display"/>
              <a:buChar char="➢"/>
            </a:pPr>
            <a:r>
              <a:rPr lang="fr-CA" sz="2700" kern="0" dirty="0" smtClean="0">
                <a:solidFill>
                  <a:srgbClr val="666666"/>
                </a:solidFill>
                <a:latin typeface="Playfair Display"/>
                <a:ea typeface="Playfair Display"/>
                <a:cs typeface="Playfair Display"/>
                <a:sym typeface="Playfair Display"/>
              </a:rPr>
              <a:t>Les CCC sont souvent confrontés à des données problématiques </a:t>
            </a:r>
            <a:endParaRPr lang="fr-CA" sz="1900" kern="0" dirty="0" smtClean="0">
              <a:solidFill>
                <a:srgbClr val="000000"/>
              </a:solidFill>
              <a:cs typeface="Arial"/>
              <a:sym typeface="Arial"/>
            </a:endParaRPr>
          </a:p>
          <a:p>
            <a:pPr indent="-160859">
              <a:buClr>
                <a:srgbClr val="000000"/>
              </a:buClr>
              <a:buSzPts val="1900"/>
              <a:buFont typeface="Playfair Display"/>
              <a:buChar char="➢"/>
            </a:pPr>
            <a:r>
              <a:rPr lang="fr-CA" sz="2700" kern="0" dirty="0" smtClean="0">
                <a:solidFill>
                  <a:srgbClr val="666666"/>
                </a:solidFill>
                <a:latin typeface="Playfair Display"/>
                <a:ea typeface="Playfair Display"/>
                <a:cs typeface="Playfair Display"/>
                <a:sym typeface="Playfair Display"/>
              </a:rPr>
              <a:t>Ils ont du mal à les </a:t>
            </a:r>
            <a:r>
              <a:rPr lang="fr-CA" sz="2700" kern="0" dirty="0" smtClean="0">
                <a:solidFill>
                  <a:srgbClr val="666666"/>
                </a:solidFill>
                <a:latin typeface="Playfair Display"/>
                <a:ea typeface="Playfair Display"/>
                <a:cs typeface="Playfair Display"/>
                <a:sym typeface="Playfair Display"/>
              </a:rPr>
              <a:t>interpréter, </a:t>
            </a:r>
            <a:r>
              <a:rPr lang="fr-CA" sz="2700" kern="0" dirty="0" smtClean="0">
                <a:solidFill>
                  <a:srgbClr val="666666"/>
                </a:solidFill>
                <a:latin typeface="Playfair Display"/>
                <a:ea typeface="Playfair Display"/>
                <a:cs typeface="Playfair Display"/>
                <a:sym typeface="Playfair Display"/>
              </a:rPr>
              <a:t>et les processus d’interprétation « sans effort » exigent beaucoup de temps, d’énergie et de ressources de la part des comités. </a:t>
            </a:r>
            <a:endParaRPr lang="fr-CA" sz="1900" kern="0" dirty="0" smtClean="0">
              <a:solidFill>
                <a:srgbClr val="000000"/>
              </a:solidFill>
              <a:cs typeface="Arial"/>
              <a:sym typeface="Arial"/>
            </a:endParaRPr>
          </a:p>
          <a:p>
            <a:pPr>
              <a:buClr>
                <a:srgbClr val="000000"/>
              </a:buClr>
              <a:buFont typeface="Arial"/>
              <a:buNone/>
            </a:pPr>
            <a:endParaRPr sz="2100" kern="0" dirty="0">
              <a:solidFill>
                <a:srgbClr val="666666"/>
              </a:solidFill>
              <a:latin typeface="Playfair Display"/>
              <a:ea typeface="Playfair Display"/>
              <a:cs typeface="Playfair Display"/>
              <a:sym typeface="Playfair Display"/>
            </a:endParaRPr>
          </a:p>
        </p:txBody>
      </p:sp>
      <p:sp>
        <p:nvSpPr>
          <p:cNvPr id="108" name="Google Shape;108;p17"/>
          <p:cNvSpPr txBox="1"/>
          <p:nvPr/>
        </p:nvSpPr>
        <p:spPr>
          <a:xfrm>
            <a:off x="3625833" y="5056675"/>
            <a:ext cx="5671931" cy="1107996"/>
          </a:xfrm>
          <a:prstGeom prst="rect">
            <a:avLst/>
          </a:prstGeom>
          <a:noFill/>
          <a:ln>
            <a:noFill/>
          </a:ln>
        </p:spPr>
        <p:txBody>
          <a:bodyPr spcFirstLastPara="1" wrap="square" lIns="121894" tIns="60930" rIns="121894" bIns="60930" anchor="t" anchorCtr="0">
            <a:noAutofit/>
          </a:bodyPr>
          <a:lstStyle/>
          <a:p>
            <a:pPr>
              <a:buClr>
                <a:srgbClr val="000000"/>
              </a:buClr>
              <a:buFont typeface="Arial"/>
              <a:buNone/>
            </a:pPr>
            <a:r>
              <a:rPr lang="en-CA" sz="1100" i="1" kern="0">
                <a:solidFill>
                  <a:srgbClr val="999999"/>
                </a:solidFill>
                <a:latin typeface="Tinos"/>
                <a:ea typeface="Tinos"/>
                <a:cs typeface="Tinos"/>
                <a:sym typeface="Tinos"/>
              </a:rPr>
              <a:t>Hodges B. Assessment in the post-psychometric era: Learning to love the subjective and collective. Med Teach. 2013; 35(7): 564–8. </a:t>
            </a:r>
            <a:endParaRPr sz="1900" kern="0">
              <a:solidFill>
                <a:srgbClr val="000000"/>
              </a:solidFill>
              <a:cs typeface="Arial"/>
              <a:sym typeface="Arial"/>
            </a:endParaRPr>
          </a:p>
          <a:p>
            <a:pPr>
              <a:buClr>
                <a:srgbClr val="000000"/>
              </a:buClr>
              <a:buFont typeface="Arial"/>
              <a:buNone/>
            </a:pPr>
            <a:r>
              <a:rPr lang="en-CA" sz="1100" i="1" kern="0">
                <a:solidFill>
                  <a:srgbClr val="999999"/>
                </a:solidFill>
                <a:latin typeface="Tinos"/>
                <a:ea typeface="Tinos"/>
                <a:cs typeface="Tinos"/>
                <a:sym typeface="Tinos"/>
              </a:rPr>
              <a:t>Eva K, Hodges B. Scylla or Charybdis? Can we navigate between objectification and judgement in assessment? Med Educ. 2012; 46(9): 914–9. </a:t>
            </a:r>
            <a:endParaRPr sz="1900" kern="0">
              <a:solidFill>
                <a:srgbClr val="000000"/>
              </a:solidFill>
              <a:cs typeface="Arial"/>
              <a:sym typeface="Arial"/>
            </a:endParaRPr>
          </a:p>
          <a:p>
            <a:pPr>
              <a:buClr>
                <a:srgbClr val="000000"/>
              </a:buClr>
              <a:buFont typeface="Arial"/>
              <a:buNone/>
            </a:pPr>
            <a:r>
              <a:rPr lang="en-CA" sz="1100" i="1" kern="0">
                <a:solidFill>
                  <a:srgbClr val="999999"/>
                </a:solidFill>
                <a:latin typeface="Tinos"/>
                <a:ea typeface="Tinos"/>
                <a:cs typeface="Tinos"/>
                <a:sym typeface="Tinos"/>
              </a:rPr>
              <a:t>Ginsburg S, McIlroy J, Oulanova O, Eva K, Regehr G. Toward authentic clinical evaluation: Pitfalls in the pursuit of competency. Acad Med. 2010; 85(5): 780–6. </a:t>
            </a:r>
            <a:endParaRPr sz="1900" kern="0">
              <a:solidFill>
                <a:srgbClr val="000000"/>
              </a:solidFill>
              <a:cs typeface="Arial"/>
              <a:sym typeface="Arial"/>
            </a:endParaRPr>
          </a:p>
        </p:txBody>
      </p:sp>
    </p:spTree>
    <p:extLst>
      <p:ext uri="{BB962C8B-B14F-4D97-AF65-F5344CB8AC3E}">
        <p14:creationId xmlns:p14="http://schemas.microsoft.com/office/powerpoint/2010/main" val="417698787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ctrTitle"/>
          </p:nvPr>
        </p:nvSpPr>
        <p:spPr>
          <a:xfrm>
            <a:off x="2358399" y="3408124"/>
            <a:ext cx="7475200" cy="1546400"/>
          </a:xfrm>
          <a:prstGeom prst="rect">
            <a:avLst/>
          </a:prstGeom>
          <a:noFill/>
          <a:ln>
            <a:noFill/>
          </a:ln>
        </p:spPr>
        <p:txBody>
          <a:bodyPr spcFirstLastPara="1" wrap="square" lIns="121894" tIns="121894" rIns="121894" bIns="121894" anchor="ctr" anchorCtr="0">
            <a:noAutofit/>
          </a:bodyPr>
          <a:lstStyle/>
          <a:p>
            <a:r>
              <a:rPr lang="en-CA" sz="2700" dirty="0"/>
              <a:t/>
            </a:r>
            <a:br>
              <a:rPr lang="en-CA" sz="2700" dirty="0"/>
            </a:br>
            <a:r>
              <a:rPr lang="fr-CA" sz="2700" dirty="0" smtClean="0"/>
              <a:t>Merci aux participants à cette étude, et au Collège royal des médecins et chirurgiens du Canada pour son soutien. </a:t>
            </a:r>
            <a:br>
              <a:rPr lang="fr-CA" sz="2700" dirty="0" smtClean="0"/>
            </a:br>
            <a:r>
              <a:rPr lang="fr-CA" sz="2700" dirty="0" smtClean="0"/>
              <a:t/>
            </a:r>
            <a:br>
              <a:rPr lang="fr-CA" sz="2700" dirty="0" smtClean="0"/>
            </a:br>
            <a:r>
              <a:rPr lang="en-CA" sz="2700" dirty="0"/>
              <a:t/>
            </a:r>
            <a:br>
              <a:rPr lang="en-CA" sz="2700" dirty="0"/>
            </a:br>
            <a:endParaRPr sz="2700" dirty="0"/>
          </a:p>
        </p:txBody>
      </p:sp>
      <p:pic>
        <p:nvPicPr>
          <p:cNvPr id="114" name="Google Shape;114;p18"/>
          <p:cNvPicPr preferRelativeResize="0"/>
          <p:nvPr/>
        </p:nvPicPr>
        <p:blipFill>
          <a:blip r:embed="rId3">
            <a:alphaModFix/>
          </a:blip>
          <a:stretch>
            <a:fillRect/>
          </a:stretch>
        </p:blipFill>
        <p:spPr>
          <a:xfrm>
            <a:off x="799151" y="5357875"/>
            <a:ext cx="3118500" cy="739436"/>
          </a:xfrm>
          <a:prstGeom prst="rect">
            <a:avLst/>
          </a:prstGeom>
          <a:noFill/>
          <a:ln>
            <a:noFill/>
          </a:ln>
        </p:spPr>
      </p:pic>
      <p:pic>
        <p:nvPicPr>
          <p:cNvPr id="115" name="Google Shape;115;p18"/>
          <p:cNvPicPr preferRelativeResize="0"/>
          <p:nvPr/>
        </p:nvPicPr>
        <p:blipFill>
          <a:blip r:embed="rId4">
            <a:alphaModFix/>
          </a:blip>
          <a:stretch>
            <a:fill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26473065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Conférencières</a:t>
            </a:r>
            <a:r>
              <a:rPr lang="en-CA" dirty="0" smtClean="0"/>
              <a:t> </a:t>
            </a:r>
            <a:endParaRPr lang="en-CA" dirty="0"/>
          </a:p>
        </p:txBody>
      </p:sp>
      <p:sp>
        <p:nvSpPr>
          <p:cNvPr id="3" name="Content Placeholder 2"/>
          <p:cNvSpPr>
            <a:spLocks noGrp="1"/>
          </p:cNvSpPr>
          <p:nvPr>
            <p:ph sz="quarter" idx="1"/>
          </p:nvPr>
        </p:nvSpPr>
        <p:spPr/>
        <p:txBody>
          <a:bodyPr/>
          <a:lstStyle/>
          <a:p>
            <a:r>
              <a:rPr lang="fr-CA" dirty="0" smtClean="0"/>
              <a:t>Mme Anita </a:t>
            </a:r>
            <a:r>
              <a:rPr lang="fr-CA" dirty="0" err="1" smtClean="0"/>
              <a:t>Acai</a:t>
            </a:r>
            <a:r>
              <a:rPr lang="fr-CA" dirty="0" smtClean="0"/>
              <a:t> </a:t>
            </a:r>
          </a:p>
          <a:p>
            <a:pPr lvl="1"/>
            <a:r>
              <a:rPr lang="fr-CA" dirty="0" smtClean="0"/>
              <a:t>Candidate au doctorat, Département de psychologie et neurosciences comportementales, et Bureau des sciences de l’éducation, Département de chirurgie, Université McMaster</a:t>
            </a:r>
          </a:p>
          <a:p>
            <a:r>
              <a:rPr lang="fr-CA" dirty="0" smtClean="0"/>
              <a:t>Dre Rachael Pack </a:t>
            </a:r>
          </a:p>
          <a:p>
            <a:pPr lvl="1"/>
            <a:r>
              <a:rPr lang="fr-CA" dirty="0"/>
              <a:t>A</a:t>
            </a:r>
            <a:r>
              <a:rPr lang="fr-CA" dirty="0" smtClean="0"/>
              <a:t>ssociée </a:t>
            </a:r>
            <a:r>
              <a:rPr lang="fr-CA" dirty="0" smtClean="0"/>
              <a:t>aux études postdoctorales, Centre pour la recherche et l’innovation dans l’enseignement, École de médecine et de dentisterie </a:t>
            </a:r>
            <a:r>
              <a:rPr lang="fr-CA" dirty="0" err="1" smtClean="0"/>
              <a:t>Schulich</a:t>
            </a:r>
            <a:r>
              <a:rPr lang="fr-CA" dirty="0" smtClean="0"/>
              <a:t>, Université Western</a:t>
            </a:r>
          </a:p>
          <a:p>
            <a:r>
              <a:rPr lang="fr-CA" dirty="0" smtClean="0"/>
              <a:t>Dre Karen </a:t>
            </a:r>
            <a:r>
              <a:rPr lang="fr-CA" dirty="0" err="1" smtClean="0"/>
              <a:t>Hauer</a:t>
            </a:r>
            <a:r>
              <a:rPr lang="fr-CA" dirty="0" smtClean="0"/>
              <a:t> </a:t>
            </a:r>
          </a:p>
          <a:p>
            <a:pPr lvl="1"/>
            <a:r>
              <a:rPr lang="fr-CA" dirty="0" smtClean="0"/>
              <a:t>Doyenne associée, Évaluation des compétences et normes professionnelles</a:t>
            </a:r>
          </a:p>
          <a:p>
            <a:pPr lvl="1"/>
            <a:r>
              <a:rPr lang="fr-CA" dirty="0" smtClean="0"/>
              <a:t>Professeure </a:t>
            </a:r>
            <a:r>
              <a:rPr lang="fr-CA" dirty="0" smtClean="0"/>
              <a:t>de médecine, Université de la Californie, San Francisco </a:t>
            </a:r>
            <a:endParaRPr lang="fr-CA" dirty="0"/>
          </a:p>
        </p:txBody>
      </p:sp>
    </p:spTree>
    <p:extLst>
      <p:ext uri="{BB962C8B-B14F-4D97-AF65-F5344CB8AC3E}">
        <p14:creationId xmlns:p14="http://schemas.microsoft.com/office/powerpoint/2010/main" val="417088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ctrTitle"/>
          </p:nvPr>
        </p:nvSpPr>
        <p:spPr>
          <a:xfrm>
            <a:off x="2658783" y="2390707"/>
            <a:ext cx="7475200" cy="1546400"/>
          </a:xfrm>
          <a:prstGeom prst="rect">
            <a:avLst/>
          </a:prstGeom>
          <a:noFill/>
          <a:ln>
            <a:noFill/>
          </a:ln>
        </p:spPr>
        <p:txBody>
          <a:bodyPr spcFirstLastPara="1" wrap="square" lIns="121894" tIns="121894" rIns="121894" bIns="121894" anchor="ctr" anchorCtr="0">
            <a:noAutofit/>
          </a:bodyPr>
          <a:lstStyle/>
          <a:p>
            <a:r>
              <a:rPr lang="en-CA" dirty="0"/>
              <a:t/>
            </a:r>
            <a:br>
              <a:rPr lang="en-CA" dirty="0"/>
            </a:br>
            <a:r>
              <a:rPr lang="fr-CA" dirty="0" smtClean="0"/>
              <a:t>Des questions? </a:t>
            </a:r>
            <a:br>
              <a:rPr lang="fr-CA" dirty="0" smtClean="0"/>
            </a:br>
            <a:r>
              <a:rPr lang="fr-CA" dirty="0" smtClean="0"/>
              <a:t/>
            </a:r>
            <a:br>
              <a:rPr lang="fr-CA" dirty="0" smtClean="0"/>
            </a:br>
            <a:r>
              <a:rPr lang="fr-CA" dirty="0" smtClean="0"/>
              <a:t/>
            </a:r>
            <a:br>
              <a:rPr lang="fr-CA" dirty="0" smtClean="0"/>
            </a:br>
            <a:endParaRPr lang="fr-CA" sz="2700" dirty="0"/>
          </a:p>
        </p:txBody>
      </p:sp>
      <p:pic>
        <p:nvPicPr>
          <p:cNvPr id="121" name="Google Shape;121;p19"/>
          <p:cNvPicPr preferRelativeResize="0"/>
          <p:nvPr/>
        </p:nvPicPr>
        <p:blipFill>
          <a:blip r:embed="rId3">
            <a:alphaModFix/>
          </a:blip>
          <a:stretch>
            <a:fillRect/>
          </a:stretch>
        </p:blipFill>
        <p:spPr>
          <a:xfrm>
            <a:off x="799151" y="5357875"/>
            <a:ext cx="3118500" cy="739436"/>
          </a:xfrm>
          <a:prstGeom prst="rect">
            <a:avLst/>
          </a:prstGeom>
          <a:noFill/>
          <a:ln>
            <a:noFill/>
          </a:ln>
        </p:spPr>
      </p:pic>
      <p:pic>
        <p:nvPicPr>
          <p:cNvPr id="122" name="Google Shape;122;p19"/>
          <p:cNvPicPr preferRelativeResize="0"/>
          <p:nvPr/>
        </p:nvPicPr>
        <p:blipFill>
          <a:blip r:embed="rId4">
            <a:alphaModFix/>
          </a:blip>
          <a:stretch>
            <a:fillRect/>
          </a:stretch>
        </p:blipFill>
        <p:spPr>
          <a:xfrm>
            <a:off x="9340693" y="4202151"/>
            <a:ext cx="2108200" cy="1917700"/>
          </a:xfrm>
          <a:prstGeom prst="rect">
            <a:avLst/>
          </a:prstGeom>
          <a:noFill/>
          <a:ln>
            <a:noFill/>
          </a:ln>
        </p:spPr>
      </p:pic>
    </p:spTree>
    <p:extLst>
      <p:ext uri="{BB962C8B-B14F-4D97-AF65-F5344CB8AC3E}">
        <p14:creationId xmlns:p14="http://schemas.microsoft.com/office/powerpoint/2010/main" val="33212588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907576F-F41C-EC4D-95B9-C2551849B90F}"/>
              </a:ext>
            </a:extLst>
          </p:cNvPr>
          <p:cNvSpPr>
            <a:spLocks noGrp="1"/>
          </p:cNvSpPr>
          <p:nvPr>
            <p:ph type="ctrTitle"/>
          </p:nvPr>
        </p:nvSpPr>
        <p:spPr/>
        <p:txBody>
          <a:bodyPr>
            <a:normAutofit/>
          </a:bodyPr>
          <a:lstStyle/>
          <a:p>
            <a:r>
              <a:rPr lang="fr-CA" sz="4400" dirty="0" smtClean="0"/>
              <a:t>La prise de décisions des comités de compétence clinique : Maximiser la valeur de l’échange d’information </a:t>
            </a:r>
            <a:endParaRPr lang="fr-CA" sz="4400" dirty="0"/>
          </a:p>
        </p:txBody>
      </p:sp>
      <p:sp>
        <p:nvSpPr>
          <p:cNvPr id="3" name="Subtitl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612DEEE-1A71-254B-8FAD-0CE4D0DE13BF}"/>
              </a:ext>
            </a:extLst>
          </p:cNvPr>
          <p:cNvSpPr>
            <a:spLocks noGrp="1"/>
          </p:cNvSpPr>
          <p:nvPr>
            <p:ph type="subTitle" idx="1"/>
          </p:nvPr>
        </p:nvSpPr>
        <p:spPr/>
        <p:txBody>
          <a:bodyPr>
            <a:normAutofit lnSpcReduction="10000"/>
          </a:bodyPr>
          <a:lstStyle/>
          <a:p>
            <a:r>
              <a:rPr lang="fr-CA" dirty="0" smtClean="0"/>
              <a:t>Karen </a:t>
            </a:r>
            <a:r>
              <a:rPr lang="fr-CA" dirty="0" err="1" smtClean="0"/>
              <a:t>Hauer</a:t>
            </a:r>
            <a:r>
              <a:rPr lang="fr-CA" dirty="0" smtClean="0"/>
              <a:t>, MD, PhD</a:t>
            </a:r>
          </a:p>
          <a:p>
            <a:r>
              <a:rPr lang="fr-CA" dirty="0" smtClean="0"/>
              <a:t>Doyenne associée, Évaluation </a:t>
            </a:r>
          </a:p>
          <a:p>
            <a:r>
              <a:rPr lang="fr-CA" dirty="0" smtClean="0"/>
              <a:t>Professeure de médecine</a:t>
            </a:r>
          </a:p>
          <a:p>
            <a:r>
              <a:rPr lang="fr-CA" dirty="0" smtClean="0"/>
              <a:t>Université de la Californie, San Francisco </a:t>
            </a:r>
            <a:endParaRPr lang="fr-CA" dirty="0"/>
          </a:p>
        </p:txBody>
      </p:sp>
    </p:spTree>
    <p:extLst>
      <p:ext uri="{BB962C8B-B14F-4D97-AF65-F5344CB8AC3E}">
        <p14:creationId xmlns:p14="http://schemas.microsoft.com/office/powerpoint/2010/main" val="11506159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52F909C-A5EF-A640-8329-A4FB1AB5E68F}"/>
              </a:ext>
            </a:extLst>
          </p:cNvPr>
          <p:cNvSpPr>
            <a:spLocks noGrp="1"/>
          </p:cNvSpPr>
          <p:nvPr>
            <p:ph type="title"/>
          </p:nvPr>
        </p:nvSpPr>
        <p:spPr/>
        <p:txBody>
          <a:bodyPr/>
          <a:lstStyle/>
          <a:p>
            <a:r>
              <a:rPr lang="fr-CA" b="1" dirty="0" smtClean="0"/>
              <a:t>La valeur de la prise de décisions en groupe</a:t>
            </a:r>
            <a:endParaRPr lang="fr-CA"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E4E97ED-929B-8941-AAE7-3DC1F0F2C728}"/>
              </a:ext>
            </a:extLst>
          </p:cNvPr>
          <p:cNvSpPr>
            <a:spLocks noGrp="1"/>
          </p:cNvSpPr>
          <p:nvPr>
            <p:ph idx="1"/>
          </p:nvPr>
        </p:nvSpPr>
        <p:spPr/>
        <p:txBody>
          <a:bodyPr>
            <a:normAutofit/>
          </a:bodyPr>
          <a:lstStyle/>
          <a:p>
            <a:r>
              <a:rPr lang="fr-CA" dirty="0" smtClean="0"/>
              <a:t>Objet d’un groupe (comité) : personnes qui se réunissent et s’influencent mutuellement en échangeant des informations	</a:t>
            </a:r>
          </a:p>
          <a:p>
            <a:r>
              <a:rPr lang="fr-CA" dirty="0" smtClean="0"/>
              <a:t>Les décisions collectives (plusieurs participants au processus) sont meilleures et plus éclairées que les décisions individuelles</a:t>
            </a:r>
          </a:p>
          <a:p>
            <a:r>
              <a:rPr lang="fr-CA" dirty="0" smtClean="0"/>
              <a:t>La prise de décisions en groupe permet d’établir un consensus</a:t>
            </a:r>
          </a:p>
          <a:p>
            <a:endParaRPr lang="en-US" dirty="0"/>
          </a:p>
          <a:p>
            <a:endParaRPr lang="en-US" dirty="0"/>
          </a:p>
          <a:p>
            <a:endParaRPr lang="en-US" dirty="0"/>
          </a:p>
          <a:p>
            <a:pPr marL="457200" lvl="1" indent="0" algn="r">
              <a:buNone/>
            </a:pPr>
            <a:r>
              <a:rPr lang="en-US" sz="2000" dirty="0"/>
              <a:t>Bates, Research in Higher Education Journal 2014</a:t>
            </a:r>
          </a:p>
        </p:txBody>
      </p:sp>
    </p:spTree>
    <p:extLst>
      <p:ext uri="{BB962C8B-B14F-4D97-AF65-F5344CB8AC3E}">
        <p14:creationId xmlns:p14="http://schemas.microsoft.com/office/powerpoint/2010/main" val="18817107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E45B25-BFC7-DA45-85B3-922C1FB43FFC}"/>
              </a:ext>
            </a:extLst>
          </p:cNvPr>
          <p:cNvSpPr>
            <a:spLocks noGrp="1"/>
          </p:cNvSpPr>
          <p:nvPr>
            <p:ph type="title"/>
          </p:nvPr>
        </p:nvSpPr>
        <p:spPr/>
        <p:txBody>
          <a:bodyPr>
            <a:normAutofit/>
          </a:bodyPr>
          <a:lstStyle/>
          <a:p>
            <a:r>
              <a:rPr lang="fr-CA" sz="4100" b="1" dirty="0" smtClean="0"/>
              <a:t>Les risques de la prise de décisions en groupe </a:t>
            </a:r>
            <a:endParaRPr lang="fr-CA" sz="4100"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769A455-851D-6B4D-996A-CDEB34580BE0}"/>
              </a:ext>
            </a:extLst>
          </p:cNvPr>
          <p:cNvSpPr>
            <a:spLocks noGrp="1"/>
          </p:cNvSpPr>
          <p:nvPr>
            <p:ph sz="half" idx="1"/>
          </p:nvPr>
        </p:nvSpPr>
        <p:spPr>
          <a:xfrm>
            <a:off x="838201" y="1825625"/>
            <a:ext cx="3911931" cy="4351338"/>
          </a:xfrm>
        </p:spPr>
        <p:txBody>
          <a:bodyPr>
            <a:normAutofit fontScale="77500" lnSpcReduction="20000"/>
          </a:bodyPr>
          <a:lstStyle/>
          <a:p>
            <a:endParaRPr lang="en-US" dirty="0"/>
          </a:p>
          <a:p>
            <a:endParaRPr lang="en-US" dirty="0"/>
          </a:p>
          <a:p>
            <a:r>
              <a:rPr lang="fr-CA" sz="3800" dirty="0" smtClean="0"/>
              <a:t>Pression sociale</a:t>
            </a:r>
          </a:p>
          <a:p>
            <a:r>
              <a:rPr lang="fr-CA" sz="3800" dirty="0" smtClean="0"/>
              <a:t>Pensée de groupe</a:t>
            </a:r>
          </a:p>
          <a:p>
            <a:endParaRPr lang="fr-CA" dirty="0" smtClean="0"/>
          </a:p>
          <a:p>
            <a:endParaRPr lang="fr-CA" dirty="0" smtClean="0"/>
          </a:p>
          <a:p>
            <a:endParaRPr lang="fr-CA" dirty="0" smtClean="0"/>
          </a:p>
          <a:p>
            <a:endParaRPr lang="fr-CA" dirty="0" smtClean="0"/>
          </a:p>
          <a:p>
            <a:endParaRPr lang="fr-CA" dirty="0" smtClean="0"/>
          </a:p>
          <a:p>
            <a:pPr marL="0" indent="0" algn="r">
              <a:buNone/>
            </a:pPr>
            <a:r>
              <a:rPr lang="fr-CA" sz="2000" dirty="0" err="1" smtClean="0"/>
              <a:t>Esser</a:t>
            </a:r>
            <a:r>
              <a:rPr lang="fr-CA" sz="2000" dirty="0" smtClean="0"/>
              <a:t>, </a:t>
            </a:r>
            <a:r>
              <a:rPr lang="fr-CA" sz="2000" dirty="0" err="1" smtClean="0"/>
              <a:t>Organizational</a:t>
            </a:r>
            <a:r>
              <a:rPr lang="fr-CA" sz="2000" dirty="0" smtClean="0"/>
              <a:t> </a:t>
            </a:r>
            <a:r>
              <a:rPr lang="fr-CA" sz="2000" dirty="0" err="1" smtClean="0"/>
              <a:t>Behavior</a:t>
            </a:r>
            <a:r>
              <a:rPr lang="fr-CA" sz="2000" dirty="0" smtClean="0"/>
              <a:t> &amp; </a:t>
            </a:r>
            <a:r>
              <a:rPr lang="fr-CA" sz="2000" dirty="0" err="1" smtClean="0"/>
              <a:t>Human</a:t>
            </a:r>
            <a:r>
              <a:rPr lang="fr-CA" sz="2000" dirty="0" smtClean="0"/>
              <a:t> </a:t>
            </a:r>
            <a:r>
              <a:rPr lang="fr-CA" sz="2000" dirty="0" err="1" smtClean="0"/>
              <a:t>Decision</a:t>
            </a:r>
            <a:r>
              <a:rPr lang="fr-CA" sz="2000" dirty="0" smtClean="0"/>
              <a:t> </a:t>
            </a:r>
            <a:r>
              <a:rPr lang="fr-CA" sz="2000" dirty="0" err="1" smtClean="0"/>
              <a:t>Processes</a:t>
            </a:r>
            <a:r>
              <a:rPr lang="fr-CA" sz="2000" dirty="0" smtClean="0"/>
              <a:t> 1998</a:t>
            </a:r>
          </a:p>
          <a:p>
            <a:pPr marL="0" indent="0" algn="r">
              <a:buNone/>
            </a:pPr>
            <a:r>
              <a:rPr lang="fr-CA" sz="2000" dirty="0" smtClean="0"/>
              <a:t>Janis, Psychology </a:t>
            </a:r>
            <a:r>
              <a:rPr lang="fr-CA" sz="2000" dirty="0" err="1" smtClean="0"/>
              <a:t>Today</a:t>
            </a:r>
            <a:r>
              <a:rPr lang="fr-CA" sz="2000" dirty="0" smtClean="0"/>
              <a:t> 1971</a:t>
            </a:r>
          </a:p>
          <a:p>
            <a:pPr algn="r"/>
            <a:endParaRPr lang="fr-CA" dirty="0"/>
          </a:p>
        </p:txBody>
      </p:sp>
      <p:sp>
        <p:nvSpPr>
          <p:cNvPr id="6" name="Content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722684D-90BD-5146-97E6-9D0B993ED0F1}"/>
              </a:ext>
            </a:extLst>
          </p:cNvPr>
          <p:cNvSpPr>
            <a:spLocks noGrp="1"/>
          </p:cNvSpPr>
          <p:nvPr>
            <p:ph sz="half" idx="2"/>
          </p:nvPr>
        </p:nvSpPr>
        <p:spPr/>
        <p:txBody>
          <a:bodyPr>
            <a:normAutofit fontScale="77500" lnSpcReduction="20000"/>
          </a:bodyPr>
          <a:lstStyle/>
          <a:p>
            <a:endParaRPr lang="en-US"/>
          </a:p>
        </p:txBody>
      </p:sp>
      <p:pic>
        <p:nvPicPr>
          <p:cNvPr id="5" name="Picture 4" descr="A picture containing text, book&#10;&#10;Description automatically generated">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6FCBF16-FC3F-8947-B9CB-CB45C865E4C2}"/>
              </a:ext>
            </a:extLst>
          </p:cNvPr>
          <p:cNvPicPr>
            <a:picLocks noChangeAspect="1"/>
          </p:cNvPicPr>
          <p:nvPr/>
        </p:nvPicPr>
        <p:blipFill>
          <a:blip r:embed="rId3"/>
          <a:srcRect r="3741" b="-2"/>
          <a:stretch>
            <a:fillRect/>
          </a:stretch>
        </p:blipFill>
        <p:spPr>
          <a:xfrm>
            <a:off x="4639056" y="1690688"/>
            <a:ext cx="7552944" cy="5167312"/>
          </a:xfrm>
          <a:prstGeom prst="rect">
            <a:avLst/>
          </a:prstGeom>
          <a:effectLst/>
        </p:spPr>
      </p:pic>
    </p:spTree>
    <p:extLst>
      <p:ext uri="{BB962C8B-B14F-4D97-AF65-F5344CB8AC3E}">
        <p14:creationId xmlns:p14="http://schemas.microsoft.com/office/powerpoint/2010/main" val="33882712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6928C15-1458-3243-9219-3970807095FF}"/>
              </a:ext>
            </a:extLst>
          </p:cNvPr>
          <p:cNvSpPr>
            <a:spLocks noGrp="1"/>
          </p:cNvSpPr>
          <p:nvPr>
            <p:ph type="title"/>
          </p:nvPr>
        </p:nvSpPr>
        <p:spPr/>
        <p:txBody>
          <a:bodyPr>
            <a:normAutofit fontScale="90000"/>
          </a:bodyPr>
          <a:lstStyle/>
          <a:p>
            <a:r>
              <a:rPr lang="fr-CA" b="1" dirty="0" smtClean="0"/>
              <a:t>Modèles des équipes intrants, processus et extrants</a:t>
            </a:r>
            <a:r>
              <a:rPr lang="en-US" b="1" dirty="0"/>
              <a:t/>
            </a:r>
            <a:br>
              <a:rPr lang="en-US" b="1" dirty="0"/>
            </a:br>
            <a:endParaRPr lang="en-US" dirty="0"/>
          </a:p>
        </p:txBody>
      </p:sp>
      <p:graphicFrame>
        <p:nvGraphicFramePr>
          <p:cNvPr id="6" name="Content Placeholder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A0BF2-58A4-4C43-A91B-F7E4321D3C3A}"/>
              </a:ext>
            </a:extLst>
          </p:cNvPr>
          <p:cNvGraphicFramePr>
            <a:graphicFrameLocks noGrp="1"/>
          </p:cNvGraphicFramePr>
          <p:nvPr>
            <p:ph idx="1"/>
            <p:extLst>
              <p:ext uri="{D42A27DB-BD31-4B8C-83A1-F6EECF244321}">
                <p14:modId xmlns:p14="http://schemas.microsoft.com/office/powerpoint/2010/main" val="2847920443"/>
              </p:ext>
            </p:extLst>
          </p:nvPr>
        </p:nvGraphicFramePr>
        <p:xfrm>
          <a:off x="838200" y="1151912"/>
          <a:ext cx="10515600" cy="502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427D704-A3BA-A24E-A3EA-0059E2AD805C}"/>
              </a:ext>
            </a:extLst>
          </p:cNvPr>
          <p:cNvSpPr txBox="1"/>
          <p:nvPr/>
        </p:nvSpPr>
        <p:spPr>
          <a:xfrm>
            <a:off x="6096001" y="6424551"/>
            <a:ext cx="5458691" cy="369332"/>
          </a:xfrm>
          <a:prstGeom prst="rect">
            <a:avLst/>
          </a:prstGeom>
          <a:noFill/>
        </p:spPr>
        <p:txBody>
          <a:bodyPr wrap="square" rtlCol="0">
            <a:spAutoFit/>
          </a:bodyPr>
          <a:lstStyle/>
          <a:p>
            <a:pPr algn="r"/>
            <a:r>
              <a:rPr lang="en-US">
                <a:solidFill>
                  <a:prstClr val="black"/>
                </a:solidFill>
              </a:rPr>
              <a:t>Mathieu, Journal of Management, 2008</a:t>
            </a:r>
          </a:p>
        </p:txBody>
      </p:sp>
    </p:spTree>
    <p:extLst>
      <p:ext uri="{BB962C8B-B14F-4D97-AF65-F5344CB8AC3E}">
        <p14:creationId xmlns:p14="http://schemas.microsoft.com/office/powerpoint/2010/main" val="164060311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51D2B44-1E36-AE44-85BF-8E492682243F}"/>
              </a:ext>
            </a:extLst>
          </p:cNvPr>
          <p:cNvSpPr>
            <a:spLocks noGrp="1"/>
          </p:cNvSpPr>
          <p:nvPr>
            <p:ph type="title"/>
          </p:nvPr>
        </p:nvSpPr>
        <p:spPr/>
        <p:txBody>
          <a:bodyPr/>
          <a:lstStyle/>
          <a:p>
            <a:r>
              <a:rPr lang="fr-CA" b="1" dirty="0" smtClean="0"/>
              <a:t>Maximiser la valeur de chaque membre du groupe</a:t>
            </a:r>
            <a:endParaRPr lang="fr-CA"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86EDF91-475F-8648-B6FC-C671ADC967C1}"/>
              </a:ext>
            </a:extLst>
          </p:cNvPr>
          <p:cNvSpPr>
            <a:spLocks noGrp="1"/>
          </p:cNvSpPr>
          <p:nvPr>
            <p:ph idx="1"/>
          </p:nvPr>
        </p:nvSpPr>
        <p:spPr/>
        <p:txBody>
          <a:bodyPr>
            <a:normAutofit lnSpcReduction="10000"/>
          </a:bodyPr>
          <a:lstStyle/>
          <a:p>
            <a:r>
              <a:rPr lang="fr-CA" dirty="0" smtClean="0"/>
              <a:t>Comprendre parfaitement les activités du groupe et l’information disponible</a:t>
            </a:r>
          </a:p>
          <a:p>
            <a:pPr lvl="1"/>
            <a:r>
              <a:rPr lang="fr-CA" dirty="0" smtClean="0"/>
              <a:t>Formation : objet du groupe, même modèle mental</a:t>
            </a:r>
          </a:p>
          <a:p>
            <a:r>
              <a:rPr lang="fr-CA" dirty="0" smtClean="0"/>
              <a:t>Examen approfondi des données</a:t>
            </a:r>
          </a:p>
          <a:p>
            <a:r>
              <a:rPr lang="fr-CA" dirty="0" smtClean="0"/>
              <a:t>Partage rigoureux de l’information durant la réunion</a:t>
            </a:r>
          </a:p>
          <a:p>
            <a:r>
              <a:rPr lang="fr-CA" dirty="0" smtClean="0"/>
              <a:t>Chaque membre participe </a:t>
            </a:r>
          </a:p>
          <a:p>
            <a:r>
              <a:rPr lang="fr-CA" dirty="0" smtClean="0"/>
              <a:t>Confiance</a:t>
            </a:r>
          </a:p>
          <a:p>
            <a:endParaRPr lang="fr-CA" dirty="0" smtClean="0"/>
          </a:p>
          <a:p>
            <a:endParaRPr lang="fr-CA" dirty="0" smtClean="0"/>
          </a:p>
          <a:p>
            <a:pPr marL="0" indent="0" algn="r">
              <a:buNone/>
            </a:pPr>
            <a:r>
              <a:rPr lang="fr-CA" sz="2000" dirty="0" err="1" smtClean="0"/>
              <a:t>Hauer</a:t>
            </a:r>
            <a:r>
              <a:rPr lang="fr-CA" sz="2000" dirty="0" smtClean="0"/>
              <a:t>, Journal of </a:t>
            </a:r>
            <a:r>
              <a:rPr lang="fr-CA" sz="2000" dirty="0" err="1" smtClean="0"/>
              <a:t>Graduate</a:t>
            </a:r>
            <a:r>
              <a:rPr lang="fr-CA" sz="2000" dirty="0" smtClean="0"/>
              <a:t> </a:t>
            </a:r>
            <a:r>
              <a:rPr lang="fr-CA" sz="2000" dirty="0" err="1" smtClean="0"/>
              <a:t>Medical</a:t>
            </a:r>
            <a:r>
              <a:rPr lang="fr-CA" sz="2000" dirty="0" smtClean="0"/>
              <a:t> </a:t>
            </a:r>
            <a:r>
              <a:rPr lang="fr-CA" sz="2000" dirty="0" err="1" smtClean="0"/>
              <a:t>Education</a:t>
            </a:r>
            <a:r>
              <a:rPr lang="fr-CA" sz="2000" dirty="0" smtClean="0"/>
              <a:t> 2016</a:t>
            </a:r>
            <a:endParaRPr lang="fr-CA" sz="2000" dirty="0"/>
          </a:p>
        </p:txBody>
      </p:sp>
    </p:spTree>
    <p:extLst>
      <p:ext uri="{BB962C8B-B14F-4D97-AF65-F5344CB8AC3E}">
        <p14:creationId xmlns:p14="http://schemas.microsoft.com/office/powerpoint/2010/main" val="26195610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53548CD-B03A-8544-90FB-7F72715587EA}"/>
              </a:ext>
            </a:extLst>
          </p:cNvPr>
          <p:cNvSpPr>
            <a:spLocks noGrp="1"/>
          </p:cNvSpPr>
          <p:nvPr>
            <p:ph type="title"/>
          </p:nvPr>
        </p:nvSpPr>
        <p:spPr/>
        <p:txBody>
          <a:bodyPr/>
          <a:lstStyle/>
          <a:p>
            <a:r>
              <a:rPr lang="fr-CA" b="1" dirty="0" smtClean="0"/>
              <a:t>Mécanismes décisionnels sociaux</a:t>
            </a:r>
            <a:endParaRPr lang="fr-CA"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AEAB1AC-954B-174D-9492-CB80EC1CC3DA}"/>
              </a:ext>
            </a:extLst>
          </p:cNvPr>
          <p:cNvSpPr>
            <a:spLocks noGrp="1"/>
          </p:cNvSpPr>
          <p:nvPr>
            <p:ph idx="1"/>
          </p:nvPr>
        </p:nvSpPr>
        <p:spPr/>
        <p:txBody>
          <a:bodyPr>
            <a:normAutofit fontScale="92500" lnSpcReduction="20000"/>
          </a:bodyPr>
          <a:lstStyle/>
          <a:p>
            <a:r>
              <a:rPr lang="fr-CA" dirty="0" smtClean="0"/>
              <a:t>Mécanisme : règles ou directives dont les groupes s’inspirent pour prendre des décisions</a:t>
            </a:r>
          </a:p>
          <a:p>
            <a:pPr lvl="1"/>
            <a:r>
              <a:rPr lang="fr-CA" dirty="0" smtClean="0"/>
              <a:t>Doivent être explicites ou établies par le groupe durant ses activités (vrai, mais s’y fier comporte des risques)</a:t>
            </a:r>
          </a:p>
          <a:p>
            <a:pPr lvl="1"/>
            <a:r>
              <a:rPr lang="fr-CA" dirty="0" smtClean="0"/>
              <a:t>Information partagée par opposition à information non partagée </a:t>
            </a:r>
          </a:p>
          <a:p>
            <a:pPr lvl="1"/>
            <a:endParaRPr lang="fr-CA" dirty="0" smtClean="0"/>
          </a:p>
          <a:p>
            <a:r>
              <a:rPr lang="fr-CA" dirty="0" smtClean="0"/>
              <a:t>Erreurs fréquentes</a:t>
            </a:r>
          </a:p>
          <a:p>
            <a:pPr lvl="1"/>
            <a:r>
              <a:rPr lang="fr-CA" dirty="0" smtClean="0"/>
              <a:t>Se fonder sur des règles tacites</a:t>
            </a:r>
          </a:p>
          <a:p>
            <a:pPr lvl="1"/>
            <a:r>
              <a:rPr lang="fr-CA" dirty="0" smtClean="0"/>
              <a:t>Se fonder sur de l’information que plusieurs connaissent déjà</a:t>
            </a:r>
          </a:p>
          <a:p>
            <a:pPr lvl="1"/>
            <a:r>
              <a:rPr lang="fr-CA" dirty="0" smtClean="0"/>
              <a:t>Se fonder sur des opinions initiales</a:t>
            </a:r>
          </a:p>
          <a:p>
            <a:pPr lvl="1"/>
            <a:r>
              <a:rPr lang="fr-CA" dirty="0" smtClean="0"/>
              <a:t>S’en remettre à des membres influents</a:t>
            </a:r>
          </a:p>
          <a:p>
            <a:pPr lvl="1"/>
            <a:endParaRPr lang="en-US" dirty="0"/>
          </a:p>
          <a:p>
            <a:pPr marL="457200" lvl="1" indent="0" algn="r">
              <a:buNone/>
            </a:pPr>
            <a:r>
              <a:rPr lang="en-US" sz="2200" dirty="0"/>
              <a:t>Davis, Psychological Review 1973</a:t>
            </a:r>
          </a:p>
          <a:p>
            <a:endParaRPr lang="en-US" dirty="0"/>
          </a:p>
        </p:txBody>
      </p:sp>
    </p:spTree>
    <p:extLst>
      <p:ext uri="{BB962C8B-B14F-4D97-AF65-F5344CB8AC3E}">
        <p14:creationId xmlns:p14="http://schemas.microsoft.com/office/powerpoint/2010/main" val="66389237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0BD215A-E0B2-7D4F-948C-E15EC129B831}"/>
              </a:ext>
            </a:extLst>
          </p:cNvPr>
          <p:cNvSpPr>
            <a:spLocks noGrp="1"/>
          </p:cNvSpPr>
          <p:nvPr>
            <p:ph type="title"/>
          </p:nvPr>
        </p:nvSpPr>
        <p:spPr/>
        <p:txBody>
          <a:bodyPr/>
          <a:lstStyle/>
          <a:p>
            <a:r>
              <a:rPr lang="fr-CA" b="1" dirty="0" smtClean="0"/>
              <a:t>Facteurs de risque liés à un mauvais partage de l’information</a:t>
            </a:r>
            <a:endParaRPr lang="fr-CA"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4F8A7B4-A8FC-5A41-9F92-CB5939D1C76E}"/>
              </a:ext>
            </a:extLst>
          </p:cNvPr>
          <p:cNvSpPr>
            <a:spLocks noGrp="1"/>
          </p:cNvSpPr>
          <p:nvPr>
            <p:ph idx="1"/>
          </p:nvPr>
        </p:nvSpPr>
        <p:spPr/>
        <p:txBody>
          <a:bodyPr>
            <a:normAutofit/>
          </a:bodyPr>
          <a:lstStyle/>
          <a:p>
            <a:r>
              <a:rPr lang="fr-CA" dirty="0" smtClean="0"/>
              <a:t>Contrainte de temps</a:t>
            </a:r>
          </a:p>
          <a:p>
            <a:r>
              <a:rPr lang="fr-CA" dirty="0" smtClean="0"/>
              <a:t>Dirigeant au style dominant</a:t>
            </a:r>
          </a:p>
          <a:p>
            <a:r>
              <a:rPr lang="fr-CA" dirty="0" smtClean="0"/>
              <a:t>Groupe homogène</a:t>
            </a:r>
          </a:p>
          <a:p>
            <a:r>
              <a:rPr lang="fr-CA" dirty="0" smtClean="0"/>
              <a:t>Groupe cohésif de longue date</a:t>
            </a:r>
          </a:p>
          <a:p>
            <a:r>
              <a:rPr lang="fr-CA" dirty="0" smtClean="0"/>
              <a:t>Décision préférée </a:t>
            </a:r>
          </a:p>
          <a:p>
            <a:r>
              <a:rPr lang="fr-CA" dirty="0" smtClean="0"/>
              <a:t>Nécessité de prendre une décision </a:t>
            </a:r>
          </a:p>
          <a:p>
            <a:endParaRPr lang="fr-CA" dirty="0" smtClean="0"/>
          </a:p>
          <a:p>
            <a:pPr marL="0" indent="0" algn="r">
              <a:buNone/>
            </a:pPr>
            <a:r>
              <a:rPr lang="fr-CA" sz="2000" dirty="0" smtClean="0"/>
              <a:t>Devine, Small Group </a:t>
            </a:r>
            <a:r>
              <a:rPr lang="fr-CA" sz="2000" dirty="0" err="1" smtClean="0"/>
              <a:t>Research</a:t>
            </a:r>
            <a:r>
              <a:rPr lang="fr-CA" sz="2000" dirty="0" smtClean="0"/>
              <a:t> 1999</a:t>
            </a:r>
          </a:p>
          <a:p>
            <a:pPr marL="0" indent="0" algn="r">
              <a:buNone/>
            </a:pPr>
            <a:r>
              <a:rPr lang="fr-CA" sz="2000" dirty="0" err="1" smtClean="0"/>
              <a:t>Pierro</a:t>
            </a:r>
            <a:r>
              <a:rPr lang="fr-CA" sz="2000" dirty="0" smtClean="0"/>
              <a:t>, </a:t>
            </a:r>
            <a:r>
              <a:rPr lang="fr-CA" sz="2000" dirty="0" err="1" smtClean="0"/>
              <a:t>Personality</a:t>
            </a:r>
            <a:r>
              <a:rPr lang="fr-CA" sz="2000" dirty="0" smtClean="0"/>
              <a:t> and Social Psychology Bulletin 2003 </a:t>
            </a:r>
          </a:p>
          <a:p>
            <a:endParaRPr lang="fr-CA" dirty="0"/>
          </a:p>
        </p:txBody>
      </p:sp>
    </p:spTree>
    <p:extLst>
      <p:ext uri="{BB962C8B-B14F-4D97-AF65-F5344CB8AC3E}">
        <p14:creationId xmlns:p14="http://schemas.microsoft.com/office/powerpoint/2010/main" val="407825035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5FD1D79-7829-7243-9820-128E6CE69655}"/>
              </a:ext>
            </a:extLst>
          </p:cNvPr>
          <p:cNvSpPr>
            <a:spLocks noGrp="1"/>
          </p:cNvSpPr>
          <p:nvPr>
            <p:ph type="title"/>
          </p:nvPr>
        </p:nvSpPr>
        <p:spPr/>
        <p:txBody>
          <a:bodyPr>
            <a:normAutofit/>
          </a:bodyPr>
          <a:lstStyle/>
          <a:p>
            <a:r>
              <a:rPr lang="fr-CA" sz="3600" b="1" dirty="0" smtClean="0"/>
              <a:t>Assurer la participation des membres des CCC : ordre des interventions  </a:t>
            </a:r>
            <a:endParaRPr lang="fr-CA" sz="3600"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C00AC82-BB0C-504D-BE11-D3CDC8F78CB6}"/>
              </a:ext>
            </a:extLst>
          </p:cNvPr>
          <p:cNvSpPr>
            <a:spLocks noGrp="1"/>
          </p:cNvSpPr>
          <p:nvPr>
            <p:ph idx="1"/>
          </p:nvPr>
        </p:nvSpPr>
        <p:spPr/>
        <p:txBody>
          <a:bodyPr/>
          <a:lstStyle/>
          <a:p>
            <a:r>
              <a:rPr lang="fr-CA" dirty="0" smtClean="0"/>
              <a:t>Le membre « expert » présente le résident ou le sujet</a:t>
            </a:r>
          </a:p>
          <a:p>
            <a:r>
              <a:rPr lang="fr-CA" dirty="0" smtClean="0"/>
              <a:t>Prennent la parole en premier</a:t>
            </a:r>
          </a:p>
          <a:p>
            <a:pPr lvl="1"/>
            <a:r>
              <a:rPr lang="fr-CA" dirty="0" smtClean="0"/>
              <a:t>Membres juniors</a:t>
            </a:r>
          </a:p>
          <a:p>
            <a:pPr lvl="1"/>
            <a:r>
              <a:rPr lang="fr-CA" dirty="0" smtClean="0"/>
              <a:t>Nouveaux membres</a:t>
            </a:r>
          </a:p>
          <a:p>
            <a:pPr lvl="1"/>
            <a:r>
              <a:rPr lang="fr-CA" dirty="0" smtClean="0"/>
              <a:t>Membres qui savent qui peut produire des données</a:t>
            </a:r>
          </a:p>
          <a:p>
            <a:r>
              <a:rPr lang="fr-CA" dirty="0" smtClean="0"/>
              <a:t>Prennent la parole en dernier</a:t>
            </a:r>
          </a:p>
          <a:p>
            <a:pPr lvl="1"/>
            <a:r>
              <a:rPr lang="fr-CA" dirty="0" smtClean="0"/>
              <a:t>Moins familiers </a:t>
            </a:r>
          </a:p>
          <a:p>
            <a:pPr lvl="1"/>
            <a:r>
              <a:rPr lang="fr-CA" dirty="0" smtClean="0"/>
              <a:t>Membres seniors</a:t>
            </a:r>
          </a:p>
          <a:p>
            <a:pPr lvl="1"/>
            <a:endParaRPr lang="fr-CA" dirty="0" smtClean="0"/>
          </a:p>
          <a:p>
            <a:pPr marL="457200" lvl="1" indent="0" algn="r">
              <a:buNone/>
            </a:pPr>
            <a:r>
              <a:rPr lang="fr-CA" dirty="0" err="1" smtClean="0"/>
              <a:t>Hauer</a:t>
            </a:r>
            <a:r>
              <a:rPr lang="fr-CA" dirty="0" smtClean="0"/>
              <a:t>, Journal of </a:t>
            </a:r>
            <a:r>
              <a:rPr lang="fr-CA" dirty="0" err="1" smtClean="0"/>
              <a:t>Graduate</a:t>
            </a:r>
            <a:r>
              <a:rPr lang="fr-CA" dirty="0" smtClean="0"/>
              <a:t> </a:t>
            </a:r>
            <a:r>
              <a:rPr lang="fr-CA" dirty="0" err="1" smtClean="0"/>
              <a:t>Medical</a:t>
            </a:r>
            <a:r>
              <a:rPr lang="fr-CA" dirty="0" smtClean="0"/>
              <a:t> </a:t>
            </a:r>
            <a:r>
              <a:rPr lang="fr-CA" dirty="0" err="1" smtClean="0"/>
              <a:t>Education</a:t>
            </a:r>
            <a:r>
              <a:rPr lang="fr-CA" dirty="0" smtClean="0"/>
              <a:t> 2016</a:t>
            </a:r>
            <a:endParaRPr lang="fr-CA" dirty="0"/>
          </a:p>
        </p:txBody>
      </p:sp>
    </p:spTree>
    <p:extLst>
      <p:ext uri="{BB962C8B-B14F-4D97-AF65-F5344CB8AC3E}">
        <p14:creationId xmlns:p14="http://schemas.microsoft.com/office/powerpoint/2010/main" val="9496896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015D835-60B4-BA44-A2D5-223CD5E7C16B}"/>
              </a:ext>
            </a:extLst>
          </p:cNvPr>
          <p:cNvSpPr>
            <a:spLocks noGrp="1"/>
          </p:cNvSpPr>
          <p:nvPr>
            <p:ph type="title"/>
          </p:nvPr>
        </p:nvSpPr>
        <p:spPr/>
        <p:txBody>
          <a:bodyPr/>
          <a:lstStyle/>
          <a:p>
            <a:r>
              <a:rPr lang="fr-CA" b="1" dirty="0" smtClean="0"/>
              <a:t>Rôle du leader du groupe</a:t>
            </a:r>
            <a:endParaRPr lang="fr-CA" b="1" dirty="0"/>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F9E6463-7C27-054B-8360-C567A287C224}"/>
              </a:ext>
            </a:extLst>
          </p:cNvPr>
          <p:cNvSpPr>
            <a:spLocks noGrp="1"/>
          </p:cNvSpPr>
          <p:nvPr>
            <p:ph idx="1"/>
          </p:nvPr>
        </p:nvSpPr>
        <p:spPr>
          <a:xfrm>
            <a:off x="838201" y="1825625"/>
            <a:ext cx="11001499" cy="4351338"/>
          </a:xfrm>
        </p:spPr>
        <p:txBody>
          <a:bodyPr>
            <a:normAutofit fontScale="92500" lnSpcReduction="20000"/>
          </a:bodyPr>
          <a:lstStyle/>
          <a:p>
            <a:r>
              <a:rPr lang="fr-CA" dirty="0" smtClean="0"/>
              <a:t>Créer un sentiment de sécurité psychologique</a:t>
            </a:r>
          </a:p>
          <a:p>
            <a:r>
              <a:rPr lang="fr-CA" dirty="0" smtClean="0"/>
              <a:t>Structurer les discussions du groupe</a:t>
            </a:r>
          </a:p>
          <a:p>
            <a:r>
              <a:rPr lang="fr-CA" dirty="0" smtClean="0"/>
              <a:t>Établir l’ordre des intervenants qui prennent la parole</a:t>
            </a:r>
          </a:p>
          <a:p>
            <a:r>
              <a:rPr lang="fr-CA" dirty="0" smtClean="0"/>
              <a:t>Inviter les membres à mettre en commun leurs connaissances, leur expertise </a:t>
            </a:r>
          </a:p>
          <a:p>
            <a:pPr lvl="1"/>
            <a:r>
              <a:rPr lang="fr-CA" dirty="0" smtClean="0"/>
              <a:t>Les inviter à préciser leur pensée </a:t>
            </a:r>
          </a:p>
          <a:p>
            <a:pPr lvl="1"/>
            <a:r>
              <a:rPr lang="fr-CA" dirty="0" smtClean="0"/>
              <a:t>Les encourager à s’exprimer, quelle que soit leur opinion</a:t>
            </a:r>
          </a:p>
          <a:p>
            <a:pPr lvl="1"/>
            <a:r>
              <a:rPr lang="fr-CA" dirty="0" smtClean="0"/>
              <a:t>Viser le dialogue afin d’éviter une série de monologues</a:t>
            </a:r>
          </a:p>
          <a:p>
            <a:r>
              <a:rPr lang="fr-CA" dirty="0" smtClean="0"/>
              <a:t>Éviter de favoriser ceux qui font partie de son « cercle restreint »</a:t>
            </a:r>
          </a:p>
          <a:p>
            <a:r>
              <a:rPr lang="fr-CA" dirty="0" smtClean="0"/>
              <a:t>Parler plus tard ou en dernier</a:t>
            </a:r>
          </a:p>
          <a:p>
            <a:r>
              <a:rPr lang="fr-CA" dirty="0" smtClean="0"/>
              <a:t>Minimiser les contraintes de temps (examen préalable, sous-comités, fréquence des réunions, etc.)</a:t>
            </a:r>
          </a:p>
          <a:p>
            <a:pPr marL="0" indent="0" algn="r">
              <a:buNone/>
            </a:pPr>
            <a:r>
              <a:rPr lang="fr-CA" sz="2200" dirty="0" err="1" smtClean="0"/>
              <a:t>Burris</a:t>
            </a:r>
            <a:r>
              <a:rPr lang="fr-CA" sz="2200" dirty="0" smtClean="0"/>
              <a:t>, </a:t>
            </a:r>
            <a:r>
              <a:rPr lang="fr-CA" sz="2200" dirty="0" err="1" smtClean="0"/>
              <a:t>Personality</a:t>
            </a:r>
            <a:r>
              <a:rPr lang="fr-CA" sz="2200" dirty="0" smtClean="0"/>
              <a:t> And Social Psychology Bulletin 2009</a:t>
            </a:r>
          </a:p>
          <a:p>
            <a:endParaRPr lang="fr-CA" dirty="0"/>
          </a:p>
        </p:txBody>
      </p:sp>
    </p:spTree>
    <p:extLst>
      <p:ext uri="{BB962C8B-B14F-4D97-AF65-F5344CB8AC3E}">
        <p14:creationId xmlns:p14="http://schemas.microsoft.com/office/powerpoint/2010/main" val="1615051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B146403-F3D6-484B-B2ED-97F9565D0370}"/>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CxnSpPr>
        <p:spPr>
          <a:xfrm flipH="1">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23AC064-BC96-4F32-8AE1-B2FD38754823}"/>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ltGray">
          <a:xfrm>
            <a:off x="378073"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5501EBF-078C-DE4D-80A5-AE021127C69F}"/>
              </a:ext>
            </a:extLst>
          </p:cNvPr>
          <p:cNvSpPr>
            <a:spLocks noGrp="1"/>
          </p:cNvSpPr>
          <p:nvPr>
            <p:ph type="ctrTitle"/>
          </p:nvPr>
        </p:nvSpPr>
        <p:spPr>
          <a:xfrm>
            <a:off x="527542" y="4756646"/>
            <a:ext cx="11139855" cy="930447"/>
          </a:xfrm>
        </p:spPr>
        <p:txBody>
          <a:bodyPr>
            <a:normAutofit/>
          </a:bodyPr>
          <a:lstStyle/>
          <a:p>
            <a:r>
              <a:rPr lang="fr-CA" sz="3000" b="1" dirty="0" smtClean="0">
                <a:solidFill>
                  <a:srgbClr val="FFFFFF"/>
                </a:solidFill>
              </a:rPr>
              <a:t>De nombreux programmes, de nombreuses démarches : Évaluer la mise en œuvre des comités de compétence dans une université canadienne</a:t>
            </a:r>
            <a:endParaRPr lang="fr-CA" sz="3000" b="1" dirty="0">
              <a:solidFill>
                <a:srgbClr val="FFFFFF"/>
              </a:solidFill>
            </a:endParaRPr>
          </a:p>
        </p:txBody>
      </p:sp>
      <p:pic>
        <p:nvPicPr>
          <p:cNvPr id="11" name="Picture 1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CD526F4-8A53-0641-9937-C51DCCFE91BD}"/>
              </a:ext>
            </a:extLst>
          </p:cNvPr>
          <p:cNvPicPr>
            <a:picLocks noChangeAspect="1"/>
          </p:cNvPicPr>
          <p:nvPr/>
        </p:nvPicPr>
        <p:blipFill>
          <a:blip r:embed="rId3"/>
          <a:stretch>
            <a:fillRect/>
          </a:stretch>
        </p:blipFill>
        <p:spPr>
          <a:xfrm>
            <a:off x="320040" y="690243"/>
            <a:ext cx="5455917" cy="3232629"/>
          </a:xfrm>
          <a:prstGeom prst="rect">
            <a:avLst/>
          </a:prstGeom>
        </p:spPr>
      </p:pic>
      <p:pic>
        <p:nvPicPr>
          <p:cNvPr id="9" name="Picture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CA54E34-A1A2-7446-8208-7DA8F124819A}"/>
              </a:ext>
            </a:extLst>
          </p:cNvPr>
          <p:cNvPicPr>
            <a:picLocks noChangeAspect="1"/>
          </p:cNvPicPr>
          <p:nvPr/>
        </p:nvPicPr>
        <p:blipFill>
          <a:blip r:embed="rId4"/>
          <a:stretch>
            <a:fillRect/>
          </a:stretch>
        </p:blipFill>
        <p:spPr>
          <a:xfrm>
            <a:off x="6416044" y="1351764"/>
            <a:ext cx="5455917" cy="1909570"/>
          </a:xfrm>
          <a:prstGeom prst="rect">
            <a:avLst/>
          </a:prstGeom>
        </p:spPr>
      </p:pic>
      <p:cxnSp>
        <p:nvCxnSpPr>
          <p:cNvPr id="20" name="Straight Connector 1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E7C77BC-7138-40B1-A15B-20F57A49462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6B19C1F-5D36-0B4B-A424-CCEBDF163A98}"/>
              </a:ext>
            </a:extLst>
          </p:cNvPr>
          <p:cNvSpPr txBox="1"/>
          <p:nvPr/>
        </p:nvSpPr>
        <p:spPr>
          <a:xfrm>
            <a:off x="2209805" y="5851620"/>
            <a:ext cx="7985442" cy="457200"/>
          </a:xfrm>
          <a:prstGeom prst="rect">
            <a:avLst/>
          </a:prstGeom>
          <a:noFill/>
        </p:spPr>
        <p:txBody>
          <a:bodyPr wrap="none" rtlCol="0">
            <a:spAutoFit/>
          </a:bodyPr>
          <a:lstStyle/>
          <a:p>
            <a:r>
              <a:rPr lang="fr-CA" sz="2400" u="sng" dirty="0" smtClean="0">
                <a:solidFill>
                  <a:schemeClr val="bg1"/>
                </a:solidFill>
              </a:rPr>
              <a:t>Anita </a:t>
            </a:r>
            <a:r>
              <a:rPr lang="fr-CA" sz="2400" u="sng" dirty="0" err="1" smtClean="0">
                <a:solidFill>
                  <a:schemeClr val="bg1"/>
                </a:solidFill>
              </a:rPr>
              <a:t>Acai</a:t>
            </a:r>
            <a:r>
              <a:rPr lang="fr-CA" sz="2400" u="sng" dirty="0" smtClean="0">
                <a:solidFill>
                  <a:schemeClr val="bg1"/>
                </a:solidFill>
              </a:rPr>
              <a:t>, Karen </a:t>
            </a:r>
            <a:r>
              <a:rPr lang="fr-CA" sz="2400" u="sng" dirty="0" err="1" smtClean="0">
                <a:solidFill>
                  <a:schemeClr val="bg1"/>
                </a:solidFill>
              </a:rPr>
              <a:t>Saperson</a:t>
            </a:r>
            <a:r>
              <a:rPr lang="fr-CA" sz="2400" u="sng" dirty="0" smtClean="0">
                <a:solidFill>
                  <a:schemeClr val="bg1"/>
                </a:solidFill>
              </a:rPr>
              <a:t>, </a:t>
            </a:r>
            <a:r>
              <a:rPr lang="fr-CA" sz="2400" u="sng" dirty="0" err="1" smtClean="0">
                <a:solidFill>
                  <a:schemeClr val="bg1"/>
                </a:solidFill>
              </a:rPr>
              <a:t>Moyez</a:t>
            </a:r>
            <a:r>
              <a:rPr lang="fr-CA" sz="2400" u="sng" dirty="0" smtClean="0">
                <a:solidFill>
                  <a:schemeClr val="bg1"/>
                </a:solidFill>
              </a:rPr>
              <a:t> </a:t>
            </a:r>
            <a:r>
              <a:rPr lang="fr-CA" sz="2400" u="sng" dirty="0" err="1" smtClean="0">
                <a:solidFill>
                  <a:schemeClr val="bg1"/>
                </a:solidFill>
              </a:rPr>
              <a:t>Ladhani</a:t>
            </a:r>
            <a:r>
              <a:rPr lang="fr-CA" sz="2400" u="sng" dirty="0" smtClean="0">
                <a:solidFill>
                  <a:schemeClr val="bg1"/>
                </a:solidFill>
              </a:rPr>
              <a:t> et Sharon Cameron</a:t>
            </a:r>
            <a:endParaRPr lang="fr-CA" sz="2400" u="sng" dirty="0">
              <a:solidFill>
                <a:schemeClr val="bg1"/>
              </a:solidFill>
            </a:endParaRPr>
          </a:p>
        </p:txBody>
      </p:sp>
    </p:spTree>
    <p:extLst>
      <p:ext uri="{BB962C8B-B14F-4D97-AF65-F5344CB8AC3E}">
        <p14:creationId xmlns:p14="http://schemas.microsoft.com/office/powerpoint/2010/main" val="24737076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Merci à nos présentateurs! </a:t>
            </a:r>
            <a:endParaRPr lang="fr-CA" dirty="0"/>
          </a:p>
        </p:txBody>
      </p:sp>
      <p:sp>
        <p:nvSpPr>
          <p:cNvPr id="6" name="Subtitle 5"/>
          <p:cNvSpPr>
            <a:spLocks noGrp="1"/>
          </p:cNvSpPr>
          <p:nvPr>
            <p:ph type="body" idx="1"/>
          </p:nvPr>
        </p:nvSpPr>
        <p:spPr/>
        <p:txBody>
          <a:bodyPr>
            <a:normAutofit/>
          </a:bodyPr>
          <a:lstStyle/>
          <a:p>
            <a:r>
              <a:rPr lang="fr-CA" sz="2600" dirty="0" smtClean="0"/>
              <a:t>À venir : Questions et discussion</a:t>
            </a:r>
            <a:endParaRPr lang="fr-CA" sz="2600" dirty="0"/>
          </a:p>
        </p:txBody>
      </p:sp>
    </p:spTree>
    <p:extLst>
      <p:ext uri="{BB962C8B-B14F-4D97-AF65-F5344CB8AC3E}">
        <p14:creationId xmlns:p14="http://schemas.microsoft.com/office/powerpoint/2010/main" val="405913728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Questions à l’intention des présentateurs</a:t>
            </a:r>
            <a:endParaRPr lang="fr-CA" dirty="0"/>
          </a:p>
        </p:txBody>
      </p:sp>
      <p:sp>
        <p:nvSpPr>
          <p:cNvPr id="5" name="Content Placeholder 4"/>
          <p:cNvSpPr>
            <a:spLocks noGrp="1"/>
          </p:cNvSpPr>
          <p:nvPr>
            <p:ph sz="quarter" idx="1"/>
          </p:nvPr>
        </p:nvSpPr>
        <p:spPr/>
        <p:txBody>
          <a:bodyPr>
            <a:normAutofit/>
          </a:bodyPr>
          <a:lstStyle/>
          <a:p>
            <a:r>
              <a:rPr lang="fr-CA" sz="2000" dirty="0" smtClean="0"/>
              <a:t>Veuillez utiliser la fonction « lever la main », et nous vous inviterons à prendre la parole.</a:t>
            </a:r>
          </a:p>
          <a:p>
            <a:r>
              <a:rPr lang="fr-CA" sz="2000" dirty="0" smtClean="0"/>
              <a:t>Nous vous encourageons aussi à inscrire vos questions dans la fenêtre prévue à cette fin; nous tenterons de répondre aux questions en suspens après le webinaire.   </a:t>
            </a:r>
          </a:p>
          <a:p>
            <a:r>
              <a:rPr lang="fr-CA" sz="2000" dirty="0" smtClean="0"/>
              <a:t>Présentations</a:t>
            </a:r>
          </a:p>
          <a:p>
            <a:pPr lvl="1"/>
            <a:r>
              <a:rPr lang="fr-CA" sz="2000" dirty="0" smtClean="0"/>
              <a:t>De nombreux programmes, de nombreuses démarches : Évaluer la mise en </a:t>
            </a:r>
            <a:r>
              <a:rPr lang="fr-CA" sz="2000" dirty="0" smtClean="0"/>
              <a:t>œuvre </a:t>
            </a:r>
            <a:r>
              <a:rPr lang="fr-CA" sz="2000" dirty="0" smtClean="0"/>
              <a:t>des comités de compétence dans une université canadienne – Mme Anita </a:t>
            </a:r>
            <a:r>
              <a:rPr lang="fr-CA" sz="2000" dirty="0" err="1" smtClean="0"/>
              <a:t>Acai</a:t>
            </a:r>
            <a:r>
              <a:rPr lang="fr-CA" sz="2000" dirty="0" smtClean="0"/>
              <a:t> </a:t>
            </a:r>
          </a:p>
          <a:p>
            <a:pPr lvl="1"/>
            <a:r>
              <a:rPr lang="fr-CA" sz="2000" dirty="0" smtClean="0"/>
              <a:t>Assemblage requis : Les « données problématiques » et le travail d’interprétation des comités de compétence clinique – Dre Rachael Pack </a:t>
            </a:r>
          </a:p>
          <a:p>
            <a:pPr lvl="1"/>
            <a:r>
              <a:rPr lang="fr-CA" sz="2000" dirty="0" smtClean="0"/>
              <a:t>La prise de décisions des comités de compétence clinique : Maximiser la valeur de l’échange d’information – Dre Karen </a:t>
            </a:r>
            <a:r>
              <a:rPr lang="fr-CA" sz="2000" dirty="0" err="1" smtClean="0"/>
              <a:t>Hauer</a:t>
            </a:r>
            <a:r>
              <a:rPr lang="fr-CA" sz="2000" dirty="0" smtClean="0"/>
              <a:t> </a:t>
            </a:r>
            <a:endParaRPr lang="fr-CA" sz="2000" dirty="0"/>
          </a:p>
        </p:txBody>
      </p:sp>
      <p:pic>
        <p:nvPicPr>
          <p:cNvPr id="6" name="Picture 3" descr="C:\Users\askutovich\AppData\Local\Microsoft\Windows\Temporary Internet Files\Content.IE5\4LM0K2QK\question-mark-2110767_960_72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5252" y="5158149"/>
            <a:ext cx="2167005" cy="111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3322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Discussion ouverte de la communauté d’évaluation des programmes </a:t>
            </a:r>
            <a:endParaRPr lang="fr-CA" dirty="0"/>
          </a:p>
        </p:txBody>
      </p:sp>
      <p:sp>
        <p:nvSpPr>
          <p:cNvPr id="3" name="Content Placeholder 2"/>
          <p:cNvSpPr>
            <a:spLocks noGrp="1"/>
          </p:cNvSpPr>
          <p:nvPr>
            <p:ph sz="quarter" idx="1"/>
          </p:nvPr>
        </p:nvSpPr>
        <p:spPr/>
        <p:txBody>
          <a:bodyPr/>
          <a:lstStyle/>
          <a:p>
            <a:endParaRPr lang="en-CA" dirty="0" smtClean="0"/>
          </a:p>
          <a:p>
            <a:r>
              <a:rPr lang="fr-CA" dirty="0" smtClean="0"/>
              <a:t>Vous pouvez </a:t>
            </a:r>
            <a:r>
              <a:rPr lang="fr-CA" dirty="0" smtClean="0"/>
              <a:t>allumer votre </a:t>
            </a:r>
            <a:r>
              <a:rPr lang="fr-CA" dirty="0" smtClean="0"/>
              <a:t>micro </a:t>
            </a:r>
          </a:p>
          <a:p>
            <a:r>
              <a:rPr lang="fr-CA" dirty="0" smtClean="0"/>
              <a:t>Si vous désirez prendre la parole, cliquez sur le bouton pour </a:t>
            </a:r>
            <a:r>
              <a:rPr lang="fr-CA" dirty="0" smtClean="0"/>
              <a:t>allumer votre micro; éteignez-le lorsque </a:t>
            </a:r>
            <a:r>
              <a:rPr lang="fr-CA" dirty="0" smtClean="0"/>
              <a:t>vous aurez terminé </a:t>
            </a:r>
          </a:p>
          <a:p>
            <a:pPr marL="0" indent="0">
              <a:buNone/>
            </a:pPr>
            <a:endParaRPr lang="fr-CA" dirty="0" smtClean="0"/>
          </a:p>
          <a:p>
            <a:r>
              <a:rPr lang="fr-CA" dirty="0" smtClean="0"/>
              <a:t>Lien avec ses propres projets </a:t>
            </a:r>
          </a:p>
          <a:p>
            <a:r>
              <a:rPr lang="fr-CA" dirty="0" smtClean="0"/>
              <a:t>Réflexions et considérations </a:t>
            </a:r>
          </a:p>
          <a:p>
            <a:r>
              <a:rPr lang="fr-CA" dirty="0" smtClean="0"/>
              <a:t>Stratégies pour le futur</a:t>
            </a:r>
            <a:endParaRPr lang="fr-CA" dirty="0"/>
          </a:p>
        </p:txBody>
      </p:sp>
      <p:pic>
        <p:nvPicPr>
          <p:cNvPr id="1026" name="Picture 2" descr="C:\Users\askutovich\AppData\Local\Microsoft\Windows\Temporary Internet Files\Content.IE5\6T913HH7\DiscussionForum[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3861" y="3061335"/>
            <a:ext cx="4286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1468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Prochaines étapes</a:t>
            </a:r>
            <a:endParaRPr lang="fr-CA" dirty="0"/>
          </a:p>
        </p:txBody>
      </p:sp>
      <p:sp>
        <p:nvSpPr>
          <p:cNvPr id="3" name="Content Placeholder 2"/>
          <p:cNvSpPr>
            <a:spLocks noGrp="1"/>
          </p:cNvSpPr>
          <p:nvPr>
            <p:ph sz="quarter" idx="1"/>
          </p:nvPr>
        </p:nvSpPr>
        <p:spPr/>
        <p:txBody>
          <a:bodyPr>
            <a:normAutofit/>
          </a:bodyPr>
          <a:lstStyle/>
          <a:p>
            <a:r>
              <a:rPr lang="fr-CA" sz="2000" dirty="0" smtClean="0"/>
              <a:t>Soyez des nôtres lors de nos prochains webinaires! </a:t>
            </a:r>
          </a:p>
          <a:p>
            <a:pPr lvl="1"/>
            <a:r>
              <a:rPr lang="fr-CA" sz="2000" dirty="0" smtClean="0"/>
              <a:t>Le 9 avril 2020, de 11 h 30 à 13 h (HE)  </a:t>
            </a:r>
          </a:p>
          <a:p>
            <a:pPr marL="274320" lvl="1" indent="0">
              <a:buNone/>
            </a:pPr>
            <a:r>
              <a:rPr lang="fr-CA" sz="2000" i="1" dirty="0" smtClean="0"/>
              <a:t>Coaching, mentorat, rétroaction : comprendre les difficultés et les subtilités</a:t>
            </a:r>
          </a:p>
          <a:p>
            <a:pPr lvl="1"/>
            <a:r>
              <a:rPr lang="fr-CA" sz="2000" dirty="0" smtClean="0"/>
              <a:t>Le 18 juin 2020, de 11 h 30 à 13 h (HE) </a:t>
            </a:r>
          </a:p>
          <a:p>
            <a:pPr marL="274320" lvl="1" indent="0">
              <a:buNone/>
            </a:pPr>
            <a:r>
              <a:rPr lang="fr-CA" sz="2000" i="1" dirty="0" smtClean="0"/>
              <a:t>Résultats à court terme de l’approche par compétences en formation médicale : leçons, problèmes et prochaines étapes</a:t>
            </a:r>
          </a:p>
          <a:p>
            <a:r>
              <a:rPr lang="fr-CA" sz="2000" dirty="0" smtClean="0"/>
              <a:t>Veuillez répondre à notre sondage. </a:t>
            </a:r>
            <a:r>
              <a:rPr lang="fr-CA" sz="2000" dirty="0"/>
              <a:t>D</a:t>
            </a:r>
            <a:r>
              <a:rPr lang="fr-CA" sz="2000" dirty="0" smtClean="0"/>
              <a:t>ites-nous ce que vous avez aimé et ce que nous pourrions améliorer </a:t>
            </a:r>
          </a:p>
          <a:p>
            <a:r>
              <a:rPr lang="fr-CA" sz="2000" dirty="0" smtClean="0"/>
              <a:t>À venir : Sommet sur l’évaluation des programmes adaptés à l’approche par compétences </a:t>
            </a:r>
          </a:p>
          <a:p>
            <a:pPr lvl="1"/>
            <a:r>
              <a:rPr lang="fr-CA" sz="2000" dirty="0" smtClean="0"/>
              <a:t>Le 22 septembre 2020, en marge de la CIFR </a:t>
            </a:r>
          </a:p>
          <a:p>
            <a:pPr lvl="1"/>
            <a:r>
              <a:rPr lang="fr-CA" sz="2000" dirty="0" smtClean="0"/>
              <a:t>Surveillez les dates à retenir! </a:t>
            </a:r>
          </a:p>
          <a:p>
            <a:pPr marL="274320" lvl="1" indent="0">
              <a:buNone/>
            </a:pPr>
            <a:endParaRPr lang="fr-CA" dirty="0" smtClean="0"/>
          </a:p>
        </p:txBody>
      </p:sp>
      <p:sp>
        <p:nvSpPr>
          <p:cNvPr id="4" name="TextBox 3"/>
          <p:cNvSpPr txBox="1"/>
          <p:nvPr/>
        </p:nvSpPr>
        <p:spPr>
          <a:xfrm>
            <a:off x="739035" y="5449074"/>
            <a:ext cx="10584493" cy="701040"/>
          </a:xfrm>
          <a:prstGeom prst="rect">
            <a:avLst/>
          </a:prstGeom>
          <a:noFill/>
        </p:spPr>
        <p:txBody>
          <a:bodyPr wrap="square" rtlCol="0">
            <a:spAutoFit/>
          </a:bodyPr>
          <a:lstStyle/>
          <a:p>
            <a:pPr algn="ctr"/>
            <a:r>
              <a:rPr lang="fr-CA" sz="4000" dirty="0" smtClean="0"/>
              <a:t>Merci! </a:t>
            </a:r>
            <a:endParaRPr lang="fr-CA"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527" y="4417848"/>
            <a:ext cx="1739112" cy="1739112"/>
          </a:xfrm>
          <a:prstGeom prst="rect">
            <a:avLst/>
          </a:prstGeom>
        </p:spPr>
      </p:pic>
    </p:spTree>
    <p:extLst>
      <p:ext uri="{BB962C8B-B14F-4D97-AF65-F5344CB8AC3E}">
        <p14:creationId xmlns:p14="http://schemas.microsoft.com/office/powerpoint/2010/main" val="9898438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F2D1F00-735D-478F-8B8C-833B3001C219}"/>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855833" cy="5116428"/>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2"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3303AF-1EDC-4988-8BFE-A0CADCCB339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10800000" flipH="1">
            <a:off x="-1" y="0"/>
            <a:ext cx="6596536" cy="4820950"/>
          </a:xfrm>
          <a:custGeom>
            <a:avLst/>
            <a:gdLst>
              <a:gd name="connsiteX0" fmla="*/ 2580446 w 6596536"/>
              <a:gd name="connsiteY0" fmla="*/ 0 h 4820950"/>
              <a:gd name="connsiteX1" fmla="*/ 6596536 w 6596536"/>
              <a:gd name="connsiteY1" fmla="*/ 4016091 h 4820950"/>
              <a:gd name="connsiteX2" fmla="*/ 6575802 w 6596536"/>
              <a:gd name="connsiteY2" fmla="*/ 4426713 h 4820950"/>
              <a:gd name="connsiteX3" fmla="*/ 6515635 w 6596536"/>
              <a:gd name="connsiteY3" fmla="*/ 4820950 h 4820950"/>
              <a:gd name="connsiteX4" fmla="*/ 0 w 6596536"/>
              <a:gd name="connsiteY4" fmla="*/ 4820950 h 4820950"/>
              <a:gd name="connsiteX5" fmla="*/ 0 w 6596536"/>
              <a:gd name="connsiteY5" fmla="*/ 940564 h 4820950"/>
              <a:gd name="connsiteX6" fmla="*/ 25839 w 6596536"/>
              <a:gd name="connsiteY6" fmla="*/ 917080 h 4820950"/>
              <a:gd name="connsiteX7" fmla="*/ 2580446 w 6596536"/>
              <a:gd name="connsiteY7" fmla="*/ 0 h 482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536" h="4820950">
                <a:moveTo>
                  <a:pt x="2580446" y="0"/>
                </a:moveTo>
                <a:cubicBezTo>
                  <a:pt x="4798472" y="0"/>
                  <a:pt x="6596536" y="1798065"/>
                  <a:pt x="6596536" y="4016091"/>
                </a:cubicBezTo>
                <a:cubicBezTo>
                  <a:pt x="6596536" y="4154718"/>
                  <a:pt x="6589513" y="4291704"/>
                  <a:pt x="6575802" y="4426713"/>
                </a:cubicBezTo>
                <a:lnTo>
                  <a:pt x="6515635" y="4820950"/>
                </a:lnTo>
                <a:lnTo>
                  <a:pt x="0" y="4820950"/>
                </a:lnTo>
                <a:lnTo>
                  <a:pt x="0" y="940564"/>
                </a:lnTo>
                <a:lnTo>
                  <a:pt x="25839" y="917080"/>
                </a:lnTo>
                <a:cubicBezTo>
                  <a:pt x="720056" y="344161"/>
                  <a:pt x="1610060" y="0"/>
                  <a:pt x="2580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6E6C873-516F-1941-B7DA-949C5AC7B5A9}"/>
              </a:ext>
            </a:extLst>
          </p:cNvPr>
          <p:cNvSpPr>
            <a:spLocks noGrp="1"/>
          </p:cNvSpPr>
          <p:nvPr>
            <p:ph type="title"/>
          </p:nvPr>
        </p:nvSpPr>
        <p:spPr>
          <a:xfrm>
            <a:off x="804675" y="378223"/>
            <a:ext cx="4915644" cy="2456662"/>
          </a:xfrm>
        </p:spPr>
        <p:txBody>
          <a:bodyPr vert="horz" lIns="91440" tIns="45720" rIns="91440" bIns="45720" rtlCol="0" anchor="b">
            <a:normAutofit/>
          </a:bodyPr>
          <a:lstStyle/>
          <a:p>
            <a:r>
              <a:rPr lang="en-US" sz="6000" b="1" kern="1200" dirty="0">
                <a:solidFill>
                  <a:srgbClr val="FFFFFF"/>
                </a:solidFill>
                <a:latin typeface="+mj-lt"/>
                <a:ea typeface="+mj-ea"/>
                <a:cs typeface="+mj-cs"/>
              </a:rPr>
              <a:t>Introduction</a:t>
            </a:r>
          </a:p>
        </p:txBody>
      </p:sp>
      <p:sp>
        <p:nvSpPr>
          <p:cNvPr id="35" name="Freeform: Shape 3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5DE5602-4109-4FB0-91D4-B06AA4828C9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464492" y="8"/>
            <a:ext cx="3727509" cy="2592945"/>
          </a:xfrm>
          <a:custGeom>
            <a:avLst/>
            <a:gdLst>
              <a:gd name="connsiteX0" fmla="*/ 0 w 3727509"/>
              <a:gd name="connsiteY0" fmla="*/ 0 h 2592945"/>
              <a:gd name="connsiteX1" fmla="*/ 3727509 w 3727509"/>
              <a:gd name="connsiteY1" fmla="*/ 0 h 2592945"/>
              <a:gd name="connsiteX2" fmla="*/ 3727509 w 3727509"/>
              <a:gd name="connsiteY2" fmla="*/ 2435434 h 2592945"/>
              <a:gd name="connsiteX3" fmla="*/ 3593308 w 3727509"/>
              <a:gd name="connsiteY3" fmla="*/ 2481293 h 2592945"/>
              <a:gd name="connsiteX4" fmla="*/ 2805488 w 3727509"/>
              <a:gd name="connsiteY4" fmla="*/ 2592945 h 2592945"/>
              <a:gd name="connsiteX5" fmla="*/ 3240 w 3727509"/>
              <a:gd name="connsiteY5" fmla="*/ 64154 h 259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509" h="2592945">
                <a:moveTo>
                  <a:pt x="0" y="0"/>
                </a:moveTo>
                <a:lnTo>
                  <a:pt x="3727509" y="0"/>
                </a:lnTo>
                <a:lnTo>
                  <a:pt x="3727509" y="2435434"/>
                </a:lnTo>
                <a:lnTo>
                  <a:pt x="3593308" y="2481293"/>
                </a:lnTo>
                <a:cubicBezTo>
                  <a:pt x="3343303" y="2553978"/>
                  <a:pt x="3078946" y="2592945"/>
                  <a:pt x="2805488" y="2592945"/>
                </a:cubicBezTo>
                <a:cubicBezTo>
                  <a:pt x="1347047" y="2592945"/>
                  <a:pt x="147488" y="1484539"/>
                  <a:pt x="3240" y="6415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E5CD510-2C58-40AA-B724-1864FB09883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8690220" y="8"/>
            <a:ext cx="3501781" cy="2376333"/>
          </a:xfrm>
          <a:custGeom>
            <a:avLst/>
            <a:gdLst>
              <a:gd name="connsiteX0" fmla="*/ 0 w 3501781"/>
              <a:gd name="connsiteY0" fmla="*/ 0 h 2376333"/>
              <a:gd name="connsiteX1" fmla="*/ 3501781 w 3501781"/>
              <a:gd name="connsiteY1" fmla="*/ 0 h 2376333"/>
              <a:gd name="connsiteX2" fmla="*/ 3501781 w 3501781"/>
              <a:gd name="connsiteY2" fmla="*/ 2204146 h 2376333"/>
              <a:gd name="connsiteX3" fmla="*/ 3297773 w 3501781"/>
              <a:gd name="connsiteY3" fmla="*/ 2273858 h 2376333"/>
              <a:gd name="connsiteX4" fmla="*/ 2574710 w 3501781"/>
              <a:gd name="connsiteY4" fmla="*/ 2376333 h 2376333"/>
              <a:gd name="connsiteX5" fmla="*/ 2798 w 3501781"/>
              <a:gd name="connsiteY5" fmla="*/ 55401 h 23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781" h="2376333">
                <a:moveTo>
                  <a:pt x="0" y="0"/>
                </a:moveTo>
                <a:lnTo>
                  <a:pt x="3501781" y="0"/>
                </a:lnTo>
                <a:lnTo>
                  <a:pt x="3501781" y="2204146"/>
                </a:lnTo>
                <a:lnTo>
                  <a:pt x="3297773" y="2273858"/>
                </a:lnTo>
                <a:cubicBezTo>
                  <a:pt x="3068318" y="2340569"/>
                  <a:pt x="2825690" y="2376333"/>
                  <a:pt x="2574710" y="2376333"/>
                </a:cubicBezTo>
                <a:cubicBezTo>
                  <a:pt x="1236147" y="2376333"/>
                  <a:pt x="135189" y="1359035"/>
                  <a:pt x="2798" y="55401"/>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23FF41C-993F-4FD1-89DB-FBE984593FD8}"/>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466573" y="4021843"/>
            <a:ext cx="3725427" cy="2836165"/>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913B46F-0266-40C4-AB5F-433D3E6681FF}"/>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flipH="1">
            <a:off x="8688469" y="4242852"/>
            <a:ext cx="3503535" cy="261514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13902224"/>
      </p:ext>
    </p:extLst>
  </p:cSld>
  <p:clrMapOvr>
    <a:overrideClrMapping bg1="dk1" tx1="lt1" bg2="dk2" tx2="lt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B867FF-FC45-48F7-8104-F89BE54909F1}"/>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500AAFA-073B-4A4C-A0C5-EBA03C5D1E21}"/>
              </a:ext>
            </a:extLst>
          </p:cNvPr>
          <p:cNvSpPr>
            <a:spLocks noGrp="1"/>
          </p:cNvSpPr>
          <p:nvPr>
            <p:ph type="title"/>
          </p:nvPr>
        </p:nvSpPr>
        <p:spPr>
          <a:xfrm>
            <a:off x="838200" y="365129"/>
            <a:ext cx="10515600" cy="1325563"/>
          </a:xfrm>
        </p:spPr>
        <p:txBody>
          <a:bodyPr>
            <a:normAutofit/>
          </a:bodyPr>
          <a:lstStyle/>
          <a:p>
            <a:r>
              <a:rPr lang="fr-CA" b="1" dirty="0" smtClean="0"/>
              <a:t>Pourquoi se pencher sur la mise en œuvre des comités de compétence (CC)?</a:t>
            </a:r>
            <a:endParaRPr lang="fr-CA" b="1" dirty="0"/>
          </a:p>
        </p:txBody>
      </p:sp>
      <p:sp>
        <p:nvSpPr>
          <p:cNvPr id="10" name="Freeform: Shape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BB56887-D0D5-4F0C-9E19-7247EB83C8B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a:off x="10208697" y="7"/>
            <a:ext cx="1135067"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332805-55DD-134E-B52E-478133DB7E2E}"/>
              </a:ext>
            </a:extLst>
          </p:cNvPr>
          <p:cNvSpPr>
            <a:spLocks noGrp="1"/>
          </p:cNvSpPr>
          <p:nvPr>
            <p:ph idx="1"/>
          </p:nvPr>
        </p:nvSpPr>
        <p:spPr>
          <a:xfrm>
            <a:off x="838201" y="1825625"/>
            <a:ext cx="10798091" cy="4351338"/>
          </a:xfrm>
        </p:spPr>
        <p:txBody>
          <a:bodyPr>
            <a:normAutofit/>
          </a:bodyPr>
          <a:lstStyle/>
          <a:p>
            <a:r>
              <a:rPr lang="fr-CA" sz="2600" dirty="0" smtClean="0"/>
              <a:t>Le Collège royal en a fait la demande dans le cadre de la transition vers la CPC</a:t>
            </a:r>
            <a:br>
              <a:rPr lang="fr-CA" sz="2600" dirty="0" smtClean="0"/>
            </a:br>
            <a:endParaRPr lang="fr-CA" sz="2600" dirty="0" smtClean="0"/>
          </a:p>
          <a:p>
            <a:r>
              <a:rPr lang="fr-CA" sz="2600" dirty="0" smtClean="0"/>
              <a:t>Prendre des décisions et présenter des recommandations à partir des données découlant de multiples observations d’APC et de jalons, et de la rétroaction obtenue durant la pratique clinique</a:t>
            </a:r>
            <a:br>
              <a:rPr lang="fr-CA" sz="2600" dirty="0" smtClean="0"/>
            </a:br>
            <a:endParaRPr lang="fr-CA" sz="2600" dirty="0" smtClean="0"/>
          </a:p>
          <a:p>
            <a:r>
              <a:rPr lang="fr-CA" sz="2600" dirty="0" smtClean="0"/>
              <a:t>Les décisions peuvent avoir un impact sur divers intervenants, dont les étudiants, les établissements d’enseignement et de santé, les patients et la société</a:t>
            </a:r>
            <a:endParaRPr lang="fr-CA" sz="2600" dirty="0"/>
          </a:p>
        </p:txBody>
      </p:sp>
      <p:sp>
        <p:nvSpPr>
          <p:cNvPr id="12" name="Arc 1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81E4A58-353D-44AE-B2FC-2A74E2E400F7}"/>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a:xfrm rot="5400000" flipV="1">
            <a:off x="555716" y="218323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72374EF-E687-CB45-A20F-A13953B1BACF}"/>
              </a:ext>
            </a:extLst>
          </p:cNvPr>
          <p:cNvSpPr txBox="1"/>
          <p:nvPr/>
        </p:nvSpPr>
        <p:spPr>
          <a:xfrm>
            <a:off x="6901842" y="6428344"/>
            <a:ext cx="4960306" cy="365760"/>
          </a:xfrm>
          <a:prstGeom prst="rect">
            <a:avLst/>
          </a:prstGeom>
          <a:noFill/>
        </p:spPr>
        <p:txBody>
          <a:bodyPr wrap="square" rtlCol="0">
            <a:spAutoFit/>
          </a:bodyPr>
          <a:lstStyle/>
          <a:p>
            <a:r>
              <a:rPr lang="fr-CA" dirty="0" smtClean="0"/>
              <a:t>Collège royal, </a:t>
            </a:r>
            <a:r>
              <a:rPr lang="fr-CA" dirty="0" err="1" smtClean="0"/>
              <a:t>nd</a:t>
            </a:r>
            <a:r>
              <a:rPr lang="fr-CA" dirty="0" smtClean="0"/>
              <a:t>; Tweed et Wilkinson, 2019</a:t>
            </a:r>
            <a:endParaRPr lang="fr-CA" dirty="0"/>
          </a:p>
        </p:txBody>
      </p:sp>
    </p:spTree>
    <p:extLst>
      <p:ext uri="{BB962C8B-B14F-4D97-AF65-F5344CB8AC3E}">
        <p14:creationId xmlns:p14="http://schemas.microsoft.com/office/powerpoint/2010/main" val="870090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D70B121-56F4-4848-B38B-182089D909FA}"/>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500AAFA-073B-4A4C-A0C5-EBA03C5D1E21}"/>
              </a:ext>
            </a:extLst>
          </p:cNvPr>
          <p:cNvSpPr>
            <a:spLocks noGrp="1"/>
          </p:cNvSpPr>
          <p:nvPr>
            <p:ph type="title"/>
          </p:nvPr>
        </p:nvSpPr>
        <p:spPr>
          <a:xfrm>
            <a:off x="838201" y="963877"/>
            <a:ext cx="3494363" cy="4930246"/>
          </a:xfrm>
        </p:spPr>
        <p:txBody>
          <a:bodyPr>
            <a:normAutofit/>
          </a:bodyPr>
          <a:lstStyle/>
          <a:p>
            <a:pPr algn="r"/>
            <a:r>
              <a:rPr lang="en-US" b="1" dirty="0" err="1"/>
              <a:t>Objectif</a:t>
            </a:r>
            <a:endParaRPr lang="en-US" b="1" dirty="0"/>
          </a:p>
        </p:txBody>
      </p:sp>
      <p:cxnSp>
        <p:nvCxnSpPr>
          <p:cNvPr id="10" name="Straight Connector 9">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D72A2C9-F3CA-4216-8BAD-FA4C970C3C4E}"/>
              </a:ext>
              <a:ext uri="{C183D7F6-B498-43B3-948B-1728B52AA6E4}">
                <adec:decorative xmlns:p14="http://schemas.microsoft.com/office/powerpoint/2010/main" xmlns:a14="http://schemas.microsoft.com/office/drawing/2010/main" xmlns:p15="http://schemas.microsoft.com/office/powerpoint/2012/main" xmlns:p159="http://schemas.microsoft.com/office/powerpoint/2015/09/main"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4="http://schemas.microsoft.com/office/powerpoint/2010/main" xmlns:a14="http://schemas.microsoft.com/office/drawing/2010/main" xmlns:p15="http://schemas.microsoft.com/office/powerpoint/2012/main" xmlns:p159="http://schemas.microsoft.com/office/powerpoint/2015/09/main" xmlns="" xmlns:p16="http://schemas.microsoft.com/office/powerpoint/2015/main" val="1"/>
              </p:ext>
            </p:extLst>
          </p:nvPr>
        </p:nvCxnSpPr>
        <p:spPr>
          <a:xfrm flipH="1">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332805-55DD-134E-B52E-478133DB7E2E}"/>
              </a:ext>
            </a:extLst>
          </p:cNvPr>
          <p:cNvSpPr>
            <a:spLocks noGrp="1"/>
          </p:cNvSpPr>
          <p:nvPr>
            <p:ph idx="1"/>
          </p:nvPr>
        </p:nvSpPr>
        <p:spPr>
          <a:xfrm>
            <a:off x="4976037" y="963877"/>
            <a:ext cx="6072969" cy="4930246"/>
          </a:xfrm>
        </p:spPr>
        <p:txBody>
          <a:bodyPr anchor="ctr">
            <a:normAutofit/>
          </a:bodyPr>
          <a:lstStyle/>
          <a:p>
            <a:pPr marL="0" indent="0">
              <a:buNone/>
            </a:pPr>
            <a:r>
              <a:rPr lang="fr-CA" sz="2600" dirty="0" smtClean="0"/>
              <a:t>Déterminer si les programmes de formation médicale postdoctorale dans une université canadienne ont formé des CC et, si c’est le cas, évaluer et décrire leurs méthodes de fonctionnement</a:t>
            </a:r>
            <a:endParaRPr lang="fr-CA" sz="2600" dirty="0"/>
          </a:p>
        </p:txBody>
      </p:sp>
    </p:spTree>
    <p:extLst>
      <p:ext uri="{BB962C8B-B14F-4D97-AF65-F5344CB8AC3E}">
        <p14:creationId xmlns:p14="http://schemas.microsoft.com/office/powerpoint/2010/main" val="21337946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9.10.14"/>
  <p:tag name="AS_TITLE" val="Aspose.Slides for .NET 4.0 Client Profile"/>
  <p:tag name="AS_VERSION" val="19.10"/>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gi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rigin">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2291</Words>
  <Application>Microsoft Office PowerPoint</Application>
  <PresentationFormat>Custom</PresentationFormat>
  <Paragraphs>395</Paragraphs>
  <Slides>63</Slides>
  <Notes>43</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Office Theme</vt:lpstr>
      <vt:lpstr>Portia template</vt:lpstr>
      <vt:lpstr>1_Office Theme</vt:lpstr>
      <vt:lpstr>Origin</vt:lpstr>
      <vt:lpstr>Comités de compétence – ce que nous savons et ce que nous devons savoir</vt:lpstr>
      <vt:lpstr>Introduction</vt:lpstr>
      <vt:lpstr>Règles d’engagement </vt:lpstr>
      <vt:lpstr>Participer à la discussion </vt:lpstr>
      <vt:lpstr>Conférencières </vt:lpstr>
      <vt:lpstr>De nombreux programmes, de nombreuses démarches : Évaluer la mise en œuvre des comités de compétence dans une université canadienne</vt:lpstr>
      <vt:lpstr>Introduction</vt:lpstr>
      <vt:lpstr>Pourquoi se pencher sur la mise en œuvre des comités de compétence (CC)?</vt:lpstr>
      <vt:lpstr>Objectif</vt:lpstr>
      <vt:lpstr>Méthodes</vt:lpstr>
      <vt:lpstr>PowerPoint Presentation</vt:lpstr>
      <vt:lpstr>Résultats</vt:lpstr>
      <vt:lpstr>Taux de réponse et caractéristiques démographiques</vt:lpstr>
      <vt:lpstr>Les CC en bref</vt:lpstr>
      <vt:lpstr>PowerPoint Presentation</vt:lpstr>
      <vt:lpstr>Détails sur la composition des CC</vt:lpstr>
      <vt:lpstr>PowerPoint Presentation</vt:lpstr>
      <vt:lpstr>Thèmes importants</vt:lpstr>
      <vt:lpstr>1. Coachs pédagogiques (conseillers pédagogiques dans la CPC)</vt:lpstr>
      <vt:lpstr>2. Partage des données </vt:lpstr>
      <vt:lpstr>3. Charge de travail des membres </vt:lpstr>
      <vt:lpstr>4. Engagement</vt:lpstr>
      <vt:lpstr>5. Plans éducatifs et enseignement correctif</vt:lpstr>
      <vt:lpstr>Conclusions</vt:lpstr>
      <vt:lpstr>Principaux points à retenir</vt:lpstr>
      <vt:lpstr>Des questions? Des commentaires?</vt:lpstr>
      <vt:lpstr>Références</vt:lpstr>
      <vt:lpstr>PowerPoint Presentation</vt:lpstr>
      <vt:lpstr>Sujets de discussion</vt:lpstr>
      <vt:lpstr>Coachs pédagogiques (conseillers pédagogiques dans la CPC)</vt:lpstr>
      <vt:lpstr>Partage des données </vt:lpstr>
      <vt:lpstr>Charge de travail des membres</vt:lpstr>
      <vt:lpstr>Engagement</vt:lpstr>
      <vt:lpstr>Plans éducatifs et enseignement correctif</vt:lpstr>
      <vt:lpstr>Assemblage requis :   Les « données problématiques » et le travail d’interprétation des comités de compétence clinique  Pack, R., Cristancho, S., Chahine, S., Watling, C., et Lingard, L.  23 janvier 2019</vt:lpstr>
      <vt:lpstr>Comités de compétence clinique </vt:lpstr>
      <vt:lpstr>Question de recherche :</vt:lpstr>
      <vt:lpstr>Méthodes</vt:lpstr>
      <vt:lpstr>Résultats</vt:lpstr>
      <vt:lpstr>PowerPoint Presentation</vt:lpstr>
      <vt:lpstr>« Les principaux facteurs [dans la prise de décisions] sont ce qui ressort des évaluations; le fait de connaître personnellement les résidents ne doit pas trop nous influencer, car nous devons tenir compte avant tout de ce qui nous est présenté. [...] Notre rôle se limite à déterminer s’ils satisfont ou non aux exigences du nouveau système et à passer à l’étape suivante. » </vt:lpstr>
      <vt:lpstr>PowerPoint Presentation</vt:lpstr>
      <vt:lpstr>« Si vous ne vous situez pas dans l’intervalle de confiance ou si vous vous situez dans la partie inférieure de la courbe en cloche, ceci doit vous alerter parce que l’examen est le même à l’échelle du pays […] Il y a assez de résultats pour savoir qu’il y a un problème si votre note est de 16 et que la note globale se situe entre 35 et 45. »</vt:lpstr>
      <vt:lpstr>PowerPoint Presentation</vt:lpstr>
      <vt:lpstr>« Nous ne le savons pas nécessairement; personnellement, je ne sais pas vraiment quel est l’élément de comparaison approprié. Le rang-centile? Nous l’ignorons. Nous supposons que c’est partout au Canada. Il s’agit cependant d’un examen nord-américain. On peut choisir quand on peut le faire. C’est aussi un peu mystérieux […] comment peut-on alors réellement faire une comparaison? » </vt:lpstr>
      <vt:lpstr>PowerPoint Presentation</vt:lpstr>
      <vt:lpstr>PowerPoint Presentation</vt:lpstr>
      <vt:lpstr>PowerPoint Presentation</vt:lpstr>
      <vt:lpstr> Merci aux participants à cette étude, et au Collège royal des médecins et chirurgiens du Canada pour son soutien.    </vt:lpstr>
      <vt:lpstr> Des questions?    </vt:lpstr>
      <vt:lpstr>La prise de décisions des comités de compétence clinique : Maximiser la valeur de l’échange d’information </vt:lpstr>
      <vt:lpstr>La valeur de la prise de décisions en groupe</vt:lpstr>
      <vt:lpstr>Les risques de la prise de décisions en groupe </vt:lpstr>
      <vt:lpstr>Modèles des équipes intrants, processus et extrants </vt:lpstr>
      <vt:lpstr>Maximiser la valeur de chaque membre du groupe</vt:lpstr>
      <vt:lpstr>Mécanismes décisionnels sociaux</vt:lpstr>
      <vt:lpstr>Facteurs de risque liés à un mauvais partage de l’information</vt:lpstr>
      <vt:lpstr>Assurer la participation des membres des CCC : ordre des interventions  </vt:lpstr>
      <vt:lpstr>Rôle du leader du groupe</vt:lpstr>
      <vt:lpstr>Merci à nos présentateurs! </vt:lpstr>
      <vt:lpstr>Questions à l’intention des présentateurs</vt:lpstr>
      <vt:lpstr>Discussion ouverte de la communauté d’évaluation des programmes </vt:lpstr>
      <vt:lpstr>Prochaines étapes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Programs, Many Ways: Evaluating the Implementation of Competence Committees at a Canadian University</dc:title>
  <dc:creator>Anita Acai</dc:creator>
  <cp:lastModifiedBy>Castonguay, Guy</cp:lastModifiedBy>
  <cp:revision>44</cp:revision>
  <dcterms:created xsi:type="dcterms:W3CDTF">2020-01-19T03:13:13Z</dcterms:created>
  <dcterms:modified xsi:type="dcterms:W3CDTF">2020-08-17T15:18:52Z</dcterms:modified>
</cp:coreProperties>
</file>