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7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8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0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2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3.xml" ContentType="application/vnd.openxmlformats-officedocument.presentationml.notesSlide+xml"/>
  <Override PartName="/ppt/comments/comment3.xml" ContentType="application/vnd.openxmlformats-officedocument.presentationml.comment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4.xml" ContentType="application/vnd.openxmlformats-officedocument.presentationml.notesSlide+xml"/>
  <Override PartName="/ppt/comments/comment4.xml" ContentType="application/vnd.openxmlformats-officedocument.presentationml.comment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5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16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06" r:id="rId3"/>
  </p:sldMasterIdLst>
  <p:notesMasterIdLst>
    <p:notesMasterId r:id="rId23"/>
  </p:notesMasterIdLst>
  <p:sldIdLst>
    <p:sldId id="296" r:id="rId4"/>
    <p:sldId id="297" r:id="rId5"/>
    <p:sldId id="298" r:id="rId6"/>
    <p:sldId id="310" r:id="rId7"/>
    <p:sldId id="290" r:id="rId8"/>
    <p:sldId id="311" r:id="rId9"/>
    <p:sldId id="316" r:id="rId10"/>
    <p:sldId id="300" r:id="rId11"/>
    <p:sldId id="301" r:id="rId12"/>
    <p:sldId id="313" r:id="rId13"/>
    <p:sldId id="306" r:id="rId14"/>
    <p:sldId id="307" r:id="rId15"/>
    <p:sldId id="271" r:id="rId16"/>
    <p:sldId id="293" r:id="rId17"/>
    <p:sldId id="317" r:id="rId18"/>
    <p:sldId id="295" r:id="rId19"/>
    <p:sldId id="314" r:id="rId20"/>
    <p:sldId id="315" r:id="rId21"/>
    <p:sldId id="318" r:id="rId22"/>
  </p:sldIdLst>
  <p:sldSz cx="9144000" cy="6858000" type="screen4x3"/>
  <p:notesSz cx="6858000" cy="9144000"/>
  <p:custDataLst>
    <p:tags r:id="rId24"/>
  </p:custDataLst>
  <p:defaultTextStyle>
    <a:defPPr>
      <a:defRPr lang="fr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vesque, Caroline" initials="CLE" lastIdx="0" clrIdx="0"/>
  <p:cmAuthor id="1" name="Leveille, Carole" initials="LC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71010" autoAdjust="0"/>
  </p:normalViewPr>
  <p:slideViewPr>
    <p:cSldViewPr>
      <p:cViewPr>
        <p:scale>
          <a:sx n="67" d="100"/>
          <a:sy n="67" d="100"/>
        </p:scale>
        <p:origin x="-2045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95" d="100"/>
          <a:sy n="95" d="100"/>
        </p:scale>
        <p:origin x="-2706" y="-4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27T10:54:59.986" idx="1">
    <p:pos x="2760" y="378"/>
    <p:text>EPA became APC (French Advisory Committee)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27T10:58:02.705" idx="2">
    <p:pos x="4230" y="378"/>
    <p:text>I guess the English said "entrustment", in which case this should be changed to :
Au coeur des APC, la confiance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27T10:59:40.485" idx="3">
    <p:pos x="4840" y="2399"/>
    <p:text>EPA had to be changed to APC (French Advisory Committee)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27T11:00:24.781" idx="4">
    <p:pos x="4049" y="2640"/>
    <p:text>Idem here (see previous slide)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A4E37-7035-4838-BEE3-07E3A84BDE15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A4803-E63E-4A39-92CD-BD53E4FB4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9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oyalcollege.ca/portal/page/portal/rc/canmeds/resources/pocket_resources" TargetMode="External"/><Relationship Id="rId3" Type="http://schemas.openxmlformats.org/officeDocument/2006/relationships/hyperlink" Target="http://www.collegeroyal.ca/portal/page/portal/rc/canmeds/framework" TargetMode="External"/><Relationship Id="rId7" Type="http://schemas.openxmlformats.org/officeDocument/2006/relationships/hyperlink" Target="http://www.royalcollege.ca/portal/page/portal/rc/resources/cbme/resources/faculty_support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royalcollege.ca/portal/page/portal/rc/canmeds/resources/publications#QI_Residency_education" TargetMode="External"/><Relationship Id="rId11" Type="http://schemas.openxmlformats.org/officeDocument/2006/relationships/hyperlink" Target="http://bit.ly/1VJnJDY" TargetMode="External"/><Relationship Id="rId5" Type="http://schemas.openxmlformats.org/officeDocument/2006/relationships/hyperlink" Target="http://www.royalcollege.ca/portal/page/portal/rc/common/documents/resources/cbd_road_map_f.pdf" TargetMode="External"/><Relationship Id="rId10" Type="http://schemas.openxmlformats.org/officeDocument/2006/relationships/hyperlink" Target="http://www.royalcollege.ca/portal/page/portal/rc/resources/publications/cbd_community_touchpoint" TargetMode="External"/><Relationship Id="rId4" Type="http://schemas.openxmlformats.org/officeDocument/2006/relationships/hyperlink" Target="http://www.royalcollege.ca/portal/page/portal/rc/canmeds/resources/publications" TargetMode="External"/><Relationship Id="rId9" Type="http://schemas.openxmlformats.org/officeDocument/2006/relationships/hyperlink" Target="http://canmeds.collegeroyal.ca/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777C-14D1-41DA-B8D3-822E525FFAF7}" type="slidenum">
              <a:rPr lang="en-US" smtClean="0">
                <a:solidFill>
                  <a:prstClr val="black"/>
                </a:solidFill>
              </a:r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72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fr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 fur et à mesure qu’elle effectuera sa transition vers la CPC, chaque discipline créera des APC et des jalons correspondant à chaque étape de la formation.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fr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résidents passeront à la prochaine étape de la formation lorsqu’ils auront montré qu’ils peuvent exécuter les diverses activités (APC) de l’étape en cours.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fr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superviseurs auront recours aux APC pour évaluer </a:t>
            </a:r>
            <a:r>
              <a:rPr kumimoji="0" lang="fr-C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régulièrement</a:t>
            </a:r>
            <a:r>
              <a:rPr kumimoji="0" lang="fr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l’exécution d’activités cliniques distinctes à chaque étape.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fr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caractère ciblé des APC permettra de fournir une rétroaction concrète et de qualité; de plus, grâce à la régularité de l’évaluation, les éducateurs pourront aider plus rapidement les résidents en difficulté et tous les stagiaires, en leur fournissant une rétroaction de qualité dans le but d’améliorer leur rendement.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fr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jalons et les APC présenteront un plan d’apprentissage clair ainsi que des objectifs d’enseignement et d’évaluation clairs.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fr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est clair que la CPC augmentera le nombre d’évaluations durant la résidence. Cependant, certaines de ces évaluations prendront la forme d’un bref examen de notes cliniques.</a:t>
            </a:r>
          </a:p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A4803-E63E-4A39-92CD-BD53E4FB49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95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>
              <a:defRPr/>
            </a:pPr>
            <a:endParaRPr lang="en-CA" b="1" smtClean="0">
              <a:solidFill>
                <a:srgbClr val="FF0000"/>
              </a:solidFill>
            </a:endParaRPr>
          </a:p>
          <a:p>
            <a:pPr defTabSz="448650">
              <a:defRPr/>
            </a:pPr>
            <a:endParaRPr lang="en-US" b="1" baseline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29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>
              <a:defRPr/>
            </a:pPr>
            <a:endParaRPr lang="en-CA" b="1" smtClean="0">
              <a:solidFill>
                <a:srgbClr val="FF0000"/>
              </a:solidFill>
            </a:endParaRPr>
          </a:p>
          <a:p>
            <a:pPr defTabSz="448650">
              <a:defRPr/>
            </a:pPr>
            <a:endParaRPr lang="en-US" b="1" baseline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29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>
              <a:defRPr/>
            </a:pPr>
            <a:endParaRPr lang="en-US" b="0" baseline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68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68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>
              <a:defRPr/>
            </a:pPr>
            <a:endParaRPr lang="en-US" b="0" baseline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68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panose="020B0604020202020204" pitchFamily="34" charset="0"/>
              <a:buChar char="•"/>
            </a:pPr>
            <a:r>
              <a:rPr lang="fr-CA" sz="1050" noProof="0" dirty="0" smtClean="0"/>
              <a:t>Pour aider les comités de spécialité, le corps professoral et les programmes à se préparer à la CPC et à incorporer le nouveau contenu du référentiel </a:t>
            </a:r>
            <a:r>
              <a:rPr lang="fr-CA" sz="1050" noProof="0" dirty="0" err="1" smtClean="0"/>
              <a:t>CanMEDS</a:t>
            </a:r>
            <a:r>
              <a:rPr lang="fr-CA" sz="1050" noProof="0" dirty="0" smtClean="0"/>
              <a:t> 2015, nous avons créé un certain nombre d’outils et de ressources. 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fr-CA" sz="1050" noProof="0" dirty="0" smtClean="0"/>
              <a:t>Veuillez utiliser et partager ces ressources.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fr-CA" sz="1050" noProof="0" dirty="0" smtClean="0"/>
              <a:t>Si vous ne trouvez pas ce que vous cherchez, ou que vous croyez que nos ressources ne répondent pas à vos besoins, faites-le-nous savoir par courriel à cbd@collegeroyal.ca.</a:t>
            </a:r>
          </a:p>
          <a:p>
            <a:pPr defTabSz="914350">
              <a:defRPr/>
            </a:pPr>
            <a:endParaRPr lang="fr-CA" sz="1050" noProof="0" dirty="0" smtClean="0"/>
          </a:p>
          <a:p>
            <a:pPr defTabSz="914350">
              <a:defRPr/>
            </a:pPr>
            <a:r>
              <a:rPr lang="fr-CA" sz="1050" noProof="0" dirty="0" smtClean="0"/>
              <a:t>[On peut accéder aux ressources par un clic lorsque le document est en mode de présentation]</a:t>
            </a:r>
          </a:p>
          <a:p>
            <a:pPr defTabSz="914350">
              <a:defRPr/>
            </a:pPr>
            <a:endParaRPr lang="fr-CA" sz="1050" noProof="0" dirty="0" smtClean="0"/>
          </a:p>
          <a:p>
            <a:pPr defTabSz="914350">
              <a:defRPr/>
            </a:pPr>
            <a:r>
              <a:rPr lang="fr-CA" sz="1050" noProof="0" dirty="0" smtClean="0"/>
              <a:t>Référentiel </a:t>
            </a:r>
            <a:r>
              <a:rPr lang="fr-CA" sz="1050" noProof="0" dirty="0" err="1" smtClean="0"/>
              <a:t>CanMEDS</a:t>
            </a:r>
            <a:r>
              <a:rPr lang="fr-CA" sz="1050" noProof="0" dirty="0" smtClean="0"/>
              <a:t> – </a:t>
            </a:r>
            <a:r>
              <a:rPr lang="fr-CA" sz="1050" noProof="0" dirty="0" smtClean="0">
                <a:hlinkClick r:id="rId3"/>
              </a:rPr>
              <a:t>http://www.collegeroyal.ca/portal/page/portal/rc/canmeds/framework</a:t>
            </a:r>
            <a:r>
              <a:rPr lang="fr-CA" sz="1050" noProof="0" dirty="0" smtClean="0"/>
              <a:t> </a:t>
            </a:r>
          </a:p>
          <a:p>
            <a:pPr defTabSz="914350">
              <a:defRPr/>
            </a:pPr>
            <a:r>
              <a:rPr lang="fr-CA" sz="1050" noProof="0" dirty="0" smtClean="0"/>
              <a:t>Guide des outils d’enseignement et d’évaluation </a:t>
            </a:r>
            <a:r>
              <a:rPr lang="fr-CA" sz="1050" noProof="0" dirty="0" err="1" smtClean="0"/>
              <a:t>CanMEDS</a:t>
            </a:r>
            <a:r>
              <a:rPr lang="fr-CA" sz="1050" noProof="0" dirty="0" smtClean="0"/>
              <a:t> – </a:t>
            </a:r>
            <a:r>
              <a:rPr lang="fr-CA" sz="1050" noProof="0" dirty="0" smtClean="0">
                <a:hlinkClick r:id="rId4"/>
              </a:rPr>
              <a:t>http://www.royalcollege.ca/portal/page/portal/rc/canmeds/resources/publications</a:t>
            </a:r>
            <a:r>
              <a:rPr lang="fr-CA" sz="1050" noProof="0" dirty="0" smtClean="0"/>
              <a:t> </a:t>
            </a:r>
          </a:p>
          <a:p>
            <a:pPr defTabSz="914350">
              <a:defRPr/>
            </a:pPr>
            <a:r>
              <a:rPr lang="fr-CA" sz="1050" noProof="0" dirty="0" smtClean="0"/>
              <a:t>Feuille de route de la CPC – </a:t>
            </a:r>
            <a:r>
              <a:rPr lang="fr-CA" sz="1050" noProof="0" dirty="0" smtClean="0">
                <a:hlinkClick r:id="rId5"/>
              </a:rPr>
              <a:t>http://www.royalcollege.ca/portal/page/portal/rc/common/documents/resources/cbd_road_map_f.pdf</a:t>
            </a:r>
            <a:r>
              <a:rPr lang="fr-CA" sz="1050" noProof="0" dirty="0" smtClean="0"/>
              <a:t> </a:t>
            </a:r>
          </a:p>
          <a:p>
            <a:pPr defTabSz="914350">
              <a:defRPr/>
            </a:pPr>
            <a:r>
              <a:rPr lang="fr-CA" sz="1050" noProof="0" dirty="0" smtClean="0"/>
              <a:t>Intégrer l’amélioration de la qualité (AQ) à la formation des résidents - </a:t>
            </a:r>
            <a:r>
              <a:rPr lang="fr-CA" sz="1050" noProof="0" dirty="0" smtClean="0">
                <a:hlinkClick r:id="rId6"/>
              </a:rPr>
              <a:t>http://www.royalcollege.ca/portal/page/portal/rc/canmeds/resources/publications#QI_Residency_education</a:t>
            </a:r>
            <a:r>
              <a:rPr lang="fr-CA" sz="1050" noProof="0" dirty="0" smtClean="0"/>
              <a:t> </a:t>
            </a:r>
          </a:p>
          <a:p>
            <a:pPr defTabSz="914350">
              <a:defRPr/>
            </a:pPr>
            <a:r>
              <a:rPr lang="fr-CA" sz="1050" noProof="0" dirty="0" smtClean="0"/>
              <a:t>Le guide préparatoire sur la CPC – </a:t>
            </a:r>
            <a:r>
              <a:rPr lang="fr-CA" sz="1050" noProof="0" dirty="0" smtClean="0">
                <a:hlinkClick r:id="rId7"/>
              </a:rPr>
              <a:t>http://www.royalcollege.ca/portal/page/portal/rc/resources/cbme/resources/faculty_support</a:t>
            </a:r>
            <a:r>
              <a:rPr lang="fr-CA" sz="1050" noProof="0" dirty="0" smtClean="0"/>
              <a:t> </a:t>
            </a:r>
          </a:p>
          <a:p>
            <a:pPr defTabSz="914350">
              <a:defRPr/>
            </a:pPr>
            <a:r>
              <a:rPr lang="fr-CA" sz="1050" noProof="0" dirty="0" smtClean="0"/>
              <a:t>Fiches récapitulatives </a:t>
            </a:r>
            <a:r>
              <a:rPr lang="fr-CA" sz="1050" noProof="0" dirty="0" err="1" smtClean="0"/>
              <a:t>CanMEDS</a:t>
            </a:r>
            <a:r>
              <a:rPr lang="fr-CA" sz="1050" noProof="0" dirty="0" smtClean="0"/>
              <a:t> (en anglais seulement) – </a:t>
            </a:r>
            <a:r>
              <a:rPr lang="fr-CA" sz="1050" noProof="0" dirty="0" smtClean="0">
                <a:hlinkClick r:id="rId8"/>
              </a:rPr>
              <a:t>http://www.royalcollege.ca/portal/page/portal/rc/canmeds/resources/pocket_resources</a:t>
            </a:r>
            <a:endParaRPr lang="fr-CA" sz="1050" noProof="0" dirty="0" smtClean="0"/>
          </a:p>
          <a:p>
            <a:pPr defTabSz="914350">
              <a:defRPr/>
            </a:pPr>
            <a:r>
              <a:rPr lang="fr-CA" sz="1050" noProof="0" dirty="0" err="1" smtClean="0"/>
              <a:t>CanMEDS</a:t>
            </a:r>
            <a:r>
              <a:rPr lang="fr-CA" sz="1050" noProof="0" dirty="0" smtClean="0"/>
              <a:t> interactif – </a:t>
            </a:r>
            <a:r>
              <a:rPr lang="fr-CA" sz="1050" noProof="0" dirty="0" smtClean="0">
                <a:hlinkClick r:id="rId9"/>
              </a:rPr>
              <a:t>http://canmeds.collegeroyal.ca/</a:t>
            </a:r>
            <a:r>
              <a:rPr lang="fr-CA" sz="1050" noProof="0" dirty="0" smtClean="0"/>
              <a:t> </a:t>
            </a:r>
          </a:p>
          <a:p>
            <a:pPr defTabSz="914350">
              <a:defRPr/>
            </a:pPr>
            <a:r>
              <a:rPr lang="fr-CA" sz="1050" noProof="0" dirty="0" smtClean="0"/>
              <a:t>Point de contact de la CPC - </a:t>
            </a:r>
            <a:r>
              <a:rPr lang="fr-CA" sz="1050" noProof="0" dirty="0" smtClean="0">
                <a:hlinkClick r:id="rId10"/>
              </a:rPr>
              <a:t>http://www.royalcollege.ca/portal/page/portal/rc/resources/publications/cbd_community_touchpoint</a:t>
            </a:r>
            <a:r>
              <a:rPr lang="fr-CA" sz="1050" noProof="0" dirty="0" smtClean="0"/>
              <a:t> </a:t>
            </a:r>
          </a:p>
          <a:p>
            <a:pPr defTabSz="914350">
              <a:defRPr/>
            </a:pPr>
            <a:r>
              <a:rPr lang="fr-CA" sz="1050" noProof="0" dirty="0" smtClean="0"/>
              <a:t>Introduction à </a:t>
            </a:r>
            <a:r>
              <a:rPr lang="fr-CA" sz="1050" noProof="0" dirty="0" err="1" smtClean="0"/>
              <a:t>CanMEDS</a:t>
            </a:r>
            <a:r>
              <a:rPr lang="fr-CA" sz="1050" noProof="0" dirty="0" smtClean="0"/>
              <a:t> destinée aux enseignants cliniques –  Série de vidéos – </a:t>
            </a:r>
            <a:r>
              <a:rPr lang="fr-CA" sz="1050" noProof="0" dirty="0" smtClean="0">
                <a:hlinkClick r:id="rId11"/>
              </a:rPr>
              <a:t>http://bit.ly/1VJnJDY</a:t>
            </a:r>
            <a:r>
              <a:rPr lang="fr-CA" sz="1050" noProof="0" dirty="0" smtClean="0"/>
              <a:t> </a:t>
            </a:r>
          </a:p>
          <a:p>
            <a:pPr defTabSz="914350">
              <a:defRPr/>
            </a:pPr>
            <a:endParaRPr lang="fr-CA" sz="105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CF11E-D389-4F3C-9807-C911B02A431B}" type="slidenum">
              <a:rPr lang="en-CA" smtClean="0">
                <a:solidFill>
                  <a:prstClr val="black"/>
                </a:solidFill>
              </a:rPr>
              <a:t>17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37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96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A4803-E63E-4A39-92CD-BD53E4FB49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98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69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>
              <a:defRPr/>
            </a:pPr>
            <a:endParaRPr lang="en-US" b="0" baseline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>
                <a:solidFill>
                  <a:prstClr val="black"/>
                </a:solidFill>
              </a:r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68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mtClean="0"/>
              <a:t>Dans la CPC, le continuum de l’apprentissage – de la résidence à la retraite – peut être divisé en une série d’étapes de progression.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mtClean="0"/>
              <a:t>Le résultat souhaité doit être précisé à chaque étape.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mtClean="0"/>
              <a:t>Donc, à l’étape de « transition vers la pratique », la question à se poser est la suivante : « Quelles sont les compétences et les habiletés requises pour la pratique autonome? 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B2232-61BF-4380-87DA-45189964F0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09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>
              <a:defRPr/>
            </a:pPr>
            <a:r>
              <a:rPr lang="fr-CA" b="0" baseline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se fondant sur le référentiel </a:t>
            </a:r>
            <a:r>
              <a:rPr lang="fr-CA" b="0" baseline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CanMEDS</a:t>
            </a:r>
            <a:r>
              <a:rPr lang="fr-CA" b="0" baseline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et les jalons, les disciplines qui adoptent la CPC</a:t>
            </a:r>
          </a:p>
          <a:p>
            <a:pPr marL="171450" indent="-171450" defTabSz="448650">
              <a:buFont typeface="Arial" panose="020B0604020202020204" pitchFamily="34" charset="0"/>
              <a:buChar char="•"/>
              <a:defRPr/>
            </a:pPr>
            <a:r>
              <a:rPr lang="fr-CA" b="0" baseline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Déterminent les étapes de la formation offerte dans leur spécialité;</a:t>
            </a:r>
          </a:p>
          <a:p>
            <a:pPr marL="171450" indent="-171450" defTabSz="448650">
              <a:buFont typeface="Arial" panose="020B0604020202020204" pitchFamily="34" charset="0"/>
              <a:buChar char="•"/>
              <a:defRPr/>
            </a:pPr>
            <a:r>
              <a:rPr lang="fr-CA" b="0" baseline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Incorporent de nouveaux thèmes à leur programme (p. ex., sécurité des patients et transfert des soins);</a:t>
            </a:r>
          </a:p>
          <a:p>
            <a:pPr marL="171450" indent="-171450" defTabSz="448650">
              <a:buFont typeface="Arial" panose="020B0604020202020204" pitchFamily="34" charset="0"/>
              <a:buChar char="•"/>
              <a:defRPr/>
            </a:pPr>
            <a:r>
              <a:rPr lang="fr-CA" b="0" baseline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Élaborent des jalons et des activités professionnelles </a:t>
            </a:r>
            <a:r>
              <a:rPr lang="fr-CA" b="0" baseline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confiables</a:t>
            </a:r>
            <a:r>
              <a:rPr lang="fr-CA" b="0" baseline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(APC) propres à la discipline, pour chaque étape de la formation.</a:t>
            </a:r>
          </a:p>
          <a:p>
            <a:pPr marL="171450" indent="-171450" defTabSz="448650">
              <a:buFont typeface="Arial" panose="020B0604020202020204" pitchFamily="34" charset="0"/>
              <a:buChar char="•"/>
              <a:defRPr/>
            </a:pPr>
            <a:endParaRPr lang="en-CA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defTabSz="448650">
              <a:buFont typeface="Arial" panose="020B0604020202020204" pitchFamily="34" charset="0"/>
              <a:buChar char="•"/>
              <a:defRPr/>
            </a:pPr>
            <a:endParaRPr lang="en-US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>
                <a:solidFill>
                  <a:prstClr val="black"/>
                </a:solidFill>
              </a:r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68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457200" algn="l"/>
              </a:tabLst>
              <a:defRPr/>
            </a:pPr>
            <a:r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charset="0"/>
                <a:cs typeface="Times New Roman" charset="0"/>
              </a:rPr>
              <a:t>Cet </a:t>
            </a:r>
            <a:r>
              <a:rPr kumimoji="0" lang="fr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charset="0"/>
                <a:cs typeface="Times New Roman" charset="0"/>
              </a:rPr>
              <a:t>exemple ne comprend pas tous les jalons qui ont été créés ni la formulation intégrale des jalons, l’espace dans la diapo étant limité.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CA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A4803-E63E-4A39-92CD-BD53E4FB49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61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marR="0" lvl="0" indent="-168244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fr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À chaque étape, on tient compte des habiletés et des activités requises pour obtenir les résultats souhaités. </a:t>
            </a:r>
          </a:p>
          <a:p>
            <a:pPr marL="168244" marR="0" lvl="0" indent="-168244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fr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Ces habiletés et activités deviennent des indicateurs de la compétence visée à cette étape.</a:t>
            </a:r>
          </a:p>
          <a:p>
            <a:pPr marL="616894" marR="0" lvl="1" indent="-168244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fr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Dans l’approche par compétences, les habiletés de l’apprenant sont appelées des jalons.</a:t>
            </a:r>
          </a:p>
          <a:p>
            <a:pPr marL="616894" marR="0" lvl="1" indent="-168244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fr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activités ou tâches qui doivent être accomplies sont appelées des activités professionnelles </a:t>
            </a:r>
            <a:r>
              <a:rPr kumimoji="0" lang="fr-CA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confiables</a:t>
            </a:r>
            <a:r>
              <a:rPr kumimoji="0" lang="fr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 APC. </a:t>
            </a:r>
          </a:p>
          <a:p>
            <a:pPr marL="159694" marR="0" lvl="0" indent="-168244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fr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Comme vous pouvez le voir dans la diapo, chaque APC est composée en général d’un certain nombre de jalons propices à l’enseignement. </a:t>
            </a:r>
          </a:p>
          <a:p>
            <a:pPr marL="159694" marR="0" lvl="0" indent="-168244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fr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L’enseignement et l’apprentissage des jalons se déroulent à chaque étape de la formation. </a:t>
            </a:r>
          </a:p>
          <a:p>
            <a:pPr marL="159694" marR="0" lvl="0" indent="-168244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fr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Lorsque les stagiaires ont vraisemblablement assimilé les habiletés et comportements qui leur ont été enseignés, les éducateurs peuvent évaluer la réussite des jalons au moyen d’une APC.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B2232-61BF-4380-87DA-45189964F0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09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fr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APC sont des tâches ou des activités de la profession qui doivent être exécutées, tandis que les jalons renvoient aux habiletés de la personne. </a:t>
            </a:r>
          </a:p>
          <a:p>
            <a:pPr defTabSz="448650">
              <a:defRPr/>
            </a:pPr>
            <a:endParaRPr lang="en-CA" b="1" dirty="0" smtClean="0">
              <a:solidFill>
                <a:srgbClr val="FF0000"/>
              </a:solidFill>
            </a:endParaRPr>
          </a:p>
          <a:p>
            <a:pPr defTabSz="448650">
              <a:defRPr/>
            </a:pPr>
            <a:endParaRPr lang="en-US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29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fr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chaque APC, on doit se poser la question suivante : « Quelle tâche puis-je confier sans risque avec une supervision indirecte? »</a:t>
            </a:r>
          </a:p>
          <a:p>
            <a:pPr defTabSz="448650">
              <a:defRPr/>
            </a:pPr>
            <a:endParaRPr lang="en-CA" b="1" dirty="0" smtClean="0">
              <a:solidFill>
                <a:srgbClr val="FF0000"/>
              </a:solidFill>
            </a:endParaRPr>
          </a:p>
          <a:p>
            <a:pPr defTabSz="448650">
              <a:defRPr/>
            </a:pPr>
            <a:endParaRPr lang="en-US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52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CD43-98B3-4D80-B61A-10E9C53F0C2B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71AD-85E9-4F2B-AA2A-33399C8F3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024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CD43-98B3-4D80-B61A-10E9C53F0C2B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71AD-85E9-4F2B-AA2A-33399C8F3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328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CD43-98B3-4D80-B61A-10E9C53F0C2B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71AD-85E9-4F2B-AA2A-33399C8F3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2396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5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pic>
        <p:nvPicPr>
          <p:cNvPr id="12" name="Picture 11" descr="Title Slide_external_bilf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0" y="126823"/>
            <a:ext cx="1881725" cy="9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0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pic>
        <p:nvPicPr>
          <p:cNvPr id="12" name="Picture 11" descr="Title Slide_external_bilf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0" y="126823"/>
            <a:ext cx="1881725" cy="9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1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pic>
        <p:nvPicPr>
          <p:cNvPr id="12" name="Picture 11" descr="Title Slide_external_bilf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0" y="126823"/>
            <a:ext cx="1881725" cy="9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pic>
        <p:nvPicPr>
          <p:cNvPr id="12" name="Picture 11" descr="Title Slide_external_bilf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40" y="126823"/>
            <a:ext cx="1881725" cy="9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1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19017"/>
      </p:ext>
    </p:extLst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62E9-8541-4BB1-85CB-EE9A66040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5820-E9D1-47B0-B9FE-EE4013E8CE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7537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62E9-8541-4BB1-85CB-EE9A66040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5820-E9D1-47B0-B9FE-EE4013E8CE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57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CD43-98B3-4D80-B61A-10E9C53F0C2B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71AD-85E9-4F2B-AA2A-33399C8F3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343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62E9-8541-4BB1-85CB-EE9A66040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5820-E9D1-47B0-B9FE-EE4013E8CE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8698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62E9-8541-4BB1-85CB-EE9A66040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5820-E9D1-47B0-B9FE-EE4013E8CE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5172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62E9-8541-4BB1-85CB-EE9A66040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5820-E9D1-47B0-B9FE-EE4013E8CE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1786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62E9-8541-4BB1-85CB-EE9A66040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5820-E9D1-47B0-B9FE-EE4013E8CE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2310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62E9-8541-4BB1-85CB-EE9A66040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5820-E9D1-47B0-B9FE-EE4013E8CE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1797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62E9-8541-4BB1-85CB-EE9A66040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5820-E9D1-47B0-B9FE-EE4013E8CE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3383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62E9-8541-4BB1-85CB-EE9A66040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5820-E9D1-47B0-B9FE-EE4013E8CE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3161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62E9-8541-4BB1-85CB-EE9A66040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5820-E9D1-47B0-B9FE-EE4013E8CE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2307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62E9-8541-4BB1-85CB-EE9A66040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5820-E9D1-47B0-B9FE-EE4013E8CE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4878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with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" y="1295400"/>
            <a:ext cx="9144000" cy="55625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10620" cy="1295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310287" y="1"/>
            <a:ext cx="2833714" cy="12953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910620" y="1"/>
            <a:ext cx="3399667" cy="12953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 userDrawn="1"/>
        </p:nvSpPr>
        <p:spPr>
          <a:xfrm>
            <a:off x="3429000" y="5213350"/>
            <a:ext cx="4795838" cy="1069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Times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prstClr val="white"/>
                </a:solidFill>
              </a:rPr>
              <a:t>Click to edit Master subtitle style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85800" y="5032816"/>
            <a:ext cx="7772400" cy="141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312901" y="5088035"/>
            <a:ext cx="5087668" cy="1293701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9535" y="5202668"/>
            <a:ext cx="4748491" cy="108065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50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499167"/>
            <a:ext cx="8229600" cy="160280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Title Slide_external_bilf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1" y="5109587"/>
            <a:ext cx="2499360" cy="1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6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CD43-98B3-4D80-B61A-10E9C53F0C2B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71AD-85E9-4F2B-AA2A-33399C8F3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8920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pic>
        <p:nvPicPr>
          <p:cNvPr id="12" name="Picture 11" descr="Title Slide_external_bilf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0" y="126823"/>
            <a:ext cx="1881725" cy="968400"/>
          </a:xfrm>
          <a:prstGeom prst="rect">
            <a:avLst/>
          </a:prstGeom>
        </p:spPr>
      </p:pic>
      <p:pic>
        <p:nvPicPr>
          <p:cNvPr id="13" name="Picture Placeholder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23" y="282643"/>
            <a:ext cx="1640204" cy="68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86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pic>
        <p:nvPicPr>
          <p:cNvPr id="12" name="Picture 11" descr="Title Slide_external_bilf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0" y="126823"/>
            <a:ext cx="1881725" cy="968400"/>
          </a:xfrm>
          <a:prstGeom prst="rect">
            <a:avLst/>
          </a:prstGeom>
        </p:spPr>
      </p:pic>
      <p:pic>
        <p:nvPicPr>
          <p:cNvPr id="13" name="Picture Placeholder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23" y="282643"/>
            <a:ext cx="1640204" cy="68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808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pic>
        <p:nvPicPr>
          <p:cNvPr id="12" name="Picture 11" descr="Title Slide_external_bilf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0" y="126823"/>
            <a:ext cx="1881725" cy="9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5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pic>
        <p:nvPicPr>
          <p:cNvPr id="12" name="Picture 11" descr="Title Slide_external_bilf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0" y="126823"/>
            <a:ext cx="1881725" cy="968400"/>
          </a:xfrm>
          <a:prstGeom prst="rect">
            <a:avLst/>
          </a:prstGeom>
        </p:spPr>
      </p:pic>
      <p:pic>
        <p:nvPicPr>
          <p:cNvPr id="13" name="Picture Placeholder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23" y="282643"/>
            <a:ext cx="1640204" cy="68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21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pic>
        <p:nvPicPr>
          <p:cNvPr id="12" name="Picture 11" descr="Title Slide_external_bilf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0" y="126823"/>
            <a:ext cx="1881725" cy="9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3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pic>
        <p:nvPicPr>
          <p:cNvPr id="12" name="Picture 11" descr="Title Slide_external_bilf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40" y="126823"/>
            <a:ext cx="1881725" cy="9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4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pic>
        <p:nvPicPr>
          <p:cNvPr id="12" name="Picture 11" descr="Title Slide_external_bilf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0" y="126823"/>
            <a:ext cx="1881725" cy="9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8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" y="1295400"/>
            <a:ext cx="9144000" cy="55625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10620" cy="1295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310287" y="1"/>
            <a:ext cx="2833714" cy="12953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910620" y="1"/>
            <a:ext cx="3399667" cy="12953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 userDrawn="1"/>
        </p:nvSpPr>
        <p:spPr>
          <a:xfrm>
            <a:off x="3429000" y="5213350"/>
            <a:ext cx="4795838" cy="1069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Times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prstClr val="white"/>
                </a:solidFill>
              </a:rPr>
              <a:t>Click to edit Master subtitle style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85800" y="5032816"/>
            <a:ext cx="7772400" cy="141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9535" y="5202668"/>
            <a:ext cx="4748491" cy="108065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50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499167"/>
            <a:ext cx="8229600" cy="160280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0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pic>
        <p:nvPicPr>
          <p:cNvPr id="12" name="Picture 11" descr="Title Slide_external_bilf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0" y="126823"/>
            <a:ext cx="1881725" cy="9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98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5823" y="1521320"/>
            <a:ext cx="3612929" cy="4525963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>
                <a:solidFill>
                  <a:srgbClr val="5380A4"/>
                </a:solidFill>
                <a:latin typeface="Verdana"/>
                <a:cs typeface="Verdana"/>
              </a:defRPr>
            </a:lvl2pPr>
            <a:lvl3pPr marL="960120" indent="-228600">
              <a:spcBef>
                <a:spcPts val="600"/>
              </a:spcBef>
              <a:spcAft>
                <a:spcPct val="0"/>
              </a:spcAft>
              <a:buFont typeface="Lucida Grande"/>
              <a:buChar char="-"/>
              <a:defRPr sz="1800">
                <a:solidFill>
                  <a:srgbClr val="414F5C"/>
                </a:solidFill>
                <a:latin typeface="Verdana"/>
                <a:cs typeface="Verdana"/>
              </a:defRPr>
            </a:lvl3pPr>
            <a:lvl4pPr marL="1234440">
              <a:spcBef>
                <a:spcPts val="600"/>
              </a:spcBef>
              <a:defRPr sz="1600">
                <a:solidFill>
                  <a:srgbClr val="414F5C"/>
                </a:solidFill>
                <a:latin typeface="Verdana"/>
                <a:cs typeface="Verdana"/>
              </a:defRPr>
            </a:lvl4pPr>
            <a:lvl5pPr marL="1508760" indent="-228600">
              <a:spcBef>
                <a:spcPts val="600"/>
              </a:spcBef>
              <a:buFont typeface="Lucida Grande"/>
              <a:buChar char="-"/>
              <a:defRPr sz="1600">
                <a:solidFill>
                  <a:srgbClr val="414F5C"/>
                </a:solidFill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1320"/>
            <a:ext cx="3665603" cy="4525963"/>
          </a:xfrm>
        </p:spPr>
        <p:txBody>
          <a:bodyPr/>
          <a:lstStyle>
            <a:lvl1pPr>
              <a:spcAft>
                <a:spcPts val="864"/>
              </a:spcAft>
              <a:defRPr sz="240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>
                <a:solidFill>
                  <a:srgbClr val="5380A4"/>
                </a:solidFill>
                <a:latin typeface="Verdana"/>
                <a:cs typeface="Verdana"/>
              </a:defRPr>
            </a:lvl2pPr>
            <a:lvl3pPr marL="960120" indent="-228600">
              <a:spcBef>
                <a:spcPts val="600"/>
              </a:spcBef>
              <a:buFont typeface="Lucida Grande"/>
              <a:buChar char="-"/>
              <a:defRPr sz="1800">
                <a:solidFill>
                  <a:srgbClr val="414F5C"/>
                </a:solidFill>
                <a:latin typeface="Verdana"/>
                <a:cs typeface="Verdana"/>
              </a:defRPr>
            </a:lvl3pPr>
            <a:lvl4pPr marL="1234440">
              <a:spcBef>
                <a:spcPts val="600"/>
              </a:spcBef>
              <a:defRPr sz="1600">
                <a:solidFill>
                  <a:srgbClr val="414F5C"/>
                </a:solidFill>
                <a:latin typeface="Verdana"/>
                <a:cs typeface="Verdana"/>
              </a:defRPr>
            </a:lvl4pPr>
            <a:lvl5pPr marL="1508760" indent="-228600">
              <a:spcBef>
                <a:spcPts val="600"/>
              </a:spcBef>
              <a:buFont typeface="Lucida Grande"/>
              <a:buChar char="-"/>
              <a:defRPr sz="1600">
                <a:solidFill>
                  <a:srgbClr val="414F5C"/>
                </a:solidFill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54026" y="6490446"/>
            <a:ext cx="1603510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165054" y="196111"/>
            <a:ext cx="4950000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4" name="Picture 13" descr="Title Slide_external_bilf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0" y="126823"/>
            <a:ext cx="1881725" cy="9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3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CD43-98B3-4D80-B61A-10E9C53F0C2B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71AD-85E9-4F2B-AA2A-33399C8F3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5432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/Callout/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98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054" y="196111"/>
            <a:ext cx="4950000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2743637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rgbClr val="557FA6"/>
                </a:solidFill>
                <a:latin typeface="Verdana"/>
                <a:cs typeface="Verdana"/>
              </a:defRPr>
            </a:lvl2pPr>
            <a:lvl3pPr marL="105156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32588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rgbClr val="414F5C"/>
                </a:solidFill>
                <a:latin typeface="Verdana"/>
                <a:cs typeface="Verdana"/>
              </a:defRPr>
            </a:lvl4pPr>
            <a:lvl5pPr marL="160020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rgbClr val="414F5C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714750" y="4421188"/>
            <a:ext cx="2218023" cy="15192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049987" y="4419600"/>
            <a:ext cx="2236763" cy="15208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762000" y="4421188"/>
            <a:ext cx="2819400" cy="1519237"/>
          </a:xfrm>
          <a:prstGeom prst="rect">
            <a:avLst/>
          </a:prstGeom>
          <a:solidFill>
            <a:srgbClr val="DBD0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948632" y="4520207"/>
            <a:ext cx="2443608" cy="12935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 i="1">
                <a:solidFill>
                  <a:srgbClr val="9A8F60"/>
                </a:solidFill>
                <a:latin typeface="Verdana"/>
                <a:cs typeface="Verdana"/>
              </a:defRPr>
            </a:lvl1pPr>
            <a:lvl2pPr>
              <a:defRPr sz="1600" i="1"/>
            </a:lvl2pPr>
            <a:lvl3pPr>
              <a:defRPr sz="1600" i="1"/>
            </a:lvl3pPr>
            <a:lvl4pPr>
              <a:defRPr sz="1600" i="1"/>
            </a:lvl4pPr>
            <a:lvl5pPr>
              <a:defRPr sz="1600" i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pic>
        <p:nvPicPr>
          <p:cNvPr id="18" name="Picture 17" descr="Title Slide_external_bilf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0" y="126823"/>
            <a:ext cx="1881725" cy="9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5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/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98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054" y="196111"/>
            <a:ext cx="4950000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2743637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rgbClr val="557FA6"/>
                </a:solidFill>
                <a:latin typeface="Verdana"/>
                <a:cs typeface="Verdana"/>
              </a:defRPr>
            </a:lvl2pPr>
            <a:lvl3pPr marL="105156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32588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rgbClr val="414F5C"/>
                </a:solidFill>
                <a:latin typeface="Verdana"/>
                <a:cs typeface="Verdana"/>
              </a:defRPr>
            </a:lvl4pPr>
            <a:lvl5pPr marL="160020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rgbClr val="414F5C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189038" y="4435475"/>
            <a:ext cx="2133600" cy="15049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455988" y="4421188"/>
            <a:ext cx="2207494" cy="15192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5789688" y="4419600"/>
            <a:ext cx="2227088" cy="15208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pic>
        <p:nvPicPr>
          <p:cNvPr id="15" name="Picture 14" descr="Title Slide_external_bilf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0" y="126823"/>
            <a:ext cx="1881725" cy="9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4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/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054" y="196111"/>
            <a:ext cx="4950000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1213283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rgbClr val="557FA6"/>
                </a:solidFill>
                <a:latin typeface="Verdana"/>
                <a:cs typeface="Verdana"/>
              </a:defRPr>
            </a:lvl2pPr>
            <a:lvl3pPr marL="105156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32588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rgbClr val="414F5C"/>
                </a:solidFill>
                <a:latin typeface="Verdana"/>
                <a:cs typeface="Verdana"/>
              </a:defRPr>
            </a:lvl4pPr>
            <a:lvl5pPr marL="160020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rgbClr val="414F5C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38200" y="2966048"/>
            <a:ext cx="7391400" cy="313170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pic>
        <p:nvPicPr>
          <p:cNvPr id="13" name="Picture 12" descr="Title Slide_external_bilf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0" y="126823"/>
            <a:ext cx="1881725" cy="9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0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pic>
        <p:nvPicPr>
          <p:cNvPr id="12" name="Picture 11" descr="Title Slide_external_bilf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0" y="126823"/>
            <a:ext cx="1881725" cy="9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6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pic>
        <p:nvPicPr>
          <p:cNvPr id="12" name="Picture 11" descr="Title Slide_external_bilf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40" y="126823"/>
            <a:ext cx="1881725" cy="9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2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pic>
        <p:nvPicPr>
          <p:cNvPr id="12" name="Picture 11" descr="Title Slide_external_bilf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40" y="126823"/>
            <a:ext cx="1881725" cy="9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CD43-98B3-4D80-B61A-10E9C53F0C2B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71AD-85E9-4F2B-AA2A-33399C8F3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21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CD43-98B3-4D80-B61A-10E9C53F0C2B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71AD-85E9-4F2B-AA2A-33399C8F3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755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CD43-98B3-4D80-B61A-10E9C53F0C2B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71AD-85E9-4F2B-AA2A-33399C8F3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5615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CD43-98B3-4D80-B61A-10E9C53F0C2B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71AD-85E9-4F2B-AA2A-33399C8F3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7010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CD43-98B3-4D80-B61A-10E9C53F0C2B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71AD-85E9-4F2B-AA2A-33399C8F3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846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4CD43-98B3-4D80-B61A-10E9C53F0C2B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C71AD-85E9-4F2B-AA2A-33399C8F3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2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82" r:id="rId13"/>
    <p:sldLayoutId id="2147483683" r:id="rId14"/>
    <p:sldLayoutId id="2147483705" r:id="rId15"/>
    <p:sldLayoutId id="2147483734" r:id="rId16"/>
    <p:sldLayoutId id="2147483735" r:id="rId17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62E9-8541-4BB1-85CB-EE9A66040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5820-E9D1-47B0-B9FE-EE4013E8CE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0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CB09483-AC83-E245-BEDD-D9B1FA82961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457200"/>
              <a:t>30/10/2017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5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6" r:id="rId9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hyperlink" Target="mailto:cpc@collegeroyal.ca" TargetMode="Externa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2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53.xml"/><Relationship Id="rId7" Type="http://schemas.openxmlformats.org/officeDocument/2006/relationships/slideLayout" Target="../slideLayouts/slideLayout38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10" Type="http://schemas.openxmlformats.org/officeDocument/2006/relationships/image" Target="../media/image12.jpeg"/><Relationship Id="rId4" Type="http://schemas.openxmlformats.org/officeDocument/2006/relationships/tags" Target="../tags/tag54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9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38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4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Layout" Target="../slideLayouts/slideLayout38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5.png"/><Relationship Id="rId5" Type="http://schemas.openxmlformats.org/officeDocument/2006/relationships/tags" Target="../tags/tag71.xml"/><Relationship Id="rId10" Type="http://schemas.openxmlformats.org/officeDocument/2006/relationships/image" Target="../media/image16.jpeg"/><Relationship Id="rId4" Type="http://schemas.openxmlformats.org/officeDocument/2006/relationships/tags" Target="../tags/tag70.xml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6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9" Type="http://schemas.openxmlformats.org/officeDocument/2006/relationships/comments" Target="../comments/commen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comments" Target="../comments/comment4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image" Target="../media/image17.png"/><Relationship Id="rId5" Type="http://schemas.openxmlformats.org/officeDocument/2006/relationships/tags" Target="../tags/tag83.xml"/><Relationship Id="rId10" Type="http://schemas.openxmlformats.org/officeDocument/2006/relationships/image" Target="../media/image5.png"/><Relationship Id="rId4" Type="http://schemas.openxmlformats.org/officeDocument/2006/relationships/tags" Target="../tags/tag82.xml"/><Relationship Id="rId9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8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hyperlink" Target="http://www.collegeroyal.ca/cbd/resources/" TargetMode="External"/><Relationship Id="rId26" Type="http://schemas.openxmlformats.org/officeDocument/2006/relationships/hyperlink" Target="http://canmeds.royalcollege.ca/" TargetMode="External"/><Relationship Id="rId3" Type="http://schemas.openxmlformats.org/officeDocument/2006/relationships/tags" Target="../tags/tag93.xml"/><Relationship Id="rId21" Type="http://schemas.openxmlformats.org/officeDocument/2006/relationships/image" Target="../media/image18.jpeg"/><Relationship Id="rId34" Type="http://schemas.openxmlformats.org/officeDocument/2006/relationships/hyperlink" Target="http://www.royalcollege.ca/portal/page/portal/rc/canmeds/framework" TargetMode="Externa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notesSlide" Target="../notesSlides/notesSlide16.xml"/><Relationship Id="rId25" Type="http://schemas.openxmlformats.org/officeDocument/2006/relationships/image" Target="../media/image20.jpeg"/><Relationship Id="rId33" Type="http://schemas.openxmlformats.org/officeDocument/2006/relationships/image" Target="../media/image24.jpeg"/><Relationship Id="rId2" Type="http://schemas.openxmlformats.org/officeDocument/2006/relationships/tags" Target="../tags/tag92.xml"/><Relationship Id="rId16" Type="http://schemas.openxmlformats.org/officeDocument/2006/relationships/slideLayout" Target="../slideLayouts/slideLayout17.xml"/><Relationship Id="rId20" Type="http://schemas.openxmlformats.org/officeDocument/2006/relationships/hyperlink" Target="http://www.royalcollege.ca/portal/page/portal/rc/canmeds/resources/publications#teaching_assessment_tools_guide" TargetMode="External"/><Relationship Id="rId29" Type="http://schemas.openxmlformats.org/officeDocument/2006/relationships/image" Target="../media/image22.jpeg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hyperlink" Target="http://www.royalcollege.ca/portal/page/portal/rc/canmeds/resources/publications#QI_Residency_education" TargetMode="External"/><Relationship Id="rId32" Type="http://schemas.openxmlformats.org/officeDocument/2006/relationships/hyperlink" Target="http://www.royalcollege.ca/portal/page/portal/rc/resources/publications/cbd_community_touchpoint" TargetMode="External"/><Relationship Id="rId37" Type="http://schemas.openxmlformats.org/officeDocument/2006/relationships/hyperlink" Target="http://bit.ly/1VJnJDY" TargetMode="External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image" Target="../media/image19.png"/><Relationship Id="rId28" Type="http://schemas.openxmlformats.org/officeDocument/2006/relationships/hyperlink" Target="http://www.royalcollege.ca/portal/page/portal/rc/common/documents/resources/cbd_road_map_e.pdf" TargetMode="External"/><Relationship Id="rId36" Type="http://schemas.openxmlformats.org/officeDocument/2006/relationships/image" Target="../media/image5.png"/><Relationship Id="rId10" Type="http://schemas.openxmlformats.org/officeDocument/2006/relationships/tags" Target="../tags/tag100.xml"/><Relationship Id="rId19" Type="http://schemas.openxmlformats.org/officeDocument/2006/relationships/hyperlink" Target="mailto:cbd@collegeroyal.ca" TargetMode="External"/><Relationship Id="rId31" Type="http://schemas.openxmlformats.org/officeDocument/2006/relationships/image" Target="../media/image23.jpeg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hyperlink" Target="http://www.royalcollege.ca/portal/page/portal/rc/canmeds/resources/pocket_resources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://www.royalcollege.ca/portal/page/portal/rc/resources/cbme/resources/faculty_supporthttp:/www.royalcollege.ca/portal/page/portal/rc/resources/cbme/resources" TargetMode="External"/><Relationship Id="rId35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cbd@collegeroyal.ca" TargetMode="External"/><Relationship Id="rId13" Type="http://schemas.openxmlformats.org/officeDocument/2006/relationships/hyperlink" Target="http://www.collegeroyal.ca/cbc/resources" TargetMode="External"/><Relationship Id="rId3" Type="http://schemas.openxmlformats.org/officeDocument/2006/relationships/tags" Target="../tags/tag108.xml"/><Relationship Id="rId7" Type="http://schemas.openxmlformats.org/officeDocument/2006/relationships/notesSlide" Target="../notesSlides/notesSlide17.xml"/><Relationship Id="rId12" Type="http://schemas.openxmlformats.org/officeDocument/2006/relationships/hyperlink" Target="http://www.collegeroyal.ca/cbd" TargetMode="Externa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slideLayout" Target="../slideLayouts/slideLayout16.xml"/><Relationship Id="rId11" Type="http://schemas.openxmlformats.org/officeDocument/2006/relationships/hyperlink" Target="http://www.linkedin.com/" TargetMode="External"/><Relationship Id="rId5" Type="http://schemas.openxmlformats.org/officeDocument/2006/relationships/tags" Target="../tags/tag110.xml"/><Relationship Id="rId10" Type="http://schemas.openxmlformats.org/officeDocument/2006/relationships/hyperlink" Target="https://twitter.com/College_Royal" TargetMode="External"/><Relationship Id="rId4" Type="http://schemas.openxmlformats.org/officeDocument/2006/relationships/tags" Target="../tags/tag109.xml"/><Relationship Id="rId9" Type="http://schemas.openxmlformats.org/officeDocument/2006/relationships/hyperlink" Target="http://www.facebook.com/LeCollegeRoyal" TargetMode="External"/><Relationship Id="rId1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notesSlide" Target="../notesSlides/notesSlide2.xml"/><Relationship Id="rId18" Type="http://schemas.openxmlformats.org/officeDocument/2006/relationships/image" Target="../media/image8.png"/><Relationship Id="rId3" Type="http://schemas.openxmlformats.org/officeDocument/2006/relationships/tags" Target="../tags/tag8.xml"/><Relationship Id="rId21" Type="http://schemas.openxmlformats.org/officeDocument/2006/relationships/image" Target="../media/image10.png"/><Relationship Id="rId7" Type="http://schemas.openxmlformats.org/officeDocument/2006/relationships/tags" Target="../tags/tag12.xml"/><Relationship Id="rId12" Type="http://schemas.openxmlformats.org/officeDocument/2006/relationships/slideLayout" Target="../slideLayouts/slideLayout29.xml"/><Relationship Id="rId17" Type="http://schemas.microsoft.com/office/2007/relationships/hdphoto" Target="../media/hdphoto2.wdp"/><Relationship Id="rId2" Type="http://schemas.openxmlformats.org/officeDocument/2006/relationships/tags" Target="../tags/tag7.xml"/><Relationship Id="rId16" Type="http://schemas.openxmlformats.org/officeDocument/2006/relationships/image" Target="../media/image7.png"/><Relationship Id="rId20" Type="http://schemas.openxmlformats.org/officeDocument/2006/relationships/image" Target="../media/image9.jpe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microsoft.com/office/2007/relationships/hdphoto" Target="../media/hdphoto1.wdp"/><Relationship Id="rId10" Type="http://schemas.openxmlformats.org/officeDocument/2006/relationships/tags" Target="../tags/tag15.xml"/><Relationship Id="rId19" Type="http://schemas.microsoft.com/office/2007/relationships/hdphoto" Target="../media/hdphoto3.wdp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6.png"/><Relationship Id="rId2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36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10" Type="http://schemas.openxmlformats.org/officeDocument/2006/relationships/image" Target="../media/image5.png"/><Relationship Id="rId4" Type="http://schemas.openxmlformats.org/officeDocument/2006/relationships/tags" Target="../tags/tag20.xm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5.xml"/><Relationship Id="rId7" Type="http://schemas.openxmlformats.org/officeDocument/2006/relationships/image" Target="../media/image12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2.xml"/><Relationship Id="rId4" Type="http://schemas.openxmlformats.org/officeDocument/2006/relationships/tags" Target="../tags/tag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13.xml"/><Relationship Id="rId12" Type="http://schemas.openxmlformats.org/officeDocument/2006/relationships/comments" Target="../comments/comment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5.png"/><Relationship Id="rId5" Type="http://schemas.openxmlformats.org/officeDocument/2006/relationships/tags" Target="../tags/tag31.xml"/><Relationship Id="rId10" Type="http://schemas.openxmlformats.org/officeDocument/2006/relationships/image" Target="../media/image11.jpeg"/><Relationship Id="rId4" Type="http://schemas.openxmlformats.org/officeDocument/2006/relationships/tags" Target="../tags/tag30.xml"/><Relationship Id="rId9" Type="http://schemas.openxmlformats.org/officeDocument/2006/relationships/hyperlink" Target="http://canmeds.royalcollege.c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13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1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comments" Target="../comments/commen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14.jpeg"/><Relationship Id="rId5" Type="http://schemas.openxmlformats.org/officeDocument/2006/relationships/tags" Target="../tags/tag48.xml"/><Relationship Id="rId10" Type="http://schemas.openxmlformats.org/officeDocument/2006/relationships/image" Target="../media/image5.png"/><Relationship Id="rId4" Type="http://schemas.openxmlformats.org/officeDocument/2006/relationships/tags" Target="../tags/tag47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baseline="0"/>
              <a:t>Aidez-nous à passer le mot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600" y="1447800"/>
            <a:ext cx="8153400" cy="4876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aseline="0" dirty="0">
                <a:solidFill>
                  <a:schemeClr val="tx1"/>
                </a:solidFill>
              </a:rPr>
              <a:t>Cette présentation a été créée pour votre usage :</a:t>
            </a:r>
          </a:p>
          <a:p>
            <a:r>
              <a:rPr lang="fr-CA" baseline="0" dirty="0">
                <a:solidFill>
                  <a:schemeClr val="tx1"/>
                </a:solidFill>
              </a:rPr>
              <a:t>Partagez ou incorporez ces diapos au besoin; il vous suffit de citer le Collège royal comme source</a:t>
            </a:r>
          </a:p>
          <a:p>
            <a:r>
              <a:rPr lang="fr-CA" baseline="0" dirty="0">
                <a:solidFill>
                  <a:schemeClr val="tx1"/>
                </a:solidFill>
              </a:rPr>
              <a:t>Le texte, les images et les logos présentés sont 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CA" baseline="0" dirty="0">
                <a:solidFill>
                  <a:schemeClr val="tx1"/>
                </a:solidFill>
              </a:rPr>
              <a:t>la propriété du Collège royal des médecins 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CA" baseline="0" dirty="0">
                <a:solidFill>
                  <a:schemeClr val="tx1"/>
                </a:solidFill>
              </a:rPr>
              <a:t>et chirurgiens du Canada 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CA" baseline="0" dirty="0">
                <a:solidFill>
                  <a:schemeClr val="tx1"/>
                </a:solidFill>
              </a:rPr>
              <a:t>Questions? Écrivez à </a:t>
            </a:r>
            <a:r>
              <a:rPr lang="fr-CA" baseline="0" dirty="0">
                <a:solidFill>
                  <a:schemeClr val="tx1"/>
                </a:solidFill>
                <a:hlinkClick r:id="rId7"/>
              </a:rPr>
              <a:t>cpc@collegeroyal.ca</a:t>
            </a:r>
            <a:r>
              <a:rPr lang="fr-CA" baseline="0" dirty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CA" sz="2800" dirty="0">
              <a:solidFill>
                <a:schemeClr val="tx1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  <p:custDataLst>
              <p:tags r:id="rId3"/>
            </p:custDataLst>
          </p:nvPr>
        </p:nvSpPr>
        <p:spPr/>
        <p:txBody>
          <a:bodyPr/>
          <a:lstStyle/>
          <a:p>
            <a:endParaRPr/>
          </a:p>
        </p:txBody>
      </p:sp>
      <p:pic>
        <p:nvPicPr>
          <p:cNvPr id="7" name="Picture Placeholder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296123" y="282643"/>
            <a:ext cx="1640204" cy="68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15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aseline="0"/>
              <a:t>Jalons et </a:t>
            </a:r>
            <a:r>
              <a:rPr lang="fr-CA" baseline="0" smtClean="0"/>
              <a:t>APC </a:t>
            </a:r>
            <a:r>
              <a:rPr lang="fr-CA" baseline="0"/>
              <a:t>à chaque étape de la formation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Placeholder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23" y="282643"/>
            <a:ext cx="1640204" cy="6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617516" y="1954411"/>
            <a:ext cx="7993084" cy="343414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Fournissent des parcours clairs d’apprentissage et d’enseignement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Éliminent la nécessité d’enseigner </a:t>
            </a:r>
            <a:r>
              <a:rPr lang="fr-CA" baseline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</a:t>
            </a:r>
            <a:r>
              <a:rPr lang="fr-CA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d’évaluer tout </a:t>
            </a:r>
            <a:r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CA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même temps </a:t>
            </a:r>
            <a:r>
              <a:rPr lang="fr-CA" baseline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 </a:t>
            </a:r>
            <a:r>
              <a:rPr lang="fr-CA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centrent sur des tâches </a:t>
            </a:r>
            <a:r>
              <a:rPr lang="fr-CA" baseline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cliniques </a:t>
            </a:r>
            <a:r>
              <a:rPr lang="fr-CA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distinctes</a:t>
            </a:r>
          </a:p>
          <a:p>
            <a:pPr>
              <a:spcAft>
                <a:spcPts val="600"/>
              </a:spcAft>
            </a:pPr>
            <a:endParaRPr lang="en-US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baseline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baseline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Assurent des rétroactions régulières pertinentes, </a:t>
            </a:r>
            <a:r>
              <a:rPr lang="fr-CA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suivi et l’encadrement</a:t>
            </a:r>
          </a:p>
          <a:p>
            <a:pPr marL="6286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Produisent des données d’évaluation </a:t>
            </a:r>
            <a:r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CA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pratiques et démontrables</a:t>
            </a:r>
          </a:p>
          <a:p>
            <a:endParaRPr lang="en-CA" sz="1600"/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1066800" y="14478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Évaluation </a:t>
            </a:r>
            <a:r>
              <a:rPr lang="fr-CA" sz="2400" b="1" i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aux fins</a:t>
            </a:r>
            <a:r>
              <a:rPr lang="fr-CA" sz="24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d’apprentissage</a:t>
            </a:r>
            <a:endParaRPr lang="en-CA" sz="24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0" t="22828" r="14529" b="9495"/>
          <a:stretch>
            <a:fillRect/>
          </a:stretch>
        </p:blipFill>
        <p:spPr>
          <a:xfrm>
            <a:off x="3505200" y="4114800"/>
            <a:ext cx="2381080" cy="216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7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baseline="0"/>
              <a:t>Utilité des jalons et des </a:t>
            </a:r>
            <a:r>
              <a:rPr lang="fr-CA" baseline="0" smtClean="0"/>
              <a:t>APC</a:t>
            </a: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89616" y="1397000"/>
            <a:ext cx="7589184" cy="4879974"/>
          </a:xfrm>
        </p:spPr>
        <p:txBody>
          <a:bodyPr>
            <a:normAutofit/>
          </a:bodyPr>
          <a:lstStyle/>
          <a:p>
            <a:pPr marL="171450" lvl="0" indent="-171450" defTabSz="9144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CA" baseline="0">
                <a:solidFill>
                  <a:schemeClr val="tx1"/>
                </a:solidFill>
              </a:rPr>
              <a:t>Liens entre les activités cliniques, l’apprentissage et l’évaluation</a:t>
            </a:r>
          </a:p>
          <a:p>
            <a:pPr marL="171450" lvl="0" indent="-171450" defTabSz="9144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CA" baseline="0">
                <a:solidFill>
                  <a:schemeClr val="tx1"/>
                </a:solidFill>
              </a:rPr>
              <a:t>Objectifs clairs pour acquérir la compétence et respecter les normes durant la formation</a:t>
            </a:r>
          </a:p>
          <a:p>
            <a:pPr marL="171450" lvl="0" indent="-171450" defTabSz="9144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CA" baseline="0">
                <a:solidFill>
                  <a:schemeClr val="tx1"/>
                </a:solidFill>
              </a:rPr>
              <a:t>Meilleure préparation afin de servir les patients et les collectivités</a:t>
            </a:r>
          </a:p>
          <a:p>
            <a:pPr marL="171450" lvl="0" indent="-171450" defTabSz="9144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CA" baseline="0">
                <a:solidFill>
                  <a:schemeClr val="tx1"/>
                </a:solidFill>
              </a:rPr>
              <a:t>Progression afin de maîtriser les compétences requises après la formation et durant la pratique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10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10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  <p:custDataLst>
              <p:tags r:id="rId4"/>
            </p:custDataLst>
          </p:nvPr>
        </p:nvSpPr>
        <p:spPr/>
        <p:txBody>
          <a:bodyPr/>
          <a:lstStyle/>
          <a:p>
            <a:endParaRPr/>
          </a:p>
        </p:txBody>
      </p:sp>
      <p:pic>
        <p:nvPicPr>
          <p:cNvPr id="9" name="Picture Placeholder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23" y="282643"/>
            <a:ext cx="1640204" cy="68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8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baseline="0"/>
              <a:t>En tant qu’enseignant…</a:t>
            </a: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89616" y="1397000"/>
            <a:ext cx="7589184" cy="487997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100" smtClean="0">
              <a:solidFill>
                <a:schemeClr val="tx1"/>
              </a:solidFill>
            </a:endParaRPr>
          </a:p>
          <a:p>
            <a:pPr lvl="0" defTabSz="91440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CA" baseline="0">
                <a:solidFill>
                  <a:schemeClr val="tx1"/>
                </a:solidFill>
              </a:rPr>
              <a:t>Axer l’enseignement sur des activités cliniques précises à différentes étapes de la formation</a:t>
            </a:r>
          </a:p>
          <a:p>
            <a:pPr lvl="0" defTabSz="91440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CA" baseline="0">
                <a:solidFill>
                  <a:schemeClr val="tx1"/>
                </a:solidFill>
              </a:rPr>
              <a:t>Orienter l’enseignement sur les jalons d’une étape précise</a:t>
            </a:r>
          </a:p>
          <a:p>
            <a:pPr lvl="0" defTabSz="91440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CA" baseline="0">
                <a:solidFill>
                  <a:schemeClr val="tx1"/>
                </a:solidFill>
              </a:rPr>
              <a:t>Évaluer les </a:t>
            </a:r>
            <a:r>
              <a:rPr lang="fr-CA" baseline="0" smtClean="0">
                <a:solidFill>
                  <a:schemeClr val="tx1"/>
                </a:solidFill>
              </a:rPr>
              <a:t>APC </a:t>
            </a:r>
            <a:r>
              <a:rPr lang="fr-CA" baseline="0">
                <a:solidFill>
                  <a:schemeClr val="tx1"/>
                </a:solidFill>
              </a:rPr>
              <a:t>exécutés par les résidents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10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  <p:custDataLst>
              <p:tags r:id="rId4"/>
            </p:custDataLst>
          </p:nvPr>
        </p:nvSpPr>
        <p:spPr/>
        <p:txBody>
          <a:bodyPr/>
          <a:lstStyle/>
          <a:p>
            <a:endParaRPr/>
          </a:p>
        </p:txBody>
      </p:sp>
      <p:pic>
        <p:nvPicPr>
          <p:cNvPr id="9" name="Picture Placeholder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23" y="282643"/>
            <a:ext cx="1640204" cy="68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57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aseline="0"/>
              <a:t>Jalons et </a:t>
            </a:r>
            <a:r>
              <a:rPr lang="fr-CA" baseline="0" smtClean="0"/>
              <a:t>APC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6748" y="1447800"/>
            <a:ext cx="3881228" cy="44196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fr-CA" b="1" baseline="0">
                <a:solidFill>
                  <a:schemeClr val="tx1"/>
                </a:solidFill>
              </a:rPr>
              <a:t>Jalons pour l’enseignement</a:t>
            </a:r>
          </a:p>
          <a:p>
            <a:pPr marL="0" indent="0" algn="ctr">
              <a:buNone/>
            </a:pPr>
            <a:r>
              <a:rPr lang="fr-CA" baseline="0">
                <a:solidFill>
                  <a:schemeClr val="tx1"/>
                </a:solidFill>
              </a:rPr>
              <a:t>Habiletés qu’un résident doit avoir acquises à une étape précise de la formation</a:t>
            </a:r>
          </a:p>
          <a:p>
            <a:pPr marL="0" indent="0" algn="ctr">
              <a:buNone/>
            </a:pPr>
            <a:endParaRPr lang="fr-CA" baseline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CA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  <p:custDataLst>
              <p:tags r:id="rId3"/>
            </p:custDataLst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4724400" y="1474381"/>
            <a:ext cx="396240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A" sz="2400" b="1" baseline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APC </a:t>
            </a:r>
            <a:r>
              <a:rPr lang="fr-CA" sz="24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l’évaluation</a:t>
            </a:r>
          </a:p>
          <a:p>
            <a:pPr algn="ctr">
              <a:spcAft>
                <a:spcPts val="1200"/>
              </a:spcAft>
            </a:pPr>
            <a:r>
              <a:rPr lang="fr-CA" sz="2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Marqueurs significatifs et mesurables d’habiletés dans une trajectoire de développement de la compétence</a:t>
            </a:r>
          </a:p>
          <a:p>
            <a:endParaRPr lang="fr-CA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9" y="4038093"/>
            <a:ext cx="3766927" cy="21525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450" y="4229129"/>
            <a:ext cx="2615325" cy="1961494"/>
          </a:xfrm>
          <a:prstGeom prst="rect">
            <a:avLst/>
          </a:prstGeom>
        </p:spPr>
      </p:pic>
      <p:pic>
        <p:nvPicPr>
          <p:cNvPr id="9" name="Picture Placeholder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23" y="282643"/>
            <a:ext cx="1640204" cy="68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259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baseline="0"/>
              <a:t>Enseigner et évaluer à l’aide de jalons et </a:t>
            </a:r>
            <a:r>
              <a:rPr lang="fr-CA" baseline="0" smtClean="0"/>
              <a:t>d’APC</a:t>
            </a:r>
            <a:endParaRPr lang="fr-CA" spc="-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1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71906" y="1371600"/>
            <a:ext cx="7644319" cy="4604425"/>
          </a:xfrm>
        </p:spPr>
        <p:txBody>
          <a:bodyPr>
            <a:noAutofit/>
          </a:bodyPr>
          <a:lstStyle/>
          <a:p>
            <a:r>
              <a:rPr lang="fr-CA" baseline="0" dirty="0">
                <a:solidFill>
                  <a:schemeClr val="tx1"/>
                </a:solidFill>
              </a:rPr>
              <a:t>Les éducateurs utiliseront les jalons pour créer des activités pédagogiques et enseigner des habiletés attendues à des moments précis.</a:t>
            </a:r>
          </a:p>
          <a:p>
            <a:r>
              <a:rPr lang="fr-CA" baseline="0" dirty="0">
                <a:solidFill>
                  <a:schemeClr val="tx1"/>
                </a:solidFill>
              </a:rPr>
              <a:t>Lorsque les stagiaires ont vraisemblablement assimilé les habiletés et comportements qui leur ont été enseignés, les éducateurs peuvent évaluer les réalisations au moyen </a:t>
            </a:r>
            <a:r>
              <a:rPr lang="fr-CA" baseline="0" dirty="0" smtClean="0">
                <a:solidFill>
                  <a:schemeClr val="tx1"/>
                </a:solidFill>
              </a:rPr>
              <a:t>d'une APC.</a:t>
            </a:r>
            <a:endParaRPr lang="fr-CA" baseline="0" dirty="0">
              <a:solidFill>
                <a:schemeClr val="tx1"/>
              </a:solidFill>
            </a:endParaRPr>
          </a:p>
          <a:p>
            <a:r>
              <a:rPr lang="fr-CA" baseline="0" dirty="0">
                <a:solidFill>
                  <a:schemeClr val="tx1"/>
                </a:solidFill>
              </a:rPr>
              <a:t>Si </a:t>
            </a:r>
            <a:r>
              <a:rPr lang="fr-CA" baseline="0" dirty="0" smtClean="0">
                <a:solidFill>
                  <a:schemeClr val="tx1"/>
                </a:solidFill>
              </a:rPr>
              <a:t>l’APC </a:t>
            </a:r>
            <a:r>
              <a:rPr lang="fr-CA" baseline="0" dirty="0">
                <a:solidFill>
                  <a:schemeClr val="tx1"/>
                </a:solidFill>
              </a:rPr>
              <a:t>est bien </a:t>
            </a:r>
            <a:r>
              <a:rPr lang="fr-CA" baseline="0" dirty="0" smtClean="0">
                <a:solidFill>
                  <a:schemeClr val="tx1"/>
                </a:solidFill>
              </a:rPr>
              <a:t>exécutée, </a:t>
            </a:r>
            <a:r>
              <a:rPr lang="fr-CA" baseline="0" dirty="0">
                <a:solidFill>
                  <a:schemeClr val="tx1"/>
                </a:solidFill>
              </a:rPr>
              <a:t>il est clair que toutes les habiletés qui font partie des divers jalons de </a:t>
            </a:r>
            <a:r>
              <a:rPr lang="fr-CA" baseline="0" dirty="0" smtClean="0">
                <a:solidFill>
                  <a:schemeClr val="tx1"/>
                </a:solidFill>
              </a:rPr>
              <a:t>cette</a:t>
            </a:r>
            <a:r>
              <a:rPr lang="fr-CA" dirty="0" smtClean="0">
                <a:solidFill>
                  <a:schemeClr val="tx1"/>
                </a:solidFill>
              </a:rPr>
              <a:t> APC</a:t>
            </a:r>
            <a:r>
              <a:rPr lang="fr-CA" baseline="0" dirty="0" smtClean="0">
                <a:solidFill>
                  <a:schemeClr val="tx1"/>
                </a:solidFill>
              </a:rPr>
              <a:t> </a:t>
            </a:r>
            <a:r>
              <a:rPr lang="fr-CA" baseline="0" dirty="0">
                <a:solidFill>
                  <a:schemeClr val="tx1"/>
                </a:solidFill>
              </a:rPr>
              <a:t>ont été bien assimilées et que le stagiaire a démontré qu'il a développé la compétence requise.</a:t>
            </a:r>
          </a:p>
          <a:p>
            <a:pPr marL="0" lvl="0" indent="0">
              <a:buNone/>
            </a:pPr>
            <a:endParaRPr lang="fr-CA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  <p:custDataLst>
              <p:tags r:id="rId4"/>
            </p:custDataLst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Picture Placeholder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23" y="282643"/>
            <a:ext cx="1640204" cy="68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53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baseline="0"/>
              <a:t>Décomposer les jalons</a:t>
            </a:r>
            <a:endParaRPr lang="fr-CA" spc="-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1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62048" y="1397000"/>
            <a:ext cx="8048552" cy="4604425"/>
          </a:xfrm>
        </p:spPr>
        <p:txBody>
          <a:bodyPr>
            <a:noAutofit/>
          </a:bodyPr>
          <a:lstStyle/>
          <a:p>
            <a:r>
              <a:rPr lang="fr-CA" sz="2000" baseline="0">
                <a:solidFill>
                  <a:schemeClr val="tx1"/>
                </a:solidFill>
              </a:rPr>
              <a:t>Si l'exécution </a:t>
            </a:r>
            <a:r>
              <a:rPr lang="fr-CA" sz="2000" baseline="0" smtClean="0">
                <a:solidFill>
                  <a:schemeClr val="tx1"/>
                </a:solidFill>
              </a:rPr>
              <a:t>d'une APC </a:t>
            </a:r>
            <a:r>
              <a:rPr lang="fr-CA" sz="2000" baseline="0">
                <a:solidFill>
                  <a:schemeClr val="tx1"/>
                </a:solidFill>
              </a:rPr>
              <a:t>pose problème chez un stagiaire, l'enseignant peut examiner chacune des habiletés (c.-à-d. les jalons) nécessaires à l'exécution de la tâche clinique afin de déterminer s'il y a lieu d'offrir une aide ou une formation.</a:t>
            </a:r>
            <a:endParaRPr lang="en-US" sz="200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  <p:custDataLst>
              <p:tags r:id="rId4"/>
            </p:custDataLst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Picture Placeholder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23" y="282643"/>
            <a:ext cx="1640204" cy="6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11"/>
          <p:cNvSpPr txBox="1"/>
          <p:nvPr>
            <p:custDataLst>
              <p:tags r:id="rId6"/>
            </p:custDataLst>
          </p:nvPr>
        </p:nvSpPr>
        <p:spPr>
          <a:xfrm>
            <a:off x="589616" y="1397000"/>
            <a:ext cx="7589184" cy="4879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spcAft>
                <a:spcPts val="864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rgbClr val="0F3350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914400" rtl="0" eaLnBrk="1" latinLnBrk="0" hangingPunct="1">
              <a:spcBef>
                <a:spcPts val="48"/>
              </a:spcBef>
              <a:buFont typeface="Arial"/>
              <a:buChar char="•"/>
              <a:defRPr sz="2000" b="0" i="0" kern="1200">
                <a:solidFill>
                  <a:schemeClr val="accent2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Lucida Grande"/>
              <a:buChar char="-"/>
              <a:defRPr sz="1800" b="0" i="0" kern="1200">
                <a:solidFill>
                  <a:srgbClr val="414F5C"/>
                </a:solidFill>
                <a:latin typeface="Verdana"/>
                <a:ea typeface="+mn-ea"/>
                <a:cs typeface="Verdana"/>
              </a:defRPr>
            </a:lvl3pPr>
            <a:lvl4pPr marL="1417320" indent="-228600" algn="l" defTabSz="914400" rtl="0" eaLnBrk="1" latinLnBrk="0" hangingPunct="1">
              <a:spcBef>
                <a:spcPts val="600"/>
              </a:spcBef>
              <a:buFont typeface="Lucida Grande"/>
              <a:buChar char="-"/>
              <a:defRPr sz="1600" b="0" i="0" kern="1200">
                <a:solidFill>
                  <a:schemeClr val="accent6"/>
                </a:solidFill>
                <a:latin typeface="Verdana"/>
                <a:ea typeface="+mn-ea"/>
                <a:cs typeface="Verdana"/>
              </a:defRPr>
            </a:lvl4pPr>
            <a:lvl5pPr marL="1691640" indent="-228600" algn="l" defTabSz="914400" rtl="0" eaLnBrk="1" latinLnBrk="0" hangingPunct="1">
              <a:spcBef>
                <a:spcPts val="600"/>
              </a:spcBef>
              <a:buFont typeface="Lucida Grande"/>
              <a:buChar char="-"/>
              <a:defRPr sz="1600" b="0" i="0" kern="1200">
                <a:solidFill>
                  <a:schemeClr val="accent6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10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10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1" y="3048000"/>
            <a:ext cx="4267200" cy="306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4"/>
          <p:cNvSpPr/>
          <p:nvPr/>
        </p:nvSpPr>
        <p:spPr>
          <a:xfrm>
            <a:off x="6595572" y="2352014"/>
            <a:ext cx="1530776" cy="77664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130" tIns="24130" rIns="24130" bIns="2413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900" b="1" kern="1200" baseline="0"/>
              <a:t>Jalons (J)</a:t>
            </a:r>
            <a:endParaRPr lang="en-US" sz="1900" b="1" kern="1200"/>
          </a:p>
        </p:txBody>
      </p:sp>
      <p:sp>
        <p:nvSpPr>
          <p:cNvPr id="12" name="Oval 4"/>
          <p:cNvSpPr/>
          <p:nvPr/>
        </p:nvSpPr>
        <p:spPr>
          <a:xfrm>
            <a:off x="4384207" y="3128660"/>
            <a:ext cx="1904999" cy="605140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130" tIns="24130" rIns="24130" bIns="2413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600" kern="1200" smtClean="0">
                <a:solidFill>
                  <a:schemeClr val="bg1"/>
                </a:solidFill>
              </a:rPr>
              <a:t>Passer à la prochaine APC</a:t>
            </a:r>
            <a:endParaRPr lang="en-US" sz="1600" kern="1200">
              <a:solidFill>
                <a:schemeClr val="bg1"/>
              </a:solidFill>
            </a:endParaRPr>
          </a:p>
        </p:txBody>
      </p:sp>
      <p:sp>
        <p:nvSpPr>
          <p:cNvPr id="13" name="Oval 4"/>
          <p:cNvSpPr/>
          <p:nvPr/>
        </p:nvSpPr>
        <p:spPr>
          <a:xfrm>
            <a:off x="4384208" y="4267200"/>
            <a:ext cx="1904999" cy="1171362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130" tIns="24130" rIns="24130" bIns="2413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400" dirty="0" smtClean="0">
                <a:solidFill>
                  <a:schemeClr val="bg1"/>
                </a:solidFill>
              </a:rPr>
              <a:t>« Décomposer » les APC en plusieurs jalons.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400" kern="1200" dirty="0" smtClean="0">
                <a:solidFill>
                  <a:schemeClr val="bg1"/>
                </a:solidFill>
              </a:rPr>
              <a:t>Examiner  le rendement à chaque jalon pour cibler ce qui pose problème</a:t>
            </a:r>
            <a:endParaRPr lang="en-US" sz="1400" kern="1200" dirty="0">
              <a:solidFill>
                <a:schemeClr val="bg1"/>
              </a:solidFill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2590802" y="3510069"/>
            <a:ext cx="1600200" cy="128566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smtClean="0">
                <a:solidFill>
                  <a:schemeClr val="bg1"/>
                </a:solidFill>
              </a:rPr>
              <a:t>Le stagiaire a-t-il bien exécuté l’APC?</a:t>
            </a: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9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57400" y="196111"/>
            <a:ext cx="5181600" cy="844917"/>
          </a:xfrm>
        </p:spPr>
        <p:txBody>
          <a:bodyPr>
            <a:noAutofit/>
          </a:bodyPr>
          <a:lstStyle/>
          <a:p>
            <a:r>
              <a:rPr lang="fr-CA" baseline="0"/>
              <a:t>Aperçu éclairé du rendement</a:t>
            </a:r>
            <a:endParaRPr lang="fr-CA" spc="-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1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71906" y="1371600"/>
            <a:ext cx="7644319" cy="46044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CA" baseline="0">
                <a:solidFill>
                  <a:schemeClr val="tx1"/>
                </a:solidFill>
              </a:rPr>
              <a:t>La combinaison des jalons et des </a:t>
            </a:r>
            <a:r>
              <a:rPr lang="fr-CA" baseline="0" smtClean="0">
                <a:solidFill>
                  <a:schemeClr val="tx1"/>
                </a:solidFill>
              </a:rPr>
              <a:t>APC </a:t>
            </a:r>
            <a:r>
              <a:rPr lang="fr-CA" baseline="0">
                <a:solidFill>
                  <a:schemeClr val="tx1"/>
                </a:solidFill>
              </a:rPr>
              <a:t>permettra aux éducateurs de procéder à une micro-analyse (au besoin) et macro-analyse du rendement, ce qui donnera un </a:t>
            </a:r>
            <a:r>
              <a:rPr lang="fr-CA" b="1" baseline="0">
                <a:solidFill>
                  <a:schemeClr val="tx1"/>
                </a:solidFill>
              </a:rPr>
              <a:t>aperçu éclairé </a:t>
            </a:r>
            <a:r>
              <a:rPr lang="fr-CA" baseline="0">
                <a:solidFill>
                  <a:schemeClr val="tx1"/>
                </a:solidFill>
              </a:rPr>
              <a:t>des habiletés d'un stagiaire</a:t>
            </a:r>
            <a:endParaRPr lang="en-US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  <p:custDataLst>
              <p:tags r:id="rId4"/>
            </p:custDataLst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Picture Placeholder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23" y="282643"/>
            <a:ext cx="1640204" cy="68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99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821166" y="1219200"/>
            <a:ext cx="7564613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aseline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Visitez-nous à </a:t>
            </a:r>
            <a:r>
              <a:rPr lang="fr-CA" sz="1600" baseline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8"/>
              </a:rPr>
              <a:t>www.collegeroyal.ca/cbd/resources/</a:t>
            </a:r>
            <a:endParaRPr lang="en-US" sz="240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CA" sz="24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aseline="0"/>
              <a:t>Ressources sur la CPC et CanMEDS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>
            <p:custDataLst>
              <p:tags r:id="rId4"/>
            </p:custDataLst>
          </p:nvPr>
        </p:nvSpPr>
        <p:spPr>
          <a:xfrm>
            <a:off x="6614639" y="5238750"/>
            <a:ext cx="1673781" cy="1006846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fr-CA" sz="1200" u="sng" baseline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Série de vidéos d’introduction à CanMEDS pour les enseignants cliniques</a:t>
            </a:r>
          </a:p>
        </p:txBody>
      </p:sp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3052074" y="6151492"/>
            <a:ext cx="4067164" cy="33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aseline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Écrivez-nous à </a:t>
            </a:r>
            <a:r>
              <a:rPr lang="fr-CA" sz="1600" baseline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9"/>
              </a:rPr>
              <a:t>cbd@collegeroyal.ca</a:t>
            </a:r>
            <a:r>
              <a:rPr lang="fr-CA" sz="1600" baseline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21" name="Picture 20">
            <a:hlinkClick r:id="rId20"/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14" y="1752600"/>
            <a:ext cx="1529260" cy="2116512"/>
          </a:xfrm>
          <a:prstGeom prst="rect">
            <a:avLst/>
          </a:prstGeom>
          <a:ln>
            <a:noFill/>
          </a:ln>
          <a:effectLst>
            <a:outerShdw blurRad="127000" dist="508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22" name="Picture 21">
            <a:hlinkClick r:id="rId22"/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43" y="4054762"/>
            <a:ext cx="1480655" cy="1020781"/>
          </a:xfrm>
          <a:prstGeom prst="rect">
            <a:avLst/>
          </a:prstGeom>
          <a:ln>
            <a:noFill/>
          </a:ln>
          <a:effectLst>
            <a:outerShdw blurRad="127000" dist="50800" dir="5400000" algn="t" rotWithShape="0">
              <a:prstClr val="black">
                <a:alpha val="30000"/>
              </a:prstClr>
            </a:outerShdw>
          </a:effectLst>
        </p:spPr>
      </p:pic>
      <p:pic>
        <p:nvPicPr>
          <p:cNvPr id="23" name="Picture 22">
            <a:hlinkClick r:id="rId24"/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92" y="1708851"/>
            <a:ext cx="1672107" cy="2163904"/>
          </a:xfrm>
          <a:prstGeom prst="rect">
            <a:avLst/>
          </a:prstGeom>
          <a:ln>
            <a:noFill/>
          </a:ln>
          <a:effectLst>
            <a:outerShdw blurRad="127000" dist="50800" dir="5400000" algn="ctr" rotWithShape="0">
              <a:srgbClr val="000000">
                <a:alpha val="17000"/>
              </a:srgbClr>
            </a:outerShdw>
          </a:effectLst>
        </p:spPr>
      </p:pic>
      <p:pic>
        <p:nvPicPr>
          <p:cNvPr id="24" name="Picture 23">
            <a:hlinkClick r:id="rId26"/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759" y="3976125"/>
            <a:ext cx="3622976" cy="1099418"/>
          </a:xfrm>
          <a:prstGeom prst="rect">
            <a:avLst/>
          </a:prstGeom>
          <a:ln>
            <a:noFill/>
          </a:ln>
          <a:effectLst>
            <a:outerShdw blurRad="127000" dist="508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25" name="Picture 24">
            <a:hlinkClick r:id="rId28"/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11" y="1752595"/>
            <a:ext cx="1684159" cy="2097716"/>
          </a:xfrm>
          <a:prstGeom prst="rect">
            <a:avLst/>
          </a:prstGeom>
          <a:ln>
            <a:noFill/>
          </a:ln>
          <a:effectLst>
            <a:outerShdw blurRad="127000" dist="50800" dir="5400000" algn="ctr" rotWithShape="0">
              <a:srgbClr val="000000">
                <a:alpha val="17000"/>
              </a:srgbClr>
            </a:outerShdw>
          </a:effectLst>
        </p:spPr>
      </p:pic>
      <p:pic>
        <p:nvPicPr>
          <p:cNvPr id="26" name="Picture 25">
            <a:hlinkClick r:id="rId30"/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27" y="4014368"/>
            <a:ext cx="1633073" cy="1091032"/>
          </a:xfrm>
          <a:prstGeom prst="rect">
            <a:avLst/>
          </a:prstGeom>
          <a:ln>
            <a:noFill/>
          </a:ln>
          <a:effectLst>
            <a:outerShdw blurRad="127000" dist="508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27" name="Picture 26">
            <a:hlinkClick r:id="rId32"/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71" y="5238750"/>
            <a:ext cx="5715000" cy="857250"/>
          </a:xfrm>
          <a:prstGeom prst="rect">
            <a:avLst/>
          </a:prstGeom>
          <a:ln>
            <a:noFill/>
          </a:ln>
          <a:effectLst>
            <a:outerShdw blurRad="127000" dist="508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28" name="Picture 27">
            <a:hlinkClick r:id="rId34"/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4" y="1733550"/>
            <a:ext cx="1619110" cy="2097890"/>
          </a:xfrm>
          <a:prstGeom prst="rect">
            <a:avLst/>
          </a:prstGeom>
          <a:ln>
            <a:noFill/>
          </a:ln>
          <a:effectLst>
            <a:outerShdw blurRad="127000" dist="508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6" name="Picture Placeholder 5"/>
          <p:cNvSpPr>
            <a:spLocks noGrp="1"/>
          </p:cNvSpPr>
          <p:nvPr>
            <p:ph type="pic" sz="quarter" idx="13"/>
            <p:custDataLst>
              <p:tags r:id="rId14"/>
            </p:custDataLst>
          </p:nvPr>
        </p:nvSpPr>
        <p:spPr/>
        <p:txBody>
          <a:bodyPr/>
          <a:lstStyle/>
          <a:p>
            <a:endParaRPr/>
          </a:p>
        </p:txBody>
      </p:sp>
      <p:pic>
        <p:nvPicPr>
          <p:cNvPr id="17" name="Picture Placeholder 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6123" y="282643"/>
            <a:ext cx="1640204" cy="684000"/>
          </a:xfrm>
          <a:prstGeom prst="rect">
            <a:avLst/>
          </a:prstGeom>
          <a:noFill/>
          <a:ln w="19050" cmpd="sng">
            <a:noFill/>
          </a:ln>
        </p:spPr>
      </p:pic>
      <p:sp>
        <p:nvSpPr>
          <p:cNvPr id="18" name="TextBox 19"/>
          <p:cNvSpPr txBox="1"/>
          <p:nvPr/>
        </p:nvSpPr>
        <p:spPr>
          <a:xfrm>
            <a:off x="6767039" y="5105400"/>
            <a:ext cx="1673781" cy="1006846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CA" sz="1200" u="sng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7"/>
              </a:rPr>
              <a:t>Série de vidéos d’introduction à CanMEDS pour les enseignants cliniques</a:t>
            </a:r>
          </a:p>
        </p:txBody>
      </p:sp>
    </p:spTree>
    <p:extLst>
      <p:ext uri="{BB962C8B-B14F-4D97-AF65-F5344CB8AC3E}">
        <p14:creationId xmlns:p14="http://schemas.microsoft.com/office/powerpoint/2010/main" val="1741159951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aseline="0"/>
              <a:t>Votre opinion compte</a:t>
            </a: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828799"/>
            <a:ext cx="7391400" cy="4114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baseline="0">
                <a:solidFill>
                  <a:schemeClr val="tx1"/>
                </a:solidFill>
              </a:rPr>
              <a:t>Faites part de vos commentaires</a:t>
            </a:r>
          </a:p>
          <a:p>
            <a:pPr marL="625475">
              <a:spcBef>
                <a:spcPct val="0"/>
              </a:spcBef>
              <a:spcAft>
                <a:spcPts val="600"/>
              </a:spcAft>
            </a:pPr>
            <a:r>
              <a:rPr lang="fr-CA">
                <a:hlinkClick r:id="rId8"/>
              </a:rPr>
              <a:t>cbd@collegeroyal.ca</a:t>
            </a:r>
            <a:r>
              <a:rPr lang="fr-CA" baseline="0"/>
              <a:t> </a:t>
            </a:r>
            <a:endParaRPr lang="fr-CA" smtClean="0"/>
          </a:p>
          <a:p>
            <a:pPr marL="628650">
              <a:spcBef>
                <a:spcPct val="0"/>
              </a:spcBef>
              <a:spcAft>
                <a:spcPts val="600"/>
              </a:spcAft>
            </a:pPr>
            <a:r>
              <a:rPr lang="fr-CA">
                <a:hlinkClick r:id="rId9"/>
              </a:rPr>
              <a:t>www.facebook.com/LeCollegeRoyal</a:t>
            </a:r>
            <a:endParaRPr lang="fr-CA" smtClean="0"/>
          </a:p>
          <a:p>
            <a:pPr marL="628650">
              <a:spcBef>
                <a:spcPct val="0"/>
              </a:spcBef>
              <a:spcAft>
                <a:spcPts val="600"/>
              </a:spcAft>
            </a:pPr>
            <a:r>
              <a:rPr lang="fr-CA">
                <a:hlinkClick r:id="rId10"/>
              </a:rPr>
              <a:t>https://twitter.com/College_Royal</a:t>
            </a:r>
          </a:p>
          <a:p>
            <a:pPr marL="628650">
              <a:spcBef>
                <a:spcPct val="0"/>
              </a:spcBef>
              <a:spcAft>
                <a:spcPts val="600"/>
              </a:spcAft>
            </a:pPr>
            <a:r>
              <a:rPr lang="fr-CA">
                <a:hlinkClick r:id="rId11"/>
              </a:rPr>
              <a:t>www.linkedin.com</a:t>
            </a:r>
          </a:p>
          <a:p>
            <a:pPr marL="0" indent="0">
              <a:buNone/>
            </a:pPr>
            <a:r>
              <a:rPr lang="fr-CA" baseline="0">
                <a:solidFill>
                  <a:schemeClr val="tx1"/>
                </a:solidFill>
              </a:rPr>
              <a:t>Pour en savoir plus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CA" baseline="0" smtClean="0">
                <a:solidFill>
                  <a:schemeClr val="tx1"/>
                </a:solidFill>
                <a:hlinkClick r:id="rId12"/>
              </a:rPr>
              <a:t>www.collegeroyal.ca/cbd</a:t>
            </a:r>
            <a:r>
              <a:rPr lang="fr-CA" baseline="0" smtClean="0">
                <a:solidFill>
                  <a:schemeClr val="tx1"/>
                </a:solidFill>
              </a:rPr>
              <a:t>  </a:t>
            </a:r>
            <a:endParaRPr lang="fr-CA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CA" baseline="0" smtClean="0">
                <a:solidFill>
                  <a:schemeClr val="tx1"/>
                </a:solidFill>
                <a:hlinkClick r:id="rId13"/>
              </a:rPr>
              <a:t>www.collegeroyal.ca/cbc/resources</a:t>
            </a:r>
            <a:r>
              <a:rPr lang="fr-CA" baseline="0" smtClean="0">
                <a:solidFill>
                  <a:schemeClr val="tx1"/>
                </a:solidFill>
              </a:rPr>
              <a:t>  </a:t>
            </a:r>
            <a:endParaRPr lang="fr-CA" i="1" smtClean="0">
              <a:solidFill>
                <a:schemeClr val="tx1"/>
              </a:solidFill>
            </a:endParaRPr>
          </a:p>
          <a:p>
            <a:endParaRPr lang="en-US" i="1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  <p:custDataLst>
              <p:tags r:id="rId4"/>
            </p:custDataLst>
          </p:nvPr>
        </p:nvSpPr>
        <p:spPr/>
        <p:txBody>
          <a:bodyPr/>
          <a:lstStyle/>
          <a:p>
            <a:endParaRPr/>
          </a:p>
        </p:txBody>
      </p:sp>
      <p:pic>
        <p:nvPicPr>
          <p:cNvPr id="9" name="Picture Placeholder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6123" y="282643"/>
            <a:ext cx="1640204" cy="684000"/>
          </a:xfrm>
          <a:prstGeom prst="rect">
            <a:avLst/>
          </a:prstGeom>
          <a:noFill/>
          <a:ln w="19050" cmpd="sng">
            <a:noFill/>
          </a:ln>
        </p:spPr>
      </p:pic>
    </p:spTree>
    <p:extLst>
      <p:ext uri="{BB962C8B-B14F-4D97-AF65-F5344CB8AC3E}">
        <p14:creationId xmlns:p14="http://schemas.microsoft.com/office/powerpoint/2010/main" val="344857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391400" cy="48767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Images</a:t>
            </a:r>
          </a:p>
          <a:p>
            <a:r>
              <a:rPr lang="fr-FR" dirty="0"/>
              <a:t>Diapos 4 et 10 : Le continuum de la compétence, Collège royal des médecins et chirurgiens du Canada</a:t>
            </a:r>
          </a:p>
          <a:p>
            <a:r>
              <a:rPr lang="fr-FR" dirty="0"/>
              <a:t>Diapo 7 : Jalons et APC à chaque étape de la progression, Collège royal des médecins et chirurgiens du Canada</a:t>
            </a:r>
          </a:p>
          <a:p>
            <a:r>
              <a:rPr lang="fr-FR" dirty="0"/>
              <a:t>Diapo 9 : Résident </a:t>
            </a:r>
          </a:p>
          <a:p>
            <a:r>
              <a:rPr lang="fr-FR" dirty="0"/>
              <a:t>Diapo 13 : http://www.child-development-guidance.com/stages-of-child-development.html</a:t>
            </a:r>
          </a:p>
          <a:p>
            <a:r>
              <a:rPr lang="fr-FR" dirty="0"/>
              <a:t>Diapo 13 : libre de droits http://tse3.mm.bing.net/th?id=OIP.J2UqHBwajPLjkOWgp2WXXAEsDh&amp;w=205&amp;h=154&amp;c=7&amp;qlt=90&amp;o=4&amp;dpr=1.25&amp;pid=1.7 </a:t>
            </a:r>
          </a:p>
          <a:p>
            <a:r>
              <a:rPr lang="fr-FR" dirty="0"/>
              <a:t>Diapo 17 : Collège royal des médecins et chirurgiens du </a:t>
            </a:r>
            <a:r>
              <a:rPr lang="fr-FR" dirty="0" smtClean="0"/>
              <a:t>Canada</a:t>
            </a:r>
            <a:endParaRPr lang="fr-FR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926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/>
          <p:cNvPicPr>
            <a:picLocks noGrp="1" noChangeAspect="1"/>
          </p:cNvPicPr>
          <p:nvPr>
            <p:ph type="pic" sz="quarter" idx="13"/>
            <p:custDataLst>
              <p:tags r:id="rId1"/>
            </p:custDataLst>
          </p:nvPr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14"/>
            <p:custDataLst>
              <p:tags r:id="rId2"/>
            </p:custDataLst>
          </p:nvPr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27" name="Picture Placeholder 26"/>
          <p:cNvPicPr>
            <a:picLocks noGrp="1" noChangeAspect="1"/>
          </p:cNvPicPr>
          <p:nvPr>
            <p:ph type="pic" sz="quarter" idx="10"/>
            <p:custDataLst>
              <p:tags r:id="rId3"/>
            </p:custDataLst>
          </p:nvPr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0" y="2"/>
            <a:ext cx="9144001" cy="6857998"/>
          </a:xfrm>
          <a:prstGeom prst="rect">
            <a:avLst/>
          </a:prstGeom>
          <a:solidFill>
            <a:srgbClr val="003152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685800" y="5031245"/>
            <a:ext cx="7772400" cy="141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7200" y="1998921"/>
            <a:ext cx="8229600" cy="2488019"/>
          </a:xfrm>
          <a:solidFill>
            <a:srgbClr val="9A8F60"/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CA" sz="4000" b="1" baseline="0"/>
              <a:t>Les jalons et les </a:t>
            </a:r>
            <a:r>
              <a:rPr lang="fr-CA" sz="4000" b="1" baseline="0" smtClean="0"/>
              <a:t>APC</a:t>
            </a:r>
            <a:endParaRPr lang="fr-CA" sz="4000"/>
          </a:p>
        </p:txBody>
      </p:sp>
      <p:cxnSp>
        <p:nvCxnSpPr>
          <p:cNvPr id="21" name="Straight Connector 20"/>
          <p:cNvCxnSpPr/>
          <p:nvPr>
            <p:custDataLst>
              <p:tags r:id="rId7"/>
            </p:custDataLst>
          </p:nvPr>
        </p:nvCxnSpPr>
        <p:spPr>
          <a:xfrm flipH="1">
            <a:off x="3734480" y="5555325"/>
            <a:ext cx="0" cy="474775"/>
          </a:xfrm>
          <a:prstGeom prst="line">
            <a:avLst/>
          </a:prstGeom>
          <a:noFill/>
          <a:ln w="12700" cap="flat" cmpd="sng" algn="ctr">
            <a:solidFill>
              <a:srgbClr val="93875D"/>
            </a:solidFill>
            <a:prstDash val="solid"/>
          </a:ln>
          <a:effectLst/>
        </p:spPr>
      </p:cxnSp>
      <p:pic>
        <p:nvPicPr>
          <p:cNvPr id="12" name="Content Placeholder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186" y="5555325"/>
            <a:ext cx="2189607" cy="431720"/>
          </a:xfrm>
          <a:prstGeom prst="rect">
            <a:avLst/>
          </a:prstGeom>
        </p:spPr>
      </p:pic>
      <p:cxnSp>
        <p:nvCxnSpPr>
          <p:cNvPr id="13" name="Straight Connector 12"/>
          <p:cNvCxnSpPr/>
          <p:nvPr>
            <p:custDataLst>
              <p:tags r:id="rId9"/>
            </p:custDataLst>
          </p:nvPr>
        </p:nvCxnSpPr>
        <p:spPr>
          <a:xfrm flipH="1">
            <a:off x="5829980" y="5604461"/>
            <a:ext cx="0" cy="474775"/>
          </a:xfrm>
          <a:prstGeom prst="line">
            <a:avLst/>
          </a:prstGeom>
          <a:noFill/>
          <a:ln w="12700" cap="flat" cmpd="sng" algn="ctr">
            <a:solidFill>
              <a:srgbClr val="93875D"/>
            </a:solidFill>
            <a:prstDash val="solid"/>
          </a:ln>
          <a:effectLst/>
        </p:spPr>
      </p:cxnSp>
      <p:pic>
        <p:nvPicPr>
          <p:cNvPr id="14" name="Picture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230" y="5391150"/>
            <a:ext cx="1669539" cy="802800"/>
          </a:xfrm>
          <a:prstGeom prst="rect">
            <a:avLst/>
          </a:prstGeom>
        </p:spPr>
      </p:pic>
      <p:pic>
        <p:nvPicPr>
          <p:cNvPr id="15" name="Picture 14" descr="Title Slide_external_bilfr3.jp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90" y="5225712"/>
            <a:ext cx="2203507" cy="1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4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sz="1800" baseline="0"/>
              <a:t>Qu’est-ce que La compétence par conception? Quels sont ses liens avec  </a:t>
            </a:r>
            <a:r>
              <a:rPr lang="fr-FR" sz="1800" spc="-100" smtClean="0"/>
              <a:t/>
            </a:r>
            <a:br>
              <a:rPr lang="fr-FR" sz="1800" spc="-100" smtClean="0"/>
            </a:br>
            <a:r>
              <a:rPr lang="fr-CA" sz="1800" baseline="0"/>
              <a:t>le projet CanMEDS 2015?</a:t>
            </a:r>
            <a:endParaRPr lang="en-US" sz="1800" spc="-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1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43262" y="1854502"/>
            <a:ext cx="8221767" cy="4604425"/>
          </a:xfrm>
        </p:spPr>
        <p:txBody>
          <a:bodyPr>
            <a:noAutofit/>
          </a:bodyPr>
          <a:lstStyle/>
          <a:p>
            <a:pPr marL="0" lvl="0" indent="0">
              <a:spcAft>
                <a:spcPts val="300"/>
              </a:spcAft>
              <a:buNone/>
            </a:pPr>
            <a:r>
              <a:rPr lang="fr-CA" sz="20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compétence par conception : </a:t>
            </a:r>
            <a:endParaRPr lang="fr-CA" sz="200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CA" sz="2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Initiative pluriannuelle visant l’intégration de l’approche par compétences dans la formation médicale spécialisée</a:t>
            </a:r>
          </a:p>
          <a:p>
            <a:pPr marL="0" lv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fr-CA" sz="2000" b="1" baseline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CanMEDS 2015</a:t>
            </a:r>
            <a:r>
              <a:rPr lang="fr-CA" sz="2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: assise de la CPC, qui a actualisé le référentiel </a:t>
            </a:r>
            <a:r>
              <a:rPr lang="fr-CA" sz="2000" baseline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vieux de 10</a:t>
            </a:r>
            <a:r>
              <a:rPr lang="fr-CA" sz="2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ans.</a:t>
            </a:r>
          </a:p>
          <a:p>
            <a:pPr marL="342900" lvl="0" indent="-342900">
              <a:spcBef>
                <a:spcPct val="0"/>
              </a:spcBef>
              <a:spcAft>
                <a:spcPts val="300"/>
              </a:spcAft>
            </a:pPr>
            <a:r>
              <a:rPr lang="fr-CA" sz="2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Plus grande insistance sur la cohérence générale, </a:t>
            </a:r>
          </a:p>
          <a:p>
            <a:pPr marL="342900" lvl="0" indent="-342900">
              <a:spcBef>
                <a:spcPct val="0"/>
              </a:spcBef>
              <a:spcAft>
                <a:spcPts val="300"/>
              </a:spcAft>
            </a:pPr>
            <a:r>
              <a:rPr lang="fr-CA"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fr-CA" sz="20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vec </a:t>
            </a:r>
            <a:r>
              <a:rPr lang="fr-CA"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langage simplifié </a:t>
            </a:r>
            <a:r>
              <a:rPr lang="fr-CA" sz="2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plus direct</a:t>
            </a:r>
          </a:p>
          <a:p>
            <a:pPr marL="342900" lvl="0" indent="-342900">
              <a:spcBef>
                <a:spcPct val="0"/>
              </a:spcBef>
              <a:spcAft>
                <a:spcPts val="300"/>
              </a:spcAft>
            </a:pPr>
            <a:r>
              <a:rPr lang="fr-CA" sz="2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Intégration des concepts de </a:t>
            </a:r>
            <a:r>
              <a:rPr lang="fr-CA" sz="20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sécurité des patients</a:t>
            </a:r>
            <a:r>
              <a:rPr lang="fr-CA" sz="2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CA" sz="2000" baseline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fr-CA" sz="2000" b="1" baseline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mieux-être des médecins</a:t>
            </a:r>
            <a:r>
              <a:rPr lang="fr-CA" sz="2000" baseline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 </a:t>
            </a:r>
            <a:r>
              <a:rPr lang="fr-CA" sz="2000" b="1" baseline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cybersanté</a:t>
            </a:r>
            <a:r>
              <a:rPr lang="fr-CA" sz="2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de </a:t>
            </a:r>
            <a:r>
              <a:rPr lang="fr-CA" sz="20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transfert des soins</a:t>
            </a:r>
          </a:p>
          <a:p>
            <a:pPr marL="342900" lvl="0" indent="-342900">
              <a:spcBef>
                <a:spcPct val="0"/>
              </a:spcBef>
              <a:spcAft>
                <a:spcPts val="300"/>
              </a:spcAft>
            </a:pPr>
            <a:r>
              <a:rPr lang="fr-CA" sz="2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Instauration de </a:t>
            </a:r>
            <a:r>
              <a:rPr lang="fr-CA" sz="20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jalons génériques</a:t>
            </a:r>
            <a:r>
              <a:rPr lang="fr-CA" sz="2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A" sz="2000" baseline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(marqueurs </a:t>
            </a:r>
            <a:r>
              <a:rPr lang="fr-CA" sz="2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pertinents </a:t>
            </a:r>
            <a:r>
              <a:rPr lang="fr-CA" sz="2000" baseline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progression) </a:t>
            </a:r>
            <a:r>
              <a:rPr lang="fr-CA" sz="2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tout au long du continuum dans chaque rôle CanMEDS</a:t>
            </a:r>
            <a:r>
              <a:rPr lang="fr-CA" sz="2000" baseline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20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Content Placeholder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62" y="1283577"/>
            <a:ext cx="2188800" cy="431561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  <p:custDataLst>
              <p:tags r:id="rId5"/>
            </p:custDataLst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Picture Placeholder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23" y="282643"/>
            <a:ext cx="1640204" cy="68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6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aseline="0"/>
              <a:t>Le continuum de la compétence</a:t>
            </a:r>
            <a:endParaRPr lang="fr-C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7" t="14635" r="9934" b="2937"/>
          <a:stretch>
            <a:fillRect/>
          </a:stretch>
        </p:blipFill>
        <p:spPr>
          <a:xfrm>
            <a:off x="1981200" y="1396554"/>
            <a:ext cx="5067326" cy="5004246"/>
          </a:xfrm>
        </p:spPr>
      </p:pic>
      <p:sp>
        <p:nvSpPr>
          <p:cNvPr id="4" name="Picture Placeholder 3"/>
          <p:cNvSpPr>
            <a:spLocks noGrp="1"/>
          </p:cNvSpPr>
          <p:nvPr>
            <p:ph type="pic" sz="quarter" idx="13"/>
            <p:custDataLst>
              <p:tags r:id="rId3"/>
            </p:custDataLst>
          </p:nvPr>
        </p:nvSpPr>
        <p:spPr/>
        <p:txBody>
          <a:bodyPr/>
          <a:lstStyle/>
          <a:p>
            <a:endParaRPr/>
          </a:p>
        </p:txBody>
      </p:sp>
      <p:pic>
        <p:nvPicPr>
          <p:cNvPr id="5" name="Picture Placeholder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6123" y="282643"/>
            <a:ext cx="1640204" cy="684000"/>
          </a:xfrm>
          <a:prstGeom prst="rect">
            <a:avLst/>
          </a:prstGeom>
          <a:noFill/>
          <a:ln w="19050" cmpd="sng">
            <a:noFill/>
          </a:ln>
        </p:spPr>
      </p:pic>
    </p:spTree>
    <p:extLst>
      <p:ext uri="{BB962C8B-B14F-4D97-AF65-F5344CB8AC3E}">
        <p14:creationId xmlns:p14="http://schemas.microsoft.com/office/powerpoint/2010/main" val="25880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baseline="0" dirty="0" err="1"/>
              <a:t>CanMEDS</a:t>
            </a:r>
            <a:r>
              <a:rPr lang="fr-CA" baseline="0" dirty="0"/>
              <a:t> 2015 :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baseline="0" dirty="0"/>
              <a:t>jalons et </a:t>
            </a:r>
            <a:r>
              <a:rPr lang="fr-CA" dirty="0" smtClean="0"/>
              <a:t>APC</a:t>
            </a:r>
            <a:endParaRPr lang="fr-CA" spc="-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1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79119" y="1854502"/>
            <a:ext cx="7644319" cy="4604425"/>
          </a:xfrm>
        </p:spPr>
        <p:txBody>
          <a:bodyPr>
            <a:noAutofit/>
          </a:bodyPr>
          <a:lstStyle/>
          <a:p>
            <a:pPr marL="0" lvl="0" indent="0">
              <a:spcBef>
                <a:spcPct val="0"/>
              </a:spcBef>
              <a:spcAft>
                <a:spcPts val="300"/>
              </a:spcAft>
              <a:buNone/>
            </a:pPr>
            <a:r>
              <a:rPr lang="fr-CA" sz="2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servant du référentiel </a:t>
            </a:r>
            <a:r>
              <a:rPr lang="fr-CA" sz="2200" baseline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/>
              </a:rPr>
              <a:t>CanMEDS révisé et </a:t>
            </a:r>
            <a:r>
              <a:rPr lang="fr-CA" sz="2200" baseline="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/>
              </a:rPr>
              <a:t>des </a:t>
            </a:r>
            <a:r>
              <a:rPr lang="fr-CA" sz="2200" baseline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/>
              </a:rPr>
              <a:t>jalons</a:t>
            </a:r>
            <a:r>
              <a:rPr lang="fr-CA" sz="2200" baseline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A" sz="2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 guides, les disciplines </a:t>
            </a:r>
            <a:r>
              <a:rPr lang="fr-CA" sz="22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adoptent </a:t>
            </a:r>
            <a:r>
              <a:rPr lang="fr-CA" sz="2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CPC s’attachent à :</a:t>
            </a:r>
            <a:endParaRPr lang="fr-CA" sz="2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9"/>
            </a:endParaRPr>
          </a:p>
          <a:p>
            <a:pPr marL="342900" lvl="0" indent="-342900">
              <a:spcBef>
                <a:spcPts val="600"/>
              </a:spcBef>
              <a:spcAft>
                <a:spcPts val="300"/>
              </a:spcAft>
            </a:pPr>
            <a:r>
              <a:rPr lang="fr-CA" sz="2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diviser leur spécialité en étapes de formation;</a:t>
            </a:r>
          </a:p>
          <a:p>
            <a:pPr marL="342900" lvl="0" indent="-342900">
              <a:spcBef>
                <a:spcPts val="600"/>
              </a:spcBef>
              <a:spcAft>
                <a:spcPts val="300"/>
              </a:spcAft>
            </a:pPr>
            <a:r>
              <a:rPr lang="fr-CA" sz="22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intégrer </a:t>
            </a:r>
            <a:r>
              <a:rPr lang="fr-CA" sz="2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nouveaux thèmes comme la sécurité des patients et les transferts des soins à leurs programmes;</a:t>
            </a:r>
          </a:p>
          <a:p>
            <a:pPr marL="342900" lvl="0" indent="-342900">
              <a:spcBef>
                <a:spcPts val="600"/>
              </a:spcBef>
              <a:spcAft>
                <a:spcPts val="300"/>
              </a:spcAft>
            </a:pPr>
            <a:r>
              <a:rPr lang="fr-CA" sz="2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élaborer des </a:t>
            </a:r>
            <a:r>
              <a:rPr lang="fr-CA" sz="2200" b="1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jalons</a:t>
            </a:r>
            <a:r>
              <a:rPr lang="fr-CA" sz="2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des </a:t>
            </a:r>
            <a:r>
              <a:rPr lang="fr-FR" sz="2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activités professionnelles </a:t>
            </a:r>
            <a:r>
              <a:rPr lang="fr-FR" sz="22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confiables</a:t>
            </a:r>
            <a:r>
              <a:rPr lang="fr-FR" sz="2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(APC)</a:t>
            </a:r>
            <a:r>
              <a:rPr lang="fr-CA" sz="2200" b="1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A" sz="2200" b="1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propres </a:t>
            </a:r>
            <a:r>
              <a:rPr lang="fr-CA" sz="2200" b="1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</a:t>
            </a:r>
            <a:r>
              <a:rPr lang="fr-CA" sz="2200" b="1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fr-CA" sz="2200" b="1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discipline</a:t>
            </a:r>
            <a:r>
              <a:rPr lang="fr-CA" sz="22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A" sz="2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chaque étape de la formation.</a:t>
            </a:r>
          </a:p>
          <a:p>
            <a:pPr marL="0" lvl="0" indent="0">
              <a:buNone/>
            </a:pPr>
            <a:endParaRPr lang="fr-CA" sz="2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Content Placeholder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62" y="1283577"/>
            <a:ext cx="2188800" cy="431561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  <p:custDataLst>
              <p:tags r:id="rId5"/>
            </p:custDataLst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Picture Placeholder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23" y="282643"/>
            <a:ext cx="1640204" cy="68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59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aseline="0" dirty="0" smtClean="0"/>
              <a:t>Exemple provisoire</a:t>
            </a:r>
            <a:r>
              <a:rPr lang="fr-CA" baseline="0" dirty="0"/>
              <a:t> </a:t>
            </a:r>
            <a:r>
              <a:rPr lang="fr-CA" baseline="0"/>
              <a:t>: </a:t>
            </a:r>
            <a:r>
              <a:rPr lang="fr-CA" baseline="0" smtClean="0"/>
              <a:t>APC</a:t>
            </a:r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  <p:custDataLst>
              <p:tags r:id="rId2"/>
            </p:custDataLst>
          </p:nvPr>
        </p:nvSpPr>
        <p:spPr/>
        <p:txBody>
          <a:bodyPr/>
          <a:lstStyle/>
          <a:p>
            <a:endParaRPr/>
          </a:p>
        </p:txBody>
      </p:sp>
      <p:pic>
        <p:nvPicPr>
          <p:cNvPr id="5" name="Picture Placeholder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23" y="282643"/>
            <a:ext cx="1640204" cy="6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4876800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fr-CA" sz="1600" b="1">
                <a:solidFill>
                  <a:schemeClr val="tx1"/>
                </a:solidFill>
              </a:rPr>
              <a:t>Acquisition des fondements de la discipline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fr-CA" sz="1600" i="1">
                <a:solidFill>
                  <a:schemeClr val="tx1"/>
                </a:solidFill>
              </a:rPr>
              <a:t>Évaluer des cas simples de patients atteints d’un </a:t>
            </a:r>
            <a:r>
              <a:rPr lang="fr-CA" sz="1600" i="1" smtClean="0">
                <a:solidFill>
                  <a:schemeClr val="tx1"/>
                </a:solidFill>
              </a:rPr>
              <a:t>cancer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fr-CA" sz="600" i="1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fr-CA" sz="1600" b="1">
                <a:solidFill>
                  <a:schemeClr val="tx1"/>
                </a:solidFill>
              </a:rPr>
              <a:t>Jalons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fr-CA" sz="1600" i="1">
                <a:solidFill>
                  <a:schemeClr val="tx1"/>
                </a:solidFill>
              </a:rPr>
              <a:t>Expert médical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fr-CA" sz="1600">
                <a:solidFill>
                  <a:schemeClr val="tx1"/>
                </a:solidFill>
              </a:rPr>
              <a:t>1.3 Recourir à une vaste connaissance des sciences cliniques et biomédicales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fr-CA" sz="1600">
                <a:solidFill>
                  <a:schemeClr val="tx1"/>
                </a:solidFill>
              </a:rPr>
              <a:t>2.1 Déterminer si le patient comprend la raison de la rencontre et en discuter avec lui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fr-CA" sz="1600">
                <a:solidFill>
                  <a:schemeClr val="tx1"/>
                </a:solidFill>
              </a:rPr>
              <a:t>2.2 Choisir des examens diagnostiques appropriés et en interpréter les résultats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fr-CA" sz="1600">
                <a:solidFill>
                  <a:schemeClr val="tx1"/>
                </a:solidFill>
              </a:rPr>
              <a:t>2.2 Évaluer l’état du patient et déterminer son indice de performance ECOG ou son score de Karnofsky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fr-CA" sz="1600" i="1">
                <a:solidFill>
                  <a:schemeClr val="tx1"/>
                </a:solidFill>
              </a:rPr>
              <a:t>Communicateur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fr-CA" sz="1600">
                <a:solidFill>
                  <a:schemeClr val="tx1"/>
                </a:solidFill>
              </a:rPr>
              <a:t>2.1.1 Utiliser des techniques d’entrevue centrées sur le patient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fr-CA" sz="1600">
                <a:solidFill>
                  <a:schemeClr val="tx1"/>
                </a:solidFill>
              </a:rPr>
              <a:t>5.2 Communiquer au moyen des dossiers médicaux écrits, des dossiers de santé électroniques, etc.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fr-CA" sz="1600" i="1">
                <a:solidFill>
                  <a:schemeClr val="tx1"/>
                </a:solidFill>
              </a:rPr>
              <a:t>Collaborateur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fr-CA" sz="1600">
                <a:solidFill>
                  <a:schemeClr val="tx1"/>
                </a:solidFill>
              </a:rPr>
              <a:t>3.2.2. Communiquer avec le fournisseur de soins de première ligne</a:t>
            </a:r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35456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aseline="0"/>
              <a:t>Jalons et </a:t>
            </a:r>
            <a:r>
              <a:rPr lang="fr-CA" baseline="0" smtClean="0"/>
              <a:t>APC </a:t>
            </a:r>
            <a:r>
              <a:rPr lang="fr-CA" baseline="0"/>
              <a:t>à chaque étape de la progression</a:t>
            </a:r>
            <a:endParaRPr lang="fr-CA"/>
          </a:p>
        </p:txBody>
      </p:sp>
      <p:pic>
        <p:nvPicPr>
          <p:cNvPr id="5" name="Picture Placeholder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6123" y="282643"/>
            <a:ext cx="1640204" cy="684000"/>
          </a:xfrm>
          <a:prstGeom prst="rect">
            <a:avLst/>
          </a:prstGeom>
          <a:noFill/>
          <a:ln w="19050" cmpd="sng"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4967" y="1676400"/>
            <a:ext cx="4572000" cy="441960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fr-CA" sz="1800" b="1" baseline="0">
                <a:solidFill>
                  <a:schemeClr val="tx1"/>
                </a:solidFill>
              </a:rPr>
              <a:t>Jalon — </a:t>
            </a:r>
            <a:r>
              <a:rPr lang="fr-CA" sz="1800" baseline="0">
                <a:solidFill>
                  <a:schemeClr val="tx1"/>
                </a:solidFill>
              </a:rPr>
              <a:t>Un marqueur défini, observable des </a:t>
            </a:r>
            <a:r>
              <a:rPr lang="fr-CA" sz="1800" b="1" baseline="0">
                <a:solidFill>
                  <a:schemeClr val="tx1"/>
                </a:solidFill>
              </a:rPr>
              <a:t>habiletés</a:t>
            </a:r>
            <a:r>
              <a:rPr lang="fr-CA" sz="1800" baseline="0">
                <a:solidFill>
                  <a:schemeClr val="tx1"/>
                </a:solidFill>
              </a:rPr>
              <a:t> d’une </a:t>
            </a:r>
            <a:r>
              <a:rPr lang="fr-CA" sz="1800" baseline="0" smtClean="0">
                <a:solidFill>
                  <a:schemeClr val="tx1"/>
                </a:solidFill>
              </a:rPr>
              <a:t>personne</a:t>
            </a:r>
            <a:r>
              <a:rPr lang="fr-CA" sz="1800" smtClean="0">
                <a:solidFill>
                  <a:schemeClr val="tx1"/>
                </a:solidFill>
              </a:rPr>
              <a:t> </a:t>
            </a:r>
            <a:r>
              <a:rPr lang="fr-CA" sz="1800" baseline="0" smtClean="0">
                <a:solidFill>
                  <a:schemeClr val="tx1"/>
                </a:solidFill>
              </a:rPr>
              <a:t>le </a:t>
            </a:r>
            <a:r>
              <a:rPr lang="fr-CA" sz="1800" baseline="0">
                <a:solidFill>
                  <a:schemeClr val="tx1"/>
                </a:solidFill>
              </a:rPr>
              <a:t>long </a:t>
            </a:r>
            <a:r>
              <a:rPr lang="fr-CA" sz="1800" baseline="0" smtClean="0">
                <a:solidFill>
                  <a:schemeClr val="tx1"/>
                </a:solidFill>
              </a:rPr>
              <a:t>d’un </a:t>
            </a:r>
            <a:r>
              <a:rPr lang="fr-CA" sz="1800" baseline="0">
                <a:solidFill>
                  <a:schemeClr val="tx1"/>
                </a:solidFill>
              </a:rPr>
              <a:t>continuum </a:t>
            </a:r>
            <a:r>
              <a:rPr lang="fr-CA" sz="1800">
                <a:solidFill>
                  <a:schemeClr val="tx1"/>
                </a:solidFill>
              </a:rPr>
              <a:t/>
            </a:r>
            <a:br>
              <a:rPr lang="fr-CA" sz="1800">
                <a:solidFill>
                  <a:schemeClr val="tx1"/>
                </a:solidFill>
              </a:rPr>
            </a:br>
            <a:r>
              <a:rPr lang="fr-CA" sz="1800" baseline="0" smtClean="0">
                <a:solidFill>
                  <a:schemeClr val="tx1"/>
                </a:solidFill>
              </a:rPr>
              <a:t>de </a:t>
            </a:r>
            <a:r>
              <a:rPr lang="fr-CA" sz="1800" baseline="0">
                <a:solidFill>
                  <a:schemeClr val="tx1"/>
                </a:solidFill>
              </a:rPr>
              <a:t>développement</a:t>
            </a:r>
          </a:p>
          <a:p>
            <a:pPr lvl="1">
              <a:spcBef>
                <a:spcPct val="0"/>
              </a:spcBef>
            </a:pPr>
            <a:r>
              <a:rPr lang="fr-CA" sz="1800" baseline="0">
                <a:solidFill>
                  <a:schemeClr val="tx1"/>
                </a:solidFill>
              </a:rPr>
              <a:t>Utilisé en planification et enseignement</a:t>
            </a:r>
          </a:p>
          <a:p>
            <a:pPr lvl="1">
              <a:spcBef>
                <a:spcPct val="0"/>
              </a:spcBef>
            </a:pPr>
            <a:r>
              <a:rPr lang="fr-CA" sz="1800" baseline="0">
                <a:solidFill>
                  <a:schemeClr val="tx1"/>
                </a:solidFill>
              </a:rPr>
              <a:t>Fondé sur les rôles CanMEDS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sz="100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fr-FR" sz="1800" b="1" smtClean="0">
                <a:solidFill>
                  <a:schemeClr val="tx1"/>
                </a:solidFill>
              </a:rPr>
              <a:t>Activité professionnelle confiable (APC)</a:t>
            </a:r>
            <a:r>
              <a:rPr lang="fr-CA" sz="1800" baseline="0" smtClean="0">
                <a:solidFill>
                  <a:schemeClr val="tx1"/>
                </a:solidFill>
              </a:rPr>
              <a:t> </a:t>
            </a:r>
            <a:r>
              <a:rPr lang="fr-CA" sz="1800" baseline="0">
                <a:solidFill>
                  <a:schemeClr val="tx1"/>
                </a:solidFill>
              </a:rPr>
              <a:t>— Une </a:t>
            </a:r>
            <a:r>
              <a:rPr lang="fr-CA" sz="1800" b="1" baseline="0">
                <a:solidFill>
                  <a:schemeClr val="tx1"/>
                </a:solidFill>
              </a:rPr>
              <a:t>tâche</a:t>
            </a:r>
            <a:r>
              <a:rPr lang="fr-CA" sz="1800" baseline="0">
                <a:solidFill>
                  <a:schemeClr val="tx1"/>
                </a:solidFill>
              </a:rPr>
              <a:t> essentielle d’une « discipline » qu’une personne </a:t>
            </a:r>
            <a:r>
              <a:rPr lang="fr-CA" sz="1800" baseline="0" smtClean="0">
                <a:solidFill>
                  <a:schemeClr val="tx1"/>
                </a:solidFill>
              </a:rPr>
              <a:t>est jugée </a:t>
            </a:r>
            <a:r>
              <a:rPr lang="fr-CA" sz="1800" baseline="0">
                <a:solidFill>
                  <a:schemeClr val="tx1"/>
                </a:solidFill>
              </a:rPr>
              <a:t>apte à </a:t>
            </a:r>
            <a:r>
              <a:rPr lang="fr-CA" sz="1800" baseline="0" smtClean="0">
                <a:solidFill>
                  <a:schemeClr val="tx1"/>
                </a:solidFill>
              </a:rPr>
              <a:t>réaliser de </a:t>
            </a:r>
            <a:r>
              <a:rPr lang="fr-CA" sz="1800" baseline="0">
                <a:solidFill>
                  <a:schemeClr val="tx1"/>
                </a:solidFill>
              </a:rPr>
              <a:t>manière </a:t>
            </a:r>
            <a:r>
              <a:rPr lang="fr-CA" sz="1800" baseline="0" smtClean="0">
                <a:solidFill>
                  <a:schemeClr val="tx1"/>
                </a:solidFill>
              </a:rPr>
              <a:t>autonome </a:t>
            </a:r>
            <a:r>
              <a:rPr lang="fr-CA" sz="1800" baseline="0">
                <a:solidFill>
                  <a:schemeClr val="tx1"/>
                </a:solidFill>
              </a:rPr>
              <a:t>dans un contexte donné</a:t>
            </a:r>
          </a:p>
          <a:p>
            <a:pPr lvl="1">
              <a:spcBef>
                <a:spcPct val="0"/>
              </a:spcBef>
            </a:pPr>
            <a:r>
              <a:rPr lang="fr-CA" sz="1800" baseline="0" smtClean="0">
                <a:solidFill>
                  <a:schemeClr val="tx1"/>
                </a:solidFill>
              </a:rPr>
              <a:t>Utilisée </a:t>
            </a:r>
            <a:r>
              <a:rPr lang="fr-CA" sz="1800" baseline="0">
                <a:solidFill>
                  <a:schemeClr val="tx1"/>
                </a:solidFill>
              </a:rPr>
              <a:t>en évaluation</a:t>
            </a:r>
          </a:p>
          <a:p>
            <a:pPr lvl="1">
              <a:spcBef>
                <a:spcPct val="0"/>
              </a:spcBef>
            </a:pPr>
            <a:r>
              <a:rPr lang="fr-CA" sz="1800" baseline="0">
                <a:solidFill>
                  <a:schemeClr val="tx1"/>
                </a:solidFill>
              </a:rPr>
              <a:t>Englobe de nombreux jalons</a:t>
            </a:r>
          </a:p>
          <a:p>
            <a:pPr lvl="1"/>
            <a:endParaRPr lang="en-CA" sz="2200">
              <a:solidFill>
                <a:schemeClr val="tx1"/>
              </a:solidFill>
            </a:endParaRPr>
          </a:p>
          <a:p>
            <a:endParaRPr lang="en-US" sz="2400">
              <a:solidFill>
                <a:schemeClr val="tx1"/>
              </a:solidFill>
            </a:endParaRPr>
          </a:p>
          <a:p>
            <a:endParaRPr lang="en-US" sz="1050" smtClean="0">
              <a:solidFill>
                <a:schemeClr val="tx1"/>
              </a:solidFill>
            </a:endParaRPr>
          </a:p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00799" y="5911334"/>
            <a:ext cx="870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79865"/>
            <a:ext cx="3635688" cy="47161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89171" y="4953000"/>
            <a:ext cx="1219200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4800" smtClean="0">
                <a:solidFill>
                  <a:schemeClr val="bg1"/>
                </a:solidFill>
              </a:rPr>
              <a:t>APC</a:t>
            </a:r>
            <a:endParaRPr lang="en-CA" sz="4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baseline="0"/>
              <a:t>Relier les jalons et les </a:t>
            </a:r>
            <a:r>
              <a:rPr lang="fr-CA" baseline="0" smtClean="0"/>
              <a:t>APC</a:t>
            </a: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89616" y="1397000"/>
            <a:ext cx="7589184" cy="487997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fr-FR" smtClean="0"/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fr-FR" smtClean="0"/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fr-CA" baseline="0">
                <a:solidFill>
                  <a:schemeClr val="tx1"/>
                </a:solidFill>
              </a:rPr>
              <a:t>Les </a:t>
            </a:r>
            <a:r>
              <a:rPr lang="fr-CA" baseline="0" smtClean="0">
                <a:solidFill>
                  <a:schemeClr val="tx1"/>
                </a:solidFill>
              </a:rPr>
              <a:t>APC </a:t>
            </a:r>
            <a:r>
              <a:rPr lang="fr-CA" baseline="0">
                <a:solidFill>
                  <a:schemeClr val="tx1"/>
                </a:solidFill>
              </a:rPr>
              <a:t>sont des tâches ou des activités qui doivent être exécutées, </a:t>
            </a:r>
            <a:r>
              <a:rPr lang="fr-CA" b="1" baseline="0">
                <a:solidFill>
                  <a:schemeClr val="tx1"/>
                </a:solidFill>
              </a:rPr>
              <a:t>tandis que</a:t>
            </a:r>
            <a:r>
              <a:rPr lang="fr-CA" baseline="0">
                <a:solidFill>
                  <a:schemeClr val="tx1"/>
                </a:solidFill>
              </a:rPr>
              <a:t> les jalons renvoient aux habiletés de la personne. </a:t>
            </a:r>
            <a:endParaRPr lang="en-US" b="1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10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10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10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  <p:custDataLst>
              <p:tags r:id="rId4"/>
            </p:custDataLst>
          </p:nvPr>
        </p:nvSpPr>
        <p:spPr/>
        <p:txBody>
          <a:bodyPr/>
          <a:lstStyle/>
          <a:p>
            <a:endParaRPr/>
          </a:p>
        </p:txBody>
      </p:sp>
      <p:pic>
        <p:nvPicPr>
          <p:cNvPr id="9" name="Picture Placeholder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23" y="282643"/>
            <a:ext cx="1640204" cy="68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387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baseline="0" dirty="0"/>
              <a:t>Au cœur des </a:t>
            </a:r>
            <a:r>
              <a:rPr lang="fr-CA" baseline="0" dirty="0" smtClean="0"/>
              <a:t>APC, </a:t>
            </a:r>
            <a:r>
              <a:rPr lang="fr-CA" baseline="0" dirty="0"/>
              <a:t>la délégation de responsabilités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89616" y="1397000"/>
            <a:ext cx="7589184" cy="487997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300" b="1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10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10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10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  <p:custDataLst>
              <p:tags r:id="rId4"/>
            </p:custDataLst>
          </p:nvPr>
        </p:nvSpPr>
        <p:spPr/>
        <p:txBody>
          <a:bodyPr/>
          <a:lstStyle/>
          <a:p>
            <a:endParaRPr/>
          </a:p>
        </p:txBody>
      </p:sp>
      <p:pic>
        <p:nvPicPr>
          <p:cNvPr id="9" name="Picture Placeholder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23" y="282643"/>
            <a:ext cx="1640204" cy="6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 txBox="1"/>
          <p:nvPr>
            <p:custDataLst>
              <p:tags r:id="rId6"/>
            </p:custDataLst>
          </p:nvPr>
        </p:nvSpPr>
        <p:spPr>
          <a:xfrm>
            <a:off x="762000" y="1524001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spcAft>
                <a:spcPts val="864"/>
              </a:spcAft>
              <a:buFont typeface="Arial"/>
              <a:buChar char="•"/>
              <a:defRPr sz="2400" b="0" i="0" kern="1200">
                <a:solidFill>
                  <a:srgbClr val="0F3350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ts val="48"/>
              </a:spcBef>
              <a:buFont typeface="Arial"/>
              <a:buChar char="•"/>
              <a:defRPr sz="2000" b="0" i="0" kern="1200">
                <a:solidFill>
                  <a:schemeClr val="accent2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800" b="0" i="0" kern="1200">
                <a:solidFill>
                  <a:srgbClr val="414F5C"/>
                </a:solidFill>
                <a:latin typeface="Verdana"/>
                <a:ea typeface="+mn-ea"/>
                <a:cs typeface="Verdana"/>
              </a:defRPr>
            </a:lvl3pPr>
            <a:lvl4pPr marL="1417320" indent="-228600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b="0" i="0" kern="1200">
                <a:solidFill>
                  <a:schemeClr val="accent6"/>
                </a:solidFill>
                <a:latin typeface="Verdana"/>
                <a:ea typeface="+mn-ea"/>
                <a:cs typeface="Verdana"/>
              </a:defRPr>
            </a:lvl4pPr>
            <a:lvl5pPr marL="1691640" indent="-228600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b="0" i="0" kern="1200">
                <a:solidFill>
                  <a:schemeClr val="accent6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738" indent="0" algn="ctr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fr-CA" baseline="0">
                <a:solidFill>
                  <a:prstClr val="black"/>
                </a:solidFill>
                <a:ea typeface="Verdana"/>
              </a:rPr>
              <a:t>« Quelle tâche puis-je déléguer sans risque avec une supervision </a:t>
            </a:r>
            <a:r>
              <a:rPr lang="fr-CA" baseline="0">
                <a:solidFill>
                  <a:prstClr val="black"/>
                </a:solidFill>
              </a:rPr>
              <a:t>indirecte? </a:t>
            </a:r>
            <a:r>
              <a:rPr lang="fr-CA" baseline="0">
                <a:solidFill>
                  <a:prstClr val="black"/>
                </a:solidFill>
                <a:ea typeface="Verdana"/>
              </a:rPr>
              <a:t>»</a:t>
            </a:r>
            <a:endParaRPr lang="fr-CA" smtClean="0">
              <a:solidFill>
                <a:prstClr val="black"/>
              </a:solidFill>
            </a:endParaRPr>
          </a:p>
          <a:p>
            <a:pPr marL="58738" indent="0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endParaRPr lang="en-US" sz="2200">
              <a:solidFill>
                <a:prstClr val="black"/>
              </a:solidFill>
            </a:endParaRPr>
          </a:p>
        </p:txBody>
      </p:sp>
      <p:pic>
        <p:nvPicPr>
          <p:cNvPr id="8" name="Picture 2" descr="http://farm4.staticflickr.com/3172/3023552492_043ac43251_z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2717307"/>
            <a:ext cx="4378632" cy="28803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17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17.04.19"/>
  <p:tag name="AS_TITLE" val="Aspose.Slides for .NET 4.0"/>
  <p:tag name="AS_VERSION" val="17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Royal College Colour Palette">
      <a:dk1>
        <a:sysClr val="windowText" lastClr="000000"/>
      </a:dk1>
      <a:lt1>
        <a:sysClr val="window" lastClr="FFFFFF"/>
      </a:lt1>
      <a:dk2>
        <a:srgbClr val="003152"/>
      </a:dk2>
      <a:lt2>
        <a:srgbClr val="DBD0AB"/>
      </a:lt2>
      <a:accent1>
        <a:srgbClr val="998D5F"/>
      </a:accent1>
      <a:accent2>
        <a:srgbClr val="557FA6"/>
      </a:accent2>
      <a:accent3>
        <a:srgbClr val="C8B385"/>
      </a:accent3>
      <a:accent4>
        <a:srgbClr val="D8DFE0"/>
      </a:accent4>
      <a:accent5>
        <a:srgbClr val="BBC7D9"/>
      </a:accent5>
      <a:accent6>
        <a:srgbClr val="414F5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1413</Words>
  <Application>Microsoft Office PowerPoint</Application>
  <PresentationFormat>On-screen Show (4:3)</PresentationFormat>
  <Paragraphs>187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1_Office Theme</vt:lpstr>
      <vt:lpstr>2_Office Theme</vt:lpstr>
      <vt:lpstr>Aidez-nous à passer le mot</vt:lpstr>
      <vt:lpstr>Les jalons et les APC</vt:lpstr>
      <vt:lpstr>Qu’est-ce que La compétence par conception? Quels sont ses liens avec   le projet CanMEDS 2015?</vt:lpstr>
      <vt:lpstr>Le continuum de la compétence</vt:lpstr>
      <vt:lpstr>CanMEDS 2015 :  jalons et APC</vt:lpstr>
      <vt:lpstr>Exemple provisoire : APC</vt:lpstr>
      <vt:lpstr>Jalons et APC à chaque étape de la progression</vt:lpstr>
      <vt:lpstr>Relier les jalons et les APC</vt:lpstr>
      <vt:lpstr>Au cœur des APC, la délégation de responsabilités</vt:lpstr>
      <vt:lpstr>Jalons et APC à chaque étape de la formation</vt:lpstr>
      <vt:lpstr>Utilité des jalons et des APC</vt:lpstr>
      <vt:lpstr>En tant qu’enseignant…</vt:lpstr>
      <vt:lpstr>Jalons et APC</vt:lpstr>
      <vt:lpstr>Enseigner et évaluer à l’aide de jalons et d’APC</vt:lpstr>
      <vt:lpstr>Décomposer les jalons</vt:lpstr>
      <vt:lpstr>Aperçu éclairé du rendement</vt:lpstr>
      <vt:lpstr>Ressources sur la CPC et CanMEDS</vt:lpstr>
      <vt:lpstr>Votre opinion compte</vt:lpstr>
      <vt:lpstr>PowerPoint Presentation</vt:lpstr>
    </vt:vector>
  </TitlesOfParts>
  <Company>Royal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Milestones and Entrustable Professional Activties (EPAs)</dc:title>
  <dc:creator>Mohr, Crystal</dc:creator>
  <cp:lastModifiedBy>Hesson, Tammy</cp:lastModifiedBy>
  <cp:revision>51</cp:revision>
  <cp:lastPrinted>2016-02-26T08:30:46Z</cp:lastPrinted>
  <dcterms:created xsi:type="dcterms:W3CDTF">2015-02-17T21:06:42Z</dcterms:created>
  <dcterms:modified xsi:type="dcterms:W3CDTF">2017-10-30T20:51:08Z</dcterms:modified>
</cp:coreProperties>
</file>