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6.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7.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9.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0.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1.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2.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4.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5.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16.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17.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18.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19.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20.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21.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22.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24.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25.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26.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27.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28.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notesSlides/notesSlide29.xml" ContentType="application/vnd.openxmlformats-officedocument.presentationml.notesSlide+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51.xml" ContentType="application/vnd.openxmlformats-officedocument.presentationml.tags+xml"/>
  <Override PartName="/ppt/tags/tag152.xml" ContentType="application/vnd.openxmlformats-officedocument.presentationml.tags+xml"/>
  <Override PartName="/ppt/notesSlides/notesSlide3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notesSlides/notesSlide33.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34.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35.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notesSlides/notesSlide36.xml" ContentType="application/vnd.openxmlformats-officedocument.presentationml.notesSlide+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37.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38.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39.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notesSlides/notesSlide40.xml" ContentType="application/vnd.openxmlformats-officedocument.presentationml.notesSlide+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notesSlides/notesSlide41.xml" ContentType="application/vnd.openxmlformats-officedocument.presentationml.notesSlide+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notesSlides/notesSlide42.xml" ContentType="application/vnd.openxmlformats-officedocument.presentationml.notesSlide+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notesSlides/notesSlide43.xml" ContentType="application/vnd.openxmlformats-officedocument.presentationml.notesSlide+xml"/>
  <Override PartName="/ppt/tags/tag198.xml" ContentType="application/vnd.openxmlformats-officedocument.presentationml.tags+xml"/>
  <Override PartName="/ppt/notesSlides/notesSlide44.xml" ContentType="application/vnd.openxmlformats-officedocument.presentationml.notesSlide+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7"/>
  </p:notesMasterIdLst>
  <p:sldIdLst>
    <p:sldId id="257" r:id="rId2"/>
    <p:sldId id="422" r:id="rId3"/>
    <p:sldId id="273" r:id="rId4"/>
    <p:sldId id="272" r:id="rId5"/>
    <p:sldId id="423" r:id="rId6"/>
    <p:sldId id="267" r:id="rId7"/>
    <p:sldId id="274" r:id="rId8"/>
    <p:sldId id="329" r:id="rId9"/>
    <p:sldId id="277" r:id="rId10"/>
    <p:sldId id="278" r:id="rId11"/>
    <p:sldId id="279" r:id="rId12"/>
    <p:sldId id="324" r:id="rId13"/>
    <p:sldId id="281" r:id="rId14"/>
    <p:sldId id="316" r:id="rId15"/>
    <p:sldId id="344" r:id="rId16"/>
    <p:sldId id="318" r:id="rId17"/>
    <p:sldId id="305" r:id="rId18"/>
    <p:sldId id="330" r:id="rId19"/>
    <p:sldId id="283" r:id="rId20"/>
    <p:sldId id="331" r:id="rId21"/>
    <p:sldId id="317" r:id="rId22"/>
    <p:sldId id="306" r:id="rId23"/>
    <p:sldId id="282" r:id="rId24"/>
    <p:sldId id="418" r:id="rId25"/>
    <p:sldId id="419" r:id="rId26"/>
    <p:sldId id="420" r:id="rId27"/>
    <p:sldId id="421" r:id="rId28"/>
    <p:sldId id="322" r:id="rId29"/>
    <p:sldId id="287" r:id="rId30"/>
    <p:sldId id="288" r:id="rId31"/>
    <p:sldId id="290" r:id="rId32"/>
    <p:sldId id="291" r:id="rId33"/>
    <p:sldId id="332" r:id="rId34"/>
    <p:sldId id="323" r:id="rId35"/>
    <p:sldId id="289" r:id="rId36"/>
    <p:sldId id="293" r:id="rId37"/>
    <p:sldId id="294" r:id="rId38"/>
    <p:sldId id="333" r:id="rId39"/>
    <p:sldId id="334" r:id="rId40"/>
    <p:sldId id="328" r:id="rId41"/>
    <p:sldId id="275" r:id="rId42"/>
    <p:sldId id="301" r:id="rId43"/>
    <p:sldId id="424" r:id="rId44"/>
    <p:sldId id="425" r:id="rId45"/>
    <p:sldId id="271" r:id="rId46"/>
  </p:sldIdLst>
  <p:sldSz cx="12192000" cy="6858000"/>
  <p:notesSz cx="7010400" cy="92964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urphy, April" initials="MA" lastIdx="40" clrIdx="0"/>
  <p:cmAuthor id="1" name="Cheung, Warren" initials="CW" lastIdx="7" clrIdx="1">
    <p:extLst/>
  </p:cmAuthor>
  <p:cmAuthor id="2" name="Bourgeois, Ginette" initials="BG" lastIdx="1" clrIdx="2">
    <p:extLst/>
  </p:cmAuthor>
  <p:cmAuthor id="3" name="Charland, Christine" initials="CC"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838"/>
    <a:srgbClr val="00A3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276" autoAdjust="0"/>
    <p:restoredTop sz="59574" autoAdjust="0"/>
  </p:normalViewPr>
  <p:slideViewPr>
    <p:cSldViewPr snapToGrid="0" snapToObjects="1">
      <p:cViewPr varScale="1">
        <p:scale>
          <a:sx n="40" d="100"/>
          <a:sy n="40" d="100"/>
        </p:scale>
        <p:origin x="1988" y="4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50" d="100"/>
          <a:sy n="50" d="100"/>
        </p:scale>
        <p:origin x="2684" y="2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E4B2EA-821B-4FB6-8016-29BE5DC62346}" type="doc">
      <dgm:prSet loTypeId="urn:microsoft.com/office/officeart/2005/8/layout/radial4" loCatId="relationship" qsTypeId="urn:microsoft.com/office/officeart/2005/8/quickstyle/simple1" qsCatId="simple" csTypeId="urn:microsoft.com/office/officeart/2005/8/colors/accent1_1" csCatId="accent1" phldr="1"/>
      <dgm:spPr/>
      <dgm:t>
        <a:bodyPr/>
        <a:lstStyle/>
        <a:p>
          <a:endParaRPr lang="en-US"/>
        </a:p>
      </dgm:t>
    </dgm:pt>
    <dgm:pt modelId="{E84A4C20-6167-4DA6-BDFB-0202F3C4AEAE}">
      <dgm:prSet/>
      <dgm:spPr/>
      <dgm:t>
        <a:bodyPr/>
        <a:lstStyle/>
        <a:p>
          <a:r>
            <a:rPr lang="fr-CA" noProof="0" dirty="0">
              <a:latin typeface="Open Sans" panose="020B0606030504020204" pitchFamily="34" charset="0"/>
              <a:ea typeface="Open Sans" panose="020B0606030504020204" pitchFamily="34" charset="0"/>
              <a:cs typeface="Open Sans" panose="020B0606030504020204" pitchFamily="34" charset="0"/>
            </a:rPr>
            <a:t>Systèmes d’évaluation actuels</a:t>
          </a:r>
        </a:p>
      </dgm:t>
    </dgm:pt>
    <dgm:pt modelId="{85986D45-5221-4A84-A546-8ED08600C6B5}" type="parTrans" cxnId="{94B4DB09-170C-4629-9463-959CD588F2E4}">
      <dgm:prSet/>
      <dgm:spPr/>
      <dgm:t>
        <a:bodyPr/>
        <a:lstStyle/>
        <a:p>
          <a:endParaRPr lang="en-US"/>
        </a:p>
      </dgm:t>
    </dgm:pt>
    <dgm:pt modelId="{C6680DAF-33D2-40CC-95D2-E184187AE225}" type="sibTrans" cxnId="{94B4DB09-170C-4629-9463-959CD588F2E4}">
      <dgm:prSet/>
      <dgm:spPr/>
      <dgm:t>
        <a:bodyPr/>
        <a:lstStyle/>
        <a:p>
          <a:endParaRPr lang="en-US"/>
        </a:p>
      </dgm:t>
    </dgm:pt>
    <dgm:pt modelId="{3E940A27-52E9-4C39-B067-2917CF043522}">
      <dgm:prSet/>
      <dgm:spPr/>
      <dgm:t>
        <a:bodyPr/>
        <a:lstStyle/>
        <a:p>
          <a:r>
            <a:rPr lang="fr-CA" noProof="0" dirty="0">
              <a:latin typeface="Open Sans" panose="020B0606030504020204" pitchFamily="34" charset="0"/>
              <a:ea typeface="Open Sans" panose="020B0606030504020204" pitchFamily="34" charset="0"/>
              <a:cs typeface="Open Sans" panose="020B0606030504020204" pitchFamily="34" charset="0"/>
            </a:rPr>
            <a:t>Trop peu d’observations réelles</a:t>
          </a:r>
        </a:p>
      </dgm:t>
    </dgm:pt>
    <dgm:pt modelId="{3EFC1F2B-C805-47CD-AC69-72B11BE8CEC8}" type="parTrans" cxnId="{E9243780-5351-4BC0-9AFA-F1A7ADBE91A5}">
      <dgm:prSet/>
      <dgm:spPr/>
      <dgm:t>
        <a:bodyPr/>
        <a:lstStyle/>
        <a:p>
          <a:endParaRPr lang="fr-CA" noProof="0" dirty="0"/>
        </a:p>
      </dgm:t>
    </dgm:pt>
    <dgm:pt modelId="{919FDFB5-71A3-4571-B74B-9FC8295DA006}" type="sibTrans" cxnId="{E9243780-5351-4BC0-9AFA-F1A7ADBE91A5}">
      <dgm:prSet/>
      <dgm:spPr/>
      <dgm:t>
        <a:bodyPr/>
        <a:lstStyle/>
        <a:p>
          <a:endParaRPr lang="en-US"/>
        </a:p>
      </dgm:t>
    </dgm:pt>
    <dgm:pt modelId="{F1830813-A671-4B0E-8E6B-436005856002}">
      <dgm:prSet/>
      <dgm:spPr/>
      <dgm:t>
        <a:bodyPr/>
        <a:lstStyle/>
        <a:p>
          <a:r>
            <a:rPr lang="fr-CA" noProof="0" dirty="0">
              <a:latin typeface="Open Sans" panose="020B0606030504020204" pitchFamily="34" charset="0"/>
              <a:ea typeface="Open Sans" panose="020B0606030504020204" pitchFamily="34" charset="0"/>
              <a:cs typeface="Open Sans" panose="020B0606030504020204" pitchFamily="34" charset="0"/>
            </a:rPr>
            <a:t>Trop peu de points de données pour prendre les grandes décisions</a:t>
          </a:r>
        </a:p>
      </dgm:t>
    </dgm:pt>
    <dgm:pt modelId="{255F8009-ECB5-448D-AF1D-C3FA7A8B0EDA}" type="parTrans" cxnId="{A5E3E7E8-002B-4FCF-906D-7A11258FA08D}">
      <dgm:prSet/>
      <dgm:spPr/>
      <dgm:t>
        <a:bodyPr/>
        <a:lstStyle/>
        <a:p>
          <a:endParaRPr lang="fr-CA" noProof="0" dirty="0"/>
        </a:p>
      </dgm:t>
    </dgm:pt>
    <dgm:pt modelId="{5E2807F8-0454-456D-BDEA-66F34AB625BD}" type="sibTrans" cxnId="{A5E3E7E8-002B-4FCF-906D-7A11258FA08D}">
      <dgm:prSet/>
      <dgm:spPr/>
      <dgm:t>
        <a:bodyPr/>
        <a:lstStyle/>
        <a:p>
          <a:endParaRPr lang="en-US"/>
        </a:p>
      </dgm:t>
    </dgm:pt>
    <dgm:pt modelId="{B0C016A6-B1DA-4528-9DDD-2E7FDBDA12C4}">
      <dgm:prSet/>
      <dgm:spPr/>
      <dgm:t>
        <a:bodyPr/>
        <a:lstStyle/>
        <a:p>
          <a:r>
            <a:rPr lang="fr-CA" noProof="0" dirty="0">
              <a:latin typeface="Open Sans" panose="020B0606030504020204" pitchFamily="34" charset="0"/>
              <a:ea typeface="Open Sans" panose="020B0606030504020204" pitchFamily="34" charset="0"/>
              <a:cs typeface="Open Sans" panose="020B0606030504020204" pitchFamily="34" charset="0"/>
            </a:rPr>
            <a:t>Peu fiables</a:t>
          </a:r>
        </a:p>
      </dgm:t>
    </dgm:pt>
    <dgm:pt modelId="{1A6BA487-7221-4EC1-8A8B-C4C14F40298E}" type="parTrans" cxnId="{D38F4931-B9F6-4540-8A17-2889D2273428}">
      <dgm:prSet/>
      <dgm:spPr/>
      <dgm:t>
        <a:bodyPr/>
        <a:lstStyle/>
        <a:p>
          <a:endParaRPr lang="fr-CA" noProof="0" dirty="0"/>
        </a:p>
      </dgm:t>
    </dgm:pt>
    <dgm:pt modelId="{C39C9060-5AC4-42AF-9F8D-033248EBFE17}" type="sibTrans" cxnId="{D38F4931-B9F6-4540-8A17-2889D2273428}">
      <dgm:prSet/>
      <dgm:spPr/>
      <dgm:t>
        <a:bodyPr/>
        <a:lstStyle/>
        <a:p>
          <a:endParaRPr lang="en-US"/>
        </a:p>
      </dgm:t>
    </dgm:pt>
    <dgm:pt modelId="{B9CB1DC2-E22B-4E9A-8B0A-06077AD2BBDA}">
      <dgm:prSet/>
      <dgm:spPr/>
      <dgm:t>
        <a:bodyPr/>
        <a:lstStyle/>
        <a:p>
          <a:r>
            <a:rPr lang="fr-CA" noProof="0" dirty="0">
              <a:latin typeface="Open Sans" panose="020B0606030504020204" pitchFamily="34" charset="0"/>
              <a:ea typeface="Open Sans" panose="020B0606030504020204" pitchFamily="34" charset="0"/>
              <a:cs typeface="Open Sans" panose="020B0606030504020204" pitchFamily="34" charset="0"/>
            </a:rPr>
            <a:t>Trop subjectifs</a:t>
          </a:r>
        </a:p>
      </dgm:t>
    </dgm:pt>
    <dgm:pt modelId="{2941DB02-7BF1-4605-A215-EC1B7658452E}" type="parTrans" cxnId="{4DC49A29-D4FF-45C1-B8FF-4DECDE4368B2}">
      <dgm:prSet/>
      <dgm:spPr/>
      <dgm:t>
        <a:bodyPr/>
        <a:lstStyle/>
        <a:p>
          <a:endParaRPr lang="fr-CA" noProof="0" dirty="0"/>
        </a:p>
      </dgm:t>
    </dgm:pt>
    <dgm:pt modelId="{CCB7E23C-0E2B-4B57-8EE6-FC9BFAABCE7A}" type="sibTrans" cxnId="{4DC49A29-D4FF-45C1-B8FF-4DECDE4368B2}">
      <dgm:prSet/>
      <dgm:spPr/>
      <dgm:t>
        <a:bodyPr/>
        <a:lstStyle/>
        <a:p>
          <a:endParaRPr lang="en-US"/>
        </a:p>
      </dgm:t>
    </dgm:pt>
    <dgm:pt modelId="{8D7F8F65-3629-46E0-B369-D9FA50961AB6}">
      <dgm:prSet/>
      <dgm:spPr/>
      <dgm:t>
        <a:bodyPr/>
        <a:lstStyle/>
        <a:p>
          <a:r>
            <a:rPr lang="fr-CA" noProof="0" dirty="0">
              <a:latin typeface="Open Sans" panose="020B0606030504020204" pitchFamily="34" charset="0"/>
              <a:ea typeface="Open Sans" panose="020B0606030504020204" pitchFamily="34" charset="0"/>
              <a:cs typeface="Open Sans" panose="020B0606030504020204" pitchFamily="34" charset="0"/>
            </a:rPr>
            <a:t>Non concrets</a:t>
          </a:r>
        </a:p>
      </dgm:t>
    </dgm:pt>
    <dgm:pt modelId="{52ADFF9B-E114-431F-B037-927D0E4E26B4}" type="parTrans" cxnId="{95741C71-3498-4392-966A-6FAADD9295BC}">
      <dgm:prSet/>
      <dgm:spPr/>
      <dgm:t>
        <a:bodyPr/>
        <a:lstStyle/>
        <a:p>
          <a:endParaRPr lang="fr-CA" noProof="0" dirty="0"/>
        </a:p>
      </dgm:t>
    </dgm:pt>
    <dgm:pt modelId="{E00527CF-95DC-43EE-8B00-02BE34F0E6D6}" type="sibTrans" cxnId="{95741C71-3498-4392-966A-6FAADD9295BC}">
      <dgm:prSet/>
      <dgm:spPr/>
      <dgm:t>
        <a:bodyPr/>
        <a:lstStyle/>
        <a:p>
          <a:endParaRPr lang="en-US"/>
        </a:p>
      </dgm:t>
    </dgm:pt>
    <dgm:pt modelId="{1FD4D20A-2D80-4639-ACAF-ECAF33236081}">
      <dgm:prSet/>
      <dgm:spPr/>
      <dgm:t>
        <a:bodyPr/>
        <a:lstStyle/>
        <a:p>
          <a:r>
            <a:rPr lang="fr-CA" noProof="0" dirty="0">
              <a:latin typeface="Open Sans" panose="020B0606030504020204" pitchFamily="34" charset="0"/>
              <a:ea typeface="Open Sans" panose="020B0606030504020204" pitchFamily="34" charset="0"/>
              <a:cs typeface="Open Sans" panose="020B0606030504020204" pitchFamily="34" charset="0"/>
            </a:rPr>
            <a:t>Souvent indéfendables</a:t>
          </a:r>
        </a:p>
      </dgm:t>
    </dgm:pt>
    <dgm:pt modelId="{AE5484E8-747B-4612-AEE4-56E3B7E794C0}" type="parTrans" cxnId="{5D309F99-0260-449E-9F48-D4B26D5A795F}">
      <dgm:prSet/>
      <dgm:spPr/>
      <dgm:t>
        <a:bodyPr/>
        <a:lstStyle/>
        <a:p>
          <a:endParaRPr lang="fr-CA" noProof="0" dirty="0"/>
        </a:p>
      </dgm:t>
    </dgm:pt>
    <dgm:pt modelId="{A9C2FBDB-FBAD-4932-AF90-3304D84024FA}" type="sibTrans" cxnId="{5D309F99-0260-449E-9F48-D4B26D5A795F}">
      <dgm:prSet/>
      <dgm:spPr/>
      <dgm:t>
        <a:bodyPr/>
        <a:lstStyle/>
        <a:p>
          <a:endParaRPr lang="en-US"/>
        </a:p>
      </dgm:t>
    </dgm:pt>
    <dgm:pt modelId="{1FF49A43-1B20-494E-A60F-87252E5A1234}">
      <dgm:prSet/>
      <dgm:spPr/>
      <dgm:t>
        <a:bodyPr/>
        <a:lstStyle/>
        <a:p>
          <a:r>
            <a:rPr lang="fr-CA" noProof="0" dirty="0">
              <a:latin typeface="Open Sans" panose="020B0606030504020204" pitchFamily="34" charset="0"/>
              <a:ea typeface="Open Sans" panose="020B0606030504020204" pitchFamily="34" charset="0"/>
              <a:cs typeface="Open Sans" panose="020B0606030504020204" pitchFamily="34" charset="0"/>
            </a:rPr>
            <a:t>Parfois impraticables</a:t>
          </a:r>
        </a:p>
      </dgm:t>
    </dgm:pt>
    <dgm:pt modelId="{BBBAC35C-1198-4B7A-B272-746F2ED02686}" type="parTrans" cxnId="{D48262B8-A101-4048-837F-3914C2DE44A3}">
      <dgm:prSet/>
      <dgm:spPr/>
      <dgm:t>
        <a:bodyPr/>
        <a:lstStyle/>
        <a:p>
          <a:endParaRPr lang="fr-CA" noProof="0" dirty="0"/>
        </a:p>
      </dgm:t>
    </dgm:pt>
    <dgm:pt modelId="{42416359-3821-4FFF-8895-31E7A3902408}" type="sibTrans" cxnId="{D48262B8-A101-4048-837F-3914C2DE44A3}">
      <dgm:prSet/>
      <dgm:spPr/>
      <dgm:t>
        <a:bodyPr/>
        <a:lstStyle/>
        <a:p>
          <a:endParaRPr lang="en-US"/>
        </a:p>
      </dgm:t>
    </dgm:pt>
    <dgm:pt modelId="{C3706208-1EA4-4E3B-A6F0-8905571F3A05}" type="pres">
      <dgm:prSet presAssocID="{5DE4B2EA-821B-4FB6-8016-29BE5DC62346}" presName="cycle" presStyleCnt="0">
        <dgm:presLayoutVars>
          <dgm:chMax val="1"/>
          <dgm:dir/>
          <dgm:animLvl val="ctr"/>
          <dgm:resizeHandles val="exact"/>
        </dgm:presLayoutVars>
      </dgm:prSet>
      <dgm:spPr/>
    </dgm:pt>
    <dgm:pt modelId="{7A5750F9-F31F-4288-BABE-C15B58D9114B}" type="pres">
      <dgm:prSet presAssocID="{E84A4C20-6167-4DA6-BDFB-0202F3C4AEAE}" presName="centerShape" presStyleLbl="node0" presStyleIdx="0" presStyleCnt="1"/>
      <dgm:spPr/>
    </dgm:pt>
    <dgm:pt modelId="{24F17BBA-5138-4701-939C-246E49104011}" type="pres">
      <dgm:prSet presAssocID="{3EFC1F2B-C805-47CD-AC69-72B11BE8CEC8}" presName="parTrans" presStyleLbl="bgSibTrans2D1" presStyleIdx="0" presStyleCnt="7" custFlipVert="1"/>
      <dgm:spPr/>
    </dgm:pt>
    <dgm:pt modelId="{A5B7C65C-2A74-4588-950B-0191463A884D}" type="pres">
      <dgm:prSet presAssocID="{3E940A27-52E9-4C39-B067-2917CF043522}" presName="node" presStyleLbl="node1" presStyleIdx="0" presStyleCnt="7">
        <dgm:presLayoutVars>
          <dgm:bulletEnabled val="1"/>
        </dgm:presLayoutVars>
      </dgm:prSet>
      <dgm:spPr/>
    </dgm:pt>
    <dgm:pt modelId="{91A7D613-8605-40D8-AF7C-9373ECBA469F}" type="pres">
      <dgm:prSet presAssocID="{255F8009-ECB5-448D-AF1D-C3FA7A8B0EDA}" presName="parTrans" presStyleLbl="bgSibTrans2D1" presStyleIdx="1" presStyleCnt="7"/>
      <dgm:spPr/>
    </dgm:pt>
    <dgm:pt modelId="{F81BB1A3-F915-45BB-9A39-E85441490E40}" type="pres">
      <dgm:prSet presAssocID="{F1830813-A671-4B0E-8E6B-436005856002}" presName="node" presStyleLbl="node1" presStyleIdx="1" presStyleCnt="7">
        <dgm:presLayoutVars>
          <dgm:bulletEnabled val="1"/>
        </dgm:presLayoutVars>
      </dgm:prSet>
      <dgm:spPr/>
    </dgm:pt>
    <dgm:pt modelId="{62480C74-EFC0-4237-8EA0-A533D82C1CF2}" type="pres">
      <dgm:prSet presAssocID="{1A6BA487-7221-4EC1-8A8B-C4C14F40298E}" presName="parTrans" presStyleLbl="bgSibTrans2D1" presStyleIdx="2" presStyleCnt="7"/>
      <dgm:spPr/>
    </dgm:pt>
    <dgm:pt modelId="{CDF0A3C1-B4F2-4947-AE8D-F14F2113BBB8}" type="pres">
      <dgm:prSet presAssocID="{B0C016A6-B1DA-4528-9DDD-2E7FDBDA12C4}" presName="node" presStyleLbl="node1" presStyleIdx="2" presStyleCnt="7">
        <dgm:presLayoutVars>
          <dgm:bulletEnabled val="1"/>
        </dgm:presLayoutVars>
      </dgm:prSet>
      <dgm:spPr/>
    </dgm:pt>
    <dgm:pt modelId="{524ABAE1-5206-4B85-AED8-BCCD9BE93A79}" type="pres">
      <dgm:prSet presAssocID="{2941DB02-7BF1-4605-A215-EC1B7658452E}" presName="parTrans" presStyleLbl="bgSibTrans2D1" presStyleIdx="3" presStyleCnt="7"/>
      <dgm:spPr/>
    </dgm:pt>
    <dgm:pt modelId="{83209139-8162-4658-A5E0-E845B1C4F072}" type="pres">
      <dgm:prSet presAssocID="{B9CB1DC2-E22B-4E9A-8B0A-06077AD2BBDA}" presName="node" presStyleLbl="node1" presStyleIdx="3" presStyleCnt="7">
        <dgm:presLayoutVars>
          <dgm:bulletEnabled val="1"/>
        </dgm:presLayoutVars>
      </dgm:prSet>
      <dgm:spPr/>
    </dgm:pt>
    <dgm:pt modelId="{C3AD4109-7D3D-41A6-AB80-E26712B670D8}" type="pres">
      <dgm:prSet presAssocID="{52ADFF9B-E114-431F-B037-927D0E4E26B4}" presName="parTrans" presStyleLbl="bgSibTrans2D1" presStyleIdx="4" presStyleCnt="7"/>
      <dgm:spPr/>
    </dgm:pt>
    <dgm:pt modelId="{90D11ADA-79EE-4CBB-B524-FCDC8D898FFC}" type="pres">
      <dgm:prSet presAssocID="{8D7F8F65-3629-46E0-B369-D9FA50961AB6}" presName="node" presStyleLbl="node1" presStyleIdx="4" presStyleCnt="7">
        <dgm:presLayoutVars>
          <dgm:bulletEnabled val="1"/>
        </dgm:presLayoutVars>
      </dgm:prSet>
      <dgm:spPr/>
    </dgm:pt>
    <dgm:pt modelId="{EF3B5FBB-8984-46E1-90D5-6D2EC1AC26A5}" type="pres">
      <dgm:prSet presAssocID="{AE5484E8-747B-4612-AEE4-56E3B7E794C0}" presName="parTrans" presStyleLbl="bgSibTrans2D1" presStyleIdx="5" presStyleCnt="7"/>
      <dgm:spPr/>
    </dgm:pt>
    <dgm:pt modelId="{C8F098D7-953F-4158-8769-EDE4DD173314}" type="pres">
      <dgm:prSet presAssocID="{1FD4D20A-2D80-4639-ACAF-ECAF33236081}" presName="node" presStyleLbl="node1" presStyleIdx="5" presStyleCnt="7">
        <dgm:presLayoutVars>
          <dgm:bulletEnabled val="1"/>
        </dgm:presLayoutVars>
      </dgm:prSet>
      <dgm:spPr/>
    </dgm:pt>
    <dgm:pt modelId="{878E9C75-9F09-4B8D-A0CB-F694A87D1694}" type="pres">
      <dgm:prSet presAssocID="{BBBAC35C-1198-4B7A-B272-746F2ED02686}" presName="parTrans" presStyleLbl="bgSibTrans2D1" presStyleIdx="6" presStyleCnt="7"/>
      <dgm:spPr/>
    </dgm:pt>
    <dgm:pt modelId="{559B4475-4899-4A62-80D2-2F7DB952D4E6}" type="pres">
      <dgm:prSet presAssocID="{1FF49A43-1B20-494E-A60F-87252E5A1234}" presName="node" presStyleLbl="node1" presStyleIdx="6" presStyleCnt="7">
        <dgm:presLayoutVars>
          <dgm:bulletEnabled val="1"/>
        </dgm:presLayoutVars>
      </dgm:prSet>
      <dgm:spPr/>
    </dgm:pt>
  </dgm:ptLst>
  <dgm:cxnLst>
    <dgm:cxn modelId="{F4DB3604-EC80-4B0E-86A6-DD7B90167871}" type="presOf" srcId="{E84A4C20-6167-4DA6-BDFB-0202F3C4AEAE}" destId="{7A5750F9-F31F-4288-BABE-C15B58D9114B}" srcOrd="0" destOrd="0" presId="urn:microsoft.com/office/officeart/2005/8/layout/radial4"/>
    <dgm:cxn modelId="{18EB0208-A2EC-4B8A-8642-920E14CE0D8C}" type="presOf" srcId="{8D7F8F65-3629-46E0-B369-D9FA50961AB6}" destId="{90D11ADA-79EE-4CBB-B524-FCDC8D898FFC}" srcOrd="0" destOrd="0" presId="urn:microsoft.com/office/officeart/2005/8/layout/radial4"/>
    <dgm:cxn modelId="{590C5809-E8CA-451A-924D-30AAD4150336}" type="presOf" srcId="{5DE4B2EA-821B-4FB6-8016-29BE5DC62346}" destId="{C3706208-1EA4-4E3B-A6F0-8905571F3A05}" srcOrd="0" destOrd="0" presId="urn:microsoft.com/office/officeart/2005/8/layout/radial4"/>
    <dgm:cxn modelId="{94B4DB09-170C-4629-9463-959CD588F2E4}" srcId="{5DE4B2EA-821B-4FB6-8016-29BE5DC62346}" destId="{E84A4C20-6167-4DA6-BDFB-0202F3C4AEAE}" srcOrd="0" destOrd="0" parTransId="{85986D45-5221-4A84-A546-8ED08600C6B5}" sibTransId="{C6680DAF-33D2-40CC-95D2-E184187AE225}"/>
    <dgm:cxn modelId="{4DC49A29-D4FF-45C1-B8FF-4DECDE4368B2}" srcId="{E84A4C20-6167-4DA6-BDFB-0202F3C4AEAE}" destId="{B9CB1DC2-E22B-4E9A-8B0A-06077AD2BBDA}" srcOrd="3" destOrd="0" parTransId="{2941DB02-7BF1-4605-A215-EC1B7658452E}" sibTransId="{CCB7E23C-0E2B-4B57-8EE6-FC9BFAABCE7A}"/>
    <dgm:cxn modelId="{D38F4931-B9F6-4540-8A17-2889D2273428}" srcId="{E84A4C20-6167-4DA6-BDFB-0202F3C4AEAE}" destId="{B0C016A6-B1DA-4528-9DDD-2E7FDBDA12C4}" srcOrd="2" destOrd="0" parTransId="{1A6BA487-7221-4EC1-8A8B-C4C14F40298E}" sibTransId="{C39C9060-5AC4-42AF-9F8D-033248EBFE17}"/>
    <dgm:cxn modelId="{34C9804D-3464-4675-9D36-5D84BF74990E}" type="presOf" srcId="{1A6BA487-7221-4EC1-8A8B-C4C14F40298E}" destId="{62480C74-EFC0-4237-8EA0-A533D82C1CF2}" srcOrd="0" destOrd="0" presId="urn:microsoft.com/office/officeart/2005/8/layout/radial4"/>
    <dgm:cxn modelId="{F46CC94D-2480-4E16-832D-5D018A426AEE}" type="presOf" srcId="{255F8009-ECB5-448D-AF1D-C3FA7A8B0EDA}" destId="{91A7D613-8605-40D8-AF7C-9373ECBA469F}" srcOrd="0" destOrd="0" presId="urn:microsoft.com/office/officeart/2005/8/layout/radial4"/>
    <dgm:cxn modelId="{91550351-6F57-4104-96BD-EF916A537527}" type="presOf" srcId="{52ADFF9B-E114-431F-B037-927D0E4E26B4}" destId="{C3AD4109-7D3D-41A6-AB80-E26712B670D8}" srcOrd="0" destOrd="0" presId="urn:microsoft.com/office/officeart/2005/8/layout/radial4"/>
    <dgm:cxn modelId="{95741C71-3498-4392-966A-6FAADD9295BC}" srcId="{E84A4C20-6167-4DA6-BDFB-0202F3C4AEAE}" destId="{8D7F8F65-3629-46E0-B369-D9FA50961AB6}" srcOrd="4" destOrd="0" parTransId="{52ADFF9B-E114-431F-B037-927D0E4E26B4}" sibTransId="{E00527CF-95DC-43EE-8B00-02BE34F0E6D6}"/>
    <dgm:cxn modelId="{814D505A-EA28-4C58-AFF9-433426B9B186}" type="presOf" srcId="{B9CB1DC2-E22B-4E9A-8B0A-06077AD2BBDA}" destId="{83209139-8162-4658-A5E0-E845B1C4F072}" srcOrd="0" destOrd="0" presId="urn:microsoft.com/office/officeart/2005/8/layout/radial4"/>
    <dgm:cxn modelId="{9E00467C-0F7C-4845-8C43-A3C4027BBF17}" type="presOf" srcId="{1FF49A43-1B20-494E-A60F-87252E5A1234}" destId="{559B4475-4899-4A62-80D2-2F7DB952D4E6}" srcOrd="0" destOrd="0" presId="urn:microsoft.com/office/officeart/2005/8/layout/radial4"/>
    <dgm:cxn modelId="{E9243780-5351-4BC0-9AFA-F1A7ADBE91A5}" srcId="{E84A4C20-6167-4DA6-BDFB-0202F3C4AEAE}" destId="{3E940A27-52E9-4C39-B067-2917CF043522}" srcOrd="0" destOrd="0" parTransId="{3EFC1F2B-C805-47CD-AC69-72B11BE8CEC8}" sibTransId="{919FDFB5-71A3-4571-B74B-9FC8295DA006}"/>
    <dgm:cxn modelId="{DDF71E86-D8C3-4405-AA2C-70B4B326C16F}" type="presOf" srcId="{BBBAC35C-1198-4B7A-B272-746F2ED02686}" destId="{878E9C75-9F09-4B8D-A0CB-F694A87D1694}" srcOrd="0" destOrd="0" presId="urn:microsoft.com/office/officeart/2005/8/layout/radial4"/>
    <dgm:cxn modelId="{5D309F99-0260-449E-9F48-D4B26D5A795F}" srcId="{E84A4C20-6167-4DA6-BDFB-0202F3C4AEAE}" destId="{1FD4D20A-2D80-4639-ACAF-ECAF33236081}" srcOrd="5" destOrd="0" parTransId="{AE5484E8-747B-4612-AEE4-56E3B7E794C0}" sibTransId="{A9C2FBDB-FBAD-4932-AF90-3304D84024FA}"/>
    <dgm:cxn modelId="{9D3DCEA6-8316-4D19-8524-A60193A69315}" type="presOf" srcId="{3E940A27-52E9-4C39-B067-2917CF043522}" destId="{A5B7C65C-2A74-4588-950B-0191463A884D}" srcOrd="0" destOrd="0" presId="urn:microsoft.com/office/officeart/2005/8/layout/radial4"/>
    <dgm:cxn modelId="{8EFDA9AC-EFC3-4D44-8B14-2D6C55F39C85}" type="presOf" srcId="{B0C016A6-B1DA-4528-9DDD-2E7FDBDA12C4}" destId="{CDF0A3C1-B4F2-4947-AE8D-F14F2113BBB8}" srcOrd="0" destOrd="0" presId="urn:microsoft.com/office/officeart/2005/8/layout/radial4"/>
    <dgm:cxn modelId="{A33CA0B1-3B48-4A3B-975F-292ED3F33FF8}" type="presOf" srcId="{1FD4D20A-2D80-4639-ACAF-ECAF33236081}" destId="{C8F098D7-953F-4158-8769-EDE4DD173314}" srcOrd="0" destOrd="0" presId="urn:microsoft.com/office/officeart/2005/8/layout/radial4"/>
    <dgm:cxn modelId="{4430ABB4-01C1-4616-A520-F0BE365C4456}" type="presOf" srcId="{2941DB02-7BF1-4605-A215-EC1B7658452E}" destId="{524ABAE1-5206-4B85-AED8-BCCD9BE93A79}" srcOrd="0" destOrd="0" presId="urn:microsoft.com/office/officeart/2005/8/layout/radial4"/>
    <dgm:cxn modelId="{B9568DB5-5488-4942-BAC3-774FCDBD9DD6}" type="presOf" srcId="{AE5484E8-747B-4612-AEE4-56E3B7E794C0}" destId="{EF3B5FBB-8984-46E1-90D5-6D2EC1AC26A5}" srcOrd="0" destOrd="0" presId="urn:microsoft.com/office/officeart/2005/8/layout/radial4"/>
    <dgm:cxn modelId="{D48262B8-A101-4048-837F-3914C2DE44A3}" srcId="{E84A4C20-6167-4DA6-BDFB-0202F3C4AEAE}" destId="{1FF49A43-1B20-494E-A60F-87252E5A1234}" srcOrd="6" destOrd="0" parTransId="{BBBAC35C-1198-4B7A-B272-746F2ED02686}" sibTransId="{42416359-3821-4FFF-8895-31E7A3902408}"/>
    <dgm:cxn modelId="{D5B587CB-BF6A-4EAA-B074-5954E834CE89}" type="presOf" srcId="{3EFC1F2B-C805-47CD-AC69-72B11BE8CEC8}" destId="{24F17BBA-5138-4701-939C-246E49104011}" srcOrd="0" destOrd="0" presId="urn:microsoft.com/office/officeart/2005/8/layout/radial4"/>
    <dgm:cxn modelId="{136C6EE2-6AD8-47AF-B145-54A820F25717}" type="presOf" srcId="{F1830813-A671-4B0E-8E6B-436005856002}" destId="{F81BB1A3-F915-45BB-9A39-E85441490E40}" srcOrd="0" destOrd="0" presId="urn:microsoft.com/office/officeart/2005/8/layout/radial4"/>
    <dgm:cxn modelId="{A5E3E7E8-002B-4FCF-906D-7A11258FA08D}" srcId="{E84A4C20-6167-4DA6-BDFB-0202F3C4AEAE}" destId="{F1830813-A671-4B0E-8E6B-436005856002}" srcOrd="1" destOrd="0" parTransId="{255F8009-ECB5-448D-AF1D-C3FA7A8B0EDA}" sibTransId="{5E2807F8-0454-456D-BDEA-66F34AB625BD}"/>
    <dgm:cxn modelId="{05F85C27-B135-406A-B3AF-861E11AA89CC}" type="presParOf" srcId="{C3706208-1EA4-4E3B-A6F0-8905571F3A05}" destId="{7A5750F9-F31F-4288-BABE-C15B58D9114B}" srcOrd="0" destOrd="0" presId="urn:microsoft.com/office/officeart/2005/8/layout/radial4"/>
    <dgm:cxn modelId="{BFB76A77-466B-4358-AB7D-E31735545CF1}" type="presParOf" srcId="{C3706208-1EA4-4E3B-A6F0-8905571F3A05}" destId="{24F17BBA-5138-4701-939C-246E49104011}" srcOrd="1" destOrd="0" presId="urn:microsoft.com/office/officeart/2005/8/layout/radial4"/>
    <dgm:cxn modelId="{B8279FC9-4268-40DF-9625-CA0A2620421F}" type="presParOf" srcId="{C3706208-1EA4-4E3B-A6F0-8905571F3A05}" destId="{A5B7C65C-2A74-4588-950B-0191463A884D}" srcOrd="2" destOrd="0" presId="urn:microsoft.com/office/officeart/2005/8/layout/radial4"/>
    <dgm:cxn modelId="{AC2B9AA2-DF18-485B-AF61-75754B53CD17}" type="presParOf" srcId="{C3706208-1EA4-4E3B-A6F0-8905571F3A05}" destId="{91A7D613-8605-40D8-AF7C-9373ECBA469F}" srcOrd="3" destOrd="0" presId="urn:microsoft.com/office/officeart/2005/8/layout/radial4"/>
    <dgm:cxn modelId="{19D5DF00-E755-4DC0-BF22-0B24F8B788A9}" type="presParOf" srcId="{C3706208-1EA4-4E3B-A6F0-8905571F3A05}" destId="{F81BB1A3-F915-45BB-9A39-E85441490E40}" srcOrd="4" destOrd="0" presId="urn:microsoft.com/office/officeart/2005/8/layout/radial4"/>
    <dgm:cxn modelId="{6806CD72-D2A8-429D-861D-12034DEDA701}" type="presParOf" srcId="{C3706208-1EA4-4E3B-A6F0-8905571F3A05}" destId="{62480C74-EFC0-4237-8EA0-A533D82C1CF2}" srcOrd="5" destOrd="0" presId="urn:microsoft.com/office/officeart/2005/8/layout/radial4"/>
    <dgm:cxn modelId="{30BCB341-4DDF-4DFE-B72B-F4C15AA629D6}" type="presParOf" srcId="{C3706208-1EA4-4E3B-A6F0-8905571F3A05}" destId="{CDF0A3C1-B4F2-4947-AE8D-F14F2113BBB8}" srcOrd="6" destOrd="0" presId="urn:microsoft.com/office/officeart/2005/8/layout/radial4"/>
    <dgm:cxn modelId="{DCBB1711-3898-4F3E-B059-2045E826BDA0}" type="presParOf" srcId="{C3706208-1EA4-4E3B-A6F0-8905571F3A05}" destId="{524ABAE1-5206-4B85-AED8-BCCD9BE93A79}" srcOrd="7" destOrd="0" presId="urn:microsoft.com/office/officeart/2005/8/layout/radial4"/>
    <dgm:cxn modelId="{7D872EC6-A51C-4B38-9138-2F135F80173D}" type="presParOf" srcId="{C3706208-1EA4-4E3B-A6F0-8905571F3A05}" destId="{83209139-8162-4658-A5E0-E845B1C4F072}" srcOrd="8" destOrd="0" presId="urn:microsoft.com/office/officeart/2005/8/layout/radial4"/>
    <dgm:cxn modelId="{98BBFBAA-F410-43A9-AD83-89C2358377C3}" type="presParOf" srcId="{C3706208-1EA4-4E3B-A6F0-8905571F3A05}" destId="{C3AD4109-7D3D-41A6-AB80-E26712B670D8}" srcOrd="9" destOrd="0" presId="urn:microsoft.com/office/officeart/2005/8/layout/radial4"/>
    <dgm:cxn modelId="{ABB27C90-954A-48FB-B69A-46D2A989A8EF}" type="presParOf" srcId="{C3706208-1EA4-4E3B-A6F0-8905571F3A05}" destId="{90D11ADA-79EE-4CBB-B524-FCDC8D898FFC}" srcOrd="10" destOrd="0" presId="urn:microsoft.com/office/officeart/2005/8/layout/radial4"/>
    <dgm:cxn modelId="{A411F6F1-F4E7-4868-A1F5-8D6A8C31B728}" type="presParOf" srcId="{C3706208-1EA4-4E3B-A6F0-8905571F3A05}" destId="{EF3B5FBB-8984-46E1-90D5-6D2EC1AC26A5}" srcOrd="11" destOrd="0" presId="urn:microsoft.com/office/officeart/2005/8/layout/radial4"/>
    <dgm:cxn modelId="{51663D20-27A3-47A6-89A2-F797768656E1}" type="presParOf" srcId="{C3706208-1EA4-4E3B-A6F0-8905571F3A05}" destId="{C8F098D7-953F-4158-8769-EDE4DD173314}" srcOrd="12" destOrd="0" presId="urn:microsoft.com/office/officeart/2005/8/layout/radial4"/>
    <dgm:cxn modelId="{992BF650-7F31-4BBA-9844-DBD474813982}" type="presParOf" srcId="{C3706208-1EA4-4E3B-A6F0-8905571F3A05}" destId="{878E9C75-9F09-4B8D-A0CB-F694A87D1694}" srcOrd="13" destOrd="0" presId="urn:microsoft.com/office/officeart/2005/8/layout/radial4"/>
    <dgm:cxn modelId="{1309DCFA-A19B-4797-8FDE-ADE9E68D54A6}" type="presParOf" srcId="{C3706208-1EA4-4E3B-A6F0-8905571F3A05}" destId="{559B4475-4899-4A62-80D2-2F7DB952D4E6}" srcOrd="14"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8273C4-50C3-4331-A327-13DECD474AEA}" type="doc">
      <dgm:prSet loTypeId="urn:microsoft.com/office/officeart/2005/8/layout/radial6" loCatId="cycle" qsTypeId="urn:microsoft.com/office/officeart/2005/8/quickstyle/simple1" qsCatId="simple" csTypeId="urn:microsoft.com/office/officeart/2005/8/colors/accent1_1" csCatId="accent1" phldr="1"/>
      <dgm:spPr/>
      <dgm:t>
        <a:bodyPr/>
        <a:lstStyle/>
        <a:p>
          <a:endParaRPr lang="en-US"/>
        </a:p>
      </dgm:t>
    </dgm:pt>
    <dgm:pt modelId="{CAF7CD40-0F6B-42E8-A8E9-6E66364E4680}">
      <dgm:prSet phldrT="[Text]"/>
      <dgm:spPr/>
      <dgm:t>
        <a:bodyPr/>
        <a:lstStyle/>
        <a:p>
          <a:r>
            <a:rPr lang="fr-CA" noProof="0" dirty="0"/>
            <a:t>Processus d’évaluation</a:t>
          </a:r>
        </a:p>
      </dgm:t>
    </dgm:pt>
    <dgm:pt modelId="{65B4747D-B604-43E0-8EF3-922B43BC4F62}" type="parTrans" cxnId="{8A91E21D-7217-46F3-9EF9-120B379A9519}">
      <dgm:prSet/>
      <dgm:spPr/>
      <dgm:t>
        <a:bodyPr/>
        <a:lstStyle/>
        <a:p>
          <a:endParaRPr lang="en-US"/>
        </a:p>
      </dgm:t>
    </dgm:pt>
    <dgm:pt modelId="{FCAC7CF5-9F39-4DC2-9D93-4502E439A73C}" type="sibTrans" cxnId="{8A91E21D-7217-46F3-9EF9-120B379A9519}">
      <dgm:prSet/>
      <dgm:spPr/>
      <dgm:t>
        <a:bodyPr/>
        <a:lstStyle/>
        <a:p>
          <a:endParaRPr lang="en-US"/>
        </a:p>
      </dgm:t>
    </dgm:pt>
    <dgm:pt modelId="{07F1CC66-9D34-4AD3-8DD9-BBAA5D2DC233}">
      <dgm:prSet phldrT="[Text]" custT="1"/>
      <dgm:spPr/>
      <dgm:t>
        <a:bodyPr/>
        <a:lstStyle/>
        <a:p>
          <a:pPr>
            <a:buSzPts val="2400"/>
          </a:pPr>
          <a:r>
            <a:rPr lang="fr-CA" sz="2000" noProof="0" dirty="0"/>
            <a:t>Fournit des conseils sur les progrès jusqu’à présent</a:t>
          </a:r>
        </a:p>
      </dgm:t>
    </dgm:pt>
    <dgm:pt modelId="{D0732C15-E1CB-4BBA-93E3-53E2F07FD004}" type="parTrans" cxnId="{C0E7F605-6654-4844-B913-8B366A4DD791}">
      <dgm:prSet/>
      <dgm:spPr/>
      <dgm:t>
        <a:bodyPr/>
        <a:lstStyle/>
        <a:p>
          <a:endParaRPr lang="en-US"/>
        </a:p>
      </dgm:t>
    </dgm:pt>
    <dgm:pt modelId="{92600E36-C596-4422-A661-0853B152DB23}" type="sibTrans" cxnId="{C0E7F605-6654-4844-B913-8B366A4DD791}">
      <dgm:prSet/>
      <dgm:spPr/>
      <dgm:t>
        <a:bodyPr/>
        <a:lstStyle/>
        <a:p>
          <a:endParaRPr lang="fr-CA" noProof="0" dirty="0"/>
        </a:p>
      </dgm:t>
    </dgm:pt>
    <dgm:pt modelId="{F60797D7-D9DE-4C82-8FA0-AF9D1653BB5A}">
      <dgm:prSet phldrT="[Text]" custT="1"/>
      <dgm:spPr/>
      <dgm:t>
        <a:bodyPr/>
        <a:lstStyle/>
        <a:p>
          <a:pPr>
            <a:buSzPts val="2400"/>
          </a:pPr>
          <a:r>
            <a:rPr lang="fr-CA" sz="2000" noProof="0" dirty="0"/>
            <a:t>S’assure que </a:t>
          </a:r>
          <a:r>
            <a:rPr lang="fr-CA" sz="2000" i="1" noProof="0" dirty="0"/>
            <a:t>tous</a:t>
          </a:r>
          <a:r>
            <a:rPr lang="fr-CA" sz="2000" noProof="0" dirty="0"/>
            <a:t> les apprenants répondent aux exigences de la discipline</a:t>
          </a:r>
        </a:p>
      </dgm:t>
    </dgm:pt>
    <dgm:pt modelId="{3728FA98-97C5-4E35-8332-877FB77D1575}" type="parTrans" cxnId="{D335A7DA-8C0F-42F0-83C1-173C2B433BC2}">
      <dgm:prSet/>
      <dgm:spPr/>
      <dgm:t>
        <a:bodyPr/>
        <a:lstStyle/>
        <a:p>
          <a:endParaRPr lang="en-US"/>
        </a:p>
      </dgm:t>
    </dgm:pt>
    <dgm:pt modelId="{F93A2AAD-64E3-4776-8AA0-48495B38396E}" type="sibTrans" cxnId="{D335A7DA-8C0F-42F0-83C1-173C2B433BC2}">
      <dgm:prSet/>
      <dgm:spPr/>
      <dgm:t>
        <a:bodyPr/>
        <a:lstStyle/>
        <a:p>
          <a:endParaRPr lang="fr-CA" noProof="0" dirty="0"/>
        </a:p>
      </dgm:t>
    </dgm:pt>
    <dgm:pt modelId="{A3C63936-BAE9-427C-86C7-023D2B57FC6A}">
      <dgm:prSet phldrT="[Text]" custT="1"/>
      <dgm:spPr/>
      <dgm:t>
        <a:bodyPr/>
        <a:lstStyle/>
        <a:p>
          <a:pPr>
            <a:buSzPts val="2400"/>
          </a:pPr>
          <a:r>
            <a:rPr lang="fr-CA" sz="2000" noProof="0" dirty="0"/>
            <a:t>Peut inclure des recommandations sur les activités d’apprentissage futures </a:t>
          </a:r>
        </a:p>
      </dgm:t>
    </dgm:pt>
    <dgm:pt modelId="{5A133108-B187-4A75-87E6-18E27AF70189}" type="parTrans" cxnId="{3EF03F6C-2815-4DA5-9134-01EA08CF1621}">
      <dgm:prSet/>
      <dgm:spPr/>
      <dgm:t>
        <a:bodyPr/>
        <a:lstStyle/>
        <a:p>
          <a:endParaRPr lang="en-US"/>
        </a:p>
      </dgm:t>
    </dgm:pt>
    <dgm:pt modelId="{B728866F-722D-4925-9EE8-F07E5D051605}" type="sibTrans" cxnId="{3EF03F6C-2815-4DA5-9134-01EA08CF1621}">
      <dgm:prSet/>
      <dgm:spPr/>
      <dgm:t>
        <a:bodyPr/>
        <a:lstStyle/>
        <a:p>
          <a:endParaRPr lang="fr-CA" noProof="0" dirty="0"/>
        </a:p>
      </dgm:t>
    </dgm:pt>
    <dgm:pt modelId="{C8FA2626-BEB1-4BCE-AA71-BFDFE600D93A}">
      <dgm:prSet phldrT="[Text]"/>
      <dgm:spPr/>
      <dgm:t>
        <a:bodyPr/>
        <a:lstStyle/>
        <a:p>
          <a:pPr>
            <a:buSzPts val="2400"/>
          </a:pPr>
          <a:endParaRPr lang="fr-CA" noProof="0" dirty="0"/>
        </a:p>
      </dgm:t>
    </dgm:pt>
    <dgm:pt modelId="{87D7D32D-BED1-41D8-A391-933A4298823F}" type="parTrans" cxnId="{8E14BF0F-630C-43CA-A286-2D9D3E2F6B87}">
      <dgm:prSet/>
      <dgm:spPr/>
      <dgm:t>
        <a:bodyPr/>
        <a:lstStyle/>
        <a:p>
          <a:endParaRPr lang="en-US"/>
        </a:p>
      </dgm:t>
    </dgm:pt>
    <dgm:pt modelId="{42919FF4-CC0E-4361-8EAC-06ACE65F5288}" type="sibTrans" cxnId="{8E14BF0F-630C-43CA-A286-2D9D3E2F6B87}">
      <dgm:prSet/>
      <dgm:spPr/>
      <dgm:t>
        <a:bodyPr/>
        <a:lstStyle/>
        <a:p>
          <a:endParaRPr lang="en-US"/>
        </a:p>
      </dgm:t>
    </dgm:pt>
    <dgm:pt modelId="{F40E90DE-C942-49C1-9C78-BC7B27F35868}">
      <dgm:prSet phldrT="[Text]" custT="1"/>
      <dgm:spPr/>
      <dgm:t>
        <a:bodyPr/>
        <a:lstStyle/>
        <a:p>
          <a:pPr>
            <a:buSzPts val="2400"/>
          </a:pPr>
          <a:r>
            <a:rPr lang="fr-CA" sz="2000" noProof="0" dirty="0"/>
            <a:t>Évalue les résidents  (au moins 2 fois par année à chaque étape)</a:t>
          </a:r>
        </a:p>
      </dgm:t>
    </dgm:pt>
    <dgm:pt modelId="{6208DA18-FC79-4822-8276-2FAD9D9E8FCB}" type="parTrans" cxnId="{E6CA466B-B5AE-4CA9-A3E5-B38795E97DA5}">
      <dgm:prSet/>
      <dgm:spPr/>
      <dgm:t>
        <a:bodyPr/>
        <a:lstStyle/>
        <a:p>
          <a:endParaRPr lang="en-US"/>
        </a:p>
      </dgm:t>
    </dgm:pt>
    <dgm:pt modelId="{D693776C-7279-460E-B209-FDE441C88037}" type="sibTrans" cxnId="{E6CA466B-B5AE-4CA9-A3E5-B38795E97DA5}">
      <dgm:prSet/>
      <dgm:spPr/>
      <dgm:t>
        <a:bodyPr/>
        <a:lstStyle/>
        <a:p>
          <a:endParaRPr lang="fr-CA" noProof="0" dirty="0"/>
        </a:p>
      </dgm:t>
    </dgm:pt>
    <dgm:pt modelId="{787EB6CD-6EB3-459D-B45F-8214AAD947F7}">
      <dgm:prSet phldrT="[Text]" custT="1"/>
      <dgm:spPr/>
      <dgm:t>
        <a:bodyPr/>
        <a:lstStyle/>
        <a:p>
          <a:pPr>
            <a:buSzPts val="2400"/>
          </a:pPr>
          <a:r>
            <a:rPr lang="fr-CA" sz="2000" noProof="0" dirty="0"/>
            <a:t>Tient compte des données quantitatives et qualitatives</a:t>
          </a:r>
        </a:p>
      </dgm:t>
    </dgm:pt>
    <dgm:pt modelId="{353F110A-81DA-4DC1-B27A-FCBE16CA8BD7}" type="parTrans" cxnId="{1BCCA47F-AE77-41DB-AB1F-5953C0D52E5A}">
      <dgm:prSet/>
      <dgm:spPr/>
      <dgm:t>
        <a:bodyPr/>
        <a:lstStyle/>
        <a:p>
          <a:endParaRPr lang="en-US"/>
        </a:p>
      </dgm:t>
    </dgm:pt>
    <dgm:pt modelId="{21B54EF9-79A0-4168-B60E-75789A9CEBB4}" type="sibTrans" cxnId="{1BCCA47F-AE77-41DB-AB1F-5953C0D52E5A}">
      <dgm:prSet/>
      <dgm:spPr/>
      <dgm:t>
        <a:bodyPr/>
        <a:lstStyle/>
        <a:p>
          <a:endParaRPr lang="fr-CA" noProof="0" dirty="0"/>
        </a:p>
      </dgm:t>
    </dgm:pt>
    <dgm:pt modelId="{620B71C0-8459-4D63-9148-61BAD28E03EE}" type="pres">
      <dgm:prSet presAssocID="{AE8273C4-50C3-4331-A327-13DECD474AEA}" presName="Name0" presStyleCnt="0">
        <dgm:presLayoutVars>
          <dgm:chMax val="1"/>
          <dgm:dir/>
          <dgm:animLvl val="ctr"/>
          <dgm:resizeHandles val="exact"/>
        </dgm:presLayoutVars>
      </dgm:prSet>
      <dgm:spPr/>
    </dgm:pt>
    <dgm:pt modelId="{A8B3A0EC-47C3-432E-A04D-B9D9C7630933}" type="pres">
      <dgm:prSet presAssocID="{CAF7CD40-0F6B-42E8-A8E9-6E66364E4680}" presName="centerShape" presStyleLbl="node0" presStyleIdx="0" presStyleCnt="1"/>
      <dgm:spPr/>
    </dgm:pt>
    <dgm:pt modelId="{40F58543-FCAD-4640-96DE-8BE34C0C43AD}" type="pres">
      <dgm:prSet presAssocID="{F40E90DE-C942-49C1-9C78-BC7B27F35868}" presName="node" presStyleLbl="node1" presStyleIdx="0" presStyleCnt="5" custScaleX="143605">
        <dgm:presLayoutVars>
          <dgm:bulletEnabled val="1"/>
        </dgm:presLayoutVars>
      </dgm:prSet>
      <dgm:spPr>
        <a:prstGeom prst="roundRect">
          <a:avLst/>
        </a:prstGeom>
      </dgm:spPr>
    </dgm:pt>
    <dgm:pt modelId="{12BC5461-A9BA-4F02-95D4-DDBC6CFA7A7F}" type="pres">
      <dgm:prSet presAssocID="{F40E90DE-C942-49C1-9C78-BC7B27F35868}" presName="dummy" presStyleCnt="0"/>
      <dgm:spPr/>
    </dgm:pt>
    <dgm:pt modelId="{6080DA7A-1ACE-42FB-A021-938AE906EF04}" type="pres">
      <dgm:prSet presAssocID="{D693776C-7279-460E-B209-FDE441C88037}" presName="sibTrans" presStyleLbl="sibTrans2D1" presStyleIdx="0" presStyleCnt="5"/>
      <dgm:spPr/>
    </dgm:pt>
    <dgm:pt modelId="{A70A8C9A-C462-46D6-89D3-4A421F90C553}" type="pres">
      <dgm:prSet presAssocID="{787EB6CD-6EB3-459D-B45F-8214AAD947F7}" presName="node" presStyleLbl="node1" presStyleIdx="1" presStyleCnt="5" custScaleX="143605" custRadScaleRad="108547" custRadScaleInc="7580">
        <dgm:presLayoutVars>
          <dgm:bulletEnabled val="1"/>
        </dgm:presLayoutVars>
      </dgm:prSet>
      <dgm:spPr>
        <a:prstGeom prst="roundRect">
          <a:avLst/>
        </a:prstGeom>
      </dgm:spPr>
    </dgm:pt>
    <dgm:pt modelId="{36B03543-6A57-4048-8728-BABD49AF2085}" type="pres">
      <dgm:prSet presAssocID="{787EB6CD-6EB3-459D-B45F-8214AAD947F7}" presName="dummy" presStyleCnt="0"/>
      <dgm:spPr/>
    </dgm:pt>
    <dgm:pt modelId="{D16B7DB4-71C2-45F4-A724-6A0F6C3D0F69}" type="pres">
      <dgm:prSet presAssocID="{21B54EF9-79A0-4168-B60E-75789A9CEBB4}" presName="sibTrans" presStyleLbl="sibTrans2D1" presStyleIdx="1" presStyleCnt="5"/>
      <dgm:spPr/>
    </dgm:pt>
    <dgm:pt modelId="{F2B2AA2A-3366-4348-B4A4-DB5CC71F5221}" type="pres">
      <dgm:prSet presAssocID="{07F1CC66-9D34-4AD3-8DD9-BBAA5D2DC233}" presName="node" presStyleLbl="node1" presStyleIdx="2" presStyleCnt="5" custScaleX="143605" custRadScaleRad="115335" custRadScaleInc="-33931">
        <dgm:presLayoutVars>
          <dgm:bulletEnabled val="1"/>
        </dgm:presLayoutVars>
      </dgm:prSet>
      <dgm:spPr>
        <a:prstGeom prst="roundRect">
          <a:avLst/>
        </a:prstGeom>
      </dgm:spPr>
    </dgm:pt>
    <dgm:pt modelId="{B5FA483E-1051-4432-A952-F438324BC392}" type="pres">
      <dgm:prSet presAssocID="{07F1CC66-9D34-4AD3-8DD9-BBAA5D2DC233}" presName="dummy" presStyleCnt="0"/>
      <dgm:spPr/>
    </dgm:pt>
    <dgm:pt modelId="{F8923EB1-E478-4304-8820-41217283E5B5}" type="pres">
      <dgm:prSet presAssocID="{92600E36-C596-4422-A661-0853B152DB23}" presName="sibTrans" presStyleLbl="sibTrans2D1" presStyleIdx="2" presStyleCnt="5"/>
      <dgm:spPr/>
    </dgm:pt>
    <dgm:pt modelId="{5A9AD7E2-8DB4-444B-A043-5F8E3FD968FF}" type="pres">
      <dgm:prSet presAssocID="{F60797D7-D9DE-4C82-8FA0-AF9D1653BB5A}" presName="node" presStyleLbl="node1" presStyleIdx="3" presStyleCnt="5" custScaleX="143605" custRadScaleRad="111322" custRadScaleInc="24885">
        <dgm:presLayoutVars>
          <dgm:bulletEnabled val="1"/>
        </dgm:presLayoutVars>
      </dgm:prSet>
      <dgm:spPr>
        <a:prstGeom prst="roundRect">
          <a:avLst/>
        </a:prstGeom>
      </dgm:spPr>
    </dgm:pt>
    <dgm:pt modelId="{626289D0-F26B-496F-844B-8D13CCF1E6E3}" type="pres">
      <dgm:prSet presAssocID="{F60797D7-D9DE-4C82-8FA0-AF9D1653BB5A}" presName="dummy" presStyleCnt="0"/>
      <dgm:spPr/>
    </dgm:pt>
    <dgm:pt modelId="{E1A62593-8926-412B-8EFD-862BDDD3E193}" type="pres">
      <dgm:prSet presAssocID="{F93A2AAD-64E3-4776-8AA0-48495B38396E}" presName="sibTrans" presStyleLbl="sibTrans2D1" presStyleIdx="3" presStyleCnt="5"/>
      <dgm:spPr/>
    </dgm:pt>
    <dgm:pt modelId="{D87CD364-47D4-4CFE-B592-169095CDE866}" type="pres">
      <dgm:prSet presAssocID="{A3C63936-BAE9-427C-86C7-023D2B57FC6A}" presName="node" presStyleLbl="node1" presStyleIdx="4" presStyleCnt="5" custScaleX="143605" custRadScaleRad="113120" custRadScaleInc="-8944">
        <dgm:presLayoutVars>
          <dgm:bulletEnabled val="1"/>
        </dgm:presLayoutVars>
      </dgm:prSet>
      <dgm:spPr>
        <a:prstGeom prst="roundRect">
          <a:avLst/>
        </a:prstGeom>
      </dgm:spPr>
    </dgm:pt>
    <dgm:pt modelId="{AA29FF59-957E-4725-8C4F-A0E06D4C43BC}" type="pres">
      <dgm:prSet presAssocID="{A3C63936-BAE9-427C-86C7-023D2B57FC6A}" presName="dummy" presStyleCnt="0"/>
      <dgm:spPr/>
    </dgm:pt>
    <dgm:pt modelId="{08DB312A-C2A9-424D-AD46-C1ED2BEC6969}" type="pres">
      <dgm:prSet presAssocID="{B728866F-722D-4925-9EE8-F07E5D051605}" presName="sibTrans" presStyleLbl="sibTrans2D1" presStyleIdx="4" presStyleCnt="5"/>
      <dgm:spPr/>
    </dgm:pt>
  </dgm:ptLst>
  <dgm:cxnLst>
    <dgm:cxn modelId="{DC8AEC03-0062-4EE9-AC13-0E22595C10D7}" type="presOf" srcId="{F40E90DE-C942-49C1-9C78-BC7B27F35868}" destId="{40F58543-FCAD-4640-96DE-8BE34C0C43AD}" srcOrd="0" destOrd="0" presId="urn:microsoft.com/office/officeart/2005/8/layout/radial6"/>
    <dgm:cxn modelId="{C0E7F605-6654-4844-B913-8B366A4DD791}" srcId="{CAF7CD40-0F6B-42E8-A8E9-6E66364E4680}" destId="{07F1CC66-9D34-4AD3-8DD9-BBAA5D2DC233}" srcOrd="2" destOrd="0" parTransId="{D0732C15-E1CB-4BBA-93E3-53E2F07FD004}" sibTransId="{92600E36-C596-4422-A661-0853B152DB23}"/>
    <dgm:cxn modelId="{8E14BF0F-630C-43CA-A286-2D9D3E2F6B87}" srcId="{AE8273C4-50C3-4331-A327-13DECD474AEA}" destId="{C8FA2626-BEB1-4BCE-AA71-BFDFE600D93A}" srcOrd="1" destOrd="0" parTransId="{87D7D32D-BED1-41D8-A391-933A4298823F}" sibTransId="{42919FF4-CC0E-4361-8EAC-06ACE65F5288}"/>
    <dgm:cxn modelId="{E1132D11-9F74-4887-B67F-2DAAA0F15196}" type="presOf" srcId="{F60797D7-D9DE-4C82-8FA0-AF9D1653BB5A}" destId="{5A9AD7E2-8DB4-444B-A043-5F8E3FD968FF}" srcOrd="0" destOrd="0" presId="urn:microsoft.com/office/officeart/2005/8/layout/radial6"/>
    <dgm:cxn modelId="{8A91E21D-7217-46F3-9EF9-120B379A9519}" srcId="{AE8273C4-50C3-4331-A327-13DECD474AEA}" destId="{CAF7CD40-0F6B-42E8-A8E9-6E66364E4680}" srcOrd="0" destOrd="0" parTransId="{65B4747D-B604-43E0-8EF3-922B43BC4F62}" sibTransId="{FCAC7CF5-9F39-4DC2-9D93-4502E439A73C}"/>
    <dgm:cxn modelId="{29EC9432-289B-4066-9AB9-4B12975ACEB7}" type="presOf" srcId="{AE8273C4-50C3-4331-A327-13DECD474AEA}" destId="{620B71C0-8459-4D63-9148-61BAD28E03EE}" srcOrd="0" destOrd="0" presId="urn:microsoft.com/office/officeart/2005/8/layout/radial6"/>
    <dgm:cxn modelId="{F8FEC343-B054-4CF2-8BAE-65E28D5AA109}" type="presOf" srcId="{07F1CC66-9D34-4AD3-8DD9-BBAA5D2DC233}" destId="{F2B2AA2A-3366-4348-B4A4-DB5CC71F5221}" srcOrd="0" destOrd="0" presId="urn:microsoft.com/office/officeart/2005/8/layout/radial6"/>
    <dgm:cxn modelId="{E6CA466B-B5AE-4CA9-A3E5-B38795E97DA5}" srcId="{CAF7CD40-0F6B-42E8-A8E9-6E66364E4680}" destId="{F40E90DE-C942-49C1-9C78-BC7B27F35868}" srcOrd="0" destOrd="0" parTransId="{6208DA18-FC79-4822-8276-2FAD9D9E8FCB}" sibTransId="{D693776C-7279-460E-B209-FDE441C88037}"/>
    <dgm:cxn modelId="{3EF03F6C-2815-4DA5-9134-01EA08CF1621}" srcId="{CAF7CD40-0F6B-42E8-A8E9-6E66364E4680}" destId="{A3C63936-BAE9-427C-86C7-023D2B57FC6A}" srcOrd="4" destOrd="0" parTransId="{5A133108-B187-4A75-87E6-18E27AF70189}" sibTransId="{B728866F-722D-4925-9EE8-F07E5D051605}"/>
    <dgm:cxn modelId="{D502976F-B1CE-49DD-B1F4-9CD3B7B282FD}" type="presOf" srcId="{F93A2AAD-64E3-4776-8AA0-48495B38396E}" destId="{E1A62593-8926-412B-8EFD-862BDDD3E193}" srcOrd="0" destOrd="0" presId="urn:microsoft.com/office/officeart/2005/8/layout/radial6"/>
    <dgm:cxn modelId="{1BCCA47F-AE77-41DB-AB1F-5953C0D52E5A}" srcId="{CAF7CD40-0F6B-42E8-A8E9-6E66364E4680}" destId="{787EB6CD-6EB3-459D-B45F-8214AAD947F7}" srcOrd="1" destOrd="0" parTransId="{353F110A-81DA-4DC1-B27A-FCBE16CA8BD7}" sibTransId="{21B54EF9-79A0-4168-B60E-75789A9CEBB4}"/>
    <dgm:cxn modelId="{3925EA9B-2E4A-44D2-96CD-D9EE7AF41CAC}" type="presOf" srcId="{CAF7CD40-0F6B-42E8-A8E9-6E66364E4680}" destId="{A8B3A0EC-47C3-432E-A04D-B9D9C7630933}" srcOrd="0" destOrd="0" presId="urn:microsoft.com/office/officeart/2005/8/layout/radial6"/>
    <dgm:cxn modelId="{9F9CA0C7-1FFF-4793-B557-368BD7F96ADA}" type="presOf" srcId="{A3C63936-BAE9-427C-86C7-023D2B57FC6A}" destId="{D87CD364-47D4-4CFE-B592-169095CDE866}" srcOrd="0" destOrd="0" presId="urn:microsoft.com/office/officeart/2005/8/layout/radial6"/>
    <dgm:cxn modelId="{486803CB-2A8F-4933-A4FC-62E5BAB981A9}" type="presOf" srcId="{92600E36-C596-4422-A661-0853B152DB23}" destId="{F8923EB1-E478-4304-8820-41217283E5B5}" srcOrd="0" destOrd="0" presId="urn:microsoft.com/office/officeart/2005/8/layout/radial6"/>
    <dgm:cxn modelId="{D335A7DA-8C0F-42F0-83C1-173C2B433BC2}" srcId="{CAF7CD40-0F6B-42E8-A8E9-6E66364E4680}" destId="{F60797D7-D9DE-4C82-8FA0-AF9D1653BB5A}" srcOrd="3" destOrd="0" parTransId="{3728FA98-97C5-4E35-8332-877FB77D1575}" sibTransId="{F93A2AAD-64E3-4776-8AA0-48495B38396E}"/>
    <dgm:cxn modelId="{F2EC57DC-5859-471E-B7E3-C41A53FD7FDF}" type="presOf" srcId="{D693776C-7279-460E-B209-FDE441C88037}" destId="{6080DA7A-1ACE-42FB-A021-938AE906EF04}" srcOrd="0" destOrd="0" presId="urn:microsoft.com/office/officeart/2005/8/layout/radial6"/>
    <dgm:cxn modelId="{77941FEA-D9AA-4AA4-B414-2DBE97F08D05}" type="presOf" srcId="{21B54EF9-79A0-4168-B60E-75789A9CEBB4}" destId="{D16B7DB4-71C2-45F4-A724-6A0F6C3D0F69}" srcOrd="0" destOrd="0" presId="urn:microsoft.com/office/officeart/2005/8/layout/radial6"/>
    <dgm:cxn modelId="{CCCDA4EA-4F9E-4385-9723-A1E428344DEB}" type="presOf" srcId="{787EB6CD-6EB3-459D-B45F-8214AAD947F7}" destId="{A70A8C9A-C462-46D6-89D3-4A421F90C553}" srcOrd="0" destOrd="0" presId="urn:microsoft.com/office/officeart/2005/8/layout/radial6"/>
    <dgm:cxn modelId="{699ABFF4-F00C-4D87-BA4F-9C8F265314C2}" type="presOf" srcId="{B728866F-722D-4925-9EE8-F07E5D051605}" destId="{08DB312A-C2A9-424D-AD46-C1ED2BEC6969}" srcOrd="0" destOrd="0" presId="urn:microsoft.com/office/officeart/2005/8/layout/radial6"/>
    <dgm:cxn modelId="{CEDD50D4-F1A4-4FC3-85FE-34D87E196FF9}" type="presParOf" srcId="{620B71C0-8459-4D63-9148-61BAD28E03EE}" destId="{A8B3A0EC-47C3-432E-A04D-B9D9C7630933}" srcOrd="0" destOrd="0" presId="urn:microsoft.com/office/officeart/2005/8/layout/radial6"/>
    <dgm:cxn modelId="{8780C6A8-B675-42F4-99C3-0E72069A816A}" type="presParOf" srcId="{620B71C0-8459-4D63-9148-61BAD28E03EE}" destId="{40F58543-FCAD-4640-96DE-8BE34C0C43AD}" srcOrd="1" destOrd="0" presId="urn:microsoft.com/office/officeart/2005/8/layout/radial6"/>
    <dgm:cxn modelId="{1B3B8089-6606-4411-8A53-57DBB25D2158}" type="presParOf" srcId="{620B71C0-8459-4D63-9148-61BAD28E03EE}" destId="{12BC5461-A9BA-4F02-95D4-DDBC6CFA7A7F}" srcOrd="2" destOrd="0" presId="urn:microsoft.com/office/officeart/2005/8/layout/radial6"/>
    <dgm:cxn modelId="{362AB836-6838-4125-BAA8-A62FF2CD0B89}" type="presParOf" srcId="{620B71C0-8459-4D63-9148-61BAD28E03EE}" destId="{6080DA7A-1ACE-42FB-A021-938AE906EF04}" srcOrd="3" destOrd="0" presId="urn:microsoft.com/office/officeart/2005/8/layout/radial6"/>
    <dgm:cxn modelId="{366F333A-F518-421A-8AC1-091F94423E05}" type="presParOf" srcId="{620B71C0-8459-4D63-9148-61BAD28E03EE}" destId="{A70A8C9A-C462-46D6-89D3-4A421F90C553}" srcOrd="4" destOrd="0" presId="urn:microsoft.com/office/officeart/2005/8/layout/radial6"/>
    <dgm:cxn modelId="{17CC4C3B-94A5-4B88-97D7-BED4ACA70739}" type="presParOf" srcId="{620B71C0-8459-4D63-9148-61BAD28E03EE}" destId="{36B03543-6A57-4048-8728-BABD49AF2085}" srcOrd="5" destOrd="0" presId="urn:microsoft.com/office/officeart/2005/8/layout/radial6"/>
    <dgm:cxn modelId="{36679404-3148-49A7-998D-B68D3FAA1309}" type="presParOf" srcId="{620B71C0-8459-4D63-9148-61BAD28E03EE}" destId="{D16B7DB4-71C2-45F4-A724-6A0F6C3D0F69}" srcOrd="6" destOrd="0" presId="urn:microsoft.com/office/officeart/2005/8/layout/radial6"/>
    <dgm:cxn modelId="{7E8B1570-CF6E-4768-8B06-60640A15B36F}" type="presParOf" srcId="{620B71C0-8459-4D63-9148-61BAD28E03EE}" destId="{F2B2AA2A-3366-4348-B4A4-DB5CC71F5221}" srcOrd="7" destOrd="0" presId="urn:microsoft.com/office/officeart/2005/8/layout/radial6"/>
    <dgm:cxn modelId="{0923B006-8EC5-41DF-8450-64B963FD4514}" type="presParOf" srcId="{620B71C0-8459-4D63-9148-61BAD28E03EE}" destId="{B5FA483E-1051-4432-A952-F438324BC392}" srcOrd="8" destOrd="0" presId="urn:microsoft.com/office/officeart/2005/8/layout/radial6"/>
    <dgm:cxn modelId="{6B6D6530-04E2-4CAF-A445-81F7D8BF6A36}" type="presParOf" srcId="{620B71C0-8459-4D63-9148-61BAD28E03EE}" destId="{F8923EB1-E478-4304-8820-41217283E5B5}" srcOrd="9" destOrd="0" presId="urn:microsoft.com/office/officeart/2005/8/layout/radial6"/>
    <dgm:cxn modelId="{EC455C38-3273-4936-B955-2B18D09E35E4}" type="presParOf" srcId="{620B71C0-8459-4D63-9148-61BAD28E03EE}" destId="{5A9AD7E2-8DB4-444B-A043-5F8E3FD968FF}" srcOrd="10" destOrd="0" presId="urn:microsoft.com/office/officeart/2005/8/layout/radial6"/>
    <dgm:cxn modelId="{4DA4580E-46F3-4E7C-80CD-06935A0B2A11}" type="presParOf" srcId="{620B71C0-8459-4D63-9148-61BAD28E03EE}" destId="{626289D0-F26B-496F-844B-8D13CCF1E6E3}" srcOrd="11" destOrd="0" presId="urn:microsoft.com/office/officeart/2005/8/layout/radial6"/>
    <dgm:cxn modelId="{C6378C2E-341C-4171-9C12-C9AC0D564428}" type="presParOf" srcId="{620B71C0-8459-4D63-9148-61BAD28E03EE}" destId="{E1A62593-8926-412B-8EFD-862BDDD3E193}" srcOrd="12" destOrd="0" presId="urn:microsoft.com/office/officeart/2005/8/layout/radial6"/>
    <dgm:cxn modelId="{826F5A49-1FF0-4969-A3FE-CD7765BE2B5C}" type="presParOf" srcId="{620B71C0-8459-4D63-9148-61BAD28E03EE}" destId="{D87CD364-47D4-4CFE-B592-169095CDE866}" srcOrd="13" destOrd="0" presId="urn:microsoft.com/office/officeart/2005/8/layout/radial6"/>
    <dgm:cxn modelId="{2C8F881B-FC7D-4476-A8D7-0796DEBA8162}" type="presParOf" srcId="{620B71C0-8459-4D63-9148-61BAD28E03EE}" destId="{AA29FF59-957E-4725-8C4F-A0E06D4C43BC}" srcOrd="14" destOrd="0" presId="urn:microsoft.com/office/officeart/2005/8/layout/radial6"/>
    <dgm:cxn modelId="{78D0817A-2FC7-4312-BD5A-499B77B012F6}" type="presParOf" srcId="{620B71C0-8459-4D63-9148-61BAD28E03EE}" destId="{08DB312A-C2A9-424D-AD46-C1ED2BEC6969}" srcOrd="15" destOrd="0" presId="urn:microsoft.com/office/officeart/2005/8/layout/radial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4541A5-31A5-4789-A568-91FDC77017D3}" type="doc">
      <dgm:prSet loTypeId="urn:microsoft.com/office/officeart/2005/8/layout/process5" loCatId="process" qsTypeId="urn:microsoft.com/office/officeart/2005/8/quickstyle/simple1" qsCatId="simple" csTypeId="urn:microsoft.com/office/officeart/2005/8/colors/accent1_3" csCatId="accent1" phldr="1"/>
      <dgm:spPr/>
      <dgm:t>
        <a:bodyPr/>
        <a:lstStyle/>
        <a:p>
          <a:endParaRPr lang="en-US"/>
        </a:p>
      </dgm:t>
    </dgm:pt>
    <dgm:pt modelId="{EED46161-7E07-4120-A9D1-A9EB51D497C2}">
      <dgm:prSet custT="1"/>
      <dgm:spPr/>
      <dgm:t>
        <a:bodyPr/>
        <a:lstStyle/>
        <a:p>
          <a:r>
            <a:rPr lang="fr-CA" sz="2000" b="1" noProof="0" dirty="0"/>
            <a:t>Établir un ordre du jour </a:t>
          </a:r>
          <a:r>
            <a:rPr lang="fr-CA" sz="2000" noProof="0" dirty="0"/>
            <a:t>pour chaque réunion et désigner la personne qui préparera les formulaires</a:t>
          </a:r>
        </a:p>
      </dgm:t>
    </dgm:pt>
    <dgm:pt modelId="{19D8ADB7-7951-42DF-B4F3-CBC30AF3635C}" type="parTrans" cxnId="{B476700B-DDB4-4B17-9EE5-FE86BD36B691}">
      <dgm:prSet/>
      <dgm:spPr/>
      <dgm:t>
        <a:bodyPr/>
        <a:lstStyle/>
        <a:p>
          <a:endParaRPr lang="en-US"/>
        </a:p>
      </dgm:t>
    </dgm:pt>
    <dgm:pt modelId="{9D4CC21B-31A1-41C4-9D32-0B285A4AD79D}" type="sibTrans" cxnId="{B476700B-DDB4-4B17-9EE5-FE86BD36B691}">
      <dgm:prSet/>
      <dgm:spPr/>
      <dgm:t>
        <a:bodyPr/>
        <a:lstStyle/>
        <a:p>
          <a:endParaRPr lang="fr-CA" noProof="0" dirty="0"/>
        </a:p>
      </dgm:t>
    </dgm:pt>
    <dgm:pt modelId="{17695D49-B6FC-400E-919A-5D885FD343B1}">
      <dgm:prSet custT="1"/>
      <dgm:spPr/>
      <dgm:t>
        <a:bodyPr/>
        <a:lstStyle/>
        <a:p>
          <a:r>
            <a:rPr lang="fr-CA" sz="1900" noProof="0" dirty="0"/>
            <a:t>Prendre connaissance des questions initiales/commentaires initiaux</a:t>
          </a:r>
        </a:p>
      </dgm:t>
    </dgm:pt>
    <dgm:pt modelId="{9C0E355F-E192-4C14-AEB7-1149E8D3CFB1}" type="parTrans" cxnId="{F62AFA86-2FB9-4096-A063-A5F0E4C14B92}">
      <dgm:prSet/>
      <dgm:spPr/>
      <dgm:t>
        <a:bodyPr/>
        <a:lstStyle/>
        <a:p>
          <a:endParaRPr lang="en-US"/>
        </a:p>
      </dgm:t>
    </dgm:pt>
    <dgm:pt modelId="{133ADF6D-AEBD-4063-8E38-DF0292700BE4}" type="sibTrans" cxnId="{F62AFA86-2FB9-4096-A063-A5F0E4C14B92}">
      <dgm:prSet/>
      <dgm:spPr/>
      <dgm:t>
        <a:bodyPr/>
        <a:lstStyle/>
        <a:p>
          <a:endParaRPr lang="fr-CA" noProof="0" dirty="0"/>
        </a:p>
      </dgm:t>
    </dgm:pt>
    <dgm:pt modelId="{2FE23723-CCBA-43D8-ABAB-23F999DACF90}">
      <dgm:prSet custT="1"/>
      <dgm:spPr/>
      <dgm:t>
        <a:bodyPr/>
        <a:lstStyle/>
        <a:p>
          <a:r>
            <a:rPr lang="fr-CA" sz="2000" noProof="0" dirty="0">
              <a:solidFill>
                <a:schemeClr val="tx1"/>
              </a:solidFill>
            </a:rPr>
            <a:t>Rappeler aux membres de signer l’</a:t>
          </a:r>
          <a:r>
            <a:rPr lang="fr-CA" sz="2000" b="1" noProof="0" dirty="0">
              <a:solidFill>
                <a:schemeClr val="tx1"/>
              </a:solidFill>
            </a:rPr>
            <a:t>énoncé de confidentialité</a:t>
          </a:r>
          <a:r>
            <a:rPr lang="fr-CA" sz="2000" noProof="0" dirty="0">
              <a:solidFill>
                <a:schemeClr val="tx1"/>
              </a:solidFill>
            </a:rPr>
            <a:t> et de remplir la </a:t>
          </a:r>
          <a:r>
            <a:rPr lang="fr-CA" sz="2000" b="1" noProof="0" dirty="0">
              <a:solidFill>
                <a:schemeClr val="tx1"/>
              </a:solidFill>
            </a:rPr>
            <a:t>déclaration de conflits d’intérêts</a:t>
          </a:r>
        </a:p>
      </dgm:t>
    </dgm:pt>
    <dgm:pt modelId="{CD00783B-69FF-4BEE-A796-2221D1196584}" type="parTrans" cxnId="{229C15BB-261F-4FA6-9431-B8EFB1A1C808}">
      <dgm:prSet/>
      <dgm:spPr/>
      <dgm:t>
        <a:bodyPr/>
        <a:lstStyle/>
        <a:p>
          <a:endParaRPr lang="en-US"/>
        </a:p>
      </dgm:t>
    </dgm:pt>
    <dgm:pt modelId="{7048E5A9-4246-4F11-B401-A551124E874A}" type="sibTrans" cxnId="{229C15BB-261F-4FA6-9431-B8EFB1A1C808}">
      <dgm:prSet/>
      <dgm:spPr/>
      <dgm:t>
        <a:bodyPr/>
        <a:lstStyle/>
        <a:p>
          <a:endParaRPr lang="fr-CA" noProof="0" dirty="0"/>
        </a:p>
      </dgm:t>
    </dgm:pt>
    <dgm:pt modelId="{8304311D-4E71-4479-B6B2-A62504B4E522}">
      <dgm:prSet/>
      <dgm:spPr/>
      <dgm:t>
        <a:bodyPr/>
        <a:lstStyle/>
        <a:p>
          <a:r>
            <a:rPr lang="fr-CA" b="0" noProof="0" dirty="0">
              <a:solidFill>
                <a:schemeClr val="tx1"/>
              </a:solidFill>
            </a:rPr>
            <a:t>L’</a:t>
          </a:r>
          <a:r>
            <a:rPr lang="fr-CA" b="1" noProof="0" dirty="0">
              <a:solidFill>
                <a:schemeClr val="tx1"/>
              </a:solidFill>
            </a:rPr>
            <a:t>évaluateur principal </a:t>
          </a:r>
          <a:r>
            <a:rPr lang="fr-CA" noProof="0" dirty="0">
              <a:solidFill>
                <a:schemeClr val="tx1"/>
              </a:solidFill>
            </a:rPr>
            <a:t>présente un résumé du  portfolio du résident et formule une recommandation sur son statut d’apprenant</a:t>
          </a:r>
        </a:p>
      </dgm:t>
    </dgm:pt>
    <dgm:pt modelId="{BE70CE04-0E34-48DA-8294-2F4F5C8D915B}" type="parTrans" cxnId="{594F32AD-F3F3-447E-A078-3CE397ADBCE6}">
      <dgm:prSet/>
      <dgm:spPr/>
      <dgm:t>
        <a:bodyPr/>
        <a:lstStyle/>
        <a:p>
          <a:endParaRPr lang="en-US"/>
        </a:p>
      </dgm:t>
    </dgm:pt>
    <dgm:pt modelId="{C0DB030E-E7E6-492F-9D89-8ED176A208E0}" type="sibTrans" cxnId="{594F32AD-F3F3-447E-A078-3CE397ADBCE6}">
      <dgm:prSet/>
      <dgm:spPr/>
      <dgm:t>
        <a:bodyPr/>
        <a:lstStyle/>
        <a:p>
          <a:endParaRPr lang="fr-CA" noProof="0" dirty="0"/>
        </a:p>
      </dgm:t>
    </dgm:pt>
    <dgm:pt modelId="{E4E43D0B-D8C5-4D30-B01A-1D1E828F96BB}">
      <dgm:prSet custT="1"/>
      <dgm:spPr/>
      <dgm:t>
        <a:bodyPr/>
        <a:lstStyle/>
        <a:p>
          <a:r>
            <a:rPr lang="fr-CA" sz="2000" noProof="0" dirty="0">
              <a:solidFill>
                <a:schemeClr val="tx1"/>
              </a:solidFill>
            </a:rPr>
            <a:t>Le comité analyse les données primaires (au besoin)</a:t>
          </a:r>
        </a:p>
      </dgm:t>
    </dgm:pt>
    <dgm:pt modelId="{7ED1DF89-8DD0-4487-91F3-C16B28645339}" type="parTrans" cxnId="{B9341A05-8E99-4B00-A9A5-926582659E93}">
      <dgm:prSet/>
      <dgm:spPr/>
      <dgm:t>
        <a:bodyPr/>
        <a:lstStyle/>
        <a:p>
          <a:endParaRPr lang="en-US"/>
        </a:p>
      </dgm:t>
    </dgm:pt>
    <dgm:pt modelId="{47F9A6E2-89DB-4943-BE95-7AC0F123BD2C}" type="sibTrans" cxnId="{B9341A05-8E99-4B00-A9A5-926582659E93}">
      <dgm:prSet/>
      <dgm:spPr/>
      <dgm:t>
        <a:bodyPr/>
        <a:lstStyle/>
        <a:p>
          <a:endParaRPr lang="en-US"/>
        </a:p>
      </dgm:t>
    </dgm:pt>
    <dgm:pt modelId="{62C3ED78-9A36-4E2C-97AC-D8C88CA67523}" type="pres">
      <dgm:prSet presAssocID="{734541A5-31A5-4789-A568-91FDC77017D3}" presName="diagram" presStyleCnt="0">
        <dgm:presLayoutVars>
          <dgm:dir/>
          <dgm:resizeHandles val="exact"/>
        </dgm:presLayoutVars>
      </dgm:prSet>
      <dgm:spPr/>
    </dgm:pt>
    <dgm:pt modelId="{747F5586-3146-4AB2-80A4-409F34EAF72C}" type="pres">
      <dgm:prSet presAssocID="{EED46161-7E07-4120-A9D1-A9EB51D497C2}" presName="node" presStyleLbl="node1" presStyleIdx="0" presStyleCnt="5">
        <dgm:presLayoutVars>
          <dgm:bulletEnabled val="1"/>
        </dgm:presLayoutVars>
      </dgm:prSet>
      <dgm:spPr/>
    </dgm:pt>
    <dgm:pt modelId="{E78DA4F3-3054-4A07-ADCD-EC49416C28B4}" type="pres">
      <dgm:prSet presAssocID="{9D4CC21B-31A1-41C4-9D32-0B285A4AD79D}" presName="sibTrans" presStyleLbl="sibTrans2D1" presStyleIdx="0" presStyleCnt="4"/>
      <dgm:spPr/>
    </dgm:pt>
    <dgm:pt modelId="{3820C000-A48A-41BE-A71B-871FCA0A37DD}" type="pres">
      <dgm:prSet presAssocID="{9D4CC21B-31A1-41C4-9D32-0B285A4AD79D}" presName="connectorText" presStyleLbl="sibTrans2D1" presStyleIdx="0" presStyleCnt="4"/>
      <dgm:spPr/>
    </dgm:pt>
    <dgm:pt modelId="{AAC86ADC-EAC4-451A-BACF-939253582FF5}" type="pres">
      <dgm:prSet presAssocID="{17695D49-B6FC-400E-919A-5D885FD343B1}" presName="node" presStyleLbl="node1" presStyleIdx="1" presStyleCnt="5">
        <dgm:presLayoutVars>
          <dgm:bulletEnabled val="1"/>
        </dgm:presLayoutVars>
      </dgm:prSet>
      <dgm:spPr/>
    </dgm:pt>
    <dgm:pt modelId="{649E6A7C-59A4-4441-B4AC-AADC657DB64B}" type="pres">
      <dgm:prSet presAssocID="{133ADF6D-AEBD-4063-8E38-DF0292700BE4}" presName="sibTrans" presStyleLbl="sibTrans2D1" presStyleIdx="1" presStyleCnt="4"/>
      <dgm:spPr/>
    </dgm:pt>
    <dgm:pt modelId="{08FC16FE-BA1E-4928-9D75-1D5E58DEDDA1}" type="pres">
      <dgm:prSet presAssocID="{133ADF6D-AEBD-4063-8E38-DF0292700BE4}" presName="connectorText" presStyleLbl="sibTrans2D1" presStyleIdx="1" presStyleCnt="4"/>
      <dgm:spPr/>
    </dgm:pt>
    <dgm:pt modelId="{5D09D0E5-2DCA-4D9A-A6DF-FEA3E08BEC26}" type="pres">
      <dgm:prSet presAssocID="{2FE23723-CCBA-43D8-ABAB-23F999DACF90}" presName="node" presStyleLbl="node1" presStyleIdx="2" presStyleCnt="5">
        <dgm:presLayoutVars>
          <dgm:bulletEnabled val="1"/>
        </dgm:presLayoutVars>
      </dgm:prSet>
      <dgm:spPr/>
    </dgm:pt>
    <dgm:pt modelId="{3E974C91-6FC7-4572-8580-F0A7E2D5E2A0}" type="pres">
      <dgm:prSet presAssocID="{7048E5A9-4246-4F11-B401-A551124E874A}" presName="sibTrans" presStyleLbl="sibTrans2D1" presStyleIdx="2" presStyleCnt="4"/>
      <dgm:spPr/>
    </dgm:pt>
    <dgm:pt modelId="{B4BBF133-F203-46E6-84F5-BEB5C2016C24}" type="pres">
      <dgm:prSet presAssocID="{7048E5A9-4246-4F11-B401-A551124E874A}" presName="connectorText" presStyleLbl="sibTrans2D1" presStyleIdx="2" presStyleCnt="4"/>
      <dgm:spPr/>
    </dgm:pt>
    <dgm:pt modelId="{4AB9173D-D346-41A2-9B98-DA0F390B43D7}" type="pres">
      <dgm:prSet presAssocID="{8304311D-4E71-4479-B6B2-A62504B4E522}" presName="node" presStyleLbl="node1" presStyleIdx="3" presStyleCnt="5">
        <dgm:presLayoutVars>
          <dgm:bulletEnabled val="1"/>
        </dgm:presLayoutVars>
      </dgm:prSet>
      <dgm:spPr/>
    </dgm:pt>
    <dgm:pt modelId="{B5D97432-7C50-4C9E-B06B-CBDD0B09B47C}" type="pres">
      <dgm:prSet presAssocID="{C0DB030E-E7E6-492F-9D89-8ED176A208E0}" presName="sibTrans" presStyleLbl="sibTrans2D1" presStyleIdx="3" presStyleCnt="4"/>
      <dgm:spPr/>
    </dgm:pt>
    <dgm:pt modelId="{6AFD25A8-B6DA-4A60-BDB9-27B3EDBAEC93}" type="pres">
      <dgm:prSet presAssocID="{C0DB030E-E7E6-492F-9D89-8ED176A208E0}" presName="connectorText" presStyleLbl="sibTrans2D1" presStyleIdx="3" presStyleCnt="4"/>
      <dgm:spPr/>
    </dgm:pt>
    <dgm:pt modelId="{3AB05D7B-7D18-41D6-B994-F94B4F1E2CC5}" type="pres">
      <dgm:prSet presAssocID="{E4E43D0B-D8C5-4D30-B01A-1D1E828F96BB}" presName="node" presStyleLbl="node1" presStyleIdx="4" presStyleCnt="5">
        <dgm:presLayoutVars>
          <dgm:bulletEnabled val="1"/>
        </dgm:presLayoutVars>
      </dgm:prSet>
      <dgm:spPr/>
    </dgm:pt>
  </dgm:ptLst>
  <dgm:cxnLst>
    <dgm:cxn modelId="{B9341A05-8E99-4B00-A9A5-926582659E93}" srcId="{734541A5-31A5-4789-A568-91FDC77017D3}" destId="{E4E43D0B-D8C5-4D30-B01A-1D1E828F96BB}" srcOrd="4" destOrd="0" parTransId="{7ED1DF89-8DD0-4487-91F3-C16B28645339}" sibTransId="{47F9A6E2-89DB-4943-BE95-7AC0F123BD2C}"/>
    <dgm:cxn modelId="{B476700B-DDB4-4B17-9EE5-FE86BD36B691}" srcId="{734541A5-31A5-4789-A568-91FDC77017D3}" destId="{EED46161-7E07-4120-A9D1-A9EB51D497C2}" srcOrd="0" destOrd="0" parTransId="{19D8ADB7-7951-42DF-B4F3-CBC30AF3635C}" sibTransId="{9D4CC21B-31A1-41C4-9D32-0B285A4AD79D}"/>
    <dgm:cxn modelId="{F95AA721-5E91-4BE9-93DF-E5B7648B9442}" type="presOf" srcId="{7048E5A9-4246-4F11-B401-A551124E874A}" destId="{B4BBF133-F203-46E6-84F5-BEB5C2016C24}" srcOrd="1" destOrd="0" presId="urn:microsoft.com/office/officeart/2005/8/layout/process5"/>
    <dgm:cxn modelId="{6A36F82B-CC69-4DDF-A7E6-495BD19053D4}" type="presOf" srcId="{C0DB030E-E7E6-492F-9D89-8ED176A208E0}" destId="{B5D97432-7C50-4C9E-B06B-CBDD0B09B47C}" srcOrd="0" destOrd="0" presId="urn:microsoft.com/office/officeart/2005/8/layout/process5"/>
    <dgm:cxn modelId="{FDA6F15B-D1BB-488E-AA07-EAA44340701C}" type="presOf" srcId="{133ADF6D-AEBD-4063-8E38-DF0292700BE4}" destId="{649E6A7C-59A4-4441-B4AC-AADC657DB64B}" srcOrd="0" destOrd="0" presId="urn:microsoft.com/office/officeart/2005/8/layout/process5"/>
    <dgm:cxn modelId="{A08BC148-F3DA-4517-96A7-9E0A1DA75F4C}" type="presOf" srcId="{E4E43D0B-D8C5-4D30-B01A-1D1E828F96BB}" destId="{3AB05D7B-7D18-41D6-B994-F94B4F1E2CC5}" srcOrd="0" destOrd="0" presId="urn:microsoft.com/office/officeart/2005/8/layout/process5"/>
    <dgm:cxn modelId="{455FBC6A-B0C3-4693-B70A-5850EA205696}" type="presOf" srcId="{C0DB030E-E7E6-492F-9D89-8ED176A208E0}" destId="{6AFD25A8-B6DA-4A60-BDB9-27B3EDBAEC93}" srcOrd="1" destOrd="0" presId="urn:microsoft.com/office/officeart/2005/8/layout/process5"/>
    <dgm:cxn modelId="{E546214F-08F3-41A1-B274-37D9EE524A92}" type="presOf" srcId="{2FE23723-CCBA-43D8-ABAB-23F999DACF90}" destId="{5D09D0E5-2DCA-4D9A-A6DF-FEA3E08BEC26}" srcOrd="0" destOrd="0" presId="urn:microsoft.com/office/officeart/2005/8/layout/process5"/>
    <dgm:cxn modelId="{BACAED73-63DA-4640-8DC5-6B7716F06DCB}" type="presOf" srcId="{7048E5A9-4246-4F11-B401-A551124E874A}" destId="{3E974C91-6FC7-4572-8580-F0A7E2D5E2A0}" srcOrd="0" destOrd="0" presId="urn:microsoft.com/office/officeart/2005/8/layout/process5"/>
    <dgm:cxn modelId="{F62AFA86-2FB9-4096-A063-A5F0E4C14B92}" srcId="{734541A5-31A5-4789-A568-91FDC77017D3}" destId="{17695D49-B6FC-400E-919A-5D885FD343B1}" srcOrd="1" destOrd="0" parTransId="{9C0E355F-E192-4C14-AEB7-1149E8D3CFB1}" sibTransId="{133ADF6D-AEBD-4063-8E38-DF0292700BE4}"/>
    <dgm:cxn modelId="{6296CF93-28FE-4602-BFC7-7A6CD689AD5F}" type="presOf" srcId="{133ADF6D-AEBD-4063-8E38-DF0292700BE4}" destId="{08FC16FE-BA1E-4928-9D75-1D5E58DEDDA1}" srcOrd="1" destOrd="0" presId="urn:microsoft.com/office/officeart/2005/8/layout/process5"/>
    <dgm:cxn modelId="{9AFF4B9D-CEE8-4EF9-806B-2BAB3010091E}" type="presOf" srcId="{9D4CC21B-31A1-41C4-9D32-0B285A4AD79D}" destId="{3820C000-A48A-41BE-A71B-871FCA0A37DD}" srcOrd="1" destOrd="0" presId="urn:microsoft.com/office/officeart/2005/8/layout/process5"/>
    <dgm:cxn modelId="{12003B9F-9551-40D9-94E3-84BC34B8F2F4}" type="presOf" srcId="{8304311D-4E71-4479-B6B2-A62504B4E522}" destId="{4AB9173D-D346-41A2-9B98-DA0F390B43D7}" srcOrd="0" destOrd="0" presId="urn:microsoft.com/office/officeart/2005/8/layout/process5"/>
    <dgm:cxn modelId="{04852AA2-A2E2-44BC-8E85-F517D579A056}" type="presOf" srcId="{EED46161-7E07-4120-A9D1-A9EB51D497C2}" destId="{747F5586-3146-4AB2-80A4-409F34EAF72C}" srcOrd="0" destOrd="0" presId="urn:microsoft.com/office/officeart/2005/8/layout/process5"/>
    <dgm:cxn modelId="{594F32AD-F3F3-447E-A078-3CE397ADBCE6}" srcId="{734541A5-31A5-4789-A568-91FDC77017D3}" destId="{8304311D-4E71-4479-B6B2-A62504B4E522}" srcOrd="3" destOrd="0" parTransId="{BE70CE04-0E34-48DA-8294-2F4F5C8D915B}" sibTransId="{C0DB030E-E7E6-492F-9D89-8ED176A208E0}"/>
    <dgm:cxn modelId="{229C15BB-261F-4FA6-9431-B8EFB1A1C808}" srcId="{734541A5-31A5-4789-A568-91FDC77017D3}" destId="{2FE23723-CCBA-43D8-ABAB-23F999DACF90}" srcOrd="2" destOrd="0" parTransId="{CD00783B-69FF-4BEE-A796-2221D1196584}" sibTransId="{7048E5A9-4246-4F11-B401-A551124E874A}"/>
    <dgm:cxn modelId="{CA2C6BCA-577F-4383-B9EA-000EE34EA29E}" type="presOf" srcId="{17695D49-B6FC-400E-919A-5D885FD343B1}" destId="{AAC86ADC-EAC4-451A-BACF-939253582FF5}" srcOrd="0" destOrd="0" presId="urn:microsoft.com/office/officeart/2005/8/layout/process5"/>
    <dgm:cxn modelId="{E61D87D0-3DB4-44BA-BB11-1BD1A74F92DD}" type="presOf" srcId="{9D4CC21B-31A1-41C4-9D32-0B285A4AD79D}" destId="{E78DA4F3-3054-4A07-ADCD-EC49416C28B4}" srcOrd="0" destOrd="0" presId="urn:microsoft.com/office/officeart/2005/8/layout/process5"/>
    <dgm:cxn modelId="{5C120EE9-B48D-4E50-BC77-723F4767095B}" type="presOf" srcId="{734541A5-31A5-4789-A568-91FDC77017D3}" destId="{62C3ED78-9A36-4E2C-97AC-D8C88CA67523}" srcOrd="0" destOrd="0" presId="urn:microsoft.com/office/officeart/2005/8/layout/process5"/>
    <dgm:cxn modelId="{58AB6D70-6A4C-4BC5-B429-A73D2894FA82}" type="presParOf" srcId="{62C3ED78-9A36-4E2C-97AC-D8C88CA67523}" destId="{747F5586-3146-4AB2-80A4-409F34EAF72C}" srcOrd="0" destOrd="0" presId="urn:microsoft.com/office/officeart/2005/8/layout/process5"/>
    <dgm:cxn modelId="{34E034AC-EB64-4506-9CE7-1DB6032D84BC}" type="presParOf" srcId="{62C3ED78-9A36-4E2C-97AC-D8C88CA67523}" destId="{E78DA4F3-3054-4A07-ADCD-EC49416C28B4}" srcOrd="1" destOrd="0" presId="urn:microsoft.com/office/officeart/2005/8/layout/process5"/>
    <dgm:cxn modelId="{6F63173D-9C02-4EF7-999B-21F8681479CA}" type="presParOf" srcId="{E78DA4F3-3054-4A07-ADCD-EC49416C28B4}" destId="{3820C000-A48A-41BE-A71B-871FCA0A37DD}" srcOrd="0" destOrd="0" presId="urn:microsoft.com/office/officeart/2005/8/layout/process5"/>
    <dgm:cxn modelId="{E21D51C6-C522-44AA-BE43-9F43FD40085D}" type="presParOf" srcId="{62C3ED78-9A36-4E2C-97AC-D8C88CA67523}" destId="{AAC86ADC-EAC4-451A-BACF-939253582FF5}" srcOrd="2" destOrd="0" presId="urn:microsoft.com/office/officeart/2005/8/layout/process5"/>
    <dgm:cxn modelId="{E0060B45-CC64-4970-8A1A-3D8D1826767B}" type="presParOf" srcId="{62C3ED78-9A36-4E2C-97AC-D8C88CA67523}" destId="{649E6A7C-59A4-4441-B4AC-AADC657DB64B}" srcOrd="3" destOrd="0" presId="urn:microsoft.com/office/officeart/2005/8/layout/process5"/>
    <dgm:cxn modelId="{C014B84D-E56E-4DB0-A783-686034830D01}" type="presParOf" srcId="{649E6A7C-59A4-4441-B4AC-AADC657DB64B}" destId="{08FC16FE-BA1E-4928-9D75-1D5E58DEDDA1}" srcOrd="0" destOrd="0" presId="urn:microsoft.com/office/officeart/2005/8/layout/process5"/>
    <dgm:cxn modelId="{38E74CB3-4212-4EC7-A686-E99C6228D652}" type="presParOf" srcId="{62C3ED78-9A36-4E2C-97AC-D8C88CA67523}" destId="{5D09D0E5-2DCA-4D9A-A6DF-FEA3E08BEC26}" srcOrd="4" destOrd="0" presId="urn:microsoft.com/office/officeart/2005/8/layout/process5"/>
    <dgm:cxn modelId="{92F45C95-2D3F-4FAA-8DFF-A5FA9D3B9929}" type="presParOf" srcId="{62C3ED78-9A36-4E2C-97AC-D8C88CA67523}" destId="{3E974C91-6FC7-4572-8580-F0A7E2D5E2A0}" srcOrd="5" destOrd="0" presId="urn:microsoft.com/office/officeart/2005/8/layout/process5"/>
    <dgm:cxn modelId="{6171B4D7-F025-42AC-9E4A-9A374E144E94}" type="presParOf" srcId="{3E974C91-6FC7-4572-8580-F0A7E2D5E2A0}" destId="{B4BBF133-F203-46E6-84F5-BEB5C2016C24}" srcOrd="0" destOrd="0" presId="urn:microsoft.com/office/officeart/2005/8/layout/process5"/>
    <dgm:cxn modelId="{5076641B-77BA-448B-88CD-2805D06AC986}" type="presParOf" srcId="{62C3ED78-9A36-4E2C-97AC-D8C88CA67523}" destId="{4AB9173D-D346-41A2-9B98-DA0F390B43D7}" srcOrd="6" destOrd="0" presId="urn:microsoft.com/office/officeart/2005/8/layout/process5"/>
    <dgm:cxn modelId="{EF200EAE-A669-4537-A5F2-67B6A20F86ED}" type="presParOf" srcId="{62C3ED78-9A36-4E2C-97AC-D8C88CA67523}" destId="{B5D97432-7C50-4C9E-B06B-CBDD0B09B47C}" srcOrd="7" destOrd="0" presId="urn:microsoft.com/office/officeart/2005/8/layout/process5"/>
    <dgm:cxn modelId="{58DCA072-AD8E-415D-B45D-F420F393F338}" type="presParOf" srcId="{B5D97432-7C50-4C9E-B06B-CBDD0B09B47C}" destId="{6AFD25A8-B6DA-4A60-BDB9-27B3EDBAEC93}" srcOrd="0" destOrd="0" presId="urn:microsoft.com/office/officeart/2005/8/layout/process5"/>
    <dgm:cxn modelId="{EFC415CE-AE36-41DF-AFAD-56DE4B2A1F92}" type="presParOf" srcId="{62C3ED78-9A36-4E2C-97AC-D8C88CA67523}" destId="{3AB05D7B-7D18-41D6-B994-F94B4F1E2CC5}" srcOrd="8" destOrd="0" presId="urn:microsoft.com/office/officeart/2005/8/layout/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F97AA4-7E76-49EB-9DE0-0D2D361C13D4}" type="doc">
      <dgm:prSet loTypeId="urn:microsoft.com/office/officeart/2005/8/layout/process5" loCatId="process" qsTypeId="urn:microsoft.com/office/officeart/2005/8/quickstyle/simple1" qsCatId="simple" csTypeId="urn:microsoft.com/office/officeart/2005/8/colors/accent1_3" csCatId="accent1" phldr="1"/>
      <dgm:spPr/>
      <dgm:t>
        <a:bodyPr/>
        <a:lstStyle/>
        <a:p>
          <a:endParaRPr lang="en-US"/>
        </a:p>
      </dgm:t>
    </dgm:pt>
    <dgm:pt modelId="{D2D6FA09-69B2-4D44-B585-BBEF743377B1}">
      <dgm:prSet custT="1"/>
      <dgm:spPr/>
      <dgm:t>
        <a:bodyPr/>
        <a:lstStyle/>
        <a:p>
          <a:r>
            <a:rPr lang="fr-CA" sz="2000" noProof="0" dirty="0"/>
            <a:t>Le comité </a:t>
          </a:r>
          <a:r>
            <a:rPr lang="fr-CA" sz="2000" b="1" noProof="0" dirty="0"/>
            <a:t>discute de la réussite des APC et des progrès du résident</a:t>
          </a:r>
          <a:endParaRPr lang="fr-CA" sz="2000" noProof="0" dirty="0"/>
        </a:p>
      </dgm:t>
    </dgm:pt>
    <dgm:pt modelId="{4DEB8A60-A647-4EBF-9426-343A9C05B08C}" type="parTrans" cxnId="{011E2E43-8755-4A9A-9762-795AD67C0210}">
      <dgm:prSet/>
      <dgm:spPr/>
      <dgm:t>
        <a:bodyPr/>
        <a:lstStyle/>
        <a:p>
          <a:endParaRPr lang="en-US"/>
        </a:p>
      </dgm:t>
    </dgm:pt>
    <dgm:pt modelId="{151C8793-EEF2-40CC-8D98-2A143C2113AF}" type="sibTrans" cxnId="{011E2E43-8755-4A9A-9762-795AD67C0210}">
      <dgm:prSet/>
      <dgm:spPr/>
      <dgm:t>
        <a:bodyPr/>
        <a:lstStyle/>
        <a:p>
          <a:endParaRPr lang="fr-CA" noProof="0" dirty="0"/>
        </a:p>
      </dgm:t>
    </dgm:pt>
    <dgm:pt modelId="{ECB5EE99-E5AA-428B-8043-379024F3D82A}">
      <dgm:prSet custT="1"/>
      <dgm:spPr/>
      <dgm:t>
        <a:bodyPr/>
        <a:lstStyle/>
        <a:p>
          <a:r>
            <a:rPr lang="fr-CA" sz="2000" noProof="0" dirty="0"/>
            <a:t>Le comité présente une recommandation au CPR</a:t>
          </a:r>
        </a:p>
      </dgm:t>
    </dgm:pt>
    <dgm:pt modelId="{DC1D552A-B6B8-4D83-B67E-C6C325106F22}" type="parTrans" cxnId="{16322DF1-B33E-44B3-BC8A-0786F59954A9}">
      <dgm:prSet/>
      <dgm:spPr/>
      <dgm:t>
        <a:bodyPr/>
        <a:lstStyle/>
        <a:p>
          <a:endParaRPr lang="en-US"/>
        </a:p>
      </dgm:t>
    </dgm:pt>
    <dgm:pt modelId="{8039B292-EC53-4E5F-B4D6-2CDAFB1FB363}" type="sibTrans" cxnId="{16322DF1-B33E-44B3-BC8A-0786F59954A9}">
      <dgm:prSet/>
      <dgm:spPr/>
      <dgm:t>
        <a:bodyPr/>
        <a:lstStyle/>
        <a:p>
          <a:endParaRPr lang="fr-CA" noProof="0" dirty="0"/>
        </a:p>
      </dgm:t>
    </dgm:pt>
    <dgm:pt modelId="{2F6F6B9F-02EA-42AB-A792-F878B3984679}">
      <dgm:prSet custT="1"/>
      <dgm:spPr/>
      <dgm:t>
        <a:bodyPr/>
        <a:lstStyle/>
        <a:p>
          <a:r>
            <a:rPr lang="fr-CA" sz="2000" noProof="0" dirty="0">
              <a:solidFill>
                <a:schemeClr val="tx1"/>
              </a:solidFill>
            </a:rPr>
            <a:t>Le comité peut proposer/élaborer un </a:t>
          </a:r>
          <a:r>
            <a:rPr lang="fr-CA" sz="2000" b="1" noProof="0" dirty="0">
              <a:solidFill>
                <a:schemeClr val="tx1"/>
              </a:solidFill>
            </a:rPr>
            <a:t> plan</a:t>
          </a:r>
          <a:r>
            <a:rPr lang="fr-CA" sz="2000" noProof="0" dirty="0">
              <a:solidFill>
                <a:schemeClr val="tx1"/>
              </a:solidFill>
            </a:rPr>
            <a:t> </a:t>
          </a:r>
          <a:r>
            <a:rPr lang="fr-CA" sz="2000" b="1" noProof="0" dirty="0">
              <a:solidFill>
                <a:schemeClr val="tx1"/>
              </a:solidFill>
            </a:rPr>
            <a:t>d’apprentissage </a:t>
          </a:r>
          <a:r>
            <a:rPr lang="fr-CA" sz="2000" noProof="0" dirty="0">
              <a:solidFill>
                <a:schemeClr val="tx1"/>
              </a:solidFill>
            </a:rPr>
            <a:t>pour le résident</a:t>
          </a:r>
        </a:p>
      </dgm:t>
    </dgm:pt>
    <dgm:pt modelId="{03A997E5-339B-4906-B61C-6A435319669D}" type="parTrans" cxnId="{ECFA08B6-2A19-4EFD-887C-B26C97C28287}">
      <dgm:prSet/>
      <dgm:spPr/>
      <dgm:t>
        <a:bodyPr/>
        <a:lstStyle/>
        <a:p>
          <a:endParaRPr lang="en-US"/>
        </a:p>
      </dgm:t>
    </dgm:pt>
    <dgm:pt modelId="{809F68FA-F78A-4444-B1E4-0383D04CEF3B}" type="sibTrans" cxnId="{ECFA08B6-2A19-4EFD-887C-B26C97C28287}">
      <dgm:prSet/>
      <dgm:spPr/>
      <dgm:t>
        <a:bodyPr/>
        <a:lstStyle/>
        <a:p>
          <a:endParaRPr lang="fr-CA" noProof="0" dirty="0"/>
        </a:p>
      </dgm:t>
    </dgm:pt>
    <dgm:pt modelId="{F53B44C8-D6EF-4B89-893C-4C1654293DF0}">
      <dgm:prSet custT="1"/>
      <dgm:spPr/>
      <dgm:t>
        <a:bodyPr/>
        <a:lstStyle/>
        <a:p>
          <a:r>
            <a:rPr lang="fr-CA" sz="2000" noProof="0" dirty="0">
              <a:solidFill>
                <a:schemeClr val="tx1"/>
              </a:solidFill>
            </a:rPr>
            <a:t>Établir clairement comment l’apprenant sera </a:t>
          </a:r>
          <a:r>
            <a:rPr lang="fr-CA" sz="2000" b="1" noProof="0" dirty="0">
              <a:solidFill>
                <a:schemeClr val="tx1"/>
              </a:solidFill>
            </a:rPr>
            <a:t>informé des résultats</a:t>
          </a:r>
          <a:endParaRPr lang="fr-CA" sz="2000" noProof="0" dirty="0">
            <a:solidFill>
              <a:schemeClr val="tx1"/>
            </a:solidFill>
          </a:endParaRPr>
        </a:p>
      </dgm:t>
    </dgm:pt>
    <dgm:pt modelId="{6E225176-FADE-442C-BCD1-E2FCF24F0EA4}" type="parTrans" cxnId="{A3D6E916-9CCE-4573-8617-415FA6E62FD2}">
      <dgm:prSet/>
      <dgm:spPr/>
      <dgm:t>
        <a:bodyPr/>
        <a:lstStyle/>
        <a:p>
          <a:endParaRPr lang="en-US"/>
        </a:p>
      </dgm:t>
    </dgm:pt>
    <dgm:pt modelId="{E5D77EEC-DCBF-4EAA-900E-A7919E0B7634}" type="sibTrans" cxnId="{A3D6E916-9CCE-4573-8617-415FA6E62FD2}">
      <dgm:prSet/>
      <dgm:spPr/>
      <dgm:t>
        <a:bodyPr/>
        <a:lstStyle/>
        <a:p>
          <a:endParaRPr lang="en-US"/>
        </a:p>
      </dgm:t>
    </dgm:pt>
    <dgm:pt modelId="{6FDAD0A1-0946-4FDF-A8E8-0AC92F661E2E}" type="pres">
      <dgm:prSet presAssocID="{1DF97AA4-7E76-49EB-9DE0-0D2D361C13D4}" presName="diagram" presStyleCnt="0">
        <dgm:presLayoutVars>
          <dgm:dir/>
          <dgm:resizeHandles val="exact"/>
        </dgm:presLayoutVars>
      </dgm:prSet>
      <dgm:spPr/>
    </dgm:pt>
    <dgm:pt modelId="{279EBC76-0BA9-487B-B8BC-797908458F96}" type="pres">
      <dgm:prSet presAssocID="{D2D6FA09-69B2-4D44-B585-BBEF743377B1}" presName="node" presStyleLbl="node1" presStyleIdx="0" presStyleCnt="4">
        <dgm:presLayoutVars>
          <dgm:bulletEnabled val="1"/>
        </dgm:presLayoutVars>
      </dgm:prSet>
      <dgm:spPr/>
    </dgm:pt>
    <dgm:pt modelId="{5D5D733C-2436-4EF1-B84D-D0BB757F70AD}" type="pres">
      <dgm:prSet presAssocID="{151C8793-EEF2-40CC-8D98-2A143C2113AF}" presName="sibTrans" presStyleLbl="sibTrans2D1" presStyleIdx="0" presStyleCnt="3"/>
      <dgm:spPr/>
    </dgm:pt>
    <dgm:pt modelId="{80B5613B-0B65-42D4-89A4-AA545F30638E}" type="pres">
      <dgm:prSet presAssocID="{151C8793-EEF2-40CC-8D98-2A143C2113AF}" presName="connectorText" presStyleLbl="sibTrans2D1" presStyleIdx="0" presStyleCnt="3"/>
      <dgm:spPr/>
    </dgm:pt>
    <dgm:pt modelId="{980FCED0-B6D0-465E-A54C-CDFE34752C5D}" type="pres">
      <dgm:prSet presAssocID="{ECB5EE99-E5AA-428B-8043-379024F3D82A}" presName="node" presStyleLbl="node1" presStyleIdx="1" presStyleCnt="4">
        <dgm:presLayoutVars>
          <dgm:bulletEnabled val="1"/>
        </dgm:presLayoutVars>
      </dgm:prSet>
      <dgm:spPr/>
    </dgm:pt>
    <dgm:pt modelId="{33BCB5A2-4ED7-45AF-8451-98C29B768C5E}" type="pres">
      <dgm:prSet presAssocID="{8039B292-EC53-4E5F-B4D6-2CDAFB1FB363}" presName="sibTrans" presStyleLbl="sibTrans2D1" presStyleIdx="1" presStyleCnt="3"/>
      <dgm:spPr/>
    </dgm:pt>
    <dgm:pt modelId="{82EA7FF5-DBE8-459A-A9EB-F9265894FAC0}" type="pres">
      <dgm:prSet presAssocID="{8039B292-EC53-4E5F-B4D6-2CDAFB1FB363}" presName="connectorText" presStyleLbl="sibTrans2D1" presStyleIdx="1" presStyleCnt="3"/>
      <dgm:spPr/>
    </dgm:pt>
    <dgm:pt modelId="{8D3B0F0E-0014-495D-815C-862AFC2963D2}" type="pres">
      <dgm:prSet presAssocID="{2F6F6B9F-02EA-42AB-A792-F878B3984679}" presName="node" presStyleLbl="node1" presStyleIdx="2" presStyleCnt="4">
        <dgm:presLayoutVars>
          <dgm:bulletEnabled val="1"/>
        </dgm:presLayoutVars>
      </dgm:prSet>
      <dgm:spPr/>
    </dgm:pt>
    <dgm:pt modelId="{92DA2A21-62B8-4408-9BFB-BB07E387D70E}" type="pres">
      <dgm:prSet presAssocID="{809F68FA-F78A-4444-B1E4-0383D04CEF3B}" presName="sibTrans" presStyleLbl="sibTrans2D1" presStyleIdx="2" presStyleCnt="3"/>
      <dgm:spPr/>
    </dgm:pt>
    <dgm:pt modelId="{B9331791-9B11-44CE-A247-951EDE71DA5E}" type="pres">
      <dgm:prSet presAssocID="{809F68FA-F78A-4444-B1E4-0383D04CEF3B}" presName="connectorText" presStyleLbl="sibTrans2D1" presStyleIdx="2" presStyleCnt="3"/>
      <dgm:spPr/>
    </dgm:pt>
    <dgm:pt modelId="{EF22611D-48DC-4426-85EF-EE017926DE55}" type="pres">
      <dgm:prSet presAssocID="{F53B44C8-D6EF-4B89-893C-4C1654293DF0}" presName="node" presStyleLbl="node1" presStyleIdx="3" presStyleCnt="4">
        <dgm:presLayoutVars>
          <dgm:bulletEnabled val="1"/>
        </dgm:presLayoutVars>
      </dgm:prSet>
      <dgm:spPr/>
    </dgm:pt>
  </dgm:ptLst>
  <dgm:cxnLst>
    <dgm:cxn modelId="{A3D6E916-9CCE-4573-8617-415FA6E62FD2}" srcId="{1DF97AA4-7E76-49EB-9DE0-0D2D361C13D4}" destId="{F53B44C8-D6EF-4B89-893C-4C1654293DF0}" srcOrd="3" destOrd="0" parTransId="{6E225176-FADE-442C-BCD1-E2FCF24F0EA4}" sibTransId="{E5D77EEC-DCBF-4EAA-900E-A7919E0B7634}"/>
    <dgm:cxn modelId="{B0C9CE1C-C0C9-426C-BB8B-AC5E709135A2}" type="presOf" srcId="{F53B44C8-D6EF-4B89-893C-4C1654293DF0}" destId="{EF22611D-48DC-4426-85EF-EE017926DE55}" srcOrd="0" destOrd="0" presId="urn:microsoft.com/office/officeart/2005/8/layout/process5"/>
    <dgm:cxn modelId="{011E2E43-8755-4A9A-9762-795AD67C0210}" srcId="{1DF97AA4-7E76-49EB-9DE0-0D2D361C13D4}" destId="{D2D6FA09-69B2-4D44-B585-BBEF743377B1}" srcOrd="0" destOrd="0" parTransId="{4DEB8A60-A647-4EBF-9426-343A9C05B08C}" sibTransId="{151C8793-EEF2-40CC-8D98-2A143C2113AF}"/>
    <dgm:cxn modelId="{B7F89067-62C5-4534-AC80-B9824241D50D}" type="presOf" srcId="{ECB5EE99-E5AA-428B-8043-379024F3D82A}" destId="{980FCED0-B6D0-465E-A54C-CDFE34752C5D}" srcOrd="0" destOrd="0" presId="urn:microsoft.com/office/officeart/2005/8/layout/process5"/>
    <dgm:cxn modelId="{3F7AF980-C346-4146-A06D-2D1A0A6D2025}" type="presOf" srcId="{8039B292-EC53-4E5F-B4D6-2CDAFB1FB363}" destId="{82EA7FF5-DBE8-459A-A9EB-F9265894FAC0}" srcOrd="1" destOrd="0" presId="urn:microsoft.com/office/officeart/2005/8/layout/process5"/>
    <dgm:cxn modelId="{0C1BA98F-E0FF-4C4E-BC13-461BD4D16AA9}" type="presOf" srcId="{151C8793-EEF2-40CC-8D98-2A143C2113AF}" destId="{5D5D733C-2436-4EF1-B84D-D0BB757F70AD}" srcOrd="0" destOrd="0" presId="urn:microsoft.com/office/officeart/2005/8/layout/process5"/>
    <dgm:cxn modelId="{9E88E094-E21A-4143-ACA1-F2CADF9A73CE}" type="presOf" srcId="{809F68FA-F78A-4444-B1E4-0383D04CEF3B}" destId="{B9331791-9B11-44CE-A247-951EDE71DA5E}" srcOrd="1" destOrd="0" presId="urn:microsoft.com/office/officeart/2005/8/layout/process5"/>
    <dgm:cxn modelId="{0B68DBA1-B643-47D1-823F-C679FEAB2E87}" type="presOf" srcId="{8039B292-EC53-4E5F-B4D6-2CDAFB1FB363}" destId="{33BCB5A2-4ED7-45AF-8451-98C29B768C5E}" srcOrd="0" destOrd="0" presId="urn:microsoft.com/office/officeart/2005/8/layout/process5"/>
    <dgm:cxn modelId="{ECFA08B6-2A19-4EFD-887C-B26C97C28287}" srcId="{1DF97AA4-7E76-49EB-9DE0-0D2D361C13D4}" destId="{2F6F6B9F-02EA-42AB-A792-F878B3984679}" srcOrd="2" destOrd="0" parTransId="{03A997E5-339B-4906-B61C-6A435319669D}" sibTransId="{809F68FA-F78A-4444-B1E4-0383D04CEF3B}"/>
    <dgm:cxn modelId="{63E918B8-0B95-43DB-97D0-437155BD27A0}" type="presOf" srcId="{151C8793-EEF2-40CC-8D98-2A143C2113AF}" destId="{80B5613B-0B65-42D4-89A4-AA545F30638E}" srcOrd="1" destOrd="0" presId="urn:microsoft.com/office/officeart/2005/8/layout/process5"/>
    <dgm:cxn modelId="{51DDABD2-BC8D-42E6-A46F-CB5BB08FB017}" type="presOf" srcId="{2F6F6B9F-02EA-42AB-A792-F878B3984679}" destId="{8D3B0F0E-0014-495D-815C-862AFC2963D2}" srcOrd="0" destOrd="0" presId="urn:microsoft.com/office/officeart/2005/8/layout/process5"/>
    <dgm:cxn modelId="{0430C3D6-902C-415A-BBCC-1C714658B1B5}" type="presOf" srcId="{1DF97AA4-7E76-49EB-9DE0-0D2D361C13D4}" destId="{6FDAD0A1-0946-4FDF-A8E8-0AC92F661E2E}" srcOrd="0" destOrd="0" presId="urn:microsoft.com/office/officeart/2005/8/layout/process5"/>
    <dgm:cxn modelId="{64D5F0DD-184A-4F2C-B12A-747798E95B95}" type="presOf" srcId="{809F68FA-F78A-4444-B1E4-0383D04CEF3B}" destId="{92DA2A21-62B8-4408-9BFB-BB07E387D70E}" srcOrd="0" destOrd="0" presId="urn:microsoft.com/office/officeart/2005/8/layout/process5"/>
    <dgm:cxn modelId="{16322DF1-B33E-44B3-BC8A-0786F59954A9}" srcId="{1DF97AA4-7E76-49EB-9DE0-0D2D361C13D4}" destId="{ECB5EE99-E5AA-428B-8043-379024F3D82A}" srcOrd="1" destOrd="0" parTransId="{DC1D552A-B6B8-4D83-B67E-C6C325106F22}" sibTransId="{8039B292-EC53-4E5F-B4D6-2CDAFB1FB363}"/>
    <dgm:cxn modelId="{F9BC9AF7-5F19-416F-ADCC-FB7603D51C80}" type="presOf" srcId="{D2D6FA09-69B2-4D44-B585-BBEF743377B1}" destId="{279EBC76-0BA9-487B-B8BC-797908458F96}" srcOrd="0" destOrd="0" presId="urn:microsoft.com/office/officeart/2005/8/layout/process5"/>
    <dgm:cxn modelId="{96381EEB-E92B-45F5-8298-55DE69CB0DCC}" type="presParOf" srcId="{6FDAD0A1-0946-4FDF-A8E8-0AC92F661E2E}" destId="{279EBC76-0BA9-487B-B8BC-797908458F96}" srcOrd="0" destOrd="0" presId="urn:microsoft.com/office/officeart/2005/8/layout/process5"/>
    <dgm:cxn modelId="{9D57DA9C-3874-47EC-BEDB-BED5F289881F}" type="presParOf" srcId="{6FDAD0A1-0946-4FDF-A8E8-0AC92F661E2E}" destId="{5D5D733C-2436-4EF1-B84D-D0BB757F70AD}" srcOrd="1" destOrd="0" presId="urn:microsoft.com/office/officeart/2005/8/layout/process5"/>
    <dgm:cxn modelId="{AFA07AD9-6C4A-49C3-B891-123C5AB1A005}" type="presParOf" srcId="{5D5D733C-2436-4EF1-B84D-D0BB757F70AD}" destId="{80B5613B-0B65-42D4-89A4-AA545F30638E}" srcOrd="0" destOrd="0" presId="urn:microsoft.com/office/officeart/2005/8/layout/process5"/>
    <dgm:cxn modelId="{F3E789F7-B476-45F4-B2EE-01CDCE49897E}" type="presParOf" srcId="{6FDAD0A1-0946-4FDF-A8E8-0AC92F661E2E}" destId="{980FCED0-B6D0-465E-A54C-CDFE34752C5D}" srcOrd="2" destOrd="0" presId="urn:microsoft.com/office/officeart/2005/8/layout/process5"/>
    <dgm:cxn modelId="{6EA9B9CA-D5B3-44E6-A13B-122820367204}" type="presParOf" srcId="{6FDAD0A1-0946-4FDF-A8E8-0AC92F661E2E}" destId="{33BCB5A2-4ED7-45AF-8451-98C29B768C5E}" srcOrd="3" destOrd="0" presId="urn:microsoft.com/office/officeart/2005/8/layout/process5"/>
    <dgm:cxn modelId="{9A767CEF-1F71-43BB-A208-5D6E515520CD}" type="presParOf" srcId="{33BCB5A2-4ED7-45AF-8451-98C29B768C5E}" destId="{82EA7FF5-DBE8-459A-A9EB-F9265894FAC0}" srcOrd="0" destOrd="0" presId="urn:microsoft.com/office/officeart/2005/8/layout/process5"/>
    <dgm:cxn modelId="{4D82C26D-CC65-4217-A1A8-DE6045AF5F4A}" type="presParOf" srcId="{6FDAD0A1-0946-4FDF-A8E8-0AC92F661E2E}" destId="{8D3B0F0E-0014-495D-815C-862AFC2963D2}" srcOrd="4" destOrd="0" presId="urn:microsoft.com/office/officeart/2005/8/layout/process5"/>
    <dgm:cxn modelId="{A0E9AB03-1A05-4915-950D-08C2CD3DB8E9}" type="presParOf" srcId="{6FDAD0A1-0946-4FDF-A8E8-0AC92F661E2E}" destId="{92DA2A21-62B8-4408-9BFB-BB07E387D70E}" srcOrd="5" destOrd="0" presId="urn:microsoft.com/office/officeart/2005/8/layout/process5"/>
    <dgm:cxn modelId="{D14E90B1-23D1-4509-990E-AA5CCE8C2127}" type="presParOf" srcId="{92DA2A21-62B8-4408-9BFB-BB07E387D70E}" destId="{B9331791-9B11-44CE-A247-951EDE71DA5E}" srcOrd="0" destOrd="0" presId="urn:microsoft.com/office/officeart/2005/8/layout/process5"/>
    <dgm:cxn modelId="{0040A5F1-015B-469D-A64F-449785231D9C}" type="presParOf" srcId="{6FDAD0A1-0946-4FDF-A8E8-0AC92F661E2E}" destId="{EF22611D-48DC-4426-85EF-EE017926DE55}" srcOrd="6" destOrd="0" presId="urn:microsoft.com/office/officeart/2005/8/layout/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F7A6C7-7C2E-4CCC-8B57-93BBC8B7FE8D}" type="doc">
      <dgm:prSet loTypeId="urn:microsoft.com/office/officeart/2005/8/layout/radial4" loCatId="relationship" qsTypeId="urn:microsoft.com/office/officeart/2005/8/quickstyle/simple1" qsCatId="simple" csTypeId="urn:microsoft.com/office/officeart/2005/8/colors/accent1_1" csCatId="accent1" phldr="1"/>
      <dgm:spPr/>
      <dgm:t>
        <a:bodyPr/>
        <a:lstStyle/>
        <a:p>
          <a:endParaRPr lang="en-US"/>
        </a:p>
      </dgm:t>
    </dgm:pt>
    <dgm:pt modelId="{946C8EB8-65BC-4F27-A741-80004116DC42}">
      <dgm:prSet phldrT="[Text]"/>
      <dgm:spPr/>
      <dgm:t>
        <a:bodyPr/>
        <a:lstStyle/>
        <a:p>
          <a:r>
            <a:rPr lang="fr-CA" noProof="0" dirty="0"/>
            <a:t>Évaluateur principal</a:t>
          </a:r>
        </a:p>
      </dgm:t>
    </dgm:pt>
    <dgm:pt modelId="{BE0B8509-B297-4A78-BAC4-B0F422E3F71F}" type="parTrans" cxnId="{33216AB4-D57B-4347-A3C6-9F7AADE8FD55}">
      <dgm:prSet/>
      <dgm:spPr/>
      <dgm:t>
        <a:bodyPr/>
        <a:lstStyle/>
        <a:p>
          <a:endParaRPr lang="en-US"/>
        </a:p>
      </dgm:t>
    </dgm:pt>
    <dgm:pt modelId="{7665EDFF-B55F-4A9D-9C00-3710DC16AC86}" type="sibTrans" cxnId="{33216AB4-D57B-4347-A3C6-9F7AADE8FD55}">
      <dgm:prSet/>
      <dgm:spPr/>
      <dgm:t>
        <a:bodyPr/>
        <a:lstStyle/>
        <a:p>
          <a:endParaRPr lang="en-US"/>
        </a:p>
      </dgm:t>
    </dgm:pt>
    <dgm:pt modelId="{96C6EF58-CC95-4424-AEDF-77B04B81AA47}">
      <dgm:prSet phldrT="[Text]"/>
      <dgm:spPr/>
      <dgm:t>
        <a:bodyPr/>
        <a:lstStyle/>
        <a:p>
          <a:pPr>
            <a:buSzPts val="2800"/>
          </a:pPr>
          <a:r>
            <a:rPr lang="fr-CA" noProof="0" dirty="0"/>
            <a:t>Commencer par un énoncé d’introduction</a:t>
          </a:r>
        </a:p>
      </dgm:t>
    </dgm:pt>
    <dgm:pt modelId="{E33273C3-826D-429C-8FF1-195F24BF1E7E}" type="parTrans" cxnId="{D4606FFF-5DA1-4525-92B8-1692B7D064F8}">
      <dgm:prSet/>
      <dgm:spPr/>
      <dgm:t>
        <a:bodyPr/>
        <a:lstStyle/>
        <a:p>
          <a:endParaRPr lang="fr-CA" noProof="0" dirty="0"/>
        </a:p>
      </dgm:t>
    </dgm:pt>
    <dgm:pt modelId="{7467A402-66FA-4C7C-BDB2-C9CB8F9E65FB}" type="sibTrans" cxnId="{D4606FFF-5DA1-4525-92B8-1692B7D064F8}">
      <dgm:prSet/>
      <dgm:spPr/>
      <dgm:t>
        <a:bodyPr/>
        <a:lstStyle/>
        <a:p>
          <a:endParaRPr lang="en-US"/>
        </a:p>
      </dgm:t>
    </dgm:pt>
    <dgm:pt modelId="{69C7A75B-8F74-4422-9D30-F12CC447168F}">
      <dgm:prSet phldrT="[Text]"/>
      <dgm:spPr/>
      <dgm:t>
        <a:bodyPr/>
        <a:lstStyle/>
        <a:p>
          <a:pPr>
            <a:buSzPts val="2800"/>
          </a:pPr>
          <a:r>
            <a:rPr lang="fr-CA" noProof="0" dirty="0"/>
            <a:t>Exposer les données pertinentes sur lesquelles la recommandation est fondée</a:t>
          </a:r>
        </a:p>
      </dgm:t>
    </dgm:pt>
    <dgm:pt modelId="{DBF35599-1F4B-4AF1-B3A7-207957A8C8A8}" type="parTrans" cxnId="{0CE5673E-14E8-42C8-91F6-204E10E9F20D}">
      <dgm:prSet/>
      <dgm:spPr/>
      <dgm:t>
        <a:bodyPr/>
        <a:lstStyle/>
        <a:p>
          <a:endParaRPr lang="fr-CA" noProof="0" dirty="0"/>
        </a:p>
      </dgm:t>
    </dgm:pt>
    <dgm:pt modelId="{0CC44329-1FC9-43A7-B027-C687F7EE8DE3}" type="sibTrans" cxnId="{0CE5673E-14E8-42C8-91F6-204E10E9F20D}">
      <dgm:prSet/>
      <dgm:spPr/>
      <dgm:t>
        <a:bodyPr/>
        <a:lstStyle/>
        <a:p>
          <a:endParaRPr lang="en-US"/>
        </a:p>
      </dgm:t>
    </dgm:pt>
    <dgm:pt modelId="{7D807AD0-2766-49C1-8AC1-2C90F0842CB1}">
      <dgm:prSet phldrT="[Text]"/>
      <dgm:spPr/>
      <dgm:t>
        <a:bodyPr/>
        <a:lstStyle/>
        <a:p>
          <a:pPr>
            <a:buSzPts val="2800"/>
          </a:pPr>
          <a:r>
            <a:rPr lang="fr-CA" noProof="0" dirty="0"/>
            <a:t>Faire ressortir les tendances et les évaluations aberrantes</a:t>
          </a:r>
        </a:p>
      </dgm:t>
    </dgm:pt>
    <dgm:pt modelId="{110B3A0E-32F3-4780-B2EB-E4758B462FE4}" type="parTrans" cxnId="{6800DCDB-4258-4E47-93E4-056B6649AB22}">
      <dgm:prSet/>
      <dgm:spPr/>
      <dgm:t>
        <a:bodyPr/>
        <a:lstStyle/>
        <a:p>
          <a:endParaRPr lang="fr-CA" noProof="0" dirty="0"/>
        </a:p>
      </dgm:t>
    </dgm:pt>
    <dgm:pt modelId="{ADBABB96-B046-45AE-8D85-E066BDB89808}" type="sibTrans" cxnId="{6800DCDB-4258-4E47-93E4-056B6649AB22}">
      <dgm:prSet/>
      <dgm:spPr/>
      <dgm:t>
        <a:bodyPr/>
        <a:lstStyle/>
        <a:p>
          <a:endParaRPr lang="en-US"/>
        </a:p>
      </dgm:t>
    </dgm:pt>
    <dgm:pt modelId="{CA15E596-96AD-4663-9B67-2EF6290627E0}">
      <dgm:prSet phldrT="[Text]"/>
      <dgm:spPr/>
      <dgm:t>
        <a:bodyPr/>
        <a:lstStyle/>
        <a:p>
          <a:pPr>
            <a:buSzPts val="2800"/>
          </a:pPr>
          <a:r>
            <a:rPr lang="fr-CA" noProof="0" dirty="0"/>
            <a:t>Éclairer les discussions entre les membres et non les remplacer</a:t>
          </a:r>
        </a:p>
      </dgm:t>
    </dgm:pt>
    <dgm:pt modelId="{02FEEE94-B182-4F5D-AC2A-572628B087E2}" type="parTrans" cxnId="{412DF730-7198-4F9F-AA8D-98D879774911}">
      <dgm:prSet/>
      <dgm:spPr/>
      <dgm:t>
        <a:bodyPr/>
        <a:lstStyle/>
        <a:p>
          <a:endParaRPr lang="fr-CA" noProof="0" dirty="0"/>
        </a:p>
      </dgm:t>
    </dgm:pt>
    <dgm:pt modelId="{E736CC62-626F-494A-ABEB-E446AC1B9918}" type="sibTrans" cxnId="{412DF730-7198-4F9F-AA8D-98D879774911}">
      <dgm:prSet/>
      <dgm:spPr/>
      <dgm:t>
        <a:bodyPr/>
        <a:lstStyle/>
        <a:p>
          <a:endParaRPr lang="en-US"/>
        </a:p>
      </dgm:t>
    </dgm:pt>
    <dgm:pt modelId="{43F116AD-469A-4819-B929-28970B24716C}" type="pres">
      <dgm:prSet presAssocID="{98F7A6C7-7C2E-4CCC-8B57-93BBC8B7FE8D}" presName="cycle" presStyleCnt="0">
        <dgm:presLayoutVars>
          <dgm:chMax val="1"/>
          <dgm:dir/>
          <dgm:animLvl val="ctr"/>
          <dgm:resizeHandles val="exact"/>
        </dgm:presLayoutVars>
      </dgm:prSet>
      <dgm:spPr/>
    </dgm:pt>
    <dgm:pt modelId="{66ABBEA6-EF10-43DE-A5B0-9DE285808833}" type="pres">
      <dgm:prSet presAssocID="{946C8EB8-65BC-4F27-A741-80004116DC42}" presName="centerShape" presStyleLbl="node0" presStyleIdx="0" presStyleCnt="1"/>
      <dgm:spPr/>
    </dgm:pt>
    <dgm:pt modelId="{7AFC92E2-B195-43FE-9BB2-5B1C5960178E}" type="pres">
      <dgm:prSet presAssocID="{E33273C3-826D-429C-8FF1-195F24BF1E7E}" presName="parTrans" presStyleLbl="bgSibTrans2D1" presStyleIdx="0" presStyleCnt="4"/>
      <dgm:spPr/>
    </dgm:pt>
    <dgm:pt modelId="{0819076E-2833-4E32-8B4E-CAE0AD8366CE}" type="pres">
      <dgm:prSet presAssocID="{96C6EF58-CC95-4424-AEDF-77B04B81AA47}" presName="node" presStyleLbl="node1" presStyleIdx="0" presStyleCnt="4">
        <dgm:presLayoutVars>
          <dgm:bulletEnabled val="1"/>
        </dgm:presLayoutVars>
      </dgm:prSet>
      <dgm:spPr/>
    </dgm:pt>
    <dgm:pt modelId="{9C42A8E5-7955-4C70-A99E-B9096FDA7604}" type="pres">
      <dgm:prSet presAssocID="{DBF35599-1F4B-4AF1-B3A7-207957A8C8A8}" presName="parTrans" presStyleLbl="bgSibTrans2D1" presStyleIdx="1" presStyleCnt="4"/>
      <dgm:spPr/>
    </dgm:pt>
    <dgm:pt modelId="{E4681034-4822-4A42-85D5-14FBD6F63A9F}" type="pres">
      <dgm:prSet presAssocID="{69C7A75B-8F74-4422-9D30-F12CC447168F}" presName="node" presStyleLbl="node1" presStyleIdx="1" presStyleCnt="4">
        <dgm:presLayoutVars>
          <dgm:bulletEnabled val="1"/>
        </dgm:presLayoutVars>
      </dgm:prSet>
      <dgm:spPr/>
    </dgm:pt>
    <dgm:pt modelId="{5F5A0955-CC38-45AF-BAE4-E330C1C74EF1}" type="pres">
      <dgm:prSet presAssocID="{110B3A0E-32F3-4780-B2EB-E4758B462FE4}" presName="parTrans" presStyleLbl="bgSibTrans2D1" presStyleIdx="2" presStyleCnt="4"/>
      <dgm:spPr/>
    </dgm:pt>
    <dgm:pt modelId="{7CE1F559-6237-4D38-B359-2F276AC8CD23}" type="pres">
      <dgm:prSet presAssocID="{7D807AD0-2766-49C1-8AC1-2C90F0842CB1}" presName="node" presStyleLbl="node1" presStyleIdx="2" presStyleCnt="4">
        <dgm:presLayoutVars>
          <dgm:bulletEnabled val="1"/>
        </dgm:presLayoutVars>
      </dgm:prSet>
      <dgm:spPr/>
    </dgm:pt>
    <dgm:pt modelId="{10A15771-2739-4480-AAB7-DF844D7147B6}" type="pres">
      <dgm:prSet presAssocID="{02FEEE94-B182-4F5D-AC2A-572628B087E2}" presName="parTrans" presStyleLbl="bgSibTrans2D1" presStyleIdx="3" presStyleCnt="4"/>
      <dgm:spPr/>
    </dgm:pt>
    <dgm:pt modelId="{0946FB75-9D05-4FEA-AA1C-59DED2C6B743}" type="pres">
      <dgm:prSet presAssocID="{CA15E596-96AD-4663-9B67-2EF6290627E0}" presName="node" presStyleLbl="node1" presStyleIdx="3" presStyleCnt="4">
        <dgm:presLayoutVars>
          <dgm:bulletEnabled val="1"/>
        </dgm:presLayoutVars>
      </dgm:prSet>
      <dgm:spPr/>
    </dgm:pt>
  </dgm:ptLst>
  <dgm:cxnLst>
    <dgm:cxn modelId="{412DF730-7198-4F9F-AA8D-98D879774911}" srcId="{946C8EB8-65BC-4F27-A741-80004116DC42}" destId="{CA15E596-96AD-4663-9B67-2EF6290627E0}" srcOrd="3" destOrd="0" parTransId="{02FEEE94-B182-4F5D-AC2A-572628B087E2}" sibTransId="{E736CC62-626F-494A-ABEB-E446AC1B9918}"/>
    <dgm:cxn modelId="{0CE5673E-14E8-42C8-91F6-204E10E9F20D}" srcId="{946C8EB8-65BC-4F27-A741-80004116DC42}" destId="{69C7A75B-8F74-4422-9D30-F12CC447168F}" srcOrd="1" destOrd="0" parTransId="{DBF35599-1F4B-4AF1-B3A7-207957A8C8A8}" sibTransId="{0CC44329-1FC9-43A7-B027-C687F7EE8DE3}"/>
    <dgm:cxn modelId="{B0A1544A-52E1-4FAA-9882-EAED2EE5AB07}" type="presOf" srcId="{69C7A75B-8F74-4422-9D30-F12CC447168F}" destId="{E4681034-4822-4A42-85D5-14FBD6F63A9F}" srcOrd="0" destOrd="0" presId="urn:microsoft.com/office/officeart/2005/8/layout/radial4"/>
    <dgm:cxn modelId="{6CE6ED4E-0ACF-41A4-B884-CBD6AAA1F520}" type="presOf" srcId="{946C8EB8-65BC-4F27-A741-80004116DC42}" destId="{66ABBEA6-EF10-43DE-A5B0-9DE285808833}" srcOrd="0" destOrd="0" presId="urn:microsoft.com/office/officeart/2005/8/layout/radial4"/>
    <dgm:cxn modelId="{401E9772-E478-4424-9E6E-BB469F6CAB22}" type="presOf" srcId="{02FEEE94-B182-4F5D-AC2A-572628B087E2}" destId="{10A15771-2739-4480-AAB7-DF844D7147B6}" srcOrd="0" destOrd="0" presId="urn:microsoft.com/office/officeart/2005/8/layout/radial4"/>
    <dgm:cxn modelId="{70F0AE73-45DF-47F2-9854-2379685ECE9A}" type="presOf" srcId="{98F7A6C7-7C2E-4CCC-8B57-93BBC8B7FE8D}" destId="{43F116AD-469A-4819-B929-28970B24716C}" srcOrd="0" destOrd="0" presId="urn:microsoft.com/office/officeart/2005/8/layout/radial4"/>
    <dgm:cxn modelId="{31531580-5838-465D-AE45-748F3A067E67}" type="presOf" srcId="{96C6EF58-CC95-4424-AEDF-77B04B81AA47}" destId="{0819076E-2833-4E32-8B4E-CAE0AD8366CE}" srcOrd="0" destOrd="0" presId="urn:microsoft.com/office/officeart/2005/8/layout/radial4"/>
    <dgm:cxn modelId="{2AEE46A1-9E77-46B0-AE3D-6E7B11B69374}" type="presOf" srcId="{E33273C3-826D-429C-8FF1-195F24BF1E7E}" destId="{7AFC92E2-B195-43FE-9BB2-5B1C5960178E}" srcOrd="0" destOrd="0" presId="urn:microsoft.com/office/officeart/2005/8/layout/radial4"/>
    <dgm:cxn modelId="{33216AB4-D57B-4347-A3C6-9F7AADE8FD55}" srcId="{98F7A6C7-7C2E-4CCC-8B57-93BBC8B7FE8D}" destId="{946C8EB8-65BC-4F27-A741-80004116DC42}" srcOrd="0" destOrd="0" parTransId="{BE0B8509-B297-4A78-BAC4-B0F422E3F71F}" sibTransId="{7665EDFF-B55F-4A9D-9C00-3710DC16AC86}"/>
    <dgm:cxn modelId="{6800DCDB-4258-4E47-93E4-056B6649AB22}" srcId="{946C8EB8-65BC-4F27-A741-80004116DC42}" destId="{7D807AD0-2766-49C1-8AC1-2C90F0842CB1}" srcOrd="2" destOrd="0" parTransId="{110B3A0E-32F3-4780-B2EB-E4758B462FE4}" sibTransId="{ADBABB96-B046-45AE-8D85-E066BDB89808}"/>
    <dgm:cxn modelId="{BC8CFCDB-CBBC-4D9E-B27B-728921C63331}" type="presOf" srcId="{DBF35599-1F4B-4AF1-B3A7-207957A8C8A8}" destId="{9C42A8E5-7955-4C70-A99E-B9096FDA7604}" srcOrd="0" destOrd="0" presId="urn:microsoft.com/office/officeart/2005/8/layout/radial4"/>
    <dgm:cxn modelId="{B272C4DE-9896-4A77-B0FC-7C877D1AC6DC}" type="presOf" srcId="{CA15E596-96AD-4663-9B67-2EF6290627E0}" destId="{0946FB75-9D05-4FEA-AA1C-59DED2C6B743}" srcOrd="0" destOrd="0" presId="urn:microsoft.com/office/officeart/2005/8/layout/radial4"/>
    <dgm:cxn modelId="{FD05CFE5-8F1C-4A06-A9FC-FB0D6CC8378C}" type="presOf" srcId="{7D807AD0-2766-49C1-8AC1-2C90F0842CB1}" destId="{7CE1F559-6237-4D38-B359-2F276AC8CD23}" srcOrd="0" destOrd="0" presId="urn:microsoft.com/office/officeart/2005/8/layout/radial4"/>
    <dgm:cxn modelId="{724FBCF6-DAA3-487F-96D6-656D016ABCF2}" type="presOf" srcId="{110B3A0E-32F3-4780-B2EB-E4758B462FE4}" destId="{5F5A0955-CC38-45AF-BAE4-E330C1C74EF1}" srcOrd="0" destOrd="0" presId="urn:microsoft.com/office/officeart/2005/8/layout/radial4"/>
    <dgm:cxn modelId="{D4606FFF-5DA1-4525-92B8-1692B7D064F8}" srcId="{946C8EB8-65BC-4F27-A741-80004116DC42}" destId="{96C6EF58-CC95-4424-AEDF-77B04B81AA47}" srcOrd="0" destOrd="0" parTransId="{E33273C3-826D-429C-8FF1-195F24BF1E7E}" sibTransId="{7467A402-66FA-4C7C-BDB2-C9CB8F9E65FB}"/>
    <dgm:cxn modelId="{126A04F8-9807-4117-8BC1-A589EEC4C21F}" type="presParOf" srcId="{43F116AD-469A-4819-B929-28970B24716C}" destId="{66ABBEA6-EF10-43DE-A5B0-9DE285808833}" srcOrd="0" destOrd="0" presId="urn:microsoft.com/office/officeart/2005/8/layout/radial4"/>
    <dgm:cxn modelId="{CE84ED8E-C54C-4D14-8CE8-66045129E86E}" type="presParOf" srcId="{43F116AD-469A-4819-B929-28970B24716C}" destId="{7AFC92E2-B195-43FE-9BB2-5B1C5960178E}" srcOrd="1" destOrd="0" presId="urn:microsoft.com/office/officeart/2005/8/layout/radial4"/>
    <dgm:cxn modelId="{48359AB5-F207-4102-9C1A-CA3C111689C8}" type="presParOf" srcId="{43F116AD-469A-4819-B929-28970B24716C}" destId="{0819076E-2833-4E32-8B4E-CAE0AD8366CE}" srcOrd="2" destOrd="0" presId="urn:microsoft.com/office/officeart/2005/8/layout/radial4"/>
    <dgm:cxn modelId="{088D4C63-617A-45B1-BFBC-00BBB49E336E}" type="presParOf" srcId="{43F116AD-469A-4819-B929-28970B24716C}" destId="{9C42A8E5-7955-4C70-A99E-B9096FDA7604}" srcOrd="3" destOrd="0" presId="urn:microsoft.com/office/officeart/2005/8/layout/radial4"/>
    <dgm:cxn modelId="{29D0190F-0848-434F-B74B-2E87DFC20B6A}" type="presParOf" srcId="{43F116AD-469A-4819-B929-28970B24716C}" destId="{E4681034-4822-4A42-85D5-14FBD6F63A9F}" srcOrd="4" destOrd="0" presId="urn:microsoft.com/office/officeart/2005/8/layout/radial4"/>
    <dgm:cxn modelId="{532F0274-82DB-4D7F-B7D0-BBC0F083E275}" type="presParOf" srcId="{43F116AD-469A-4819-B929-28970B24716C}" destId="{5F5A0955-CC38-45AF-BAE4-E330C1C74EF1}" srcOrd="5" destOrd="0" presId="urn:microsoft.com/office/officeart/2005/8/layout/radial4"/>
    <dgm:cxn modelId="{055751E6-08A6-4208-82BF-2795E50DA99D}" type="presParOf" srcId="{43F116AD-469A-4819-B929-28970B24716C}" destId="{7CE1F559-6237-4D38-B359-2F276AC8CD23}" srcOrd="6" destOrd="0" presId="urn:microsoft.com/office/officeart/2005/8/layout/radial4"/>
    <dgm:cxn modelId="{E48A403F-FA68-42B8-8397-E4445BA738D7}" type="presParOf" srcId="{43F116AD-469A-4819-B929-28970B24716C}" destId="{10A15771-2739-4480-AAB7-DF844D7147B6}" srcOrd="7" destOrd="0" presId="urn:microsoft.com/office/officeart/2005/8/layout/radial4"/>
    <dgm:cxn modelId="{C97CD3BE-6F36-4DBA-8FB8-ED2EEDFD5D21}" type="presParOf" srcId="{43F116AD-469A-4819-B929-28970B24716C}" destId="{0946FB75-9D05-4FEA-AA1C-59DED2C6B743}" srcOrd="8"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5750F9-F31F-4288-BABE-C15B58D9114B}">
      <dsp:nvSpPr>
        <dsp:cNvPr id="0" name=""/>
        <dsp:cNvSpPr/>
      </dsp:nvSpPr>
      <dsp:spPr>
        <a:xfrm>
          <a:off x="4599836" y="3662273"/>
          <a:ext cx="2529870" cy="2529870"/>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CA" sz="2400" kern="1200" noProof="0" dirty="0">
              <a:latin typeface="Open Sans" panose="020B0606030504020204" pitchFamily="34" charset="0"/>
              <a:ea typeface="Open Sans" panose="020B0606030504020204" pitchFamily="34" charset="0"/>
              <a:cs typeface="Open Sans" panose="020B0606030504020204" pitchFamily="34" charset="0"/>
            </a:rPr>
            <a:t>Systèmes d’évaluation actuels</a:t>
          </a:r>
        </a:p>
      </dsp:txBody>
      <dsp:txXfrm>
        <a:off x="4970327" y="4032764"/>
        <a:ext cx="1788888" cy="1788888"/>
      </dsp:txXfrm>
    </dsp:sp>
    <dsp:sp modelId="{24F17BBA-5138-4701-939C-246E49104011}">
      <dsp:nvSpPr>
        <dsp:cNvPr id="0" name=""/>
        <dsp:cNvSpPr/>
      </dsp:nvSpPr>
      <dsp:spPr>
        <a:xfrm rot="10800000" flipV="1">
          <a:off x="1647112" y="4566702"/>
          <a:ext cx="2790324" cy="72101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5B7C65C-2A74-4588-950B-0191463A884D}">
      <dsp:nvSpPr>
        <dsp:cNvPr id="0" name=""/>
        <dsp:cNvSpPr/>
      </dsp:nvSpPr>
      <dsp:spPr>
        <a:xfrm>
          <a:off x="761658" y="4218845"/>
          <a:ext cx="1770909" cy="141672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fr-CA" sz="1500" kern="1200" noProof="0" dirty="0">
              <a:latin typeface="Open Sans" panose="020B0606030504020204" pitchFamily="34" charset="0"/>
              <a:ea typeface="Open Sans" panose="020B0606030504020204" pitchFamily="34" charset="0"/>
              <a:cs typeface="Open Sans" panose="020B0606030504020204" pitchFamily="34" charset="0"/>
            </a:rPr>
            <a:t>Trop peu d’observations réelles</a:t>
          </a:r>
        </a:p>
      </dsp:txBody>
      <dsp:txXfrm>
        <a:off x="803153" y="4260340"/>
        <a:ext cx="1687919" cy="1333737"/>
      </dsp:txXfrm>
    </dsp:sp>
    <dsp:sp modelId="{91A7D613-8605-40D8-AF7C-9373ECBA469F}">
      <dsp:nvSpPr>
        <dsp:cNvPr id="0" name=""/>
        <dsp:cNvSpPr/>
      </dsp:nvSpPr>
      <dsp:spPr>
        <a:xfrm rot="12600000">
          <a:off x="2025255" y="3155453"/>
          <a:ext cx="2790324" cy="72101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1BB1A3-F915-45BB-9A39-E85441490E40}">
      <dsp:nvSpPr>
        <dsp:cNvPr id="0" name=""/>
        <dsp:cNvSpPr/>
      </dsp:nvSpPr>
      <dsp:spPr>
        <a:xfrm>
          <a:off x="1326717" y="2110015"/>
          <a:ext cx="1770909" cy="141672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fr-CA" sz="1500" kern="1200" noProof="0" dirty="0">
              <a:latin typeface="Open Sans" panose="020B0606030504020204" pitchFamily="34" charset="0"/>
              <a:ea typeface="Open Sans" panose="020B0606030504020204" pitchFamily="34" charset="0"/>
              <a:cs typeface="Open Sans" panose="020B0606030504020204" pitchFamily="34" charset="0"/>
            </a:rPr>
            <a:t>Trop peu de points de données pour prendre les grandes décisions</a:t>
          </a:r>
        </a:p>
      </dsp:txBody>
      <dsp:txXfrm>
        <a:off x="1368212" y="2151510"/>
        <a:ext cx="1687919" cy="1333737"/>
      </dsp:txXfrm>
    </dsp:sp>
    <dsp:sp modelId="{62480C74-EFC0-4237-8EA0-A533D82C1CF2}">
      <dsp:nvSpPr>
        <dsp:cNvPr id="0" name=""/>
        <dsp:cNvSpPr/>
      </dsp:nvSpPr>
      <dsp:spPr>
        <a:xfrm rot="14400000">
          <a:off x="3058361" y="2122348"/>
          <a:ext cx="2790324" cy="72101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F0A3C1-B4F2-4947-AE8D-F14F2113BBB8}">
      <dsp:nvSpPr>
        <dsp:cNvPr id="0" name=""/>
        <dsp:cNvSpPr/>
      </dsp:nvSpPr>
      <dsp:spPr>
        <a:xfrm>
          <a:off x="2870487" y="566245"/>
          <a:ext cx="1770909" cy="141672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fr-CA" sz="1500" kern="1200" noProof="0" dirty="0">
              <a:latin typeface="Open Sans" panose="020B0606030504020204" pitchFamily="34" charset="0"/>
              <a:ea typeface="Open Sans" panose="020B0606030504020204" pitchFamily="34" charset="0"/>
              <a:cs typeface="Open Sans" panose="020B0606030504020204" pitchFamily="34" charset="0"/>
            </a:rPr>
            <a:t>Peu fiables</a:t>
          </a:r>
        </a:p>
      </dsp:txBody>
      <dsp:txXfrm>
        <a:off x="2911982" y="607740"/>
        <a:ext cx="1687919" cy="1333737"/>
      </dsp:txXfrm>
    </dsp:sp>
    <dsp:sp modelId="{524ABAE1-5206-4B85-AED8-BCCD9BE93A79}">
      <dsp:nvSpPr>
        <dsp:cNvPr id="0" name=""/>
        <dsp:cNvSpPr/>
      </dsp:nvSpPr>
      <dsp:spPr>
        <a:xfrm rot="16200000">
          <a:off x="4469609" y="1744205"/>
          <a:ext cx="2790324" cy="72101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209139-8162-4658-A5E0-E845B1C4F072}">
      <dsp:nvSpPr>
        <dsp:cNvPr id="0" name=""/>
        <dsp:cNvSpPr/>
      </dsp:nvSpPr>
      <dsp:spPr>
        <a:xfrm>
          <a:off x="4979317" y="1186"/>
          <a:ext cx="1770909" cy="141672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fr-CA" sz="1500" kern="1200" noProof="0" dirty="0">
              <a:latin typeface="Open Sans" panose="020B0606030504020204" pitchFamily="34" charset="0"/>
              <a:ea typeface="Open Sans" panose="020B0606030504020204" pitchFamily="34" charset="0"/>
              <a:cs typeface="Open Sans" panose="020B0606030504020204" pitchFamily="34" charset="0"/>
            </a:rPr>
            <a:t>Trop subjectifs</a:t>
          </a:r>
        </a:p>
      </dsp:txBody>
      <dsp:txXfrm>
        <a:off x="5020812" y="42681"/>
        <a:ext cx="1687919" cy="1333737"/>
      </dsp:txXfrm>
    </dsp:sp>
    <dsp:sp modelId="{C3AD4109-7D3D-41A6-AB80-E26712B670D8}">
      <dsp:nvSpPr>
        <dsp:cNvPr id="0" name=""/>
        <dsp:cNvSpPr/>
      </dsp:nvSpPr>
      <dsp:spPr>
        <a:xfrm rot="18000000">
          <a:off x="5880858" y="2122348"/>
          <a:ext cx="2790324" cy="72101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D11ADA-79EE-4CBB-B524-FCDC8D898FFC}">
      <dsp:nvSpPr>
        <dsp:cNvPr id="0" name=""/>
        <dsp:cNvSpPr/>
      </dsp:nvSpPr>
      <dsp:spPr>
        <a:xfrm>
          <a:off x="7088146" y="566245"/>
          <a:ext cx="1770909" cy="141672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fr-CA" sz="1500" kern="1200" noProof="0" dirty="0">
              <a:latin typeface="Open Sans" panose="020B0606030504020204" pitchFamily="34" charset="0"/>
              <a:ea typeface="Open Sans" panose="020B0606030504020204" pitchFamily="34" charset="0"/>
              <a:cs typeface="Open Sans" panose="020B0606030504020204" pitchFamily="34" charset="0"/>
            </a:rPr>
            <a:t>Non concrets</a:t>
          </a:r>
        </a:p>
      </dsp:txBody>
      <dsp:txXfrm>
        <a:off x="7129641" y="607740"/>
        <a:ext cx="1687919" cy="1333737"/>
      </dsp:txXfrm>
    </dsp:sp>
    <dsp:sp modelId="{EF3B5FBB-8984-46E1-90D5-6D2EC1AC26A5}">
      <dsp:nvSpPr>
        <dsp:cNvPr id="0" name=""/>
        <dsp:cNvSpPr/>
      </dsp:nvSpPr>
      <dsp:spPr>
        <a:xfrm rot="19800000">
          <a:off x="6913964" y="3155453"/>
          <a:ext cx="2790324" cy="72101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F098D7-953F-4158-8769-EDE4DD173314}">
      <dsp:nvSpPr>
        <dsp:cNvPr id="0" name=""/>
        <dsp:cNvSpPr/>
      </dsp:nvSpPr>
      <dsp:spPr>
        <a:xfrm>
          <a:off x="8631917" y="2110015"/>
          <a:ext cx="1770909" cy="141672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fr-CA" sz="1500" kern="1200" noProof="0" dirty="0">
              <a:latin typeface="Open Sans" panose="020B0606030504020204" pitchFamily="34" charset="0"/>
              <a:ea typeface="Open Sans" panose="020B0606030504020204" pitchFamily="34" charset="0"/>
              <a:cs typeface="Open Sans" panose="020B0606030504020204" pitchFamily="34" charset="0"/>
            </a:rPr>
            <a:t>Souvent indéfendables</a:t>
          </a:r>
        </a:p>
      </dsp:txBody>
      <dsp:txXfrm>
        <a:off x="8673412" y="2151510"/>
        <a:ext cx="1687919" cy="1333737"/>
      </dsp:txXfrm>
    </dsp:sp>
    <dsp:sp modelId="{878E9C75-9F09-4B8D-A0CB-F694A87D1694}">
      <dsp:nvSpPr>
        <dsp:cNvPr id="0" name=""/>
        <dsp:cNvSpPr/>
      </dsp:nvSpPr>
      <dsp:spPr>
        <a:xfrm>
          <a:off x="7292106" y="4566702"/>
          <a:ext cx="2790324" cy="72101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9B4475-4899-4A62-80D2-2F7DB952D4E6}">
      <dsp:nvSpPr>
        <dsp:cNvPr id="0" name=""/>
        <dsp:cNvSpPr/>
      </dsp:nvSpPr>
      <dsp:spPr>
        <a:xfrm>
          <a:off x="9196976" y="4218845"/>
          <a:ext cx="1770909" cy="141672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fr-CA" sz="1500" kern="1200" noProof="0" dirty="0">
              <a:latin typeface="Open Sans" panose="020B0606030504020204" pitchFamily="34" charset="0"/>
              <a:ea typeface="Open Sans" panose="020B0606030504020204" pitchFamily="34" charset="0"/>
              <a:cs typeface="Open Sans" panose="020B0606030504020204" pitchFamily="34" charset="0"/>
            </a:rPr>
            <a:t>Parfois impraticables</a:t>
          </a:r>
        </a:p>
      </dsp:txBody>
      <dsp:txXfrm>
        <a:off x="9238471" y="4260340"/>
        <a:ext cx="1687919" cy="13337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DB312A-C2A9-424D-AD46-C1ED2BEC6969}">
      <dsp:nvSpPr>
        <dsp:cNvPr id="0" name=""/>
        <dsp:cNvSpPr/>
      </dsp:nvSpPr>
      <dsp:spPr>
        <a:xfrm>
          <a:off x="2055500" y="718719"/>
          <a:ext cx="4943627" cy="4943627"/>
        </a:xfrm>
        <a:prstGeom prst="blockArc">
          <a:avLst>
            <a:gd name="adj1" fmla="val 11847346"/>
            <a:gd name="adj2" fmla="val 16662827"/>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A62593-8926-412B-8EFD-862BDDD3E193}">
      <dsp:nvSpPr>
        <dsp:cNvPr id="0" name=""/>
        <dsp:cNvSpPr/>
      </dsp:nvSpPr>
      <dsp:spPr>
        <a:xfrm>
          <a:off x="2026793" y="804376"/>
          <a:ext cx="4943627" cy="4943627"/>
        </a:xfrm>
        <a:prstGeom prst="blockArc">
          <a:avLst>
            <a:gd name="adj1" fmla="val 7605226"/>
            <a:gd name="adj2" fmla="val 11975978"/>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923EB1-E478-4304-8820-41217283E5B5}">
      <dsp:nvSpPr>
        <dsp:cNvPr id="0" name=""/>
        <dsp:cNvSpPr/>
      </dsp:nvSpPr>
      <dsp:spPr>
        <a:xfrm>
          <a:off x="2450533" y="1209714"/>
          <a:ext cx="4943627" cy="4943627"/>
        </a:xfrm>
        <a:prstGeom prst="blockArc">
          <a:avLst>
            <a:gd name="adj1" fmla="val 2357812"/>
            <a:gd name="adj2" fmla="val 8442188"/>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6B7DB4-71C2-45F4-A724-6A0F6C3D0F69}">
      <dsp:nvSpPr>
        <dsp:cNvPr id="0" name=""/>
        <dsp:cNvSpPr/>
      </dsp:nvSpPr>
      <dsp:spPr>
        <a:xfrm>
          <a:off x="2679537" y="966399"/>
          <a:ext cx="4943627" cy="4943627"/>
        </a:xfrm>
        <a:prstGeom prst="blockArc">
          <a:avLst>
            <a:gd name="adj1" fmla="val 20200231"/>
            <a:gd name="adj2" fmla="val 2833926"/>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80DA7A-1ACE-42FB-A021-938AE906EF04}">
      <dsp:nvSpPr>
        <dsp:cNvPr id="0" name=""/>
        <dsp:cNvSpPr/>
      </dsp:nvSpPr>
      <dsp:spPr>
        <a:xfrm>
          <a:off x="2592287" y="731181"/>
          <a:ext cx="4943627" cy="4943627"/>
        </a:xfrm>
        <a:prstGeom prst="blockArc">
          <a:avLst>
            <a:gd name="adj1" fmla="val 15896766"/>
            <a:gd name="adj2" fmla="val 2055759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B3A0EC-47C3-432E-A04D-B9D9C7630933}">
      <dsp:nvSpPr>
        <dsp:cNvPr id="0" name=""/>
        <dsp:cNvSpPr/>
      </dsp:nvSpPr>
      <dsp:spPr>
        <a:xfrm>
          <a:off x="3714353" y="2075335"/>
          <a:ext cx="2274093" cy="2274093"/>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fr-CA" sz="2400" kern="1200" noProof="0" dirty="0"/>
            <a:t>Processus d’évaluation</a:t>
          </a:r>
        </a:p>
      </dsp:txBody>
      <dsp:txXfrm>
        <a:off x="4047386" y="2408368"/>
        <a:ext cx="1608027" cy="1608027"/>
      </dsp:txXfrm>
    </dsp:sp>
    <dsp:sp modelId="{40F58543-FCAD-4640-96DE-8BE34C0C43AD}">
      <dsp:nvSpPr>
        <dsp:cNvPr id="0" name=""/>
        <dsp:cNvSpPr/>
      </dsp:nvSpPr>
      <dsp:spPr>
        <a:xfrm>
          <a:off x="3708400" y="1943"/>
          <a:ext cx="2285998" cy="1591865"/>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SzPts val="2400"/>
            <a:buNone/>
          </a:pPr>
          <a:r>
            <a:rPr lang="fr-CA" sz="2000" kern="1200" noProof="0" dirty="0"/>
            <a:t>Évalue les résidents  (au moins 2 fois par année à chaque étape)</a:t>
          </a:r>
        </a:p>
      </dsp:txBody>
      <dsp:txXfrm>
        <a:off x="3786108" y="79651"/>
        <a:ext cx="2130582" cy="1436449"/>
      </dsp:txXfrm>
    </dsp:sp>
    <dsp:sp modelId="{A70A8C9A-C462-46D6-89D3-4A421F90C553}">
      <dsp:nvSpPr>
        <dsp:cNvPr id="0" name=""/>
        <dsp:cNvSpPr/>
      </dsp:nvSpPr>
      <dsp:spPr>
        <a:xfrm>
          <a:off x="6225454" y="1686092"/>
          <a:ext cx="2285998" cy="1591865"/>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SzPts val="2400"/>
            <a:buNone/>
          </a:pPr>
          <a:r>
            <a:rPr lang="fr-CA" sz="2000" kern="1200" noProof="0" dirty="0"/>
            <a:t>Tient compte des données quantitatives et qualitatives</a:t>
          </a:r>
        </a:p>
      </dsp:txBody>
      <dsp:txXfrm>
        <a:off x="6303162" y="1763800"/>
        <a:ext cx="2130582" cy="1436449"/>
      </dsp:txXfrm>
    </dsp:sp>
    <dsp:sp modelId="{F2B2AA2A-3366-4348-B4A4-DB5CC71F5221}">
      <dsp:nvSpPr>
        <dsp:cNvPr id="0" name=""/>
        <dsp:cNvSpPr/>
      </dsp:nvSpPr>
      <dsp:spPr>
        <a:xfrm>
          <a:off x="5647874" y="4414795"/>
          <a:ext cx="2285998" cy="1591865"/>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SzPts val="2400"/>
            <a:buNone/>
          </a:pPr>
          <a:r>
            <a:rPr lang="fr-CA" sz="2000" kern="1200" noProof="0" dirty="0"/>
            <a:t>Fournit des conseils sur les progrès jusqu’à présent</a:t>
          </a:r>
        </a:p>
      </dsp:txBody>
      <dsp:txXfrm>
        <a:off x="5725582" y="4492503"/>
        <a:ext cx="2130582" cy="1436449"/>
      </dsp:txXfrm>
    </dsp:sp>
    <dsp:sp modelId="{5A9AD7E2-8DB4-444B-A043-5F8E3FD968FF}">
      <dsp:nvSpPr>
        <dsp:cNvPr id="0" name=""/>
        <dsp:cNvSpPr/>
      </dsp:nvSpPr>
      <dsp:spPr>
        <a:xfrm>
          <a:off x="1910822" y="4414795"/>
          <a:ext cx="2285998" cy="1591865"/>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SzPts val="2400"/>
            <a:buNone/>
          </a:pPr>
          <a:r>
            <a:rPr lang="fr-CA" sz="2000" kern="1200" noProof="0" dirty="0"/>
            <a:t>S’assure que </a:t>
          </a:r>
          <a:r>
            <a:rPr lang="fr-CA" sz="2000" i="1" kern="1200" noProof="0" dirty="0"/>
            <a:t>tous</a:t>
          </a:r>
          <a:r>
            <a:rPr lang="fr-CA" sz="2000" kern="1200" noProof="0" dirty="0"/>
            <a:t> les apprenants répondent aux exigences de la discipline</a:t>
          </a:r>
        </a:p>
      </dsp:txBody>
      <dsp:txXfrm>
        <a:off x="1988530" y="4492503"/>
        <a:ext cx="2130582" cy="1436449"/>
      </dsp:txXfrm>
    </dsp:sp>
    <dsp:sp modelId="{D87CD364-47D4-4CFE-B592-169095CDE866}">
      <dsp:nvSpPr>
        <dsp:cNvPr id="0" name=""/>
        <dsp:cNvSpPr/>
      </dsp:nvSpPr>
      <dsp:spPr>
        <a:xfrm>
          <a:off x="1080999" y="1670322"/>
          <a:ext cx="2285998" cy="1591865"/>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SzPts val="2400"/>
            <a:buNone/>
          </a:pPr>
          <a:r>
            <a:rPr lang="fr-CA" sz="2000" kern="1200" noProof="0" dirty="0"/>
            <a:t>Peut inclure des recommandations sur les activités d’apprentissage futures </a:t>
          </a:r>
        </a:p>
      </dsp:txBody>
      <dsp:txXfrm>
        <a:off x="1158707" y="1748030"/>
        <a:ext cx="2130582" cy="14364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F5586-3146-4AB2-80A4-409F34EAF72C}">
      <dsp:nvSpPr>
        <dsp:cNvPr id="0" name=""/>
        <dsp:cNvSpPr/>
      </dsp:nvSpPr>
      <dsp:spPr>
        <a:xfrm>
          <a:off x="97043" y="2718"/>
          <a:ext cx="2716187" cy="1629712"/>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b="1" kern="1200" noProof="0" dirty="0"/>
            <a:t>Établir un ordre du jour </a:t>
          </a:r>
          <a:r>
            <a:rPr lang="fr-CA" sz="2000" kern="1200" noProof="0" dirty="0"/>
            <a:t>pour chaque réunion et désigner la personne qui préparera les formulaires</a:t>
          </a:r>
        </a:p>
      </dsp:txBody>
      <dsp:txXfrm>
        <a:off x="144776" y="50451"/>
        <a:ext cx="2620721" cy="1534246"/>
      </dsp:txXfrm>
    </dsp:sp>
    <dsp:sp modelId="{E78DA4F3-3054-4A07-ADCD-EC49416C28B4}">
      <dsp:nvSpPr>
        <dsp:cNvPr id="0" name=""/>
        <dsp:cNvSpPr/>
      </dsp:nvSpPr>
      <dsp:spPr>
        <a:xfrm>
          <a:off x="3052255" y="480767"/>
          <a:ext cx="575831" cy="673614"/>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CA" sz="1300" kern="1200" noProof="0" dirty="0"/>
        </a:p>
      </dsp:txBody>
      <dsp:txXfrm>
        <a:off x="3052255" y="615490"/>
        <a:ext cx="403082" cy="404168"/>
      </dsp:txXfrm>
    </dsp:sp>
    <dsp:sp modelId="{AAC86ADC-EAC4-451A-BACF-939253582FF5}">
      <dsp:nvSpPr>
        <dsp:cNvPr id="0" name=""/>
        <dsp:cNvSpPr/>
      </dsp:nvSpPr>
      <dsp:spPr>
        <a:xfrm>
          <a:off x="3899706" y="2718"/>
          <a:ext cx="2716187" cy="1629712"/>
        </a:xfrm>
        <a:prstGeom prst="roundRect">
          <a:avLst>
            <a:gd name="adj" fmla="val 10000"/>
          </a:avLst>
        </a:prstGeom>
        <a:solidFill>
          <a:schemeClr val="accent1">
            <a:shade val="80000"/>
            <a:hueOff val="60198"/>
            <a:satOff val="-20856"/>
            <a:lumOff val="104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CA" sz="1900" kern="1200" noProof="0" dirty="0"/>
            <a:t>Prendre connaissance des questions initiales/commentaires initiaux</a:t>
          </a:r>
        </a:p>
      </dsp:txBody>
      <dsp:txXfrm>
        <a:off x="3947439" y="50451"/>
        <a:ext cx="2620721" cy="1534246"/>
      </dsp:txXfrm>
    </dsp:sp>
    <dsp:sp modelId="{649E6A7C-59A4-4441-B4AC-AADC657DB64B}">
      <dsp:nvSpPr>
        <dsp:cNvPr id="0" name=""/>
        <dsp:cNvSpPr/>
      </dsp:nvSpPr>
      <dsp:spPr>
        <a:xfrm>
          <a:off x="6854918" y="480767"/>
          <a:ext cx="575831" cy="673614"/>
        </a:xfrm>
        <a:prstGeom prst="rightArrow">
          <a:avLst>
            <a:gd name="adj1" fmla="val 60000"/>
            <a:gd name="adj2" fmla="val 50000"/>
          </a:avLst>
        </a:prstGeom>
        <a:solidFill>
          <a:schemeClr val="accent1">
            <a:shade val="90000"/>
            <a:hueOff val="80809"/>
            <a:satOff val="-27808"/>
            <a:lumOff val="1346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CA" sz="1300" kern="1200" noProof="0" dirty="0"/>
        </a:p>
      </dsp:txBody>
      <dsp:txXfrm>
        <a:off x="6854918" y="615490"/>
        <a:ext cx="403082" cy="404168"/>
      </dsp:txXfrm>
    </dsp:sp>
    <dsp:sp modelId="{5D09D0E5-2DCA-4D9A-A6DF-FEA3E08BEC26}">
      <dsp:nvSpPr>
        <dsp:cNvPr id="0" name=""/>
        <dsp:cNvSpPr/>
      </dsp:nvSpPr>
      <dsp:spPr>
        <a:xfrm>
          <a:off x="7702368" y="2718"/>
          <a:ext cx="2716187" cy="1629712"/>
        </a:xfrm>
        <a:prstGeom prst="roundRect">
          <a:avLst>
            <a:gd name="adj" fmla="val 10000"/>
          </a:avLst>
        </a:prstGeom>
        <a:solidFill>
          <a:schemeClr val="accent1">
            <a:shade val="80000"/>
            <a:hueOff val="120396"/>
            <a:satOff val="-41712"/>
            <a:lumOff val="208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kern="1200" noProof="0" dirty="0">
              <a:solidFill>
                <a:schemeClr val="tx1"/>
              </a:solidFill>
            </a:rPr>
            <a:t>Rappeler aux membres de signer l’</a:t>
          </a:r>
          <a:r>
            <a:rPr lang="fr-CA" sz="2000" b="1" kern="1200" noProof="0" dirty="0">
              <a:solidFill>
                <a:schemeClr val="tx1"/>
              </a:solidFill>
            </a:rPr>
            <a:t>énoncé de confidentialité</a:t>
          </a:r>
          <a:r>
            <a:rPr lang="fr-CA" sz="2000" kern="1200" noProof="0" dirty="0">
              <a:solidFill>
                <a:schemeClr val="tx1"/>
              </a:solidFill>
            </a:rPr>
            <a:t> et de remplir la </a:t>
          </a:r>
          <a:r>
            <a:rPr lang="fr-CA" sz="2000" b="1" kern="1200" noProof="0" dirty="0">
              <a:solidFill>
                <a:schemeClr val="tx1"/>
              </a:solidFill>
            </a:rPr>
            <a:t>déclaration de conflits d’intérêts</a:t>
          </a:r>
        </a:p>
      </dsp:txBody>
      <dsp:txXfrm>
        <a:off x="7750101" y="50451"/>
        <a:ext cx="2620721" cy="1534246"/>
      </dsp:txXfrm>
    </dsp:sp>
    <dsp:sp modelId="{3E974C91-6FC7-4572-8580-F0A7E2D5E2A0}">
      <dsp:nvSpPr>
        <dsp:cNvPr id="0" name=""/>
        <dsp:cNvSpPr/>
      </dsp:nvSpPr>
      <dsp:spPr>
        <a:xfrm rot="5400000">
          <a:off x="8772546" y="1822564"/>
          <a:ext cx="575831" cy="673614"/>
        </a:xfrm>
        <a:prstGeom prst="rightArrow">
          <a:avLst>
            <a:gd name="adj1" fmla="val 60000"/>
            <a:gd name="adj2" fmla="val 50000"/>
          </a:avLst>
        </a:prstGeom>
        <a:solidFill>
          <a:schemeClr val="accent1">
            <a:shade val="90000"/>
            <a:hueOff val="161618"/>
            <a:satOff val="-55616"/>
            <a:lumOff val="2693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CA" sz="1300" kern="1200" noProof="0" dirty="0"/>
        </a:p>
      </dsp:txBody>
      <dsp:txXfrm rot="-5400000">
        <a:off x="8858378" y="1871456"/>
        <a:ext cx="404168" cy="403082"/>
      </dsp:txXfrm>
    </dsp:sp>
    <dsp:sp modelId="{4AB9173D-D346-41A2-9B98-DA0F390B43D7}">
      <dsp:nvSpPr>
        <dsp:cNvPr id="0" name=""/>
        <dsp:cNvSpPr/>
      </dsp:nvSpPr>
      <dsp:spPr>
        <a:xfrm>
          <a:off x="7702368" y="2718906"/>
          <a:ext cx="2716187" cy="1629712"/>
        </a:xfrm>
        <a:prstGeom prst="roundRect">
          <a:avLst>
            <a:gd name="adj" fmla="val 10000"/>
          </a:avLst>
        </a:prstGeom>
        <a:solidFill>
          <a:schemeClr val="accent1">
            <a:shade val="80000"/>
            <a:hueOff val="180594"/>
            <a:satOff val="-62568"/>
            <a:lumOff val="312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b="0" kern="1200" noProof="0" dirty="0">
              <a:solidFill>
                <a:schemeClr val="tx1"/>
              </a:solidFill>
            </a:rPr>
            <a:t>L’</a:t>
          </a:r>
          <a:r>
            <a:rPr lang="fr-CA" sz="1600" b="1" kern="1200" noProof="0" dirty="0">
              <a:solidFill>
                <a:schemeClr val="tx1"/>
              </a:solidFill>
            </a:rPr>
            <a:t>évaluateur principal </a:t>
          </a:r>
          <a:r>
            <a:rPr lang="fr-CA" sz="1600" kern="1200" noProof="0" dirty="0">
              <a:solidFill>
                <a:schemeClr val="tx1"/>
              </a:solidFill>
            </a:rPr>
            <a:t>présente un résumé du  portfolio du résident et formule une recommandation sur son statut d’apprenant</a:t>
          </a:r>
        </a:p>
      </dsp:txBody>
      <dsp:txXfrm>
        <a:off x="7750101" y="2766639"/>
        <a:ext cx="2620721" cy="1534246"/>
      </dsp:txXfrm>
    </dsp:sp>
    <dsp:sp modelId="{B5D97432-7C50-4C9E-B06B-CBDD0B09B47C}">
      <dsp:nvSpPr>
        <dsp:cNvPr id="0" name=""/>
        <dsp:cNvSpPr/>
      </dsp:nvSpPr>
      <dsp:spPr>
        <a:xfrm rot="10800000">
          <a:off x="6887512" y="3196955"/>
          <a:ext cx="575831" cy="673614"/>
        </a:xfrm>
        <a:prstGeom prst="rightArrow">
          <a:avLst>
            <a:gd name="adj1" fmla="val 60000"/>
            <a:gd name="adj2" fmla="val 50000"/>
          </a:avLst>
        </a:prstGeom>
        <a:solidFill>
          <a:schemeClr val="accent1">
            <a:shade val="90000"/>
            <a:hueOff val="242427"/>
            <a:satOff val="-83424"/>
            <a:lumOff val="4039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CA" sz="1300" kern="1200" noProof="0" dirty="0"/>
        </a:p>
      </dsp:txBody>
      <dsp:txXfrm rot="10800000">
        <a:off x="7060261" y="3331678"/>
        <a:ext cx="403082" cy="404168"/>
      </dsp:txXfrm>
    </dsp:sp>
    <dsp:sp modelId="{3AB05D7B-7D18-41D6-B994-F94B4F1E2CC5}">
      <dsp:nvSpPr>
        <dsp:cNvPr id="0" name=""/>
        <dsp:cNvSpPr/>
      </dsp:nvSpPr>
      <dsp:spPr>
        <a:xfrm>
          <a:off x="3899706" y="2718906"/>
          <a:ext cx="2716187" cy="1629712"/>
        </a:xfrm>
        <a:prstGeom prst="roundRect">
          <a:avLst>
            <a:gd name="adj" fmla="val 10000"/>
          </a:avLst>
        </a:prstGeom>
        <a:solidFill>
          <a:schemeClr val="accent1">
            <a:shade val="80000"/>
            <a:hueOff val="240792"/>
            <a:satOff val="-83424"/>
            <a:lumOff val="416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kern="1200" noProof="0" dirty="0">
              <a:solidFill>
                <a:schemeClr val="tx1"/>
              </a:solidFill>
            </a:rPr>
            <a:t>Le comité analyse les données primaires (au besoin)</a:t>
          </a:r>
        </a:p>
      </dsp:txBody>
      <dsp:txXfrm>
        <a:off x="3947439" y="2766639"/>
        <a:ext cx="2620721" cy="15342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9EBC76-0BA9-487B-B8BC-797908458F96}">
      <dsp:nvSpPr>
        <dsp:cNvPr id="0" name=""/>
        <dsp:cNvSpPr/>
      </dsp:nvSpPr>
      <dsp:spPr>
        <a:xfrm>
          <a:off x="97043" y="2718"/>
          <a:ext cx="2716187" cy="1629712"/>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kern="1200" noProof="0" dirty="0"/>
            <a:t>Le comité </a:t>
          </a:r>
          <a:r>
            <a:rPr lang="fr-CA" sz="2000" b="1" kern="1200" noProof="0" dirty="0"/>
            <a:t>discute de la réussite des APC et des progrès du résident</a:t>
          </a:r>
          <a:endParaRPr lang="fr-CA" sz="2000" kern="1200" noProof="0" dirty="0"/>
        </a:p>
      </dsp:txBody>
      <dsp:txXfrm>
        <a:off x="144776" y="50451"/>
        <a:ext cx="2620721" cy="1534246"/>
      </dsp:txXfrm>
    </dsp:sp>
    <dsp:sp modelId="{5D5D733C-2436-4EF1-B84D-D0BB757F70AD}">
      <dsp:nvSpPr>
        <dsp:cNvPr id="0" name=""/>
        <dsp:cNvSpPr/>
      </dsp:nvSpPr>
      <dsp:spPr>
        <a:xfrm>
          <a:off x="3052255" y="480767"/>
          <a:ext cx="575831" cy="673614"/>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fr-CA" sz="2800" kern="1200" noProof="0" dirty="0"/>
        </a:p>
      </dsp:txBody>
      <dsp:txXfrm>
        <a:off x="3052255" y="615490"/>
        <a:ext cx="403082" cy="404168"/>
      </dsp:txXfrm>
    </dsp:sp>
    <dsp:sp modelId="{980FCED0-B6D0-465E-A54C-CDFE34752C5D}">
      <dsp:nvSpPr>
        <dsp:cNvPr id="0" name=""/>
        <dsp:cNvSpPr/>
      </dsp:nvSpPr>
      <dsp:spPr>
        <a:xfrm>
          <a:off x="3899706" y="2718"/>
          <a:ext cx="2716187" cy="1629712"/>
        </a:xfrm>
        <a:prstGeom prst="roundRect">
          <a:avLst>
            <a:gd name="adj" fmla="val 10000"/>
          </a:avLst>
        </a:prstGeom>
        <a:solidFill>
          <a:schemeClr val="accent1">
            <a:shade val="80000"/>
            <a:hueOff val="80264"/>
            <a:satOff val="-27808"/>
            <a:lumOff val="138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kern="1200" noProof="0" dirty="0"/>
            <a:t>Le comité présente une recommandation au CPR</a:t>
          </a:r>
        </a:p>
      </dsp:txBody>
      <dsp:txXfrm>
        <a:off x="3947439" y="50451"/>
        <a:ext cx="2620721" cy="1534246"/>
      </dsp:txXfrm>
    </dsp:sp>
    <dsp:sp modelId="{33BCB5A2-4ED7-45AF-8451-98C29B768C5E}">
      <dsp:nvSpPr>
        <dsp:cNvPr id="0" name=""/>
        <dsp:cNvSpPr/>
      </dsp:nvSpPr>
      <dsp:spPr>
        <a:xfrm>
          <a:off x="6854918" y="480767"/>
          <a:ext cx="575831" cy="673614"/>
        </a:xfrm>
        <a:prstGeom prst="rightArrow">
          <a:avLst>
            <a:gd name="adj1" fmla="val 60000"/>
            <a:gd name="adj2" fmla="val 50000"/>
          </a:avLst>
        </a:prstGeom>
        <a:solidFill>
          <a:schemeClr val="accent1">
            <a:shade val="90000"/>
            <a:hueOff val="121214"/>
            <a:satOff val="-41712"/>
            <a:lumOff val="2020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fr-CA" sz="2800" kern="1200" noProof="0" dirty="0"/>
        </a:p>
      </dsp:txBody>
      <dsp:txXfrm>
        <a:off x="6854918" y="615490"/>
        <a:ext cx="403082" cy="404168"/>
      </dsp:txXfrm>
    </dsp:sp>
    <dsp:sp modelId="{8D3B0F0E-0014-495D-815C-862AFC2963D2}">
      <dsp:nvSpPr>
        <dsp:cNvPr id="0" name=""/>
        <dsp:cNvSpPr/>
      </dsp:nvSpPr>
      <dsp:spPr>
        <a:xfrm>
          <a:off x="7702368" y="2718"/>
          <a:ext cx="2716187" cy="1629712"/>
        </a:xfrm>
        <a:prstGeom prst="roundRect">
          <a:avLst>
            <a:gd name="adj" fmla="val 10000"/>
          </a:avLst>
        </a:prstGeom>
        <a:solidFill>
          <a:schemeClr val="accent1">
            <a:shade val="80000"/>
            <a:hueOff val="160528"/>
            <a:satOff val="-55616"/>
            <a:lumOff val="277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kern="1200" noProof="0" dirty="0">
              <a:solidFill>
                <a:schemeClr val="tx1"/>
              </a:solidFill>
            </a:rPr>
            <a:t>Le comité peut proposer/élaborer un </a:t>
          </a:r>
          <a:r>
            <a:rPr lang="fr-CA" sz="2000" b="1" kern="1200" noProof="0" dirty="0">
              <a:solidFill>
                <a:schemeClr val="tx1"/>
              </a:solidFill>
            </a:rPr>
            <a:t> plan</a:t>
          </a:r>
          <a:r>
            <a:rPr lang="fr-CA" sz="2000" kern="1200" noProof="0" dirty="0">
              <a:solidFill>
                <a:schemeClr val="tx1"/>
              </a:solidFill>
            </a:rPr>
            <a:t> </a:t>
          </a:r>
          <a:r>
            <a:rPr lang="fr-CA" sz="2000" b="1" kern="1200" noProof="0" dirty="0">
              <a:solidFill>
                <a:schemeClr val="tx1"/>
              </a:solidFill>
            </a:rPr>
            <a:t>d’apprentissage </a:t>
          </a:r>
          <a:r>
            <a:rPr lang="fr-CA" sz="2000" kern="1200" noProof="0" dirty="0">
              <a:solidFill>
                <a:schemeClr val="tx1"/>
              </a:solidFill>
            </a:rPr>
            <a:t>pour le résident</a:t>
          </a:r>
        </a:p>
      </dsp:txBody>
      <dsp:txXfrm>
        <a:off x="7750101" y="50451"/>
        <a:ext cx="2620721" cy="1534246"/>
      </dsp:txXfrm>
    </dsp:sp>
    <dsp:sp modelId="{92DA2A21-62B8-4408-9BFB-BB07E387D70E}">
      <dsp:nvSpPr>
        <dsp:cNvPr id="0" name=""/>
        <dsp:cNvSpPr/>
      </dsp:nvSpPr>
      <dsp:spPr>
        <a:xfrm rot="5400000">
          <a:off x="8772546" y="1822564"/>
          <a:ext cx="575831" cy="673614"/>
        </a:xfrm>
        <a:prstGeom prst="rightArrow">
          <a:avLst>
            <a:gd name="adj1" fmla="val 60000"/>
            <a:gd name="adj2" fmla="val 50000"/>
          </a:avLst>
        </a:prstGeom>
        <a:solidFill>
          <a:schemeClr val="accent1">
            <a:shade val="90000"/>
            <a:hueOff val="242427"/>
            <a:satOff val="-83424"/>
            <a:lumOff val="4039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fr-CA" sz="2800" kern="1200" noProof="0" dirty="0"/>
        </a:p>
      </dsp:txBody>
      <dsp:txXfrm rot="-5400000">
        <a:off x="8858378" y="1871456"/>
        <a:ext cx="404168" cy="403082"/>
      </dsp:txXfrm>
    </dsp:sp>
    <dsp:sp modelId="{EF22611D-48DC-4426-85EF-EE017926DE55}">
      <dsp:nvSpPr>
        <dsp:cNvPr id="0" name=""/>
        <dsp:cNvSpPr/>
      </dsp:nvSpPr>
      <dsp:spPr>
        <a:xfrm>
          <a:off x="7702368" y="2718906"/>
          <a:ext cx="2716187" cy="1629712"/>
        </a:xfrm>
        <a:prstGeom prst="roundRect">
          <a:avLst>
            <a:gd name="adj" fmla="val 10000"/>
          </a:avLst>
        </a:prstGeom>
        <a:solidFill>
          <a:schemeClr val="accent1">
            <a:shade val="80000"/>
            <a:hueOff val="240792"/>
            <a:satOff val="-83424"/>
            <a:lumOff val="416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kern="1200" noProof="0" dirty="0">
              <a:solidFill>
                <a:schemeClr val="tx1"/>
              </a:solidFill>
            </a:rPr>
            <a:t>Établir clairement comment l’apprenant sera </a:t>
          </a:r>
          <a:r>
            <a:rPr lang="fr-CA" sz="2000" b="1" kern="1200" noProof="0" dirty="0">
              <a:solidFill>
                <a:schemeClr val="tx1"/>
              </a:solidFill>
            </a:rPr>
            <a:t>informé des résultats</a:t>
          </a:r>
          <a:endParaRPr lang="fr-CA" sz="2000" kern="1200" noProof="0" dirty="0">
            <a:solidFill>
              <a:schemeClr val="tx1"/>
            </a:solidFill>
          </a:endParaRPr>
        </a:p>
      </dsp:txBody>
      <dsp:txXfrm>
        <a:off x="7750101" y="2766639"/>
        <a:ext cx="2620721" cy="15342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BBEA6-EF10-43DE-A5B0-9DE285808833}">
      <dsp:nvSpPr>
        <dsp:cNvPr id="0" name=""/>
        <dsp:cNvSpPr/>
      </dsp:nvSpPr>
      <dsp:spPr>
        <a:xfrm>
          <a:off x="3495486" y="3413674"/>
          <a:ext cx="2585702" cy="2585702"/>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fr-CA" sz="3200" kern="1200" noProof="0" dirty="0"/>
            <a:t>Évaluateur principal</a:t>
          </a:r>
        </a:p>
      </dsp:txBody>
      <dsp:txXfrm>
        <a:off x="3874153" y="3792341"/>
        <a:ext cx="1828368" cy="1828368"/>
      </dsp:txXfrm>
    </dsp:sp>
    <dsp:sp modelId="{7AFC92E2-B195-43FE-9BB2-5B1C5960178E}">
      <dsp:nvSpPr>
        <dsp:cNvPr id="0" name=""/>
        <dsp:cNvSpPr/>
      </dsp:nvSpPr>
      <dsp:spPr>
        <a:xfrm rot="11700000">
          <a:off x="1191318" y="3676985"/>
          <a:ext cx="2259684" cy="73692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19076E-2833-4E32-8B4E-CAE0AD8366CE}">
      <dsp:nvSpPr>
        <dsp:cNvPr id="0" name=""/>
        <dsp:cNvSpPr/>
      </dsp:nvSpPr>
      <dsp:spPr>
        <a:xfrm>
          <a:off x="1608" y="2770456"/>
          <a:ext cx="2456417" cy="196513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SzPts val="2800"/>
            <a:buNone/>
          </a:pPr>
          <a:r>
            <a:rPr lang="fr-CA" sz="2100" kern="1200" noProof="0" dirty="0"/>
            <a:t>Commencer par un énoncé d’introduction</a:t>
          </a:r>
        </a:p>
      </dsp:txBody>
      <dsp:txXfrm>
        <a:off x="59165" y="2828013"/>
        <a:ext cx="2341303" cy="1850019"/>
      </dsp:txXfrm>
    </dsp:sp>
    <dsp:sp modelId="{9C42A8E5-7955-4C70-A99E-B9096FDA7604}">
      <dsp:nvSpPr>
        <dsp:cNvPr id="0" name=""/>
        <dsp:cNvSpPr/>
      </dsp:nvSpPr>
      <dsp:spPr>
        <a:xfrm rot="14700000">
          <a:off x="2579040" y="2023163"/>
          <a:ext cx="2259684" cy="73692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681034-4822-4A42-85D5-14FBD6F63A9F}">
      <dsp:nvSpPr>
        <dsp:cNvPr id="0" name=""/>
        <dsp:cNvSpPr/>
      </dsp:nvSpPr>
      <dsp:spPr>
        <a:xfrm>
          <a:off x="2003181" y="385074"/>
          <a:ext cx="2456417" cy="196513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SzPts val="2800"/>
            <a:buNone/>
          </a:pPr>
          <a:r>
            <a:rPr lang="fr-CA" sz="2100" kern="1200" noProof="0" dirty="0"/>
            <a:t>Exposer les données pertinentes sur lesquelles la recommandation est fondée</a:t>
          </a:r>
        </a:p>
      </dsp:txBody>
      <dsp:txXfrm>
        <a:off x="2060738" y="442631"/>
        <a:ext cx="2341303" cy="1850019"/>
      </dsp:txXfrm>
    </dsp:sp>
    <dsp:sp modelId="{5F5A0955-CC38-45AF-BAE4-E330C1C74EF1}">
      <dsp:nvSpPr>
        <dsp:cNvPr id="0" name=""/>
        <dsp:cNvSpPr/>
      </dsp:nvSpPr>
      <dsp:spPr>
        <a:xfrm rot="17700000">
          <a:off x="4737951" y="2023163"/>
          <a:ext cx="2259684" cy="73692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E1F559-6237-4D38-B359-2F276AC8CD23}">
      <dsp:nvSpPr>
        <dsp:cNvPr id="0" name=""/>
        <dsp:cNvSpPr/>
      </dsp:nvSpPr>
      <dsp:spPr>
        <a:xfrm>
          <a:off x="5117076" y="385074"/>
          <a:ext cx="2456417" cy="196513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SzPts val="2800"/>
            <a:buNone/>
          </a:pPr>
          <a:r>
            <a:rPr lang="fr-CA" sz="2100" kern="1200" noProof="0" dirty="0"/>
            <a:t>Faire ressortir les tendances et les évaluations aberrantes</a:t>
          </a:r>
        </a:p>
      </dsp:txBody>
      <dsp:txXfrm>
        <a:off x="5174633" y="442631"/>
        <a:ext cx="2341303" cy="1850019"/>
      </dsp:txXfrm>
    </dsp:sp>
    <dsp:sp modelId="{10A15771-2739-4480-AAB7-DF844D7147B6}">
      <dsp:nvSpPr>
        <dsp:cNvPr id="0" name=""/>
        <dsp:cNvSpPr/>
      </dsp:nvSpPr>
      <dsp:spPr>
        <a:xfrm rot="20700000">
          <a:off x="6125672" y="3676985"/>
          <a:ext cx="2259684" cy="73692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946FB75-9D05-4FEA-AA1C-59DED2C6B743}">
      <dsp:nvSpPr>
        <dsp:cNvPr id="0" name=""/>
        <dsp:cNvSpPr/>
      </dsp:nvSpPr>
      <dsp:spPr>
        <a:xfrm>
          <a:off x="7118650" y="2770456"/>
          <a:ext cx="2456417" cy="196513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SzPts val="2800"/>
            <a:buNone/>
          </a:pPr>
          <a:r>
            <a:rPr lang="fr-CA" sz="2100" kern="1200" noProof="0" dirty="0"/>
            <a:t>Éclairer les discussions entre les membres et non les remplacer</a:t>
          </a:r>
        </a:p>
      </dsp:txBody>
      <dsp:txXfrm>
        <a:off x="7176207" y="2828013"/>
        <a:ext cx="2341303" cy="1850019"/>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192A69E-8F97-A349-9B8A-A00E6249AC0C}" type="datetimeFigureOut">
              <a:rPr lang="en-US" smtClean="0"/>
              <a:t>9/21/2020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D9E6494-AFFC-FE46-8CA3-2FC26414D6E0}" type="slidenum">
              <a:rPr lang="en-US" smtClean="0"/>
              <a:t>‹#›</a:t>
            </a:fld>
            <a:endParaRPr lang="en-US"/>
          </a:p>
        </p:txBody>
      </p:sp>
    </p:spTree>
    <p:extLst>
      <p:ext uri="{BB962C8B-B14F-4D97-AF65-F5344CB8AC3E}">
        <p14:creationId xmlns:p14="http://schemas.microsoft.com/office/powerpoint/2010/main" val="3694052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royalcollege.ca/rcsite/documents/canmeds/rc-virtual-teaching-f.pdf"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mailto:cbd@royalcollege.ca"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fr.wikipedia.org/wiki/Prise_de_d%C3%A9cision" TargetMode="External"/><Relationship Id="rId2" Type="http://schemas.openxmlformats.org/officeDocument/2006/relationships/slide" Target="../slides/slide40.xml"/><Relationship Id="rId1" Type="http://schemas.openxmlformats.org/officeDocument/2006/relationships/notesMaster" Target="../notesMasters/notesMaster1.xml"/><Relationship Id="rId5" Type="http://schemas.openxmlformats.org/officeDocument/2006/relationships/hyperlink" Target="http://nautil.us/blog/-why-youre-biased-about-being-biased" TargetMode="External"/><Relationship Id="rId4" Type="http://schemas.openxmlformats.org/officeDocument/2006/relationships/hyperlink" Target="https://fr.wikipedia.org/wiki/Biais_cognitif"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www.royalcollege.ca/mssites/casescenarios_fr/story_html5.html"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effectLst/>
                <a:latin typeface="+mn-lt"/>
                <a:ea typeface="+mn-ea"/>
                <a:cs typeface="+mn-cs"/>
              </a:rPr>
              <a:t>Cet atelier de 90 minutes peut être offert en une heure ou moins. Vous pouvez dans ce cas recourir à l’approche de la classe inversée et envoyer une partie des documents et du matériel didactique pour que les participants les examinent avant l’atelier. Vous pourrez ainsi vous concentrer sur l’exercice (scénario de cas), à la fin de l’atelier.  </a:t>
            </a:r>
            <a:endParaRPr lang="en-US" sz="1200" kern="1200" dirty="0">
              <a:solidFill>
                <a:schemeClr val="tx1"/>
              </a:solidFill>
              <a:effectLst/>
              <a:latin typeface="+mn-lt"/>
              <a:ea typeface="+mn-ea"/>
              <a:cs typeface="+mn-cs"/>
            </a:endParaRPr>
          </a:p>
          <a:p>
            <a:endParaRPr lang="fr-CA" sz="1100" dirty="0"/>
          </a:p>
          <a:p>
            <a:r>
              <a:rPr lang="fr-CA" sz="1100" dirty="0"/>
              <a:t>L’atelier peut être présenté en personne ou en ligne. Les notes des diapositives expliquent comment adapter l’atelier au mode virtuel. </a:t>
            </a:r>
            <a:endParaRPr lang="en-US" sz="1100" dirty="0"/>
          </a:p>
          <a:p>
            <a:r>
              <a:rPr lang="fr-CA" sz="1100" b="1" u="sng" dirty="0"/>
              <a:t>POUR LE MODE VIRTUEL :</a:t>
            </a:r>
            <a:r>
              <a:rPr lang="fr-CA" sz="1100" dirty="0"/>
              <a:t> Vous devrez avoir accès à une plateforme de vidéoconférence qui permet de créer des petits groupes. Consultez le document intitulé </a:t>
            </a:r>
            <a:r>
              <a:rPr lang="fr-CA" sz="1100" dirty="0">
                <a:hlinkClick r:id="rId3"/>
              </a:rPr>
              <a:t>10 conseils pour offrir l’enseignement virtuel durant la pandémie</a:t>
            </a:r>
            <a:r>
              <a:rPr lang="fr-CA" sz="1100" dirty="0"/>
              <a:t>, ainsi que divers outils sur la présentation de vidéoconférences. </a:t>
            </a:r>
            <a:endParaRPr lang="en-US" sz="1100" dirty="0"/>
          </a:p>
          <a:p>
            <a:r>
              <a:rPr lang="fr-CA" sz="1100" dirty="0"/>
              <a:t>Vous pourrez présenter l’atelier plus avancé intitulé « Diriger un comité de compétence » à la suite de cet atelier d’introduction.</a:t>
            </a:r>
          </a:p>
          <a:p>
            <a:endParaRPr lang="en-US" sz="1100" dirty="0"/>
          </a:p>
          <a:p>
            <a:r>
              <a:rPr lang="fr-CA" sz="1100" dirty="0"/>
              <a:t>Les notes détaillées aideront les présentateurs et l’auditoire à comprendre certains concepts qui ne leur sont peut-être pas familiers. Si vous animez cette présentation, nous vous encourageons à l’adapter en choisissant les diapos les plus pertinentes, selon votre auditoire et vos objectifs.  Nous vous encourageons aussi à partager ou à modifier ces diapos au besoin, mais veuillez citer le Collège royal en tant que source. Le texte et les logos présentés sont la propriété du Collège royal des médecins et chirurgiens du Canada.</a:t>
            </a:r>
          </a:p>
          <a:p>
            <a:endParaRPr lang="en-US" sz="1100" dirty="0"/>
          </a:p>
          <a:p>
            <a:r>
              <a:rPr lang="fr-CA" sz="1100" dirty="0"/>
              <a:t>Vous avez des questions? Écrivez à </a:t>
            </a:r>
            <a:r>
              <a:rPr lang="fr-CA" sz="1100" u="sng" dirty="0">
                <a:hlinkClick r:id="rId4"/>
              </a:rPr>
              <a:t>cbd@collegeroyal.ca</a:t>
            </a:r>
            <a:endParaRPr lang="en-CA" dirty="0"/>
          </a:p>
        </p:txBody>
      </p:sp>
      <p:sp>
        <p:nvSpPr>
          <p:cNvPr id="4" name="Slide Number Placeholder 3"/>
          <p:cNvSpPr>
            <a:spLocks noGrp="1"/>
          </p:cNvSpPr>
          <p:nvPr>
            <p:ph type="sldNum" sz="quarter" idx="10"/>
          </p:nvPr>
        </p:nvSpPr>
        <p:spPr/>
        <p:txBody>
          <a:bodyPr/>
          <a:lstStyle/>
          <a:p>
            <a:fld id="{2D9E6494-AFFC-FE46-8CA3-2FC26414D6E0}" type="slidenum">
              <a:rPr lang="en-US" smtClean="0"/>
              <a:t>1</a:t>
            </a:fld>
            <a:endParaRPr lang="en-US"/>
          </a:p>
        </p:txBody>
      </p:sp>
    </p:spTree>
    <p:extLst>
      <p:ext uri="{BB962C8B-B14F-4D97-AF65-F5344CB8AC3E}">
        <p14:creationId xmlns:p14="http://schemas.microsoft.com/office/powerpoint/2010/main" val="217620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Dans tout système d’évaluation, nous n’avons accès qu’à une infime partie du travail des résidents. Au fur et à mesure que nous observons et documentons les comportements et les évaluations des résidents dans le cadre de l’évaluation des APC, nous espérons obtenir un portrait global de leur compétence, composée de nombreux jalons CanMEDS.</a:t>
            </a:r>
          </a:p>
          <a:p>
            <a:endParaRPr lang="en-US" dirty="0"/>
          </a:p>
          <a:p>
            <a:r>
              <a:rPr lang="fr-CA" dirty="0"/>
              <a:t>Cette diapo a été fournie par le Dr Kelly </a:t>
            </a:r>
            <a:r>
              <a:rPr lang="fr-CA" dirty="0" err="1"/>
              <a:t>Caverzagie</a:t>
            </a:r>
            <a:r>
              <a:rPr lang="fr-CA" dirty="0"/>
              <a:t> et Bill </a:t>
            </a:r>
            <a:r>
              <a:rPr lang="fr-CA" dirty="0" err="1"/>
              <a:t>Lobst</a:t>
            </a:r>
            <a:r>
              <a:rPr lang="fr-CA" dirty="0"/>
              <a:t>; elle représente une APC (diriger des équipes interprofessionnelles et travailler avec elles) composée de différents jalons CanMEDS, comme « Accepter la rétroaction », « Mettre en place un processus de communication collaboratif », et bien d’autres. Nous cherchons à savoir si les résidents peuvent démontrer différents aspects liés à cette APC pour confirmer leur compétence.</a:t>
            </a:r>
            <a:endParaRPr lang="en-US" dirty="0"/>
          </a:p>
          <a:p>
            <a:r>
              <a:rPr lang="fr-CA" dirty="0"/>
              <a:t> </a:t>
            </a:r>
            <a:endParaRPr lang="en-US" dirty="0"/>
          </a:p>
        </p:txBody>
      </p:sp>
      <p:sp>
        <p:nvSpPr>
          <p:cNvPr id="4" name="Slide Number Placeholder 3"/>
          <p:cNvSpPr>
            <a:spLocks noGrp="1"/>
          </p:cNvSpPr>
          <p:nvPr>
            <p:ph type="sldNum" sz="quarter" idx="10"/>
          </p:nvPr>
        </p:nvSpPr>
        <p:spPr/>
        <p:txBody>
          <a:bodyPr/>
          <a:lstStyle/>
          <a:p>
            <a:fld id="{8D153803-A8F5-A947-92E7-6D7F51058EF0}" type="slidenum">
              <a:rPr lang="en-US" smtClean="0"/>
              <a:t>10</a:t>
            </a:fld>
            <a:endParaRPr lang="en-US"/>
          </a:p>
        </p:txBody>
      </p:sp>
    </p:spTree>
    <p:extLst>
      <p:ext uri="{BB962C8B-B14F-4D97-AF65-F5344CB8AC3E}">
        <p14:creationId xmlns:p14="http://schemas.microsoft.com/office/powerpoint/2010/main" val="1593629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Cette image illustre les différents aspects du rendement notés par les observateurs; d’où la pertinence de recourir à de multiples observateurs. En combinant les données et les commentaires narratifs de plusieurs observations, il est possible d’évaluer la progression globale des résidents.</a:t>
            </a:r>
            <a:endParaRPr lang="en-US" dirty="0"/>
          </a:p>
          <a:p>
            <a:r>
              <a:rPr lang="fr-CA" dirty="0"/>
              <a:t> </a:t>
            </a:r>
            <a:endParaRPr lang="en-US" dirty="0"/>
          </a:p>
          <a:p>
            <a:r>
              <a:rPr lang="fr-CA" sz="1200" b="1" kern="1200" dirty="0">
                <a:solidFill>
                  <a:schemeClr val="tx1"/>
                </a:solidFill>
                <a:effectLst/>
                <a:latin typeface="+mn-lt"/>
                <a:ea typeface="+mn-ea"/>
                <a:cs typeface="+mn-cs"/>
              </a:rPr>
              <a:t>NOTE À L’ANIMATEUR :</a:t>
            </a:r>
            <a:r>
              <a:rPr lang="fr-CA" sz="1200" kern="1200" dirty="0">
                <a:solidFill>
                  <a:schemeClr val="tx1"/>
                </a:solidFill>
                <a:effectLst/>
                <a:latin typeface="+mn-lt"/>
                <a:ea typeface="+mn-ea"/>
                <a:cs typeface="+mn-cs"/>
              </a:rPr>
              <a:t> Posez la question suivante - À quoi sert de demander à plusieurs personnes d’observer les APC? Prenez une ou deux minutes pour recueillir les réponses en grand groupe. </a:t>
            </a:r>
          </a:p>
          <a:p>
            <a:endParaRPr lang="en-US" sz="1200" kern="1200" dirty="0">
              <a:solidFill>
                <a:schemeClr val="tx1"/>
              </a:solidFill>
              <a:effectLst/>
              <a:latin typeface="+mn-lt"/>
              <a:ea typeface="+mn-ea"/>
              <a:cs typeface="+mn-cs"/>
            </a:endParaRPr>
          </a:p>
          <a:p>
            <a:r>
              <a:rPr lang="fr-CA" sz="1200" b="1" kern="1200" dirty="0">
                <a:solidFill>
                  <a:schemeClr val="tx1"/>
                </a:solidFill>
                <a:effectLst/>
                <a:latin typeface="+mn-lt"/>
                <a:ea typeface="+mn-ea"/>
                <a:cs typeface="+mn-cs"/>
              </a:rPr>
              <a:t>POUR LE MODE VIRTUEL :</a:t>
            </a:r>
            <a:r>
              <a:rPr lang="fr-CA" sz="1200" kern="1200" dirty="0">
                <a:solidFill>
                  <a:schemeClr val="tx1"/>
                </a:solidFill>
                <a:effectLst/>
                <a:latin typeface="+mn-lt"/>
                <a:ea typeface="+mn-ea"/>
                <a:cs typeface="+mn-cs"/>
              </a:rPr>
              <a:t> Recueillez les réponses dans la fenêtre de clavardage ou verbalement (voir les notes de la diapo 5 pour les instructions).</a:t>
            </a:r>
            <a:endParaRPr lang="en-US"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8D153803-A8F5-A947-92E7-6D7F51058EF0}" type="slidenum">
              <a:rPr lang="en-US" smtClean="0"/>
              <a:t>11</a:t>
            </a:fld>
            <a:endParaRPr lang="en-US"/>
          </a:p>
        </p:txBody>
      </p:sp>
    </p:spTree>
    <p:extLst>
      <p:ext uri="{BB962C8B-B14F-4D97-AF65-F5344CB8AC3E}">
        <p14:creationId xmlns:p14="http://schemas.microsoft.com/office/powerpoint/2010/main" val="1593629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9E6494-AFFC-FE46-8CA3-2FC26414D6E0}" type="slidenum">
              <a:rPr lang="en-US" smtClean="0"/>
              <a:t>12</a:t>
            </a:fld>
            <a:endParaRPr lang="en-US"/>
          </a:p>
        </p:txBody>
      </p:sp>
    </p:spTree>
    <p:extLst>
      <p:ext uri="{BB962C8B-B14F-4D97-AF65-F5344CB8AC3E}">
        <p14:creationId xmlns:p14="http://schemas.microsoft.com/office/powerpoint/2010/main" val="2376782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62050"/>
            <a:ext cx="5575300" cy="3136900"/>
          </a:xfrm>
        </p:spPr>
      </p:sp>
      <p:sp>
        <p:nvSpPr>
          <p:cNvPr id="3" name="Notes Placeholder 2"/>
          <p:cNvSpPr>
            <a:spLocks noGrp="1"/>
          </p:cNvSpPr>
          <p:nvPr>
            <p:ph type="body" idx="1"/>
          </p:nvPr>
        </p:nvSpPr>
        <p:spPr/>
        <p:txBody>
          <a:bodyPr/>
          <a:lstStyle/>
          <a:p>
            <a:r>
              <a:rPr lang="fr-CA" dirty="0"/>
              <a:t>Selon vous, que font les comités de compétence? </a:t>
            </a:r>
            <a:endParaRPr lang="en-US" dirty="0"/>
          </a:p>
          <a:p>
            <a:r>
              <a:rPr lang="fr-CA" dirty="0"/>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AU FACILITATEUR : </a:t>
            </a:r>
            <a:r>
              <a:rPr lang="en-CA" b="1" dirty="0" err="1">
                <a:solidFill>
                  <a:srgbClr val="C00000"/>
                </a:solidFill>
              </a:rPr>
              <a:t>Veuillez</a:t>
            </a:r>
            <a:r>
              <a:rPr lang="en-CA" b="1" dirty="0">
                <a:solidFill>
                  <a:srgbClr val="C00000"/>
                </a:solidFill>
              </a:rPr>
              <a:t> </a:t>
            </a:r>
            <a:r>
              <a:rPr lang="en-CA" b="1" dirty="0" err="1">
                <a:solidFill>
                  <a:srgbClr val="C00000"/>
                </a:solidFill>
              </a:rPr>
              <a:t>prévoir</a:t>
            </a:r>
            <a:r>
              <a:rPr lang="en-CA" b="1" dirty="0">
                <a:solidFill>
                  <a:srgbClr val="C00000"/>
                </a:solidFill>
              </a:rPr>
              <a:t> </a:t>
            </a:r>
            <a:r>
              <a:rPr lang="en-CA" b="1" dirty="0" err="1">
                <a:solidFill>
                  <a:srgbClr val="C00000"/>
                </a:solidFill>
              </a:rPr>
              <a:t>une</a:t>
            </a:r>
            <a:r>
              <a:rPr lang="en-CA" b="1" dirty="0">
                <a:solidFill>
                  <a:srgbClr val="C00000"/>
                </a:solidFill>
              </a:rPr>
              <a:t> minute </a:t>
            </a:r>
            <a:r>
              <a:rPr lang="en-CA" b="1" dirty="0" err="1">
                <a:solidFill>
                  <a:srgbClr val="C00000"/>
                </a:solidFill>
              </a:rPr>
              <a:t>ou</a:t>
            </a:r>
            <a:r>
              <a:rPr lang="en-CA" b="1" dirty="0">
                <a:solidFill>
                  <a:srgbClr val="C00000"/>
                </a:solidFill>
              </a:rPr>
              <a:t> deux pour que les participants </a:t>
            </a:r>
            <a:r>
              <a:rPr lang="en-CA" b="1" dirty="0" err="1">
                <a:solidFill>
                  <a:srgbClr val="C00000"/>
                </a:solidFill>
              </a:rPr>
              <a:t>répondent</a:t>
            </a:r>
            <a:r>
              <a:rPr lang="en-CA" b="1" dirty="0">
                <a:solidFill>
                  <a:srgbClr val="C0000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kern="1200" dirty="0">
                <a:solidFill>
                  <a:schemeClr val="tx1"/>
                </a:solidFill>
                <a:effectLst/>
                <a:latin typeface="+mn-lt"/>
                <a:ea typeface="+mn-ea"/>
                <a:cs typeface="+mn-cs"/>
              </a:rPr>
              <a:t>POUR LE MODE VIRTUEL :</a:t>
            </a:r>
            <a:r>
              <a:rPr lang="fr-CA" sz="1200" kern="1200" dirty="0">
                <a:solidFill>
                  <a:schemeClr val="tx1"/>
                </a:solidFill>
                <a:effectLst/>
                <a:latin typeface="+mn-lt"/>
                <a:ea typeface="+mn-ea"/>
                <a:cs typeface="+mn-cs"/>
              </a:rPr>
              <a:t> Recueillez les réponses dans la fenêtre de clavardage ou verbalement (voir les notes de la diapo 5 pour les instructions).</a:t>
            </a:r>
            <a:endParaRPr lang="en-US" sz="1200" kern="1200" dirty="0">
              <a:solidFill>
                <a:schemeClr val="tx1"/>
              </a:solidFill>
              <a:effectLst/>
              <a:latin typeface="+mn-lt"/>
              <a:ea typeface="+mn-ea"/>
              <a:cs typeface="+mn-cs"/>
            </a:endParaRPr>
          </a:p>
          <a:p>
            <a:endParaRPr lang="en-CA" baseline="0" dirty="0"/>
          </a:p>
          <a:p>
            <a:endParaRPr lang="en-CA" dirty="0"/>
          </a:p>
        </p:txBody>
      </p:sp>
      <p:sp>
        <p:nvSpPr>
          <p:cNvPr id="4" name="Slide Number Placeholder 3"/>
          <p:cNvSpPr>
            <a:spLocks noGrp="1"/>
          </p:cNvSpPr>
          <p:nvPr>
            <p:ph type="sldNum" sz="quarter" idx="10"/>
          </p:nvPr>
        </p:nvSpPr>
        <p:spPr/>
        <p:txBody>
          <a:bodyPr/>
          <a:lstStyle/>
          <a:p>
            <a:fld id="{8D153803-A8F5-A947-92E7-6D7F51058EF0}" type="slidenum">
              <a:rPr lang="en-US" smtClean="0"/>
              <a:t>13</a:t>
            </a:fld>
            <a:endParaRPr lang="en-US"/>
          </a:p>
        </p:txBody>
      </p:sp>
    </p:spTree>
    <p:extLst>
      <p:ext uri="{BB962C8B-B14F-4D97-AF65-F5344CB8AC3E}">
        <p14:creationId xmlns:p14="http://schemas.microsoft.com/office/powerpoint/2010/main" val="1593629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En un mot, ils tirent des conclusions. Comme vous pouvez le constater, différentes activités permettent de tirer des conclusions. Quelles décisions devons-nous prendre? Avons-nous suffisamment d’information pour prendre des décisions? </a:t>
            </a:r>
            <a:endParaRPr lang="en-US" dirty="0"/>
          </a:p>
          <a:p>
            <a:r>
              <a:rPr lang="fr-CA" dirty="0"/>
              <a:t> </a:t>
            </a:r>
            <a:endParaRPr lang="en-US" dirty="0"/>
          </a:p>
          <a:p>
            <a:r>
              <a:rPr lang="fr-CA" b="1" dirty="0"/>
              <a:t>Message clé : </a:t>
            </a:r>
            <a:r>
              <a:rPr lang="fr-CA" dirty="0"/>
              <a:t>Les comités de compétence évaluent les résidents, mais ils évaluent aussi les programmes. Vos réunions et vos échanges permettent de recueillir de précieux renseignements au sujet de votre programme – Est-il efficace? Le programme permet-il aux résidents de s’accomplir? Qu’est-ce qui fonctionne, ou ne fonctionne pas? Comment pouvons-nous aider le comité du programme de résidence à s’assurer que tous ont les mêmes chances de réussite?</a:t>
            </a:r>
            <a:endParaRPr lang="en-US" dirty="0"/>
          </a:p>
          <a:p>
            <a:r>
              <a:rPr lang="fr-CA" dirty="0"/>
              <a:t> </a:t>
            </a:r>
            <a:endParaRPr lang="en-US" dirty="0"/>
          </a:p>
          <a:p>
            <a:r>
              <a:rPr lang="fr-CA" b="1" dirty="0"/>
              <a:t>NOTE AU FACILITATEUR : </a:t>
            </a:r>
            <a:r>
              <a:rPr lang="fr-CA" dirty="0"/>
              <a:t>Vous voudrez peut-être expliquer la différence entre le rôle du comité de compétence et celui du superviseur. Les superviseurs en milieu clinique et au chevet du patient consignent les observations de faible incidence en fonction du travail du résident à un moment donné. Ils observent et documentent le travail selon la réussite totale ou partielle d’APC. Cependant, les superviseurs ne prennent AUCUNE décision finale au sujet de la réalisation d’une APC, ni de la progression des résidents vers la prochaine étape de la formation – c’est le comité de compétence qui prend ces décisions.</a:t>
            </a:r>
            <a:endParaRPr lang="en-US" dirty="0"/>
          </a:p>
          <a:p>
            <a:r>
              <a:rPr lang="fr-CA" dirty="0"/>
              <a:t> </a:t>
            </a:r>
            <a:endParaRPr lang="en-US" dirty="0"/>
          </a:p>
        </p:txBody>
      </p:sp>
      <p:sp>
        <p:nvSpPr>
          <p:cNvPr id="4" name="Slide Number Placeholder 3"/>
          <p:cNvSpPr>
            <a:spLocks noGrp="1"/>
          </p:cNvSpPr>
          <p:nvPr>
            <p:ph type="sldNum" sz="quarter" idx="10"/>
          </p:nvPr>
        </p:nvSpPr>
        <p:spPr/>
        <p:txBody>
          <a:bodyPr/>
          <a:lstStyle/>
          <a:p>
            <a:fld id="{8D153803-A8F5-A947-92E7-6D7F51058EF0}" type="slidenum">
              <a:rPr lang="en-US" smtClean="0"/>
              <a:t>14</a:t>
            </a:fld>
            <a:endParaRPr lang="en-US"/>
          </a:p>
        </p:txBody>
      </p:sp>
    </p:spTree>
    <p:extLst>
      <p:ext uri="{BB962C8B-B14F-4D97-AF65-F5344CB8AC3E}">
        <p14:creationId xmlns:p14="http://schemas.microsoft.com/office/powerpoint/2010/main" val="2220964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Les activités du comité de compétence visent à favoriser la progression, c’est-à-dire qu’elles ont pour but d’aider les stagiaires à établir leur propre trajectoire vers la compétence.</a:t>
            </a:r>
            <a:endParaRPr lang="en-US" dirty="0"/>
          </a:p>
          <a:p>
            <a:r>
              <a:rPr lang="fr-CA" dirty="0"/>
              <a:t> </a:t>
            </a:r>
            <a:endParaRPr lang="en-US" dirty="0"/>
          </a:p>
          <a:p>
            <a:endParaRPr lang="en-US" dirty="0"/>
          </a:p>
        </p:txBody>
      </p:sp>
      <p:sp>
        <p:nvSpPr>
          <p:cNvPr id="4" name="Slide Number Placeholder 3"/>
          <p:cNvSpPr>
            <a:spLocks noGrp="1"/>
          </p:cNvSpPr>
          <p:nvPr>
            <p:ph type="sldNum" sz="quarter" idx="10"/>
          </p:nvPr>
        </p:nvSpPr>
        <p:spPr/>
        <p:txBody>
          <a:bodyPr/>
          <a:lstStyle/>
          <a:p>
            <a:fld id="{8D153803-A8F5-A947-92E7-6D7F51058EF0}" type="slidenum">
              <a:rPr lang="en-US" smtClean="0"/>
              <a:t>15</a:t>
            </a:fld>
            <a:endParaRPr lang="en-US"/>
          </a:p>
        </p:txBody>
      </p:sp>
    </p:spTree>
    <p:extLst>
      <p:ext uri="{BB962C8B-B14F-4D97-AF65-F5344CB8AC3E}">
        <p14:creationId xmlns:p14="http://schemas.microsoft.com/office/powerpoint/2010/main" val="2905167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dirty="0"/>
              <a:t>NOTE AU FACILITATEUR : Insistez sur le fait que ce diagramme est une représentation globale de la CPC et des principaux intervenants. Elle présente un bon aperçu de la CPC.</a:t>
            </a:r>
            <a:endParaRPr lang="en-US" dirty="0"/>
          </a:p>
          <a:p>
            <a:r>
              <a:rPr lang="fr-CA" dirty="0"/>
              <a:t> </a:t>
            </a:r>
            <a:endParaRPr lang="en-US" dirty="0"/>
          </a:p>
          <a:p>
            <a:r>
              <a:rPr lang="fr-CA" dirty="0"/>
              <a:t>Le comité de compétence assure le suivi de l’apprentissage des résidents. Il résume </a:t>
            </a:r>
            <a:r>
              <a:rPr lang="fr-CA" i="1" dirty="0"/>
              <a:t>l’ensemble</a:t>
            </a:r>
            <a:r>
              <a:rPr lang="fr-CA" dirty="0"/>
              <a:t> des informations et des données dans le portfolio des résidents (non seulement les APC) et il les met en contexte. Il prend des décisions quant à la progression des résidents, puis il les transmet au Comité du programme de résidence. Son but ultime est d’offrir une meilleure formation aux résidents, et d’améliorer les soins aux patients en bout de ligne.</a:t>
            </a:r>
            <a:endParaRPr lang="en-US" dirty="0"/>
          </a:p>
          <a:p>
            <a:r>
              <a:rPr lang="fr-CA" dirty="0"/>
              <a:t> </a:t>
            </a:r>
            <a:endParaRPr lang="en-US" dirty="0"/>
          </a:p>
          <a:p>
            <a:r>
              <a:rPr lang="fr-CA" b="1" dirty="0"/>
              <a:t>Message clé :</a:t>
            </a:r>
            <a:endParaRPr lang="en-US" dirty="0"/>
          </a:p>
          <a:p>
            <a:pPr lvl="0"/>
            <a:r>
              <a:rPr lang="fr-CA" dirty="0"/>
              <a:t>Le comité de compétence doit examiner l’ensemble des données d’évaluation, pas seulement les APC.</a:t>
            </a:r>
            <a:endParaRPr lang="en-US" dirty="0"/>
          </a:p>
          <a:p>
            <a:pPr lvl="0"/>
            <a:r>
              <a:rPr lang="fr-CA" dirty="0"/>
              <a:t>Le comité de compétence peut contribuer à l’assurance de la qualité du programme et au perfectionnement du corps professoral (p. ex., les membres du comité peuvent revoir leurs propres commentaires narratifs et chercher des pistes d’amélioration).</a:t>
            </a:r>
            <a:endParaRPr lang="en-US" dirty="0"/>
          </a:p>
          <a:p>
            <a:r>
              <a:rPr lang="fr-CA" dirty="0"/>
              <a:t> </a:t>
            </a:r>
            <a:endParaRPr lang="en-US" dirty="0"/>
          </a:p>
          <a:p>
            <a:endParaRPr lang="en-US" dirty="0"/>
          </a:p>
        </p:txBody>
      </p:sp>
      <p:sp>
        <p:nvSpPr>
          <p:cNvPr id="4" name="Slide Number Placeholder 3"/>
          <p:cNvSpPr>
            <a:spLocks noGrp="1"/>
          </p:cNvSpPr>
          <p:nvPr>
            <p:ph type="sldNum" sz="quarter" idx="10"/>
          </p:nvPr>
        </p:nvSpPr>
        <p:spPr/>
        <p:txBody>
          <a:bodyPr/>
          <a:lstStyle/>
          <a:p>
            <a:fld id="{E2739063-9717-42F7-86C4-F56D35A62AD1}" type="slidenum">
              <a:rPr lang="en-US" smtClean="0"/>
              <a:t>16</a:t>
            </a:fld>
            <a:endParaRPr lang="en-US" dirty="0"/>
          </a:p>
        </p:txBody>
      </p:sp>
    </p:spTree>
    <p:extLst>
      <p:ext uri="{BB962C8B-B14F-4D97-AF65-F5344CB8AC3E}">
        <p14:creationId xmlns:p14="http://schemas.microsoft.com/office/powerpoint/2010/main" val="1925692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Outre la réussite des APC (confirmée par le CC), la plupart des délibérations du CC mènent à des recommandations qui doivent être approuvées par le CPR.</a:t>
            </a:r>
            <a:endParaRPr lang="en-US" dirty="0"/>
          </a:p>
          <a:p>
            <a:r>
              <a:rPr lang="fr-CA" dirty="0"/>
              <a:t> </a:t>
            </a:r>
            <a:endParaRPr lang="en-US" dirty="0"/>
          </a:p>
          <a:p>
            <a:r>
              <a:rPr lang="fr-CA" dirty="0"/>
              <a:t>Les décisions sur la réussite des APC et les recommandations au CPR sont guidées par le référentiel national de compétences provenant du comité de spécialité du Collège royal.  </a:t>
            </a:r>
            <a:endParaRPr lang="en-US" dirty="0"/>
          </a:p>
          <a:p>
            <a:r>
              <a:rPr lang="fr-CA" dirty="0">
                <a:highlight>
                  <a:srgbClr val="FFFF00"/>
                </a:highlight>
              </a:rPr>
              <a:t> </a:t>
            </a:r>
            <a:endParaRPr lang="en-US" dirty="0">
              <a:highlight>
                <a:srgbClr val="FFFF00"/>
              </a:highlight>
            </a:endParaRPr>
          </a:p>
        </p:txBody>
      </p:sp>
      <p:sp>
        <p:nvSpPr>
          <p:cNvPr id="4" name="Slide Number Placeholder 3"/>
          <p:cNvSpPr>
            <a:spLocks noGrp="1"/>
          </p:cNvSpPr>
          <p:nvPr>
            <p:ph type="sldNum" sz="quarter" idx="10"/>
          </p:nvPr>
        </p:nvSpPr>
        <p:spPr/>
        <p:txBody>
          <a:bodyPr/>
          <a:lstStyle/>
          <a:p>
            <a:fld id="{8D153803-A8F5-A947-92E7-6D7F51058EF0}" type="slidenum">
              <a:rPr lang="en-US" smtClean="0"/>
              <a:t>17</a:t>
            </a:fld>
            <a:endParaRPr lang="en-US"/>
          </a:p>
        </p:txBody>
      </p:sp>
    </p:spTree>
    <p:extLst>
      <p:ext uri="{BB962C8B-B14F-4D97-AF65-F5344CB8AC3E}">
        <p14:creationId xmlns:p14="http://schemas.microsoft.com/office/powerpoint/2010/main" val="159362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La plupart du temps, les décisions prises par le CC doivent être approuvées par le Comité du programme de résidence (CPR). Chaque école doit les passer en revue avec son bureau des études médicales postdoctorales pour s’assurer qu’elles cadrent avec la politique de l’école. Le CC prendra une décision et en fera part au CPR aux fins d’approbation. Le CC pourrait devoir surveiller et/ou suggérer des plans d’apprentissage individuels en fonction de l’examen approfondi des données d’évaluation des résidents.</a:t>
            </a:r>
            <a:endParaRPr lang="en-US" dirty="0"/>
          </a:p>
          <a:p>
            <a:r>
              <a:rPr lang="fr-CA" dirty="0"/>
              <a:t> </a:t>
            </a:r>
            <a:endParaRPr lang="en-US" dirty="0"/>
          </a:p>
          <a:p>
            <a:r>
              <a:rPr lang="fr-CA" dirty="0"/>
              <a:t>Le CPR approuve les décisions concernant :</a:t>
            </a:r>
            <a:endParaRPr lang="en-US" dirty="0"/>
          </a:p>
          <a:p>
            <a:pPr lvl="0"/>
            <a:r>
              <a:rPr lang="fr-CA" dirty="0"/>
              <a:t>le </a:t>
            </a:r>
            <a:r>
              <a:rPr lang="fr-CA" b="1" dirty="0"/>
              <a:t>passage</a:t>
            </a:r>
            <a:r>
              <a:rPr lang="fr-CA" dirty="0"/>
              <a:t> des résidents à la prochaine étape de leur formation;</a:t>
            </a:r>
            <a:endParaRPr lang="en-US" dirty="0"/>
          </a:p>
          <a:p>
            <a:pPr lvl="0"/>
            <a:r>
              <a:rPr lang="fr-CA" dirty="0"/>
              <a:t>l’état de préparation des résidents à se présenter aux </a:t>
            </a:r>
            <a:r>
              <a:rPr lang="fr-CA" b="1" dirty="0"/>
              <a:t>examens</a:t>
            </a:r>
            <a:r>
              <a:rPr lang="fr-CA" dirty="0"/>
              <a:t> du Collège royal;</a:t>
            </a:r>
            <a:endParaRPr lang="en-US" dirty="0"/>
          </a:p>
          <a:p>
            <a:pPr lvl="0"/>
            <a:r>
              <a:rPr lang="fr-CA" dirty="0"/>
              <a:t>l’état de préparation des résidents afin d’</a:t>
            </a:r>
            <a:r>
              <a:rPr lang="fr-CA" b="1" dirty="0"/>
              <a:t>exercer de façon autonome</a:t>
            </a:r>
            <a:r>
              <a:rPr lang="fr-CA" dirty="0"/>
              <a:t> après avoir franchi l’étape de transition vers la pratique;</a:t>
            </a:r>
            <a:endParaRPr lang="en-US" dirty="0"/>
          </a:p>
          <a:p>
            <a:pPr lvl="0"/>
            <a:r>
              <a:rPr lang="fr-CA" dirty="0"/>
              <a:t>l’évaluation et l’approbation des </a:t>
            </a:r>
            <a:r>
              <a:rPr lang="fr-CA" b="1" dirty="0"/>
              <a:t>plans d’apprentissage individuels</a:t>
            </a:r>
            <a:r>
              <a:rPr lang="fr-CA" dirty="0"/>
              <a:t> élaborés pour cibler les points à améliorer;</a:t>
            </a:r>
            <a:endParaRPr lang="en-US" dirty="0"/>
          </a:p>
          <a:p>
            <a:pPr lvl="0"/>
            <a:r>
              <a:rPr lang="fr-CA" dirty="0"/>
              <a:t>les </a:t>
            </a:r>
            <a:r>
              <a:rPr lang="fr-CA" b="1" dirty="0"/>
              <a:t>résultats escomptés de tout plan d’apprentissage</a:t>
            </a:r>
            <a:r>
              <a:rPr lang="fr-CA" dirty="0"/>
              <a:t> ou d’amélioration établi pour un résident en particulier;</a:t>
            </a:r>
            <a:endParaRPr lang="en-US" dirty="0"/>
          </a:p>
          <a:p>
            <a:pPr lvl="0"/>
            <a:r>
              <a:rPr lang="fr-CA" dirty="0"/>
              <a:t>l’</a:t>
            </a:r>
            <a:r>
              <a:rPr lang="fr-CA" b="1" dirty="0"/>
              <a:t>incapacité</a:t>
            </a:r>
            <a:r>
              <a:rPr lang="fr-CA" dirty="0"/>
              <a:t> d’un stagiaire </a:t>
            </a:r>
            <a:r>
              <a:rPr lang="fr-CA" b="1" dirty="0"/>
              <a:t>à progresser</a:t>
            </a:r>
            <a:r>
              <a:rPr lang="fr-CA" dirty="0"/>
              <a:t> au sein du programme.</a:t>
            </a:r>
            <a:endParaRPr lang="en-US" dirty="0"/>
          </a:p>
          <a:p>
            <a:r>
              <a:rPr lang="fr-CA" dirty="0"/>
              <a:t> </a:t>
            </a:r>
            <a:endParaRPr lang="en-US" dirty="0"/>
          </a:p>
        </p:txBody>
      </p:sp>
      <p:sp>
        <p:nvSpPr>
          <p:cNvPr id="4" name="Slide Number Placeholder 3"/>
          <p:cNvSpPr>
            <a:spLocks noGrp="1"/>
          </p:cNvSpPr>
          <p:nvPr>
            <p:ph type="sldNum" sz="quarter" idx="5"/>
          </p:nvPr>
        </p:nvSpPr>
        <p:spPr/>
        <p:txBody>
          <a:bodyPr/>
          <a:lstStyle/>
          <a:p>
            <a:fld id="{8D153803-A8F5-A947-92E7-6D7F51058EF0}" type="slidenum">
              <a:rPr lang="en-US" smtClean="0"/>
              <a:t>18</a:t>
            </a:fld>
            <a:endParaRPr lang="en-US"/>
          </a:p>
        </p:txBody>
      </p:sp>
    </p:spTree>
    <p:extLst>
      <p:ext uri="{BB962C8B-B14F-4D97-AF65-F5344CB8AC3E}">
        <p14:creationId xmlns:p14="http://schemas.microsoft.com/office/powerpoint/2010/main" val="3238220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Il arrive parfois que les rôles du CC et du CPR se chevauchent, surtout dans les petits programmes; voici certaines différences notées dans les fonctions de chacun.  Le CC examine les portfolios des résidents et soumet des recommandations au DP et au CPR. Le CPR approuve les décisions et les recommandations du CC.</a:t>
            </a:r>
            <a:endParaRPr lang="en-US" dirty="0"/>
          </a:p>
          <a:p>
            <a:r>
              <a:rPr lang="fr-CA" dirty="0"/>
              <a:t> </a:t>
            </a:r>
            <a:endParaRPr lang="en-US" dirty="0"/>
          </a:p>
          <a:p>
            <a:r>
              <a:rPr lang="fr-CA" dirty="0"/>
              <a:t>Le CC donne des conseils sur les besoins de chaque résident relevés durant le processus d’évaluation, mais le CPR élabore les plans d’apprentissage individuels ainsi que les programmes de résidence. Le CPR peut déléguer certaines de ces tâches, mais c’est ainsi que nous voyons les responsabilités de chacun.</a:t>
            </a:r>
            <a:endParaRPr lang="en-US" dirty="0"/>
          </a:p>
          <a:p>
            <a:r>
              <a:rPr lang="fr-CA" dirty="0"/>
              <a:t> </a:t>
            </a:r>
            <a:endParaRPr lang="en-US" dirty="0"/>
          </a:p>
          <a:p>
            <a:r>
              <a:rPr lang="fr-CA" dirty="0"/>
              <a:t>Le CC peut aussi commencer à observer des tendances et noter des lacunes dans le programme d’études, ou des problèmes liés à la stratégie d’évaluation en soi. Par exemple, si aucun résident ne parvient à réaliser une APC en particulier, le CC pourrait demander que l’on ajuste le programme d’études en conséquence. Au bout du compte, le CPR est responsable de l’examen du programme d’études et de l’évaluation.</a:t>
            </a:r>
          </a:p>
          <a:p>
            <a:endParaRPr lang="fr-CA" dirty="0"/>
          </a:p>
          <a:p>
            <a:r>
              <a:rPr lang="fr-CA" sz="1200" b="1" kern="1200" dirty="0">
                <a:solidFill>
                  <a:schemeClr val="tx1"/>
                </a:solidFill>
                <a:effectLst/>
                <a:latin typeface="+mn-lt"/>
                <a:ea typeface="+mn-ea"/>
                <a:cs typeface="+mn-cs"/>
              </a:rPr>
              <a:t>POUR LE MODE VIRTUEL :</a:t>
            </a:r>
            <a:r>
              <a:rPr lang="fr-CA" sz="1200" kern="1200" dirty="0">
                <a:solidFill>
                  <a:schemeClr val="tx1"/>
                </a:solidFill>
                <a:effectLst/>
                <a:latin typeface="+mn-lt"/>
                <a:ea typeface="+mn-ea"/>
                <a:cs typeface="+mn-cs"/>
              </a:rPr>
              <a:t> Songez à proposer un sondage avant de présenter cette diapo.</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Par exemple : Parmi les choix suivants, indiquez les responsabilités du CC. Veuillez choisir toutes les réponses qui conviennent.</a:t>
            </a:r>
            <a:endParaRPr lang="en-US"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1. Examiner le portfolio des résidents</a:t>
            </a:r>
            <a:endParaRPr lang="en-US"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2. Donner des conseils sur les besoins de chaque résident</a:t>
            </a:r>
            <a:endParaRPr lang="en-US"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3. Donner des conseils sur des questions liées au programme d’études ou à l’évaluation</a:t>
            </a:r>
            <a:endParaRPr lang="en-US"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4. Élaborer les programmes de résidence et déterminer les améliorations à apporter (pas le CC, plutôt le CPR)</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D153803-A8F5-A947-92E7-6D7F51058EF0}" type="slidenum">
              <a:rPr lang="en-US" smtClean="0"/>
              <a:t>19</a:t>
            </a:fld>
            <a:endParaRPr lang="en-US"/>
          </a:p>
        </p:txBody>
      </p:sp>
    </p:spTree>
    <p:extLst>
      <p:ext uri="{BB962C8B-B14F-4D97-AF65-F5344CB8AC3E}">
        <p14:creationId xmlns:p14="http://schemas.microsoft.com/office/powerpoint/2010/main" val="1593629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2</a:t>
            </a:fld>
            <a:endParaRPr lang="en-US"/>
          </a:p>
        </p:txBody>
      </p:sp>
    </p:spTree>
    <p:extLst>
      <p:ext uri="{BB962C8B-B14F-4D97-AF65-F5344CB8AC3E}">
        <p14:creationId xmlns:p14="http://schemas.microsoft.com/office/powerpoint/2010/main" val="23644063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Les diapos suivantes offrent des conseils pratiques sur la formation d’un comité de compétence.</a:t>
            </a:r>
            <a:endParaRPr lang="en-US" dirty="0"/>
          </a:p>
          <a:p>
            <a:r>
              <a:rPr lang="fr-CA" dirty="0"/>
              <a:t> </a:t>
            </a:r>
            <a:endParaRPr lang="en-US" dirty="0"/>
          </a:p>
        </p:txBody>
      </p:sp>
      <p:sp>
        <p:nvSpPr>
          <p:cNvPr id="4" name="Slide Number Placeholder 3"/>
          <p:cNvSpPr>
            <a:spLocks noGrp="1"/>
          </p:cNvSpPr>
          <p:nvPr>
            <p:ph type="sldNum" sz="quarter" idx="5"/>
          </p:nvPr>
        </p:nvSpPr>
        <p:spPr/>
        <p:txBody>
          <a:bodyPr/>
          <a:lstStyle/>
          <a:p>
            <a:fld id="{2D9E6494-AFFC-FE46-8CA3-2FC26414D6E0}" type="slidenum">
              <a:rPr lang="en-US" smtClean="0"/>
              <a:t>20</a:t>
            </a:fld>
            <a:endParaRPr lang="en-US"/>
          </a:p>
        </p:txBody>
      </p:sp>
    </p:spTree>
    <p:extLst>
      <p:ext uri="{BB962C8B-B14F-4D97-AF65-F5344CB8AC3E}">
        <p14:creationId xmlns:p14="http://schemas.microsoft.com/office/powerpoint/2010/main" val="3166459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Malgré la grande latitude qui vous est accordée, le Collège royal a élaboré des lignes directrices que vous pourrez consulter sur son site Web. Le mandat du comité peut vous aider à choisir les membres du comité, définir la fréquence des réunions et en établir le déroulement. Ces lignes directrices peuvent être utilisées ou modifiées selon les besoins de votre comité local, en fonction du contexte. Par exemple, il est possible de modifier la composition, le processus décisionnel, etc. Nous vous recommandons de consulter votre bureau des études médicales postdoctorales pour confirmer si les lignes directrices vous conviennent. Chaque programme doit documenter les plans de prise de décisions et de communication des décisions aux résidents et aux enseignants afin que les processus soient clairs pour tous.</a:t>
            </a:r>
            <a:endParaRPr lang="en-US" dirty="0"/>
          </a:p>
          <a:p>
            <a:r>
              <a:rPr lang="fr-CA" dirty="0"/>
              <a:t> </a:t>
            </a:r>
            <a:endParaRPr lang="en-US" dirty="0"/>
          </a:p>
        </p:txBody>
      </p:sp>
      <p:sp>
        <p:nvSpPr>
          <p:cNvPr id="4" name="Slide Number Placeholder 3"/>
          <p:cNvSpPr>
            <a:spLocks noGrp="1"/>
          </p:cNvSpPr>
          <p:nvPr>
            <p:ph type="sldNum" sz="quarter" idx="10"/>
          </p:nvPr>
        </p:nvSpPr>
        <p:spPr/>
        <p:txBody>
          <a:bodyPr/>
          <a:lstStyle/>
          <a:p>
            <a:fld id="{E2739063-9717-42F7-86C4-F56D35A62AD1}" type="slidenum">
              <a:rPr lang="en-US" smtClean="0"/>
              <a:t>21</a:t>
            </a:fld>
            <a:endParaRPr lang="en-US" dirty="0"/>
          </a:p>
        </p:txBody>
      </p:sp>
    </p:spTree>
    <p:extLst>
      <p:ext uri="{BB962C8B-B14F-4D97-AF65-F5344CB8AC3E}">
        <p14:creationId xmlns:p14="http://schemas.microsoft.com/office/powerpoint/2010/main" val="27916228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Le sous-comité doit être composé (ou non) des mêmes </a:t>
            </a:r>
            <a:r>
              <a:rPr lang="fr-CA" b="1" dirty="0"/>
              <a:t>membres</a:t>
            </a:r>
            <a:r>
              <a:rPr lang="fr-CA" dirty="0"/>
              <a:t> que le CPR. Il est important de recruter des personnes ayant des opinions, des compétences et des expériences variées pour assurer une vaste expertise et bien faire connaître les activités du CC au sein du programme de formation.</a:t>
            </a:r>
            <a:endParaRPr lang="en-US" dirty="0"/>
          </a:p>
          <a:p>
            <a:r>
              <a:rPr lang="fr-CA" dirty="0"/>
              <a:t> </a:t>
            </a:r>
            <a:endParaRPr lang="en-US" dirty="0"/>
          </a:p>
          <a:p>
            <a:r>
              <a:rPr lang="fr-CA" b="1" dirty="0"/>
              <a:t>Recommandations concernant la composition :  </a:t>
            </a:r>
            <a:endParaRPr lang="en-US" dirty="0"/>
          </a:p>
          <a:p>
            <a:pPr lvl="0"/>
            <a:r>
              <a:rPr lang="fr-CA" dirty="0"/>
              <a:t>Au moins un enseignant par groupe de huit à dix résidents; au moins trois membres</a:t>
            </a:r>
            <a:endParaRPr lang="en-US" dirty="0"/>
          </a:p>
          <a:p>
            <a:pPr lvl="0"/>
            <a:r>
              <a:rPr lang="fr-CA" dirty="0"/>
              <a:t>Un président </a:t>
            </a:r>
            <a:endParaRPr lang="en-US" dirty="0"/>
          </a:p>
          <a:p>
            <a:pPr lvl="0"/>
            <a:r>
              <a:rPr lang="fr-CA" dirty="0"/>
              <a:t>Directeur de programme* (au courant des renseignements informels/du contexte, d’une possible hiérarchie imposée); la présence du DP n’est pas obligatoire mais elle est recommandée. </a:t>
            </a:r>
            <a:r>
              <a:rPr lang="fr-CA" b="1" dirty="0"/>
              <a:t>Conseil : </a:t>
            </a:r>
            <a:r>
              <a:rPr lang="fr-CA" dirty="0"/>
              <a:t>Demander au DP de se prononcer en dernier afin de ne pas influencer la décision.</a:t>
            </a:r>
            <a:endParaRPr lang="en-US" dirty="0"/>
          </a:p>
          <a:p>
            <a:pPr lvl="0"/>
            <a:r>
              <a:rPr lang="fr-CA" dirty="0"/>
              <a:t>Administrateur de programme</a:t>
            </a:r>
            <a:endParaRPr lang="en-US" dirty="0"/>
          </a:p>
          <a:p>
            <a:r>
              <a:rPr lang="fr-CA" b="1" dirty="0"/>
              <a:t> </a:t>
            </a:r>
            <a:endParaRPr lang="en-US" dirty="0"/>
          </a:p>
          <a:p>
            <a:r>
              <a:rPr lang="fr-CA" b="1" dirty="0"/>
              <a:t>NOTE AU FACILITATEUR : </a:t>
            </a:r>
            <a:r>
              <a:rPr lang="fr-CA" dirty="0"/>
              <a:t>Amorcez une brève discussion, soit : Le Collège royal </a:t>
            </a:r>
            <a:r>
              <a:rPr lang="fr-CA" i="1" dirty="0"/>
              <a:t>ne</a:t>
            </a:r>
            <a:r>
              <a:rPr lang="fr-CA" dirty="0"/>
              <a:t> recommande </a:t>
            </a:r>
            <a:r>
              <a:rPr lang="fr-CA" i="1" dirty="0"/>
              <a:t>pas</a:t>
            </a:r>
            <a:r>
              <a:rPr lang="fr-CA" dirty="0"/>
              <a:t> que des résidents y siègent. </a:t>
            </a:r>
            <a:r>
              <a:rPr lang="fr-CA" i="1" dirty="0"/>
              <a:t>Vous</a:t>
            </a:r>
            <a:r>
              <a:rPr lang="fr-CA" dirty="0"/>
              <a:t>, qu’en pensez-vous?  </a:t>
            </a:r>
            <a:endParaRPr lang="en-US" dirty="0"/>
          </a:p>
          <a:p>
            <a:r>
              <a:rPr lang="fr-CA" b="1" dirty="0"/>
              <a:t>Autres conseils :</a:t>
            </a:r>
            <a:endParaRPr lang="en-US" dirty="0"/>
          </a:p>
          <a:p>
            <a:pPr lvl="0"/>
            <a:r>
              <a:rPr lang="fr-CA" dirty="0"/>
              <a:t>Désignez un réviseur principal avant les réunions. Il peut s’agir d’un conseiller pédagogique ou d’un membre du comité de compétence.</a:t>
            </a:r>
            <a:endParaRPr lang="en-US" dirty="0"/>
          </a:p>
          <a:p>
            <a:pPr lvl="0"/>
            <a:r>
              <a:rPr lang="fr-CA" dirty="0"/>
              <a:t>Associez trois à cinq résidents à chaque réviseur principal.</a:t>
            </a:r>
            <a:endParaRPr lang="en-US" dirty="0"/>
          </a:p>
          <a:p>
            <a:pPr lvl="0"/>
            <a:r>
              <a:rPr lang="fr-CA" dirty="0"/>
              <a:t>Établissez la durée du mandat des membres du CC, et assurez la rotation des postes. Vous pourrez ainsi avoir des opinions variées.</a:t>
            </a:r>
            <a:endParaRPr lang="en-US" dirty="0"/>
          </a:p>
          <a:p>
            <a:r>
              <a:rPr lang="fr-CA"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kern="1200" dirty="0">
                <a:solidFill>
                  <a:schemeClr val="tx1"/>
                </a:solidFill>
                <a:effectLst/>
                <a:latin typeface="+mn-lt"/>
                <a:ea typeface="+mn-ea"/>
                <a:cs typeface="+mn-cs"/>
              </a:rPr>
              <a:t>POUR LE MODE VIRTUEL :</a:t>
            </a:r>
            <a:r>
              <a:rPr lang="fr-CA" sz="1200" kern="1200" dirty="0">
                <a:solidFill>
                  <a:schemeClr val="tx1"/>
                </a:solidFill>
                <a:effectLst/>
                <a:latin typeface="+mn-lt"/>
                <a:ea typeface="+mn-ea"/>
                <a:cs typeface="+mn-cs"/>
              </a:rPr>
              <a:t> Recueillez les réponses dans la fenêtre de clavardage ou verbalement (voir les notes de la diapo 5 pour les instructions).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D153803-A8F5-A947-92E7-6D7F51058EF0}" type="slidenum">
              <a:rPr lang="en-US" smtClean="0"/>
              <a:t>22</a:t>
            </a:fld>
            <a:endParaRPr lang="en-US"/>
          </a:p>
        </p:txBody>
      </p:sp>
    </p:spTree>
    <p:extLst>
      <p:ext uri="{BB962C8B-B14F-4D97-AF65-F5344CB8AC3E}">
        <p14:creationId xmlns:p14="http://schemas.microsoft.com/office/powerpoint/2010/main" val="7874802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Le comité de compétence évaluera régulièrement les résidents, à chaque étape de la formation et habituellement au moins deux fois l’an, selon la taille du programme. Nous cherchons ainsi à établir un processus transparent pour l’examen des données d’évaluation, et veiller à ce que les apprenants satisfont aux exigences d’une discipline. Nous avons souvent présumé que c’était le cas et nous avions recours aux examens à grande incidence aux fins de vérification, mais avec le modèle de la CPC, nous vérifierons régulièrement que toutes les exigences sont respectées. Le CC tiendra compte à la fois des données quantitatives des notes d’examen et des données qualitatives d’évaluation, comme les commentaires narratifs et les réflexions des résidents. Cette évaluation pourrait donner lieu à des recommandations sur les activités d’apprentissage futures, selon la structure en place à votre école.</a:t>
            </a:r>
            <a:endParaRPr lang="en-US" dirty="0"/>
          </a:p>
          <a:p>
            <a:r>
              <a:rPr lang="fr-CA" dirty="0"/>
              <a:t> </a:t>
            </a:r>
            <a:endParaRPr lang="en-US" dirty="0"/>
          </a:p>
        </p:txBody>
      </p:sp>
      <p:sp>
        <p:nvSpPr>
          <p:cNvPr id="4" name="Slide Number Placeholder 3"/>
          <p:cNvSpPr>
            <a:spLocks noGrp="1"/>
          </p:cNvSpPr>
          <p:nvPr>
            <p:ph type="sldNum" sz="quarter" idx="10"/>
          </p:nvPr>
        </p:nvSpPr>
        <p:spPr/>
        <p:txBody>
          <a:bodyPr/>
          <a:lstStyle/>
          <a:p>
            <a:fld id="{8D153803-A8F5-A947-92E7-6D7F51058EF0}" type="slidenum">
              <a:rPr lang="en-US" smtClean="0"/>
              <a:t>23</a:t>
            </a:fld>
            <a:endParaRPr lang="en-US"/>
          </a:p>
        </p:txBody>
      </p:sp>
    </p:spTree>
    <p:extLst>
      <p:ext uri="{BB962C8B-B14F-4D97-AF65-F5344CB8AC3E}">
        <p14:creationId xmlns:p14="http://schemas.microsoft.com/office/powerpoint/2010/main" val="32181962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dirty="0"/>
              <a:t>NOTE AU FACILITATEUR : </a:t>
            </a:r>
            <a:r>
              <a:rPr lang="fr-CA" dirty="0"/>
              <a:t>Cette diapo illustre comment le CC communique ses recommandations au résident et au CPR. Le bureau des études médicales postdoctorales doit aussi en être informé (et le CC doit désigner la personne qui communiquera avec lui).</a:t>
            </a:r>
            <a:endParaRPr lang="en-US" dirty="0"/>
          </a:p>
          <a:p>
            <a:r>
              <a:rPr lang="fr-CA" dirty="0"/>
              <a:t> </a:t>
            </a:r>
            <a:endParaRPr lang="en-US" dirty="0"/>
          </a:p>
        </p:txBody>
      </p:sp>
      <p:sp>
        <p:nvSpPr>
          <p:cNvPr id="4" name="Slide Number Placeholder 3"/>
          <p:cNvSpPr>
            <a:spLocks noGrp="1"/>
          </p:cNvSpPr>
          <p:nvPr>
            <p:ph type="sldNum" sz="quarter" idx="5"/>
          </p:nvPr>
        </p:nvSpPr>
        <p:spPr/>
        <p:txBody>
          <a:bodyPr/>
          <a:lstStyle/>
          <a:p>
            <a:fld id="{2D9E6494-AFFC-FE46-8CA3-2FC26414D6E0}" type="slidenum">
              <a:rPr lang="en-US" smtClean="0"/>
              <a:t>24</a:t>
            </a:fld>
            <a:endParaRPr lang="en-US"/>
          </a:p>
        </p:txBody>
      </p:sp>
    </p:spTree>
    <p:extLst>
      <p:ext uri="{BB962C8B-B14F-4D97-AF65-F5344CB8AC3E}">
        <p14:creationId xmlns:p14="http://schemas.microsoft.com/office/powerpoint/2010/main" val="33012683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dirty="0"/>
              <a:t>NOTE AU FACILITATEUR : </a:t>
            </a:r>
            <a:r>
              <a:rPr lang="fr-CA" dirty="0"/>
              <a:t>Ces questions ont pour but d’inciter les personnes dans l’auditoire à discuter de ces points avec leur CPR (dans les plus petits programmes, où les mêmes personnes siègent à la fois au CPR et au CC, il ne sera peut-être pas souhaitable/nécessaire d’avoir accès à tous les renseignements pour approuver les recommandations).</a:t>
            </a:r>
            <a:endParaRPr lang="en-US" dirty="0"/>
          </a:p>
          <a:p>
            <a:r>
              <a:rPr lang="fr-CA" dirty="0"/>
              <a:t> </a:t>
            </a:r>
            <a:endParaRPr lang="en-US" dirty="0"/>
          </a:p>
          <a:p>
            <a:endParaRPr lang="en-US" dirty="0"/>
          </a:p>
        </p:txBody>
      </p:sp>
      <p:sp>
        <p:nvSpPr>
          <p:cNvPr id="4" name="Slide Number Placeholder 3"/>
          <p:cNvSpPr>
            <a:spLocks noGrp="1"/>
          </p:cNvSpPr>
          <p:nvPr>
            <p:ph type="sldNum" sz="quarter" idx="5"/>
          </p:nvPr>
        </p:nvSpPr>
        <p:spPr/>
        <p:txBody>
          <a:bodyPr/>
          <a:lstStyle/>
          <a:p>
            <a:fld id="{2D9E6494-AFFC-FE46-8CA3-2FC26414D6E0}" type="slidenum">
              <a:rPr lang="en-US" smtClean="0"/>
              <a:t>25</a:t>
            </a:fld>
            <a:endParaRPr lang="en-US"/>
          </a:p>
        </p:txBody>
      </p:sp>
    </p:spTree>
    <p:extLst>
      <p:ext uri="{BB962C8B-B14F-4D97-AF65-F5344CB8AC3E}">
        <p14:creationId xmlns:p14="http://schemas.microsoft.com/office/powerpoint/2010/main" val="19683907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Dans ce tableau, si le statut de l’apprenant est « ne progresse pas comme prévu », « progresse rapidement », « n’arrive pas à progresser » ou « inactif », le doyen aux études postdoctorales doit en être informé. Si l’apprenant « progresse comme prévu » et qu’il est admissible à l’examen du Collège royal ou à la certification du Collège royal, le doyen aux études postdoctorales en est informé également.</a:t>
            </a:r>
            <a:endParaRPr lang="en-US" dirty="0"/>
          </a:p>
          <a:p>
            <a:r>
              <a:rPr lang="fr-CA" dirty="0"/>
              <a:t> </a:t>
            </a:r>
            <a:endParaRPr lang="en-US" dirty="0"/>
          </a:p>
        </p:txBody>
      </p:sp>
      <p:sp>
        <p:nvSpPr>
          <p:cNvPr id="4" name="Slide Number Placeholder 3"/>
          <p:cNvSpPr>
            <a:spLocks noGrp="1"/>
          </p:cNvSpPr>
          <p:nvPr>
            <p:ph type="sldNum" sz="quarter" idx="5"/>
          </p:nvPr>
        </p:nvSpPr>
        <p:spPr/>
        <p:txBody>
          <a:bodyPr/>
          <a:lstStyle/>
          <a:p>
            <a:fld id="{2D9E6494-AFFC-FE46-8CA3-2FC26414D6E0}" type="slidenum">
              <a:rPr lang="en-US" smtClean="0"/>
              <a:t>26</a:t>
            </a:fld>
            <a:endParaRPr lang="en-US"/>
          </a:p>
        </p:txBody>
      </p:sp>
    </p:spTree>
    <p:extLst>
      <p:ext uri="{BB962C8B-B14F-4D97-AF65-F5344CB8AC3E}">
        <p14:creationId xmlns:p14="http://schemas.microsoft.com/office/powerpoint/2010/main" val="23479277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dirty="0"/>
              <a:t>NOTE AU FACILITATEUR : </a:t>
            </a:r>
            <a:r>
              <a:rPr lang="fr-CA" dirty="0"/>
              <a:t>Ces questions ont pour but de stimuler la réflexion, selon le contexte local.</a:t>
            </a:r>
            <a:endParaRPr lang="en-US" dirty="0"/>
          </a:p>
          <a:p>
            <a:r>
              <a:rPr lang="fr-CA" dirty="0"/>
              <a:t> </a:t>
            </a:r>
            <a:endParaRPr lang="en-US" dirty="0"/>
          </a:p>
        </p:txBody>
      </p:sp>
      <p:sp>
        <p:nvSpPr>
          <p:cNvPr id="4" name="Slide Number Placeholder 3"/>
          <p:cNvSpPr>
            <a:spLocks noGrp="1"/>
          </p:cNvSpPr>
          <p:nvPr>
            <p:ph type="sldNum" sz="quarter" idx="5"/>
          </p:nvPr>
        </p:nvSpPr>
        <p:spPr/>
        <p:txBody>
          <a:bodyPr/>
          <a:lstStyle/>
          <a:p>
            <a:fld id="{2D9E6494-AFFC-FE46-8CA3-2FC26414D6E0}" type="slidenum">
              <a:rPr lang="en-US" smtClean="0"/>
              <a:t>27</a:t>
            </a:fld>
            <a:endParaRPr lang="en-US"/>
          </a:p>
        </p:txBody>
      </p:sp>
    </p:spTree>
    <p:extLst>
      <p:ext uri="{BB962C8B-B14F-4D97-AF65-F5344CB8AC3E}">
        <p14:creationId xmlns:p14="http://schemas.microsoft.com/office/powerpoint/2010/main" val="22763082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Tout comme la mentalité de croissance proposée par Carol </a:t>
            </a:r>
            <a:r>
              <a:rPr lang="fr-CA" dirty="0" err="1"/>
              <a:t>Dweck</a:t>
            </a:r>
            <a:r>
              <a:rPr lang="fr-CA" dirty="0"/>
              <a:t>, l’évaluation programmatique proposée par </a:t>
            </a:r>
            <a:r>
              <a:rPr lang="fr-CA" dirty="0" err="1"/>
              <a:t>Cees</a:t>
            </a:r>
            <a:r>
              <a:rPr lang="fr-CA" dirty="0"/>
              <a:t> Van Der </a:t>
            </a:r>
            <a:r>
              <a:rPr lang="fr-CA" dirty="0" err="1"/>
              <a:t>Vleuten</a:t>
            </a:r>
            <a:r>
              <a:rPr lang="fr-CA" dirty="0"/>
              <a:t> se prête bien au comité de compétence. Elle ne vise pas uniquement l’évaluation sommative, mais elle peut fournir des commentaires constructifs aux apprenants, aux évaluateurs et au programme.</a:t>
            </a:r>
            <a:endParaRPr lang="en-US" dirty="0"/>
          </a:p>
          <a:p>
            <a:r>
              <a:rPr lang="fr-CA" dirty="0"/>
              <a:t> </a:t>
            </a:r>
            <a:endParaRPr lang="en-US" dirty="0"/>
          </a:p>
          <a:p>
            <a:r>
              <a:rPr lang="fr-CA" dirty="0"/>
              <a:t>http://teamsteppswpg.blogspot.com/2015/02/sharing-is-caring.html </a:t>
            </a:r>
            <a:endParaRPr lang="en-US" dirty="0"/>
          </a:p>
          <a:p>
            <a:r>
              <a:rPr lang="fr-CA" dirty="0"/>
              <a:t> </a:t>
            </a:r>
            <a:endParaRPr lang="en-US" dirty="0"/>
          </a:p>
          <a:p>
            <a:endParaRPr lang="en-US" dirty="0"/>
          </a:p>
        </p:txBody>
      </p:sp>
      <p:sp>
        <p:nvSpPr>
          <p:cNvPr id="4" name="Slide Number Placeholder 3"/>
          <p:cNvSpPr>
            <a:spLocks noGrp="1"/>
          </p:cNvSpPr>
          <p:nvPr>
            <p:ph type="sldNum" sz="quarter" idx="5"/>
          </p:nvPr>
        </p:nvSpPr>
        <p:spPr/>
        <p:txBody>
          <a:bodyPr/>
          <a:lstStyle/>
          <a:p>
            <a:fld id="{8D153803-A8F5-A947-92E7-6D7F51058EF0}" type="slidenum">
              <a:rPr lang="en-US" smtClean="0"/>
              <a:t>28</a:t>
            </a:fld>
            <a:endParaRPr lang="en-US"/>
          </a:p>
        </p:txBody>
      </p:sp>
    </p:spTree>
    <p:extLst>
      <p:ext uri="{BB962C8B-B14F-4D97-AF65-F5344CB8AC3E}">
        <p14:creationId xmlns:p14="http://schemas.microsoft.com/office/powerpoint/2010/main" val="24530603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D9E6494-AFFC-FE46-8CA3-2FC26414D6E0}" type="slidenum">
              <a:rPr lang="en-US" smtClean="0"/>
              <a:t>29</a:t>
            </a:fld>
            <a:endParaRPr lang="en-US"/>
          </a:p>
        </p:txBody>
      </p:sp>
    </p:spTree>
    <p:extLst>
      <p:ext uri="{BB962C8B-B14F-4D97-AF65-F5344CB8AC3E}">
        <p14:creationId xmlns:p14="http://schemas.microsoft.com/office/powerpoint/2010/main" val="1306970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D9E6494-AFFC-FE46-8CA3-2FC26414D6E0}" type="slidenum">
              <a:rPr lang="en-US" smtClean="0"/>
              <a:t>3</a:t>
            </a:fld>
            <a:endParaRPr lang="en-US"/>
          </a:p>
        </p:txBody>
      </p:sp>
    </p:spTree>
    <p:extLst>
      <p:ext uri="{BB962C8B-B14F-4D97-AF65-F5344CB8AC3E}">
        <p14:creationId xmlns:p14="http://schemas.microsoft.com/office/powerpoint/2010/main" val="24570855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Il est important d’établir un ordre du jour, mais il est tout aussi important de désigner la personne qui rédigera les procès-verbaux. Au début de la réunion, il faudra prendre connaissance des questions initiales/commentaires initiaux, rappeler aux membres de signer l’énoncé de confidentialité et leur demander de remplir la déclaration de conflits d’intérêts concernant les résidents à évaluer.</a:t>
            </a:r>
            <a:endParaRPr lang="en-US" dirty="0"/>
          </a:p>
          <a:p>
            <a:r>
              <a:rPr lang="fr-CA" dirty="0"/>
              <a:t> </a:t>
            </a:r>
            <a:endParaRPr lang="en-US" dirty="0"/>
          </a:p>
          <a:p>
            <a:r>
              <a:rPr lang="fr-CA" dirty="0"/>
              <a:t>Le </a:t>
            </a:r>
            <a:r>
              <a:rPr lang="fr-CA" b="1" dirty="0"/>
              <a:t>réviseur principal</a:t>
            </a:r>
            <a:r>
              <a:rPr lang="fr-CA" dirty="0"/>
              <a:t> présentera un résumé du portfolio, préparé à partir des lignes directrices propres à la spécialité, et formulera une recommandation sur le statut de l’apprenant.</a:t>
            </a:r>
            <a:endParaRPr lang="en-US" dirty="0"/>
          </a:p>
          <a:p>
            <a:r>
              <a:rPr lang="fr-CA" dirty="0"/>
              <a:t> </a:t>
            </a:r>
            <a:endParaRPr lang="en-US" dirty="0"/>
          </a:p>
          <a:p>
            <a:r>
              <a:rPr lang="fr-CA" dirty="0"/>
              <a:t>L’administrateur de programme doit présenter un résumé du portfolio électronique afin que les membres puissent consulter le dossier des résidents.</a:t>
            </a:r>
            <a:endParaRPr lang="en-US" dirty="0"/>
          </a:p>
          <a:p>
            <a:r>
              <a:rPr lang="fr-CA" dirty="0"/>
              <a:t> </a:t>
            </a:r>
            <a:endParaRPr lang="en-US" dirty="0"/>
          </a:p>
          <a:p>
            <a:r>
              <a:rPr lang="fr-CA" dirty="0"/>
              <a:t>*Recommandation : partager avec les résidents une fois les suggestions approuvées par le CPR et planifier ces réunions pour que le CC y ait accès avant le CPR.</a:t>
            </a:r>
            <a:endParaRPr lang="en-US" dirty="0"/>
          </a:p>
          <a:p>
            <a:r>
              <a:rPr lang="fr-CA" dirty="0"/>
              <a:t> </a:t>
            </a:r>
            <a:endParaRPr lang="en-US" dirty="0"/>
          </a:p>
          <a:p>
            <a:endParaRPr lang="en-CA" dirty="0"/>
          </a:p>
        </p:txBody>
      </p:sp>
      <p:sp>
        <p:nvSpPr>
          <p:cNvPr id="4" name="Slide Number Placeholder 3"/>
          <p:cNvSpPr>
            <a:spLocks noGrp="1"/>
          </p:cNvSpPr>
          <p:nvPr>
            <p:ph type="sldNum" sz="quarter" idx="10"/>
          </p:nvPr>
        </p:nvSpPr>
        <p:spPr/>
        <p:txBody>
          <a:bodyPr/>
          <a:lstStyle/>
          <a:p>
            <a:fld id="{8D153803-A8F5-A947-92E7-6D7F51058EF0}" type="slidenum">
              <a:rPr lang="en-US" smtClean="0"/>
              <a:t>30</a:t>
            </a:fld>
            <a:endParaRPr lang="en-US"/>
          </a:p>
        </p:txBody>
      </p:sp>
    </p:spTree>
    <p:extLst>
      <p:ext uri="{BB962C8B-B14F-4D97-AF65-F5344CB8AC3E}">
        <p14:creationId xmlns:p14="http://schemas.microsoft.com/office/powerpoint/2010/main" val="15936290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Les membres du comité devraient ainsi amorcer une discussion au sujet des progrès des résidents, par exemple si les données primaires (évaluations individuelles) doivent être examinées. Le réviseur principal est chargé des évaluations individuelles mais, durant les discussions, il pourrait être nécessaire de consulter ces données de nouveau pour examiner certaines évaluations aberrantes.</a:t>
            </a:r>
          </a:p>
          <a:p>
            <a:endParaRPr lang="en-US" dirty="0"/>
          </a:p>
          <a:p>
            <a:r>
              <a:rPr lang="fr-CA" dirty="0"/>
              <a:t>Présentation d’une recommandation au CPR au sujet de certaines décisions :</a:t>
            </a:r>
            <a:endParaRPr lang="en-US" dirty="0"/>
          </a:p>
          <a:p>
            <a:pPr lvl="0"/>
            <a:r>
              <a:rPr lang="fr-CA" dirty="0"/>
              <a:t>-  Progression (comme prévu, rapide, inquiétudes)</a:t>
            </a:r>
            <a:endParaRPr lang="en-US" dirty="0"/>
          </a:p>
          <a:p>
            <a:pPr lvl="0"/>
            <a:r>
              <a:rPr lang="fr-CA" dirty="0"/>
              <a:t>-  Réussite des APC</a:t>
            </a:r>
            <a:endParaRPr lang="en-US" dirty="0"/>
          </a:p>
          <a:p>
            <a:pPr lvl="0"/>
            <a:r>
              <a:rPr lang="fr-CA" dirty="0"/>
              <a:t>-  Passage à l’étape suivante le cas échéant</a:t>
            </a:r>
            <a:endParaRPr lang="en-US" dirty="0"/>
          </a:p>
          <a:p>
            <a:pPr lvl="0"/>
            <a:r>
              <a:rPr lang="fr-CA" dirty="0"/>
              <a:t>-  Degré d’examen requis par le CPR (« de base » ou « approfondi »)</a:t>
            </a:r>
            <a:endParaRPr lang="en-US" dirty="0"/>
          </a:p>
          <a:p>
            <a:pPr lvl="0"/>
            <a:r>
              <a:rPr lang="fr-CA" dirty="0"/>
              <a:t>-  Le comité peut proposer/élaborer un </a:t>
            </a:r>
            <a:r>
              <a:rPr lang="fr-CA" b="1" dirty="0"/>
              <a:t>plan d’apprentissage</a:t>
            </a:r>
            <a:r>
              <a:rPr lang="fr-CA" dirty="0"/>
              <a:t> pour le résident</a:t>
            </a:r>
            <a:endParaRPr lang="en-US" dirty="0"/>
          </a:p>
          <a:p>
            <a:pPr lvl="0"/>
            <a:r>
              <a:rPr lang="fr-CA" dirty="0"/>
              <a:t>-  Il faut</a:t>
            </a:r>
            <a:r>
              <a:rPr lang="fr-CA" b="1" dirty="0"/>
              <a:t> </a:t>
            </a:r>
            <a:r>
              <a:rPr lang="fr-CA" dirty="0"/>
              <a:t>établir clairement comment l’apprenant</a:t>
            </a:r>
            <a:r>
              <a:rPr lang="fr-CA" b="1" dirty="0"/>
              <a:t> sera informé des résultats</a:t>
            </a:r>
            <a:endParaRPr lang="en-US" dirty="0"/>
          </a:p>
          <a:p>
            <a:r>
              <a:rPr lang="fr-CA" dirty="0"/>
              <a:t> </a:t>
            </a:r>
            <a:endParaRPr lang="en-US" dirty="0"/>
          </a:p>
          <a:p>
            <a:pPr lvl="1"/>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br>
              <a:rPr lang="en-CA" b="1" dirty="0"/>
            </a:br>
            <a:endParaRPr lang="en-US" dirty="0"/>
          </a:p>
          <a:p>
            <a:endParaRPr lang="en-CA" dirty="0"/>
          </a:p>
        </p:txBody>
      </p:sp>
      <p:sp>
        <p:nvSpPr>
          <p:cNvPr id="4" name="Slide Number Placeholder 3"/>
          <p:cNvSpPr>
            <a:spLocks noGrp="1"/>
          </p:cNvSpPr>
          <p:nvPr>
            <p:ph type="sldNum" sz="quarter" idx="10"/>
          </p:nvPr>
        </p:nvSpPr>
        <p:spPr/>
        <p:txBody>
          <a:bodyPr/>
          <a:lstStyle/>
          <a:p>
            <a:fld id="{8D153803-A8F5-A947-92E7-6D7F51058EF0}" type="slidenum">
              <a:rPr lang="en-US" smtClean="0"/>
              <a:t>31</a:t>
            </a:fld>
            <a:endParaRPr lang="en-US"/>
          </a:p>
        </p:txBody>
      </p:sp>
    </p:spTree>
    <p:extLst>
      <p:ext uri="{BB962C8B-B14F-4D97-AF65-F5344CB8AC3E}">
        <p14:creationId xmlns:p14="http://schemas.microsoft.com/office/powerpoint/2010/main" val="15936290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Tâches de l’évaluateur principal :</a:t>
            </a:r>
            <a:endParaRPr lang="en-US" dirty="0"/>
          </a:p>
          <a:p>
            <a:pPr lvl="0"/>
            <a:r>
              <a:rPr lang="fr-CA" dirty="0"/>
              <a:t>-  Commencer la réunion par un énoncé d’introduction. Par exemple : « J’ai revu le dossier de Marie Unetelle, qui est actuellement à l’étape de l’acquisition des fondements de la discipline. Je recommande qu’elle suive un plan d’apprentissage modifié parce que… »</a:t>
            </a:r>
            <a:endParaRPr lang="en-US" dirty="0"/>
          </a:p>
          <a:p>
            <a:pPr lvl="0"/>
            <a:r>
              <a:rPr lang="fr-CA" dirty="0"/>
              <a:t>-  Exposer les données sur lesquelles la recommandation est fondée (p. ex., résumé avec exemples à l’appui des évaluations des APC ou autres évaluations)</a:t>
            </a:r>
            <a:endParaRPr lang="en-US" dirty="0"/>
          </a:p>
          <a:p>
            <a:pPr lvl="0"/>
            <a:r>
              <a:rPr lang="fr-CA" dirty="0"/>
              <a:t>-  Au besoin, engager une discussion au sujet des évaluations aberrantes (p. ex., complexité des cas, etc.)</a:t>
            </a:r>
            <a:endParaRPr lang="en-US" dirty="0"/>
          </a:p>
          <a:p>
            <a:r>
              <a:rPr lang="fr-CA" dirty="0"/>
              <a:t> </a:t>
            </a:r>
            <a:endParaRPr lang="en-US" dirty="0"/>
          </a:p>
          <a:p>
            <a:r>
              <a:rPr lang="fr-CA" dirty="0"/>
              <a:t>Il ne faut pas oublier que le résumé du réviseur principal a pour but d’éclairer les discussions entre les membres et non de les remplacer. Le groupe doit habituellement revoir certaines données primaires pour confirmer.</a:t>
            </a:r>
            <a:endParaRPr lang="en-US" dirty="0"/>
          </a:p>
          <a:p>
            <a:r>
              <a:rPr lang="fr-CA" dirty="0"/>
              <a:t> </a:t>
            </a:r>
          </a:p>
          <a:p>
            <a:r>
              <a:rPr lang="fr-CA" sz="1200" b="1" kern="1200" dirty="0">
                <a:solidFill>
                  <a:schemeClr val="tx1"/>
                </a:solidFill>
                <a:effectLst/>
                <a:latin typeface="+mn-lt"/>
                <a:ea typeface="+mn-ea"/>
                <a:cs typeface="+mn-cs"/>
              </a:rPr>
              <a:t>POUR LE MODE VIRTUEL :</a:t>
            </a:r>
            <a:r>
              <a:rPr lang="fr-CA" sz="1200" kern="1200" dirty="0">
                <a:solidFill>
                  <a:schemeClr val="tx1"/>
                </a:solidFill>
                <a:effectLst/>
                <a:latin typeface="+mn-lt"/>
                <a:ea typeface="+mn-ea"/>
                <a:cs typeface="+mn-cs"/>
              </a:rPr>
              <a:t> Songez à proposer un sondage avant de présenter cette diapo.</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Par exemple : Quel est le rôle de l’évaluateur principal? Veuillez choisir toutes les réponses qui conviennent.</a:t>
            </a:r>
            <a:endParaRPr lang="en-US"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1. Présenter un énoncé d’introduction</a:t>
            </a:r>
            <a:endParaRPr lang="en-US"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2. Exposer les données pertinentes sur lesquelles la recommandation est fondée</a:t>
            </a:r>
            <a:endParaRPr lang="en-US"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3. Faire ressortir les tendances et les évaluations aberrantes</a:t>
            </a:r>
            <a:endParaRPr lang="en-US"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4. Éclairer les discussions entre les membres</a:t>
            </a:r>
            <a:endParaRPr lang="en-US"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5. Parvenir à un consensus (faux – c’est habituellement le rôle du président)</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D153803-A8F5-A947-92E7-6D7F51058EF0}" type="slidenum">
              <a:rPr lang="en-US" smtClean="0"/>
              <a:t>32</a:t>
            </a:fld>
            <a:endParaRPr lang="en-US"/>
          </a:p>
        </p:txBody>
      </p:sp>
    </p:spTree>
    <p:extLst>
      <p:ext uri="{BB962C8B-B14F-4D97-AF65-F5344CB8AC3E}">
        <p14:creationId xmlns:p14="http://schemas.microsoft.com/office/powerpoint/2010/main" val="15936290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Comme nous l’avons mentionné, les décisions du CC doivent être approuvées par le CPR, habituellement par le président, au moyen des formulaires en ligne.</a:t>
            </a:r>
            <a:endParaRPr lang="en-US" dirty="0"/>
          </a:p>
          <a:p>
            <a:r>
              <a:rPr lang="fr-CA" dirty="0"/>
              <a:t> </a:t>
            </a:r>
          </a:p>
          <a:p>
            <a:r>
              <a:rPr lang="fr-CA" dirty="0"/>
              <a:t>Le programme doit déterminer qui élaborera les plans d’apprentissage individuels (p. ex., CC, CPR, conseiller pédagogique ou autre intervenant).</a:t>
            </a:r>
            <a:endParaRPr lang="en-US" dirty="0"/>
          </a:p>
          <a:p>
            <a:r>
              <a:rPr lang="fr-CA" dirty="0"/>
              <a:t> </a:t>
            </a:r>
            <a:endParaRPr lang="en-US" dirty="0"/>
          </a:p>
          <a:p>
            <a:r>
              <a:rPr lang="fr-CA" dirty="0"/>
              <a:t>Tenir compte des plans d’apprentissage proposés, même pour les résidents qui progressent bien, afin d’optimiser leur développement (état d’esprit axé sur le développement du résident)</a:t>
            </a:r>
            <a:endParaRPr lang="en-US" dirty="0"/>
          </a:p>
          <a:p>
            <a:r>
              <a:rPr lang="fr-CA" dirty="0"/>
              <a:t> </a:t>
            </a:r>
            <a:endParaRPr lang="en-US" dirty="0"/>
          </a:p>
          <a:p>
            <a:r>
              <a:rPr lang="fr-CA" dirty="0"/>
              <a:t>Au fil du temps, ces plans pourront être réutilisés pour des résidents dont le rythme de progression est comparable.</a:t>
            </a:r>
            <a:endParaRPr lang="en-US" dirty="0"/>
          </a:p>
          <a:p>
            <a:r>
              <a:rPr lang="fr-CA" dirty="0"/>
              <a:t> </a:t>
            </a:r>
            <a:endParaRPr lang="en-US" dirty="0"/>
          </a:p>
          <a:p>
            <a:endParaRPr lang="en-US" dirty="0"/>
          </a:p>
        </p:txBody>
      </p:sp>
      <p:sp>
        <p:nvSpPr>
          <p:cNvPr id="4" name="Slide Number Placeholder 3"/>
          <p:cNvSpPr>
            <a:spLocks noGrp="1"/>
          </p:cNvSpPr>
          <p:nvPr>
            <p:ph type="sldNum" sz="quarter" idx="5"/>
          </p:nvPr>
        </p:nvSpPr>
        <p:spPr/>
        <p:txBody>
          <a:bodyPr/>
          <a:lstStyle/>
          <a:p>
            <a:fld id="{2D9E6494-AFFC-FE46-8CA3-2FC26414D6E0}" type="slidenum">
              <a:rPr lang="en-US" smtClean="0"/>
              <a:t>33</a:t>
            </a:fld>
            <a:endParaRPr lang="en-US"/>
          </a:p>
        </p:txBody>
      </p:sp>
    </p:spTree>
    <p:extLst>
      <p:ext uri="{BB962C8B-B14F-4D97-AF65-F5344CB8AC3E}">
        <p14:creationId xmlns:p14="http://schemas.microsoft.com/office/powerpoint/2010/main" val="1088950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dirty="0"/>
              <a:t>NOTE AU FACILITATEUR : DEMANDEZ AU GROUPE </a:t>
            </a:r>
            <a:r>
              <a:rPr lang="fr-CA" dirty="0"/>
              <a:t>- Combien d’entre vous avez élaboré un mandat, etc.? En avez-vous fait part à votre département? Aux résidents? Songez à le faire par souci de transparence. Les mandats constituent aussi un excellent cadre de référence pour les nouveaux membres!</a:t>
            </a:r>
            <a:endParaRPr lang="en-US" dirty="0"/>
          </a:p>
          <a:p>
            <a:r>
              <a:rPr lang="fr-CA"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kern="1200" dirty="0">
                <a:solidFill>
                  <a:schemeClr val="tx1"/>
                </a:solidFill>
                <a:effectLst/>
                <a:latin typeface="+mn-lt"/>
                <a:ea typeface="+mn-ea"/>
                <a:cs typeface="+mn-cs"/>
              </a:rPr>
              <a:t>POUR LE MODE VIRTUEL :</a:t>
            </a:r>
            <a:r>
              <a:rPr lang="fr-CA" sz="1200" kern="1200" dirty="0">
                <a:solidFill>
                  <a:schemeClr val="tx1"/>
                </a:solidFill>
                <a:effectLst/>
                <a:latin typeface="+mn-lt"/>
                <a:ea typeface="+mn-ea"/>
                <a:cs typeface="+mn-cs"/>
              </a:rPr>
              <a:t> Recueillez les réponses dans la fenêtre de clavardage ou verbalement (voir les notes de la diapo 5 pour les instructions).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D153803-A8F5-A947-92E7-6D7F51058EF0}" type="slidenum">
              <a:rPr lang="en-US" smtClean="0"/>
              <a:t>34</a:t>
            </a:fld>
            <a:endParaRPr lang="en-US"/>
          </a:p>
        </p:txBody>
      </p:sp>
    </p:spTree>
    <p:extLst>
      <p:ext uri="{BB962C8B-B14F-4D97-AF65-F5344CB8AC3E}">
        <p14:creationId xmlns:p14="http://schemas.microsoft.com/office/powerpoint/2010/main" val="10421091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D9E6494-AFFC-FE46-8CA3-2FC26414D6E0}" type="slidenum">
              <a:rPr lang="en-US" smtClean="0"/>
              <a:t>35</a:t>
            </a:fld>
            <a:endParaRPr lang="en-US"/>
          </a:p>
        </p:txBody>
      </p:sp>
    </p:spTree>
    <p:extLst>
      <p:ext uri="{BB962C8B-B14F-4D97-AF65-F5344CB8AC3E}">
        <p14:creationId xmlns:p14="http://schemas.microsoft.com/office/powerpoint/2010/main" val="23147433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660458"/>
          </a:xfrm>
        </p:spPr>
        <p:txBody>
          <a:bodyPr/>
          <a:lstStyle/>
          <a:p>
            <a:r>
              <a:rPr lang="fr-CA" dirty="0"/>
              <a:t>L’un des avantages liés à la création d’un CC, c’est que les décisions ne sont pas limitées à une seule personne; il s’agit plutôt d’une responsabilité partagée, et la décision se prend en groupe. Des données ont révélé que les groupes ont tendance à prendre de meilleures décisions. Par exemple, selon Hemmer (2001), les discussions de groupe sont plus susceptibles de faire ressortir les lacunes des étudiants en matière de professionnalisme. Hemmer et Kelly ont publié un commentaire au sujet du rôle de la conversation dans la prise de décisions du CC en formation médicale. Ils confirment l’observation que j’ai faite plus tôt, à savoir que le résumé des réviseurs principaux ne remplace pas les discussions du comité; il sert plutôt à lancer une conversation entre les membres.</a:t>
            </a:r>
            <a:endParaRPr lang="en-US" dirty="0"/>
          </a:p>
          <a:p>
            <a:r>
              <a:rPr lang="fr-CA" dirty="0"/>
              <a:t> </a:t>
            </a:r>
            <a:endParaRPr lang="en-US" dirty="0"/>
          </a:p>
          <a:p>
            <a:r>
              <a:rPr lang="fr-CA" dirty="0" err="1"/>
              <a:t>Schwind</a:t>
            </a:r>
            <a:r>
              <a:rPr lang="fr-CA" dirty="0"/>
              <a:t> a publié en 2004 dans </a:t>
            </a:r>
            <a:r>
              <a:rPr lang="fr-CA" i="1" dirty="0"/>
              <a:t>Academic </a:t>
            </a:r>
            <a:r>
              <a:rPr lang="fr-CA" i="1" dirty="0" err="1"/>
              <a:t>Medicine</a:t>
            </a:r>
            <a:r>
              <a:rPr lang="fr-CA" dirty="0"/>
              <a:t> que 18 % des lacunes des résidents nécessitant une action corrective ont été mises en évidence uniquement lors de discussions de groupe. La durée moyenne des discussions était de 5 minutes par résident (extrêmes : 1 et 30 minutes).</a:t>
            </a:r>
            <a:endParaRPr lang="en-US" dirty="0"/>
          </a:p>
          <a:p>
            <a:r>
              <a:rPr lang="fr-CA" dirty="0"/>
              <a:t> </a:t>
            </a:r>
            <a:endParaRPr lang="en-US" dirty="0"/>
          </a:p>
          <a:p>
            <a:endParaRPr lang="en-CA" dirty="0"/>
          </a:p>
        </p:txBody>
      </p:sp>
      <p:sp>
        <p:nvSpPr>
          <p:cNvPr id="4" name="Slide Number Placeholder 3"/>
          <p:cNvSpPr>
            <a:spLocks noGrp="1"/>
          </p:cNvSpPr>
          <p:nvPr>
            <p:ph type="sldNum" sz="quarter" idx="10"/>
          </p:nvPr>
        </p:nvSpPr>
        <p:spPr/>
        <p:txBody>
          <a:bodyPr/>
          <a:lstStyle/>
          <a:p>
            <a:fld id="{8D153803-A8F5-A947-92E7-6D7F51058EF0}" type="slidenum">
              <a:rPr lang="en-US" smtClean="0"/>
              <a:t>36</a:t>
            </a:fld>
            <a:endParaRPr lang="en-US"/>
          </a:p>
        </p:txBody>
      </p:sp>
    </p:spTree>
    <p:extLst>
      <p:ext uri="{BB962C8B-B14F-4D97-AF65-F5344CB8AC3E}">
        <p14:creationId xmlns:p14="http://schemas.microsoft.com/office/powerpoint/2010/main" val="15936290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Comment se préparer à prendre une décision? Il est important que tous les membres du comité comprennent deux principes de base.</a:t>
            </a:r>
            <a:endParaRPr lang="en-US" dirty="0"/>
          </a:p>
          <a:p>
            <a:r>
              <a:rPr lang="fr-CA" dirty="0"/>
              <a:t> </a:t>
            </a:r>
            <a:endParaRPr lang="en-US" dirty="0"/>
          </a:p>
          <a:p>
            <a:r>
              <a:rPr lang="fr-CA" dirty="0"/>
              <a:t>D’abord, les décisions doivent être fondées sur des données probantes – il faut d’abord examiner les données d’évaluation. Ne commencez pas avec une décision pour ensuite chercher les données qui appuient cette décision (biais de confirmation).</a:t>
            </a:r>
            <a:endParaRPr lang="en-US" dirty="0"/>
          </a:p>
          <a:p>
            <a:r>
              <a:rPr lang="fr-CA" dirty="0"/>
              <a:t> </a:t>
            </a:r>
            <a:endParaRPr lang="en-US" dirty="0"/>
          </a:p>
          <a:p>
            <a:r>
              <a:rPr lang="fr-CA" dirty="0"/>
              <a:t>Ensuite, même s’il faut accorder de l’importance au consensus, il ne faut pas négliger les opinions minoritaires. Il faut tenir compte de ces divergences d’opinion, et surtout en discuter. Nous insistons sur la hiérarchie puisqu’elle peut nuire à l’expression des divergences d’opinion.</a:t>
            </a:r>
            <a:endParaRPr lang="en-US" dirty="0"/>
          </a:p>
          <a:p>
            <a:r>
              <a:rPr lang="fr-CA" dirty="0"/>
              <a:t> </a:t>
            </a:r>
            <a:endParaRPr lang="en-US" dirty="0"/>
          </a:p>
        </p:txBody>
      </p:sp>
      <p:sp>
        <p:nvSpPr>
          <p:cNvPr id="4" name="Slide Number Placeholder 3"/>
          <p:cNvSpPr>
            <a:spLocks noGrp="1"/>
          </p:cNvSpPr>
          <p:nvPr>
            <p:ph type="sldNum" sz="quarter" idx="10"/>
          </p:nvPr>
        </p:nvSpPr>
        <p:spPr/>
        <p:txBody>
          <a:bodyPr/>
          <a:lstStyle/>
          <a:p>
            <a:fld id="{8D153803-A8F5-A947-92E7-6D7F51058EF0}" type="slidenum">
              <a:rPr lang="en-US" smtClean="0"/>
              <a:t>37</a:t>
            </a:fld>
            <a:endParaRPr lang="en-US"/>
          </a:p>
        </p:txBody>
      </p:sp>
    </p:spTree>
    <p:extLst>
      <p:ext uri="{BB962C8B-B14F-4D97-AF65-F5344CB8AC3E}">
        <p14:creationId xmlns:p14="http://schemas.microsoft.com/office/powerpoint/2010/main" val="15936290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Nous recommandons aux membres des CC de lire quelques articles. Une analyse qualitative réalisée en 2015 par </a:t>
            </a:r>
            <a:r>
              <a:rPr lang="fr-CA" dirty="0" err="1"/>
              <a:t>Hauer</a:t>
            </a:r>
            <a:r>
              <a:rPr lang="fr-CA" dirty="0"/>
              <a:t> et ses collègues (8) auprès de 34 comités de compétence clinique a révélé que la plupart des comités ont été orientés vers un </a:t>
            </a:r>
            <a:r>
              <a:rPr lang="fr-CA" b="1" dirty="0"/>
              <a:t>modèle d’identification des problèmes</a:t>
            </a:r>
            <a:r>
              <a:rPr lang="fr-CA" dirty="0"/>
              <a:t>, où les membres des comités se concentrent sur les données d’évaluation pour détecter les résidents en difficulté. On a donc examiné attentivement les dossiers des résidents en difficulté afin de cibler d’autres problèmes, alors que les résidents qui n’éprouvaient aucune difficulté ont été à peine évalués, voire pas du tout. Les membres des comités ayant adopté le modèle d’identification des problèmes </a:t>
            </a:r>
            <a:r>
              <a:rPr lang="fr-CA" b="1" dirty="0"/>
              <a:t>se préoccupent des biais</a:t>
            </a:r>
            <a:r>
              <a:rPr lang="fr-CA" dirty="0"/>
              <a:t> induits dans les décisions prises à partir de points de données, souvent fondées sur des échanges verbaux ou des courriels anonymes. Ils ont aussi noté que les </a:t>
            </a:r>
            <a:r>
              <a:rPr lang="fr-CA" b="1" dirty="0"/>
              <a:t>résidents hésitaient à recevoir une rétroaction formative du comité</a:t>
            </a:r>
            <a:r>
              <a:rPr lang="fr-CA" dirty="0"/>
              <a:t>, perçue comme une évaluation sommative à enjeux élevés. Écoutez ce </a:t>
            </a:r>
            <a:r>
              <a:rPr lang="fr-CA" dirty="0" err="1"/>
              <a:t>balado</a:t>
            </a:r>
            <a:r>
              <a:rPr lang="fr-CA" dirty="0"/>
              <a:t> portant sur le processus décisionnel collectif et les activités des comités de compétence.</a:t>
            </a:r>
            <a:endParaRPr lang="en-US" dirty="0"/>
          </a:p>
          <a:p>
            <a:r>
              <a:rPr lang="fr-CA" dirty="0"/>
              <a:t> </a:t>
            </a:r>
            <a:endParaRPr lang="en-US" dirty="0"/>
          </a:p>
          <a:p>
            <a:r>
              <a:rPr lang="fr-CA" b="1" dirty="0"/>
              <a:t>Message clé : </a:t>
            </a:r>
            <a:r>
              <a:rPr lang="fr-CA" dirty="0"/>
              <a:t>Si vous employez ce modèle, vous perdrez la confiance des résidents. Si les résidents croient que les CC ne servent qu’à juger (sans se concentrer sur les progrès en général), vous pourriez avoir de graves problèmes.</a:t>
            </a:r>
            <a:endParaRPr lang="en-US" dirty="0"/>
          </a:p>
          <a:p>
            <a:r>
              <a:rPr lang="fr-CA" dirty="0"/>
              <a:t> </a:t>
            </a:r>
            <a:endParaRPr lang="en-US" dirty="0"/>
          </a:p>
          <a:p>
            <a:r>
              <a:rPr lang="fr-CA" dirty="0"/>
              <a:t>L’autre article a été publié par Dickey et ses collègues en 2017. Il porte sur les pièges les plus fréquents associés aux exigences et aux biais cognitifs auxquels les CC doivent faire face, ainsi que les stratégies pour les atténuer.</a:t>
            </a:r>
            <a:endParaRPr lang="en-US" dirty="0"/>
          </a:p>
          <a:p>
            <a:r>
              <a:rPr lang="fr-CA" dirty="0"/>
              <a:t> </a:t>
            </a:r>
            <a:endParaRPr lang="en-US" dirty="0"/>
          </a:p>
          <a:p>
            <a:r>
              <a:rPr lang="fr-CA" b="1" dirty="0"/>
              <a:t>NOTE AU FACILITATEUR : </a:t>
            </a:r>
            <a:r>
              <a:rPr lang="fr-CA" dirty="0"/>
              <a:t>Cet article présente un tableau intéressant sur les biais cognitifs!</a:t>
            </a:r>
            <a:endParaRPr lang="en-US" dirty="0"/>
          </a:p>
          <a:p>
            <a:r>
              <a:rPr lang="fr-CA" dirty="0"/>
              <a:t> </a:t>
            </a:r>
            <a:endParaRPr lang="en-US" dirty="0"/>
          </a:p>
        </p:txBody>
      </p:sp>
      <p:sp>
        <p:nvSpPr>
          <p:cNvPr id="4" name="Slide Number Placeholder 3"/>
          <p:cNvSpPr>
            <a:spLocks noGrp="1"/>
          </p:cNvSpPr>
          <p:nvPr>
            <p:ph type="sldNum" sz="quarter" idx="5"/>
          </p:nvPr>
        </p:nvSpPr>
        <p:spPr/>
        <p:txBody>
          <a:bodyPr/>
          <a:lstStyle/>
          <a:p>
            <a:fld id="{2D9E6494-AFFC-FE46-8CA3-2FC26414D6E0}" type="slidenum">
              <a:rPr lang="en-US" smtClean="0"/>
              <a:t>38</a:t>
            </a:fld>
            <a:endParaRPr lang="en-US"/>
          </a:p>
        </p:txBody>
      </p:sp>
    </p:spTree>
    <p:extLst>
      <p:ext uri="{BB962C8B-B14F-4D97-AF65-F5344CB8AC3E}">
        <p14:creationId xmlns:p14="http://schemas.microsoft.com/office/powerpoint/2010/main" val="36103758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167188"/>
          </a:xfrm>
        </p:spPr>
        <p:txBody>
          <a:bodyPr/>
          <a:lstStyle/>
          <a:p>
            <a:r>
              <a:rPr lang="fr-CA" dirty="0"/>
              <a:t>« Pensée de groupe » : Les décisions sont motivées par un désir de cohésion et d’unanimité qui outrepasse la prise en compte d’autres solutions – elle n’encourage pas la créativité, et surtout pas la reddition de comptes.</a:t>
            </a:r>
            <a:endParaRPr lang="en-US" dirty="0"/>
          </a:p>
          <a:p>
            <a:r>
              <a:rPr lang="fr-CA" dirty="0"/>
              <a:t> </a:t>
            </a:r>
          </a:p>
          <a:p>
            <a:r>
              <a:rPr lang="fr-CA" dirty="0"/>
              <a:t>Il y a un risque accru de pensée de groupe lorsque :</a:t>
            </a:r>
            <a:endParaRPr lang="en-US" dirty="0"/>
          </a:p>
          <a:p>
            <a:pPr lvl="0"/>
            <a:r>
              <a:rPr lang="fr-CA" dirty="0"/>
              <a:t>-  les membres ont des antécédents similaires;</a:t>
            </a:r>
            <a:endParaRPr lang="en-US" dirty="0"/>
          </a:p>
          <a:p>
            <a:pPr lvl="0"/>
            <a:r>
              <a:rPr lang="fr-CA" dirty="0"/>
              <a:t>-  il n’y a pas de règles et procédures au sein du groupe;</a:t>
            </a:r>
            <a:endParaRPr lang="en-US" dirty="0"/>
          </a:p>
          <a:p>
            <a:pPr lvl="0"/>
            <a:r>
              <a:rPr lang="fr-CA" dirty="0"/>
              <a:t>-  tous les membres ne sont pas entendus;</a:t>
            </a:r>
            <a:endParaRPr lang="en-US" dirty="0"/>
          </a:p>
          <a:p>
            <a:pPr lvl="0"/>
            <a:r>
              <a:rPr lang="fr-CA" dirty="0"/>
              <a:t>-  les préférences des dirigeants occupent une place prépondérante.</a:t>
            </a:r>
            <a:br>
              <a:rPr lang="fr-CA" dirty="0"/>
            </a:br>
            <a:endParaRPr lang="en-US" dirty="0"/>
          </a:p>
          <a:p>
            <a:r>
              <a:rPr lang="fr-CA" dirty="0"/>
              <a:t>On peut recourir à différentes stratégies pour atténuer les risques de la pensée de groupe, par exemple :</a:t>
            </a:r>
            <a:endParaRPr lang="en-US" dirty="0"/>
          </a:p>
          <a:p>
            <a:pPr lvl="0"/>
            <a:r>
              <a:rPr lang="fr-CA" dirty="0"/>
              <a:t>-  réunir tous les points de vue (données d’évaluation provenant de sources multiples);</a:t>
            </a:r>
            <a:endParaRPr lang="en-US" dirty="0"/>
          </a:p>
          <a:p>
            <a:pPr lvl="0"/>
            <a:r>
              <a:rPr lang="fr-CA" dirty="0"/>
              <a:t>-  s’assurer que tous les membres sont entendus – permettre la discussion lorsqu’il y a des divergences d’opinions;</a:t>
            </a:r>
            <a:endParaRPr lang="en-US" dirty="0"/>
          </a:p>
          <a:p>
            <a:pPr lvl="0"/>
            <a:r>
              <a:rPr lang="fr-CA" dirty="0"/>
              <a:t>-  encourager les membres à penser par eux-mêmes, et pas seulement à suivre la tendance;</a:t>
            </a:r>
            <a:endParaRPr lang="en-US" dirty="0"/>
          </a:p>
          <a:p>
            <a:pPr lvl="0"/>
            <a:r>
              <a:rPr lang="fr-CA" dirty="0"/>
              <a:t>-  assurer la diversité des membres (membres du corps professoral en début de carrière/chevronnés, membre d’un département différent, membre du public);</a:t>
            </a:r>
            <a:endParaRPr lang="en-US" dirty="0"/>
          </a:p>
          <a:p>
            <a:pPr lvl="0"/>
            <a:r>
              <a:rPr lang="fr-CA" dirty="0"/>
              <a:t>-  établir l’ordre des présentateurs de sorte que la personne étant perçue comme ayant le plus d’autorité parle en dernier.</a:t>
            </a:r>
            <a:endParaRPr lang="en-US" dirty="0"/>
          </a:p>
          <a:p>
            <a:r>
              <a:rPr lang="fr-CA" dirty="0"/>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kern="1200" dirty="0">
                <a:solidFill>
                  <a:schemeClr val="tx1"/>
                </a:solidFill>
                <a:effectLst/>
                <a:latin typeface="+mn-lt"/>
                <a:ea typeface="+mn-ea"/>
                <a:cs typeface="+mn-cs"/>
              </a:rPr>
              <a:t>POUR LE MODE VIRTUEL OU EN PERSONNE :</a:t>
            </a:r>
            <a:r>
              <a:rPr lang="fr-CA" sz="1200" kern="1200" dirty="0">
                <a:solidFill>
                  <a:schemeClr val="tx1"/>
                </a:solidFill>
                <a:effectLst/>
                <a:latin typeface="+mn-lt"/>
                <a:ea typeface="+mn-ea"/>
                <a:cs typeface="+mn-cs"/>
              </a:rPr>
              <a:t> Songez à diviser la diapo en deux afin de traiter des stratégies visant à réduire la pensée de groupe sur la diapo suivante. Prévoyez un sondage. Demandez aux participants : « De quelle façon pouvons-nous réduire les risques associés à la pensée de groupe? » Recueillez les réponses dans la fenêtre de clavardage ou verbalement.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D9E6494-AFFC-FE46-8CA3-2FC26414D6E0}" type="slidenum">
              <a:rPr lang="en-US" smtClean="0"/>
              <a:t>39</a:t>
            </a:fld>
            <a:endParaRPr lang="en-US"/>
          </a:p>
        </p:txBody>
      </p:sp>
    </p:spTree>
    <p:extLst>
      <p:ext uri="{BB962C8B-B14F-4D97-AF65-F5344CB8AC3E}">
        <p14:creationId xmlns:p14="http://schemas.microsoft.com/office/powerpoint/2010/main" val="3855984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À la fin de cet atelier, vous pourrez :</a:t>
            </a:r>
          </a:p>
          <a:p>
            <a:endParaRPr lang="en-US" dirty="0"/>
          </a:p>
          <a:p>
            <a:pPr lvl="0"/>
            <a:r>
              <a:rPr lang="fr-CA" dirty="0"/>
              <a:t>1. Préciser le mandat d’un comité de compétence</a:t>
            </a:r>
            <a:endParaRPr lang="en-US" dirty="0"/>
          </a:p>
          <a:p>
            <a:pPr lvl="0"/>
            <a:r>
              <a:rPr lang="fr-CA" dirty="0"/>
              <a:t>2. Présenter des pratiques exemplaires pour former un comité de compétence</a:t>
            </a:r>
            <a:endParaRPr lang="en-US" dirty="0"/>
          </a:p>
          <a:p>
            <a:pPr lvl="0"/>
            <a:r>
              <a:rPr lang="fr-CA" dirty="0"/>
              <a:t>3. Décrire le déroulement d’une réunion d’un comité de compétence</a:t>
            </a:r>
            <a:endParaRPr lang="en-US" dirty="0"/>
          </a:p>
          <a:p>
            <a:pPr lvl="0"/>
            <a:r>
              <a:rPr lang="fr-CA" dirty="0"/>
              <a:t>4. Préciser les risques et les pièges de la prise de décisions d’un comité de compétence</a:t>
            </a:r>
            <a:endParaRPr lang="en-US" dirty="0"/>
          </a:p>
          <a:p>
            <a:r>
              <a:rPr lang="fr-CA"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kern="1200" dirty="0">
                <a:solidFill>
                  <a:schemeClr val="tx1"/>
                </a:solidFill>
                <a:effectLst/>
                <a:latin typeface="+mn-lt"/>
                <a:ea typeface="+mn-ea"/>
                <a:cs typeface="+mn-cs"/>
              </a:rPr>
              <a:t>POUR LE MODE VIRTUEL :</a:t>
            </a:r>
            <a:r>
              <a:rPr lang="fr-CA" sz="1200" kern="1200" dirty="0">
                <a:solidFill>
                  <a:schemeClr val="tx1"/>
                </a:solidFill>
                <a:effectLst/>
                <a:latin typeface="+mn-lt"/>
                <a:ea typeface="+mn-ea"/>
                <a:cs typeface="+mn-cs"/>
              </a:rPr>
              <a:t> Au lieu d’énumérer les objectifs, proposez plutôt un sondage (p. ex., Que cherchez-vous le PLUS à apprendre?) et présentez les objectifs en tant que choix de réponses. Outre l’interaction, vous pourrez mieux connaître les besoins des participants.</a:t>
            </a:r>
            <a:endParaRPr lang="en-US" sz="1200" kern="1200" dirty="0">
              <a:solidFill>
                <a:schemeClr val="tx1"/>
              </a:solidFill>
              <a:effectLst/>
              <a:latin typeface="+mn-lt"/>
              <a:ea typeface="+mn-ea"/>
              <a:cs typeface="+mn-cs"/>
            </a:endParaRPr>
          </a:p>
          <a:p>
            <a:endParaRPr lang="en-US" dirty="0"/>
          </a:p>
          <a:p>
            <a:endParaRPr lang="en-US" dirty="0">
              <a:solidFill>
                <a:srgbClr val="3B3838"/>
              </a:solidFill>
            </a:endParaRPr>
          </a:p>
          <a:p>
            <a:endParaRPr lang="en-US" dirty="0"/>
          </a:p>
          <a:p>
            <a:endParaRPr lang="en-CA" dirty="0"/>
          </a:p>
        </p:txBody>
      </p:sp>
      <p:sp>
        <p:nvSpPr>
          <p:cNvPr id="4" name="Slide Number Placeholder 3"/>
          <p:cNvSpPr>
            <a:spLocks noGrp="1"/>
          </p:cNvSpPr>
          <p:nvPr>
            <p:ph type="sldNum" sz="quarter" idx="10"/>
          </p:nvPr>
        </p:nvSpPr>
        <p:spPr/>
        <p:txBody>
          <a:bodyPr/>
          <a:lstStyle/>
          <a:p>
            <a:fld id="{8D153803-A8F5-A947-92E7-6D7F51058EF0}" type="slidenum">
              <a:rPr lang="en-US" smtClean="0"/>
              <a:t>4</a:t>
            </a:fld>
            <a:endParaRPr lang="en-US"/>
          </a:p>
        </p:txBody>
      </p:sp>
    </p:spTree>
    <p:extLst>
      <p:ext uri="{BB962C8B-B14F-4D97-AF65-F5344CB8AC3E}">
        <p14:creationId xmlns:p14="http://schemas.microsoft.com/office/powerpoint/2010/main" val="15936290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929444"/>
          </a:xfrm>
        </p:spPr>
        <p:txBody>
          <a:bodyPr/>
          <a:lstStyle/>
          <a:p>
            <a:r>
              <a:rPr lang="fr-CA" b="1" dirty="0"/>
              <a:t>CONSEIL AU FACILITATEUR : Choisissez quelques biais cognitifs à examiner brièvement. Insistez sur le fait que la pensée de groupe n’est pas souhaitée et qu’il faut encourager les divergences d’opinion. Autres exemples :</a:t>
            </a:r>
            <a:endParaRPr lang="en-US" dirty="0"/>
          </a:p>
          <a:p>
            <a:r>
              <a:rPr lang="fr-CA" dirty="0"/>
              <a:t> </a:t>
            </a:r>
          </a:p>
          <a:p>
            <a:r>
              <a:rPr lang="fr-CA" b="1" u="sng" dirty="0"/>
              <a:t>Biais d’ancrage : </a:t>
            </a:r>
            <a:r>
              <a:rPr lang="fr-CA" dirty="0"/>
              <a:t>Désigne la difficulté à se départir d’une première impression qui pousse une personne à se fier à l’information reçue en premier (considérée comme l’« </a:t>
            </a:r>
            <a:r>
              <a:rPr lang="fr-CA" b="1" dirty="0"/>
              <a:t>ancre</a:t>
            </a:r>
            <a:r>
              <a:rPr lang="fr-CA" dirty="0"/>
              <a:t> ») au moment de prendre une </a:t>
            </a:r>
            <a:r>
              <a:rPr lang="fr-CA" dirty="0">
                <a:hlinkClick r:id="rId3" tooltip="Prise de décision"/>
              </a:rPr>
              <a:t>décision</a:t>
            </a:r>
            <a:r>
              <a:rPr lang="fr-CA" dirty="0"/>
              <a:t> (p. ex., vous voyez un t-shirt en vente à 10 000 $ et pensez que c’est extrêmement cher; vous en voyez ensuite un à 100 $, ce qui est quand même très cher, mais l’« ancrage » fait paraître ce montant plus acceptable).</a:t>
            </a:r>
            <a:br>
              <a:rPr lang="fr-CA" dirty="0"/>
            </a:br>
            <a:endParaRPr lang="en-US" dirty="0"/>
          </a:p>
          <a:p>
            <a:r>
              <a:rPr lang="fr-CA" b="1" u="sng" dirty="0"/>
              <a:t>Biais de disponibilité : </a:t>
            </a:r>
            <a:r>
              <a:rPr lang="fr-CA" dirty="0"/>
              <a:t>Tendance à surestimer la probabilité d’un événement selon la facilité avec laquelle des exemples d’un tel événement nous viennent à l’esprit (peut être influencée par le fait que les souvenirs sont récents, inhabituels ou chargés d’émotions).</a:t>
            </a:r>
            <a:br>
              <a:rPr lang="fr-CA" dirty="0"/>
            </a:br>
            <a:endParaRPr lang="en-US" dirty="0"/>
          </a:p>
          <a:p>
            <a:r>
              <a:rPr lang="en-CA" b="1" u="sng" dirty="0"/>
              <a:t>Sources :</a:t>
            </a:r>
            <a:r>
              <a:rPr lang="en-CA" b="1" dirty="0"/>
              <a:t> </a:t>
            </a:r>
            <a:endParaRPr lang="en-US" dirty="0"/>
          </a:p>
          <a:p>
            <a:r>
              <a:rPr lang="en-CA" dirty="0"/>
              <a:t>Wikipedia</a:t>
            </a:r>
            <a:r>
              <a:rPr lang="en-CA" u="sng" dirty="0"/>
              <a:t> (</a:t>
            </a:r>
            <a:r>
              <a:rPr lang="en-US" u="sng" dirty="0">
                <a:hlinkClick r:id="rId4"/>
              </a:rPr>
              <a:t>https://fr.wikipedia.org/wiki/Biais_cognitif</a:t>
            </a:r>
            <a:r>
              <a:rPr lang="en-US" dirty="0"/>
              <a:t>) </a:t>
            </a:r>
          </a:p>
          <a:p>
            <a:r>
              <a:rPr lang="en-CA" dirty="0"/>
              <a:t>Why you’re biased about being biased </a:t>
            </a:r>
            <a:r>
              <a:rPr lang="en-CA" u="sng" dirty="0"/>
              <a:t>(</a:t>
            </a:r>
            <a:r>
              <a:rPr lang="en-US" u="sng" dirty="0">
                <a:hlinkClick r:id="rId5"/>
              </a:rPr>
              <a:t>http://nautil.us/blog/-why-youre-biased-about-being-biased</a:t>
            </a:r>
            <a:r>
              <a:rPr lang="en-US" dirty="0"/>
              <a:t>)</a:t>
            </a:r>
          </a:p>
          <a:p>
            <a:r>
              <a:rPr lang="en-US" dirty="0"/>
              <a:t> </a:t>
            </a:r>
          </a:p>
          <a:p>
            <a:endParaRPr lang="en-US" dirty="0"/>
          </a:p>
        </p:txBody>
      </p:sp>
      <p:sp>
        <p:nvSpPr>
          <p:cNvPr id="4" name="Slide Number Placeholder 3"/>
          <p:cNvSpPr>
            <a:spLocks noGrp="1"/>
          </p:cNvSpPr>
          <p:nvPr>
            <p:ph type="sldNum" sz="quarter" idx="10"/>
          </p:nvPr>
        </p:nvSpPr>
        <p:spPr/>
        <p:txBody>
          <a:bodyPr/>
          <a:lstStyle/>
          <a:p>
            <a:fld id="{8D153803-A8F5-A947-92E7-6D7F51058EF0}" type="slidenum">
              <a:rPr lang="en-US" smtClean="0"/>
              <a:t>40</a:t>
            </a:fld>
            <a:endParaRPr lang="en-US"/>
          </a:p>
        </p:txBody>
      </p:sp>
    </p:spTree>
    <p:extLst>
      <p:ext uri="{BB962C8B-B14F-4D97-AF65-F5344CB8AC3E}">
        <p14:creationId xmlns:p14="http://schemas.microsoft.com/office/powerpoint/2010/main" val="14754909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Il est important que les membres comprennent le but de leur travail et établissent un processus décisionnel qui permet d’atténuer certains pièges.</a:t>
            </a:r>
            <a:endParaRPr lang="en-US" dirty="0"/>
          </a:p>
          <a:p>
            <a:r>
              <a:rPr lang="fr-CA" dirty="0"/>
              <a:t> </a:t>
            </a:r>
          </a:p>
          <a:p>
            <a:r>
              <a:rPr lang="fr-CA" dirty="0"/>
              <a:t>Il est aussi important d’élaborer un modèle mental commun au sujet du statut des résidents à chaque étape et des exigences pour le passage à l’étape suivante de la formation. </a:t>
            </a:r>
            <a:endParaRPr lang="en-US" dirty="0"/>
          </a:p>
          <a:p>
            <a:r>
              <a:rPr lang="fr-CA" dirty="0"/>
              <a:t> </a:t>
            </a:r>
            <a:endParaRPr lang="en-US" dirty="0"/>
          </a:p>
          <a:p>
            <a:r>
              <a:rPr lang="fr-CA" dirty="0"/>
              <a:t>Les réunions du comité de compétence représentent une occasion de perfectionnement du corps professoral en temps réel.</a:t>
            </a:r>
            <a:endParaRPr lang="en-US" dirty="0"/>
          </a:p>
          <a:p>
            <a:r>
              <a:rPr lang="fr-CA" dirty="0"/>
              <a:t> </a:t>
            </a:r>
            <a:endParaRPr lang="en-US" dirty="0"/>
          </a:p>
          <a:p>
            <a:endParaRPr lang="en-CA" dirty="0"/>
          </a:p>
        </p:txBody>
      </p:sp>
      <p:sp>
        <p:nvSpPr>
          <p:cNvPr id="4" name="Slide Number Placeholder 3"/>
          <p:cNvSpPr>
            <a:spLocks noGrp="1"/>
          </p:cNvSpPr>
          <p:nvPr>
            <p:ph type="sldNum" sz="quarter" idx="10"/>
          </p:nvPr>
        </p:nvSpPr>
        <p:spPr/>
        <p:txBody>
          <a:bodyPr/>
          <a:lstStyle/>
          <a:p>
            <a:fld id="{8D153803-A8F5-A947-92E7-6D7F51058EF0}" type="slidenum">
              <a:rPr lang="en-US" smtClean="0"/>
              <a:t>41</a:t>
            </a:fld>
            <a:endParaRPr lang="en-US"/>
          </a:p>
        </p:txBody>
      </p:sp>
    </p:spTree>
    <p:extLst>
      <p:ext uri="{BB962C8B-B14F-4D97-AF65-F5344CB8AC3E}">
        <p14:creationId xmlns:p14="http://schemas.microsoft.com/office/powerpoint/2010/main" val="18239248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525729"/>
          </a:xfrm>
        </p:spPr>
        <p:txBody>
          <a:bodyPr/>
          <a:lstStyle/>
          <a:p>
            <a:r>
              <a:rPr lang="fr-CA" b="1" dirty="0"/>
              <a:t>NOTE AU FACILITATEUR :</a:t>
            </a:r>
            <a:r>
              <a:rPr lang="fr-CA" dirty="0"/>
              <a:t> Dirigez les participants vers le </a:t>
            </a:r>
            <a:r>
              <a:rPr lang="fr-CA" dirty="0">
                <a:hlinkClick r:id="rId3"/>
              </a:rPr>
              <a:t>module en ligne de cas simulés présentés aux comités de compétence aux fins de délibération sur la pratique</a:t>
            </a:r>
            <a:r>
              <a:rPr lang="fr-CA" dirty="0"/>
              <a:t>. Six cas sont présentés; pour les fins de l’atelier, nous vous recommandons d’utiliser celui de Jean Simard (résident dont la progression est préoccupante et dont certaines données manquent au dossier). Commencez par la diapo qui explique la nomenclature des APC.</a:t>
            </a:r>
            <a:endParaRPr lang="en-US" dirty="0"/>
          </a:p>
          <a:p>
            <a:r>
              <a:rPr lang="fr-CA" b="1" dirty="0"/>
              <a:t>Instructions pour l’exercice :</a:t>
            </a:r>
            <a:endParaRPr lang="en-US" dirty="0"/>
          </a:p>
          <a:p>
            <a:pPr lvl="0"/>
            <a:r>
              <a:rPr lang="fr-CA" dirty="0"/>
              <a:t>Accordez 20 à 25 minutes aux participants afin qu’ils discutent en groupe. </a:t>
            </a:r>
            <a:endParaRPr lang="en-US" dirty="0"/>
          </a:p>
          <a:p>
            <a:pPr lvl="0"/>
            <a:r>
              <a:rPr lang="fr-CA" dirty="0"/>
              <a:t>Offrez deux options aux groupes : Soit un jeu de rôle, soit une révision des données/infos suivie d’une discussion en groupe.</a:t>
            </a:r>
            <a:endParaRPr lang="en-US" dirty="0"/>
          </a:p>
          <a:p>
            <a:pPr lvl="0"/>
            <a:r>
              <a:rPr lang="fr-CA" dirty="0"/>
              <a:t>Expliquez ce que signifient les données, p. ex., APC 3.1 (5), où « 3 » représente l’étape (Maîtrise de la discipline), « 1 » représente l’APC, et « 5 » représente le nombre d’observations recommandées pour cette APC.</a:t>
            </a:r>
            <a:endParaRPr lang="en-US" dirty="0"/>
          </a:p>
          <a:p>
            <a:pPr lvl="0"/>
            <a:r>
              <a:rPr lang="fr-CA" dirty="0"/>
              <a:t>Demandez aux groupes d’examiner les données, puis les différents points de vue. Qu’est-ce qui vous surprend/captive?</a:t>
            </a:r>
            <a:endParaRPr lang="en-US" dirty="0"/>
          </a:p>
          <a:p>
            <a:pPr lvl="0"/>
            <a:r>
              <a:rPr lang="fr-CA" dirty="0"/>
              <a:t>Au bout de 20 minutes, animez une discussion de 10 minutes en grand groupe. Exemples de questions proposées :</a:t>
            </a:r>
            <a:endParaRPr lang="en-US" dirty="0"/>
          </a:p>
          <a:p>
            <a:pPr lvl="1"/>
            <a:r>
              <a:rPr lang="fr-CA" dirty="0"/>
              <a:t>Quels sujets ont stimulé la discussion au sein du groupe? </a:t>
            </a:r>
            <a:endParaRPr lang="en-US" dirty="0"/>
          </a:p>
          <a:p>
            <a:pPr lvl="1"/>
            <a:r>
              <a:rPr lang="fr-CA" dirty="0"/>
              <a:t>Qu’est-ce qui vous a encouragé/irrité? </a:t>
            </a:r>
            <a:endParaRPr lang="en-US" dirty="0"/>
          </a:p>
          <a:p>
            <a:pPr lvl="1"/>
            <a:r>
              <a:rPr lang="fr-CA" dirty="0"/>
              <a:t>Quels membres avez-vous déjà « rencontrés » en personne? Comment traitez-vous ce cas? </a:t>
            </a:r>
            <a:endParaRPr lang="en-US" dirty="0"/>
          </a:p>
          <a:p>
            <a:pPr lvl="1"/>
            <a:r>
              <a:rPr lang="fr-CA" dirty="0"/>
              <a:t>Quel est le principal défi du « Membre B »? (p. ex., il ne regarde pas les données). </a:t>
            </a:r>
            <a:endParaRPr lang="en-US" dirty="0"/>
          </a:p>
          <a:p>
            <a:pPr lvl="1"/>
            <a:r>
              <a:rPr lang="fr-CA" dirty="0"/>
              <a:t>Le DP devrait-il divulguer des renseignements personnels? </a:t>
            </a:r>
            <a:endParaRPr lang="en-US" dirty="0"/>
          </a:p>
          <a:p>
            <a:pPr lvl="1"/>
            <a:r>
              <a:rPr lang="fr-CA" dirty="0"/>
              <a:t>Quels étaient les enjeux liés au professionnalisme? </a:t>
            </a:r>
            <a:endParaRPr lang="en-US" dirty="0"/>
          </a:p>
          <a:p>
            <a:pPr lvl="1"/>
            <a:r>
              <a:rPr lang="fr-CA" u="sng" dirty="0"/>
              <a:t>En êtes-vous arrivés à une décision?</a:t>
            </a:r>
            <a:r>
              <a:rPr lang="fr-CA" dirty="0"/>
              <a:t> </a:t>
            </a:r>
            <a:r>
              <a:rPr lang="fr-CA" u="sng" dirty="0"/>
              <a:t>Sur quelle option vous êtes-vous entendus?</a:t>
            </a:r>
            <a:r>
              <a:rPr lang="fr-CA" dirty="0"/>
              <a:t> </a:t>
            </a:r>
            <a:r>
              <a:rPr lang="fr-CA" u="sng" dirty="0"/>
              <a:t>Pourquoi?</a:t>
            </a:r>
            <a:endParaRPr lang="en-US" dirty="0"/>
          </a:p>
          <a:p>
            <a:pPr lvl="0"/>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kern="1200" dirty="0">
                <a:solidFill>
                  <a:schemeClr val="tx1"/>
                </a:solidFill>
                <a:effectLst/>
                <a:latin typeface="+mn-lt"/>
                <a:ea typeface="+mn-ea"/>
                <a:cs typeface="+mn-cs"/>
              </a:rPr>
              <a:t>POUR LE MODE VIRTUEL : </a:t>
            </a:r>
            <a:r>
              <a:rPr lang="fr-CA" sz="1200" kern="1200" dirty="0">
                <a:solidFill>
                  <a:schemeClr val="tx1"/>
                </a:solidFill>
                <a:effectLst/>
                <a:latin typeface="+mn-lt"/>
                <a:ea typeface="+mn-ea"/>
                <a:cs typeface="+mn-cs"/>
              </a:rPr>
              <a:t>Divisez les participants en petits groupes. Vous (ou un autre animateur) pourriez consulter les petits groupes de temps à autre pour voir s’ils ont des questions.</a:t>
            </a:r>
            <a:endParaRPr lang="en-US" sz="1200" kern="1200" dirty="0">
              <a:solidFill>
                <a:schemeClr val="tx1"/>
              </a:solidFill>
              <a:effectLst/>
              <a:latin typeface="+mn-lt"/>
              <a:ea typeface="+mn-ea"/>
              <a:cs typeface="+mn-cs"/>
            </a:endParaRPr>
          </a:p>
          <a:p>
            <a:pPr lvl="0"/>
            <a:endParaRPr lang="en-CA" dirty="0"/>
          </a:p>
        </p:txBody>
      </p:sp>
      <p:sp>
        <p:nvSpPr>
          <p:cNvPr id="4" name="Slide Number Placeholder 3"/>
          <p:cNvSpPr>
            <a:spLocks noGrp="1"/>
          </p:cNvSpPr>
          <p:nvPr>
            <p:ph type="sldNum" sz="quarter" idx="10"/>
          </p:nvPr>
        </p:nvSpPr>
        <p:spPr/>
        <p:txBody>
          <a:bodyPr/>
          <a:lstStyle/>
          <a:p>
            <a:fld id="{8D153803-A8F5-A947-92E7-6D7F51058EF0}" type="slidenum">
              <a:rPr lang="en-US" smtClean="0"/>
              <a:t>42</a:t>
            </a:fld>
            <a:endParaRPr lang="en-US"/>
          </a:p>
        </p:txBody>
      </p:sp>
    </p:spTree>
    <p:extLst>
      <p:ext uri="{BB962C8B-B14F-4D97-AF65-F5344CB8AC3E}">
        <p14:creationId xmlns:p14="http://schemas.microsoft.com/office/powerpoint/2010/main" val="15936290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525729"/>
          </a:xfrm>
        </p:spPr>
        <p:txBody>
          <a:bodyPr/>
          <a:lstStyle/>
          <a:p>
            <a:endParaRPr lang="en-CA" dirty="0"/>
          </a:p>
        </p:txBody>
      </p:sp>
      <p:sp>
        <p:nvSpPr>
          <p:cNvPr id="4" name="Slide Number Placeholder 3"/>
          <p:cNvSpPr>
            <a:spLocks noGrp="1"/>
          </p:cNvSpPr>
          <p:nvPr>
            <p:ph type="sldNum" sz="quarter" idx="10"/>
          </p:nvPr>
        </p:nvSpPr>
        <p:spPr/>
        <p:txBody>
          <a:bodyPr/>
          <a:lstStyle/>
          <a:p>
            <a:fld id="{8D153803-A8F5-A947-92E7-6D7F51058EF0}" type="slidenum">
              <a:rPr lang="en-US" smtClean="0"/>
              <a:t>43</a:t>
            </a:fld>
            <a:endParaRPr lang="en-US"/>
          </a:p>
        </p:txBody>
      </p:sp>
    </p:spTree>
    <p:extLst>
      <p:ext uri="{BB962C8B-B14F-4D97-AF65-F5344CB8AC3E}">
        <p14:creationId xmlns:p14="http://schemas.microsoft.com/office/powerpoint/2010/main" val="15936290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9E6494-AFFC-FE46-8CA3-2FC26414D6E0}" type="slidenum">
              <a:rPr lang="en-US" smtClean="0"/>
              <a:t>44</a:t>
            </a:fld>
            <a:endParaRPr lang="en-US"/>
          </a:p>
        </p:txBody>
      </p:sp>
    </p:spTree>
    <p:extLst>
      <p:ext uri="{BB962C8B-B14F-4D97-AF65-F5344CB8AC3E}">
        <p14:creationId xmlns:p14="http://schemas.microsoft.com/office/powerpoint/2010/main" val="20335502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D9E6494-AFFC-FE46-8CA3-2FC26414D6E0}" type="slidenum">
              <a:rPr lang="en-US" smtClean="0"/>
              <a:t>45</a:t>
            </a:fld>
            <a:endParaRPr lang="en-US"/>
          </a:p>
        </p:txBody>
      </p:sp>
    </p:spTree>
    <p:extLst>
      <p:ext uri="{BB962C8B-B14F-4D97-AF65-F5344CB8AC3E}">
        <p14:creationId xmlns:p14="http://schemas.microsoft.com/office/powerpoint/2010/main" val="3222046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dirty="0"/>
              <a:t>NOTE AU FACILITATEUR : </a:t>
            </a:r>
            <a:r>
              <a:rPr lang="fr-CA" dirty="0"/>
              <a:t>Prenez deux ou trois minutes pour noter les réponses fournies en grand groupe. À la fin de l’atelier, vous voudrez peut-être y revenir et voir si elles ont changé.</a:t>
            </a:r>
          </a:p>
          <a:p>
            <a:endParaRPr lang="fr-CA" dirty="0"/>
          </a:p>
          <a:p>
            <a:r>
              <a:rPr lang="fr-CA" sz="1200" b="1" kern="1200" dirty="0">
                <a:solidFill>
                  <a:schemeClr val="tx1"/>
                </a:solidFill>
                <a:effectLst/>
                <a:latin typeface="+mn-lt"/>
                <a:ea typeface="+mn-ea"/>
                <a:cs typeface="+mn-cs"/>
              </a:rPr>
              <a:t>POUR LE MODE VIRTUEL :</a:t>
            </a:r>
            <a:r>
              <a:rPr lang="fr-CA" sz="1200" kern="1200" dirty="0">
                <a:solidFill>
                  <a:schemeClr val="tx1"/>
                </a:solidFill>
                <a:effectLst/>
                <a:latin typeface="+mn-lt"/>
                <a:ea typeface="+mn-ea"/>
                <a:cs typeface="+mn-cs"/>
              </a:rPr>
              <a:t> Différentes options sont possibles selon la taille du groupe : </a:t>
            </a:r>
            <a:endParaRPr lang="en-US"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1.  Demandez aux participants d’allumer leur micro pour répondre à la question (convient mieux aux petits groupes). Vous pouvez leur demander de lever la main (si leur caméra est allumée) ou d’utiliser la fonction « lever la main » de l’outil de vidéoconférence (s’il y a lieu).</a:t>
            </a:r>
            <a:endParaRPr lang="en-US"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2.  Demandez aux participants de répondre aux questions dans la fenêtre de clavardage (convient mieux aux grands groupes).</a:t>
            </a:r>
            <a:endParaRPr lang="en-US" sz="1200" kern="1200" dirty="0">
              <a:solidFill>
                <a:schemeClr val="tx1"/>
              </a:solidFill>
              <a:effectLst/>
              <a:latin typeface="+mn-lt"/>
              <a:ea typeface="+mn-ea"/>
              <a:cs typeface="+mn-cs"/>
            </a:endParaRPr>
          </a:p>
          <a:p>
            <a:endParaRPr lang="en-US" dirty="0"/>
          </a:p>
          <a:p>
            <a:r>
              <a:rPr lang="fr-CA" dirty="0"/>
              <a:t> </a:t>
            </a:r>
            <a:endParaRPr lang="en-US" dirty="0"/>
          </a:p>
          <a:p>
            <a:endParaRPr lang="en-US" dirty="0"/>
          </a:p>
        </p:txBody>
      </p:sp>
      <p:sp>
        <p:nvSpPr>
          <p:cNvPr id="4" name="Slide Number Placeholder 3"/>
          <p:cNvSpPr>
            <a:spLocks noGrp="1"/>
          </p:cNvSpPr>
          <p:nvPr>
            <p:ph type="sldNum" sz="quarter" idx="5"/>
          </p:nvPr>
        </p:nvSpPr>
        <p:spPr/>
        <p:txBody>
          <a:bodyPr/>
          <a:lstStyle/>
          <a:p>
            <a:fld id="{8D153803-A8F5-A947-92E7-6D7F51058EF0}" type="slidenum">
              <a:rPr lang="en-US" smtClean="0"/>
              <a:t>5</a:t>
            </a:fld>
            <a:endParaRPr lang="en-US"/>
          </a:p>
        </p:txBody>
      </p:sp>
    </p:spTree>
    <p:extLst>
      <p:ext uri="{BB962C8B-B14F-4D97-AF65-F5344CB8AC3E}">
        <p14:creationId xmlns:p14="http://schemas.microsoft.com/office/powerpoint/2010/main" val="1916496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D9E6494-AFFC-FE46-8CA3-2FC26414D6E0}" type="slidenum">
              <a:rPr lang="en-US" smtClean="0"/>
              <a:t>6</a:t>
            </a:fld>
            <a:endParaRPr lang="en-US"/>
          </a:p>
        </p:txBody>
      </p:sp>
    </p:spTree>
    <p:extLst>
      <p:ext uri="{BB962C8B-B14F-4D97-AF65-F5344CB8AC3E}">
        <p14:creationId xmlns:p14="http://schemas.microsoft.com/office/powerpoint/2010/main" val="2371117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On nous demande souvent : À quoi servent les comités de compétence? Et nous répondons que les comités de compétence sont une composante essentielle de la CPC.  </a:t>
            </a:r>
            <a:endParaRPr lang="en-US" dirty="0"/>
          </a:p>
          <a:p>
            <a:r>
              <a:rPr lang="fr-CA" dirty="0"/>
              <a:t> </a:t>
            </a:r>
            <a:endParaRPr lang="en-US" dirty="0"/>
          </a:p>
        </p:txBody>
      </p:sp>
      <p:sp>
        <p:nvSpPr>
          <p:cNvPr id="4" name="Slide Number Placeholder 3"/>
          <p:cNvSpPr>
            <a:spLocks noGrp="1"/>
          </p:cNvSpPr>
          <p:nvPr>
            <p:ph type="sldNum" sz="quarter" idx="10"/>
          </p:nvPr>
        </p:nvSpPr>
        <p:spPr/>
        <p:txBody>
          <a:bodyPr/>
          <a:lstStyle/>
          <a:p>
            <a:fld id="{8D153803-A8F5-A947-92E7-6D7F51058EF0}" type="slidenum">
              <a:rPr lang="en-US" smtClean="0"/>
              <a:t>7</a:t>
            </a:fld>
            <a:endParaRPr lang="en-US"/>
          </a:p>
        </p:txBody>
      </p:sp>
    </p:spTree>
    <p:extLst>
      <p:ext uri="{BB962C8B-B14F-4D97-AF65-F5344CB8AC3E}">
        <p14:creationId xmlns:p14="http://schemas.microsoft.com/office/powerpoint/2010/main" val="1593629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Par exemple, dans le système d’évaluation actuel, beaucoup d’entre nous avons vécu des situations où les résidents n’étaient pas suffisamment observés au travail, et où nous avions trop peu de points de données pour prendre des décisions. On nous a aussi signalé que les systèmes d’évaluation étaient peu fiables ou trop subjectifs. On se demande par ailleurs si les évaluations sont représentatives de notre lieu de travail, et si elles sont défendables. </a:t>
            </a:r>
            <a:endParaRPr lang="en-US" dirty="0"/>
          </a:p>
          <a:p>
            <a:r>
              <a:rPr lang="fr-CA" dirty="0"/>
              <a:t> </a:t>
            </a:r>
            <a:endParaRPr lang="en-US" dirty="0"/>
          </a:p>
          <a:p>
            <a:endParaRPr lang="en-CA" dirty="0"/>
          </a:p>
        </p:txBody>
      </p:sp>
      <p:sp>
        <p:nvSpPr>
          <p:cNvPr id="4" name="Slide Number Placeholder 3"/>
          <p:cNvSpPr>
            <a:spLocks noGrp="1"/>
          </p:cNvSpPr>
          <p:nvPr>
            <p:ph type="sldNum" sz="quarter" idx="10"/>
          </p:nvPr>
        </p:nvSpPr>
        <p:spPr/>
        <p:txBody>
          <a:bodyPr/>
          <a:lstStyle/>
          <a:p>
            <a:fld id="{8D153803-A8F5-A947-92E7-6D7F51058EF0}" type="slidenum">
              <a:rPr lang="en-US" smtClean="0"/>
              <a:t>8</a:t>
            </a:fld>
            <a:endParaRPr lang="en-US"/>
          </a:p>
        </p:txBody>
      </p:sp>
    </p:spTree>
    <p:extLst>
      <p:ext uri="{BB962C8B-B14F-4D97-AF65-F5344CB8AC3E}">
        <p14:creationId xmlns:p14="http://schemas.microsoft.com/office/powerpoint/2010/main" val="435363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On nous demande souvent si les systèmes d’évaluation des APC sont fiables. Nous croyons qu’ils le sont, compte tenu des points présentés ici.</a:t>
            </a:r>
            <a:endParaRPr lang="en-US" dirty="0"/>
          </a:p>
          <a:p>
            <a:r>
              <a:rPr lang="fr-CA" dirty="0"/>
              <a:t> </a:t>
            </a:r>
            <a:endParaRPr lang="en-US" dirty="0"/>
          </a:p>
          <a:p>
            <a:endParaRPr lang="en-CA" dirty="0"/>
          </a:p>
        </p:txBody>
      </p:sp>
      <p:sp>
        <p:nvSpPr>
          <p:cNvPr id="4" name="Slide Number Placeholder 3"/>
          <p:cNvSpPr>
            <a:spLocks noGrp="1"/>
          </p:cNvSpPr>
          <p:nvPr>
            <p:ph type="sldNum" sz="quarter" idx="10"/>
          </p:nvPr>
        </p:nvSpPr>
        <p:spPr/>
        <p:txBody>
          <a:bodyPr/>
          <a:lstStyle/>
          <a:p>
            <a:fld id="{8D153803-A8F5-A947-92E7-6D7F51058EF0}" type="slidenum">
              <a:rPr lang="en-US" smtClean="0"/>
              <a:t>9</a:t>
            </a:fld>
            <a:endParaRPr lang="en-US"/>
          </a:p>
        </p:txBody>
      </p:sp>
    </p:spTree>
    <p:extLst>
      <p:ext uri="{BB962C8B-B14F-4D97-AF65-F5344CB8AC3E}">
        <p14:creationId xmlns:p14="http://schemas.microsoft.com/office/powerpoint/2010/main" val="15936290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D9E0-B3ED-724F-9028-69BE23880944}"/>
              </a:ext>
            </a:extLst>
          </p:cNvPr>
          <p:cNvSpPr>
            <a:spLocks noGrp="1"/>
          </p:cNvSpPr>
          <p:nvPr>
            <p:ph type="ctrTitle"/>
          </p:nvPr>
        </p:nvSpPr>
        <p:spPr>
          <a:xfrm>
            <a:off x="6043353" y="872979"/>
            <a:ext cx="5652927" cy="1986597"/>
          </a:xfrm>
          <a:prstGeom prst="rect">
            <a:avLst/>
          </a:prstGeom>
        </p:spPr>
        <p:txBody>
          <a:bodyPr anchor="b">
            <a:noAutofit/>
          </a:bodyPr>
          <a:lstStyle>
            <a:lvl1pPr algn="l">
              <a:defRPr sz="5400" baseline="0">
                <a:solidFill>
                  <a:schemeClr val="tx2"/>
                </a:solidFill>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4D708D59-5533-984A-ABC7-8D0F7571CAFA}"/>
              </a:ext>
            </a:extLst>
          </p:cNvPr>
          <p:cNvSpPr>
            <a:spLocks noGrp="1"/>
          </p:cNvSpPr>
          <p:nvPr>
            <p:ph type="subTitle" idx="1"/>
          </p:nvPr>
        </p:nvSpPr>
        <p:spPr>
          <a:xfrm>
            <a:off x="6043354" y="2859576"/>
            <a:ext cx="5652926" cy="1014298"/>
          </a:xfrm>
          <a:prstGeom prst="rect">
            <a:avLst/>
          </a:prstGeom>
        </p:spPr>
        <p:txBody>
          <a:bodyPr>
            <a:noAutofit/>
          </a:bodyPr>
          <a:lstStyle>
            <a:lvl1pPr marL="0" indent="0" algn="l">
              <a:buNone/>
              <a:defRPr sz="2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TextBox 10">
            <a:extLst>
              <a:ext uri="{FF2B5EF4-FFF2-40B4-BE49-F238E27FC236}">
                <a16:creationId xmlns:a16="http://schemas.microsoft.com/office/drawing/2014/main" id="{97A8331F-1226-2E4C-8D0A-2719D5B1ABF3}"/>
              </a:ext>
            </a:extLst>
          </p:cNvPr>
          <p:cNvSpPr txBox="1"/>
          <p:nvPr userDrawn="1"/>
        </p:nvSpPr>
        <p:spPr>
          <a:xfrm>
            <a:off x="6043354" y="3666011"/>
            <a:ext cx="665017"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Aft>
                <a:spcPts val="600"/>
              </a:spcAft>
            </a:pPr>
            <a:r>
              <a:rPr lang="en-US" sz="2400" b="1" dirty="0">
                <a:solidFill>
                  <a:schemeClr val="accent4"/>
                </a:solidFill>
              </a:rPr>
              <a:t>•••</a:t>
            </a:r>
          </a:p>
        </p:txBody>
      </p:sp>
      <p:pic>
        <p:nvPicPr>
          <p:cNvPr id="6" name="Picture 5">
            <a:extLst>
              <a:ext uri="{FF2B5EF4-FFF2-40B4-BE49-F238E27FC236}">
                <a16:creationId xmlns:a16="http://schemas.microsoft.com/office/drawing/2014/main" id="{B6F5D0A3-D3EE-DD47-9957-D461808EB5A8}"/>
              </a:ext>
            </a:extLst>
          </p:cNvPr>
          <p:cNvPicPr>
            <a:picLocks noChangeAspect="1"/>
          </p:cNvPicPr>
          <p:nvPr userDrawn="1"/>
        </p:nvPicPr>
        <p:blipFill>
          <a:blip r:embed="rId2"/>
          <a:stretch>
            <a:fillRect/>
          </a:stretch>
        </p:blipFill>
        <p:spPr>
          <a:xfrm>
            <a:off x="9561170" y="295264"/>
            <a:ext cx="2249424" cy="989330"/>
          </a:xfrm>
          <a:prstGeom prst="rect">
            <a:avLst/>
          </a:prstGeom>
        </p:spPr>
      </p:pic>
      <p:pic>
        <p:nvPicPr>
          <p:cNvPr id="7" name="Picture 6">
            <a:extLst>
              <a:ext uri="{FF2B5EF4-FFF2-40B4-BE49-F238E27FC236}">
                <a16:creationId xmlns:a16="http://schemas.microsoft.com/office/drawing/2014/main" id="{550B980B-F015-A441-9444-F76067B86E05}"/>
              </a:ext>
            </a:extLst>
          </p:cNvPr>
          <p:cNvPicPr>
            <a:picLocks noChangeAspect="1"/>
          </p:cNvPicPr>
          <p:nvPr userDrawn="1"/>
        </p:nvPicPr>
        <p:blipFill>
          <a:blip r:embed="rId3"/>
          <a:stretch>
            <a:fillRect/>
          </a:stretch>
        </p:blipFill>
        <p:spPr>
          <a:xfrm>
            <a:off x="0" y="0"/>
            <a:ext cx="5488845" cy="6858000"/>
          </a:xfrm>
          <a:prstGeom prst="rect">
            <a:avLst/>
          </a:prstGeom>
        </p:spPr>
      </p:pic>
    </p:spTree>
    <p:extLst>
      <p:ext uri="{BB962C8B-B14F-4D97-AF65-F5344CB8AC3E}">
        <p14:creationId xmlns:p14="http://schemas.microsoft.com/office/powerpoint/2010/main" val="3755439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B11EF-6B8C-F34B-9A29-C5DC8D8AD78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6EC57A-5081-654F-BF09-F77FD92FEA7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9BAE5C-6A17-B24C-9544-D5A521F625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Footer Placeholder 8">
            <a:extLst>
              <a:ext uri="{FF2B5EF4-FFF2-40B4-BE49-F238E27FC236}">
                <a16:creationId xmlns:a16="http://schemas.microsoft.com/office/drawing/2014/main" id="{2C155027-0F0B-144E-9D35-44405E9ADFD6}"/>
              </a:ext>
            </a:extLst>
          </p:cNvPr>
          <p:cNvSpPr>
            <a:spLocks noGrp="1"/>
          </p:cNvSpPr>
          <p:nvPr>
            <p:ph type="ftr" sz="quarter" idx="11"/>
          </p:nvPr>
        </p:nvSpPr>
        <p:spPr/>
        <p:txBody>
          <a:bodyPr/>
          <a:lstStyle/>
          <a:p>
            <a:r>
              <a:rPr lang="en-US"/>
              <a:t>Document Title</a:t>
            </a:r>
            <a:endParaRPr lang="en-US" dirty="0"/>
          </a:p>
        </p:txBody>
      </p:sp>
      <p:sp>
        <p:nvSpPr>
          <p:cNvPr id="10" name="Slide Number Placeholder 9">
            <a:extLst>
              <a:ext uri="{FF2B5EF4-FFF2-40B4-BE49-F238E27FC236}">
                <a16:creationId xmlns:a16="http://schemas.microsoft.com/office/drawing/2014/main" id="{A8429DA9-6506-F248-8BF7-A4184467E422}"/>
              </a:ext>
            </a:extLst>
          </p:cNvPr>
          <p:cNvSpPr>
            <a:spLocks noGrp="1"/>
          </p:cNvSpPr>
          <p:nvPr>
            <p:ph type="sldNum" sz="quarter" idx="12"/>
          </p:nvPr>
        </p:nvSpPr>
        <p:spPr/>
        <p:txBody>
          <a:bodyPr/>
          <a:lstStyle/>
          <a:p>
            <a:fld id="{0F408A5D-059A-A247-8344-29C129C8EF29}" type="slidenum">
              <a:rPr lang="en-US" smtClean="0"/>
              <a:pPr/>
              <a:t>‹#›</a:t>
            </a:fld>
            <a:endParaRPr lang="en-US" dirty="0"/>
          </a:p>
        </p:txBody>
      </p:sp>
    </p:spTree>
    <p:extLst>
      <p:ext uri="{BB962C8B-B14F-4D97-AF65-F5344CB8AC3E}">
        <p14:creationId xmlns:p14="http://schemas.microsoft.com/office/powerpoint/2010/main" val="831840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7A13-1565-F645-810B-FC23B5559F2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16EF9D-F47C-6E40-8C1D-BCBDAE96147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EDAE58-F8E0-234E-94B3-D3596EE127A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Footer Placeholder 8">
            <a:extLst>
              <a:ext uri="{FF2B5EF4-FFF2-40B4-BE49-F238E27FC236}">
                <a16:creationId xmlns:a16="http://schemas.microsoft.com/office/drawing/2014/main" id="{4276A87F-C9C4-ED48-B6E9-1A08D898000A}"/>
              </a:ext>
            </a:extLst>
          </p:cNvPr>
          <p:cNvSpPr>
            <a:spLocks noGrp="1"/>
          </p:cNvSpPr>
          <p:nvPr>
            <p:ph type="ftr" sz="quarter" idx="11"/>
          </p:nvPr>
        </p:nvSpPr>
        <p:spPr/>
        <p:txBody>
          <a:bodyPr/>
          <a:lstStyle/>
          <a:p>
            <a:r>
              <a:rPr lang="en-US"/>
              <a:t>Document Title</a:t>
            </a:r>
            <a:endParaRPr lang="en-US" dirty="0"/>
          </a:p>
        </p:txBody>
      </p:sp>
      <p:sp>
        <p:nvSpPr>
          <p:cNvPr id="10" name="Slide Number Placeholder 9">
            <a:extLst>
              <a:ext uri="{FF2B5EF4-FFF2-40B4-BE49-F238E27FC236}">
                <a16:creationId xmlns:a16="http://schemas.microsoft.com/office/drawing/2014/main" id="{67E50796-3DBD-D54A-9C82-5EC70B836A5E}"/>
              </a:ext>
            </a:extLst>
          </p:cNvPr>
          <p:cNvSpPr>
            <a:spLocks noGrp="1"/>
          </p:cNvSpPr>
          <p:nvPr>
            <p:ph type="sldNum" sz="quarter" idx="12"/>
          </p:nvPr>
        </p:nvSpPr>
        <p:spPr/>
        <p:txBody>
          <a:bodyPr/>
          <a:lstStyle/>
          <a:p>
            <a:fld id="{0F408A5D-059A-A247-8344-29C129C8EF29}" type="slidenum">
              <a:rPr lang="en-US" smtClean="0"/>
              <a:pPr/>
              <a:t>‹#›</a:t>
            </a:fld>
            <a:endParaRPr lang="en-US" dirty="0"/>
          </a:p>
        </p:txBody>
      </p:sp>
    </p:spTree>
    <p:extLst>
      <p:ext uri="{BB962C8B-B14F-4D97-AF65-F5344CB8AC3E}">
        <p14:creationId xmlns:p14="http://schemas.microsoft.com/office/powerpoint/2010/main" val="1111012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151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EBEA73-B277-0443-B029-159B6BB9BF18}"/>
              </a:ext>
            </a:extLst>
          </p:cNvPr>
          <p:cNvSpPr/>
          <p:nvPr userDrawn="1"/>
        </p:nvSpPr>
        <p:spPr>
          <a:xfrm>
            <a:off x="0" y="0"/>
            <a:ext cx="12192000" cy="5060477"/>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pic>
        <p:nvPicPr>
          <p:cNvPr id="3" name="Picture 2">
            <a:extLst>
              <a:ext uri="{FF2B5EF4-FFF2-40B4-BE49-F238E27FC236}">
                <a16:creationId xmlns:a16="http://schemas.microsoft.com/office/drawing/2014/main" id="{9B513521-5DCA-334F-B2A3-14CAC43449A1}"/>
              </a:ext>
            </a:extLst>
          </p:cNvPr>
          <p:cNvPicPr>
            <a:picLocks noChangeAspect="1"/>
          </p:cNvPicPr>
          <p:nvPr userDrawn="1"/>
        </p:nvPicPr>
        <p:blipFill>
          <a:blip r:embed="rId2"/>
          <a:stretch>
            <a:fillRect/>
          </a:stretch>
        </p:blipFill>
        <p:spPr>
          <a:xfrm>
            <a:off x="5028446" y="5373321"/>
            <a:ext cx="2135109" cy="939052"/>
          </a:xfrm>
          <a:prstGeom prst="rect">
            <a:avLst/>
          </a:prstGeom>
        </p:spPr>
      </p:pic>
      <p:sp>
        <p:nvSpPr>
          <p:cNvPr id="6" name="Title 1">
            <a:extLst>
              <a:ext uri="{FF2B5EF4-FFF2-40B4-BE49-F238E27FC236}">
                <a16:creationId xmlns:a16="http://schemas.microsoft.com/office/drawing/2014/main" id="{EC0DE34E-7884-BC48-A4F3-ACBD80D83703}"/>
              </a:ext>
            </a:extLst>
          </p:cNvPr>
          <p:cNvSpPr>
            <a:spLocks noGrp="1"/>
          </p:cNvSpPr>
          <p:nvPr>
            <p:ph type="title"/>
          </p:nvPr>
        </p:nvSpPr>
        <p:spPr>
          <a:xfrm>
            <a:off x="838200" y="1829202"/>
            <a:ext cx="10515600" cy="756688"/>
          </a:xfrm>
          <a:prstGeom prst="rect">
            <a:avLst/>
          </a:prstGeom>
        </p:spPr>
        <p:txBody>
          <a:bodyPr/>
          <a:lstStyle>
            <a:lvl1pPr algn="ctr">
              <a:defRPr sz="4800"/>
            </a:lvl1pPr>
          </a:lstStyle>
          <a:p>
            <a:r>
              <a:rPr lang="en-US" dirty="0"/>
              <a:t>Click to edit Master title style</a:t>
            </a:r>
          </a:p>
        </p:txBody>
      </p:sp>
      <p:sp>
        <p:nvSpPr>
          <p:cNvPr id="9" name="Subtitle 2">
            <a:extLst>
              <a:ext uri="{FF2B5EF4-FFF2-40B4-BE49-F238E27FC236}">
                <a16:creationId xmlns:a16="http://schemas.microsoft.com/office/drawing/2014/main" id="{ACC24264-2E70-314F-BACA-36AE04D09B19}"/>
              </a:ext>
            </a:extLst>
          </p:cNvPr>
          <p:cNvSpPr>
            <a:spLocks noGrp="1"/>
          </p:cNvSpPr>
          <p:nvPr>
            <p:ph type="subTitle" idx="1"/>
          </p:nvPr>
        </p:nvSpPr>
        <p:spPr>
          <a:xfrm>
            <a:off x="2539549" y="2631456"/>
            <a:ext cx="7112899" cy="496774"/>
          </a:xfrm>
          <a:prstGeom prst="rect">
            <a:avLst/>
          </a:prstGeom>
        </p:spPr>
        <p:txBody>
          <a:bodyPr>
            <a:noAutofit/>
          </a:bodyPr>
          <a:lstStyle>
            <a:lvl1pPr marL="0" indent="0" algn="ctr">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842816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AEF4D-1501-1C4A-8BF2-EBF84C353934}"/>
              </a:ext>
            </a:extLst>
          </p:cNvPr>
          <p:cNvSpPr>
            <a:spLocks noGrp="1"/>
          </p:cNvSpPr>
          <p:nvPr>
            <p:ph type="title"/>
          </p:nvPr>
        </p:nvSpPr>
        <p:spPr>
          <a:xfrm>
            <a:off x="838200" y="365125"/>
            <a:ext cx="10515600" cy="1325563"/>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746155A-A000-4041-920D-E7EEE74DEC15}"/>
              </a:ext>
            </a:extLst>
          </p:cNvPr>
          <p:cNvSpPr>
            <a:spLocks noGrp="1"/>
          </p:cNvSpPr>
          <p:nvPr>
            <p:ph idx="1"/>
          </p:nvPr>
        </p:nvSpPr>
        <p:spPr>
          <a:xfrm>
            <a:off x="838200" y="1825625"/>
            <a:ext cx="10515600" cy="4351338"/>
          </a:xfrm>
          <a:prstGeom prst="rect">
            <a:avLst/>
          </a:prstGeom>
        </p:spPr>
        <p:txBody>
          <a:bodyPr/>
          <a:lstStyle>
            <a:lvl1pPr>
              <a:spcBef>
                <a:spcPts val="1600"/>
              </a:spcBef>
              <a:defRPr/>
            </a:lvl1pPr>
            <a:lvl2pPr>
              <a:spcBef>
                <a:spcPts val="1100"/>
              </a:spcBef>
              <a:buClr>
                <a:schemeClr val="accent3"/>
              </a:buClr>
              <a:defRPr/>
            </a:lvl2pPr>
            <a:lvl3pPr>
              <a:spcBef>
                <a:spcPts val="1100"/>
              </a:spcBef>
              <a:buClr>
                <a:schemeClr val="tx2"/>
              </a:buClr>
              <a:defRPr/>
            </a:lvl3pPr>
            <a:lvl4pPr>
              <a:spcBef>
                <a:spcPts val="1100"/>
              </a:spcBef>
              <a:buClr>
                <a:schemeClr val="accent1"/>
              </a:buClr>
              <a:defRPr/>
            </a:lvl4pPr>
            <a:lvl5pPr>
              <a:spcBef>
                <a:spcPts val="1100"/>
              </a:spcBef>
              <a:buClr>
                <a:schemeClr val="bg2">
                  <a:lumMod val="25000"/>
                </a:schemeClr>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226E6D72-8B14-8946-BAE9-7F2E965F3E7D}"/>
              </a:ext>
            </a:extLst>
          </p:cNvPr>
          <p:cNvSpPr>
            <a:spLocks noGrp="1"/>
          </p:cNvSpPr>
          <p:nvPr>
            <p:ph type="ftr" sz="quarter" idx="11"/>
          </p:nvPr>
        </p:nvSpPr>
        <p:spPr/>
        <p:txBody>
          <a:bodyPr/>
          <a:lstStyle/>
          <a:p>
            <a:r>
              <a:rPr lang="en-US"/>
              <a:t>Document Title</a:t>
            </a:r>
            <a:endParaRPr lang="en-US" dirty="0"/>
          </a:p>
        </p:txBody>
      </p:sp>
      <p:sp>
        <p:nvSpPr>
          <p:cNvPr id="9" name="Slide Number Placeholder 8">
            <a:extLst>
              <a:ext uri="{FF2B5EF4-FFF2-40B4-BE49-F238E27FC236}">
                <a16:creationId xmlns:a16="http://schemas.microsoft.com/office/drawing/2014/main" id="{6FFCB3CD-21C1-174A-91CF-FE1453D9B884}"/>
              </a:ext>
            </a:extLst>
          </p:cNvPr>
          <p:cNvSpPr>
            <a:spLocks noGrp="1"/>
          </p:cNvSpPr>
          <p:nvPr>
            <p:ph type="sldNum" sz="quarter" idx="12"/>
          </p:nvPr>
        </p:nvSpPr>
        <p:spPr/>
        <p:txBody>
          <a:bodyPr/>
          <a:lstStyle/>
          <a:p>
            <a:fld id="{0F408A5D-059A-A247-8344-29C129C8EF29}" type="slidenum">
              <a:rPr lang="en-US" smtClean="0"/>
              <a:pPr/>
              <a:t>‹#›</a:t>
            </a:fld>
            <a:endParaRPr lang="en-US" dirty="0"/>
          </a:p>
        </p:txBody>
      </p:sp>
    </p:spTree>
    <p:extLst>
      <p:ext uri="{BB962C8B-B14F-4D97-AF65-F5344CB8AC3E}">
        <p14:creationId xmlns:p14="http://schemas.microsoft.com/office/powerpoint/2010/main" val="2796562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1CBA641-701B-A842-9D76-BB9FE5FB2816}"/>
              </a:ext>
            </a:extLst>
          </p:cNvPr>
          <p:cNvSpPr/>
          <p:nvPr userDrawn="1"/>
        </p:nvSpPr>
        <p:spPr>
          <a:xfrm>
            <a:off x="0" y="1"/>
            <a:ext cx="12192000" cy="6129494"/>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84AAEF4D-1501-1C4A-8BF2-EBF84C353934}"/>
              </a:ext>
            </a:extLst>
          </p:cNvPr>
          <p:cNvSpPr>
            <a:spLocks noGrp="1"/>
          </p:cNvSpPr>
          <p:nvPr>
            <p:ph type="title"/>
          </p:nvPr>
        </p:nvSpPr>
        <p:spPr>
          <a:xfrm>
            <a:off x="838200" y="365125"/>
            <a:ext cx="10515600" cy="1325563"/>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746155A-A000-4041-920D-E7EEE74DEC15}"/>
              </a:ext>
            </a:extLst>
          </p:cNvPr>
          <p:cNvSpPr>
            <a:spLocks noGrp="1"/>
          </p:cNvSpPr>
          <p:nvPr>
            <p:ph idx="1"/>
          </p:nvPr>
        </p:nvSpPr>
        <p:spPr>
          <a:xfrm>
            <a:off x="838200" y="1825625"/>
            <a:ext cx="10515600" cy="4351338"/>
          </a:xfrm>
          <a:prstGeom prst="rect">
            <a:avLst/>
          </a:prstGeom>
        </p:spPr>
        <p:txBody>
          <a:bodyPr/>
          <a:lstStyle>
            <a:lvl1pPr>
              <a:spcBef>
                <a:spcPts val="1600"/>
              </a:spcBef>
              <a:defRPr/>
            </a:lvl1pPr>
            <a:lvl2pPr>
              <a:spcBef>
                <a:spcPts val="1100"/>
              </a:spcBef>
              <a:buClr>
                <a:schemeClr val="accent3"/>
              </a:buClr>
              <a:defRPr/>
            </a:lvl2pPr>
            <a:lvl3pPr>
              <a:spcBef>
                <a:spcPts val="1100"/>
              </a:spcBef>
              <a:buClr>
                <a:schemeClr val="tx2"/>
              </a:buClr>
              <a:defRPr/>
            </a:lvl3pPr>
            <a:lvl4pPr>
              <a:spcBef>
                <a:spcPts val="1100"/>
              </a:spcBef>
              <a:buClr>
                <a:schemeClr val="bg2">
                  <a:lumMod val="25000"/>
                </a:schemeClr>
              </a:buClr>
              <a:defRPr/>
            </a:lvl4pPr>
            <a:lvl5pPr>
              <a:spcBef>
                <a:spcPts val="1100"/>
              </a:spcBef>
              <a:buClr>
                <a:schemeClr val="bg2">
                  <a:lumMod val="25000"/>
                </a:schemeClr>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226E6D72-8B14-8946-BAE9-7F2E965F3E7D}"/>
              </a:ext>
            </a:extLst>
          </p:cNvPr>
          <p:cNvSpPr>
            <a:spLocks noGrp="1"/>
          </p:cNvSpPr>
          <p:nvPr>
            <p:ph type="ftr" sz="quarter" idx="11"/>
          </p:nvPr>
        </p:nvSpPr>
        <p:spPr/>
        <p:txBody>
          <a:bodyPr/>
          <a:lstStyle/>
          <a:p>
            <a:r>
              <a:rPr lang="en-US"/>
              <a:t>Document Title</a:t>
            </a:r>
            <a:endParaRPr lang="en-US" dirty="0"/>
          </a:p>
        </p:txBody>
      </p:sp>
      <p:sp>
        <p:nvSpPr>
          <p:cNvPr id="9" name="Slide Number Placeholder 8">
            <a:extLst>
              <a:ext uri="{FF2B5EF4-FFF2-40B4-BE49-F238E27FC236}">
                <a16:creationId xmlns:a16="http://schemas.microsoft.com/office/drawing/2014/main" id="{6FFCB3CD-21C1-174A-91CF-FE1453D9B884}"/>
              </a:ext>
            </a:extLst>
          </p:cNvPr>
          <p:cNvSpPr>
            <a:spLocks noGrp="1"/>
          </p:cNvSpPr>
          <p:nvPr>
            <p:ph type="sldNum" sz="quarter" idx="12"/>
          </p:nvPr>
        </p:nvSpPr>
        <p:spPr/>
        <p:txBody>
          <a:bodyPr/>
          <a:lstStyle/>
          <a:p>
            <a:fld id="{0F408A5D-059A-A247-8344-29C129C8EF29}" type="slidenum">
              <a:rPr lang="en-US" smtClean="0"/>
              <a:pPr/>
              <a:t>‹#›</a:t>
            </a:fld>
            <a:endParaRPr lang="en-US" dirty="0"/>
          </a:p>
        </p:txBody>
      </p:sp>
    </p:spTree>
    <p:extLst>
      <p:ext uri="{BB962C8B-B14F-4D97-AF65-F5344CB8AC3E}">
        <p14:creationId xmlns:p14="http://schemas.microsoft.com/office/powerpoint/2010/main" val="296057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45B6D-5702-EB41-BD5B-A2026290BBE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2A55E5EB-D470-424D-B29E-DD801C3221E2}"/>
              </a:ext>
            </a:extLst>
          </p:cNvPr>
          <p:cNvSpPr>
            <a:spLocks noGrp="1"/>
          </p:cNvSpPr>
          <p:nvPr>
            <p:ph type="body" idx="1"/>
          </p:nvPr>
        </p:nvSpPr>
        <p:spPr>
          <a:xfrm>
            <a:off x="906086" y="4589463"/>
            <a:ext cx="10441363" cy="1500187"/>
          </a:xfrm>
          <a:prstGeom prst="rect">
            <a:avLst/>
          </a:prstGeo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Footer Placeholder 7">
            <a:extLst>
              <a:ext uri="{FF2B5EF4-FFF2-40B4-BE49-F238E27FC236}">
                <a16:creationId xmlns:a16="http://schemas.microsoft.com/office/drawing/2014/main" id="{AA28F8C4-A416-6D47-B14B-F464C35985E9}"/>
              </a:ext>
            </a:extLst>
          </p:cNvPr>
          <p:cNvSpPr>
            <a:spLocks noGrp="1"/>
          </p:cNvSpPr>
          <p:nvPr>
            <p:ph type="ftr" sz="quarter" idx="11"/>
          </p:nvPr>
        </p:nvSpPr>
        <p:spPr/>
        <p:txBody>
          <a:bodyPr/>
          <a:lstStyle/>
          <a:p>
            <a:r>
              <a:rPr lang="en-US"/>
              <a:t>Document Title</a:t>
            </a:r>
            <a:endParaRPr lang="en-US" dirty="0"/>
          </a:p>
        </p:txBody>
      </p:sp>
      <p:sp>
        <p:nvSpPr>
          <p:cNvPr id="9" name="Slide Number Placeholder 8">
            <a:extLst>
              <a:ext uri="{FF2B5EF4-FFF2-40B4-BE49-F238E27FC236}">
                <a16:creationId xmlns:a16="http://schemas.microsoft.com/office/drawing/2014/main" id="{0AC3095E-FADF-A540-82A8-4DA001290018}"/>
              </a:ext>
            </a:extLst>
          </p:cNvPr>
          <p:cNvSpPr>
            <a:spLocks noGrp="1"/>
          </p:cNvSpPr>
          <p:nvPr>
            <p:ph type="sldNum" sz="quarter" idx="12"/>
          </p:nvPr>
        </p:nvSpPr>
        <p:spPr/>
        <p:txBody>
          <a:bodyPr/>
          <a:lstStyle/>
          <a:p>
            <a:fld id="{0F408A5D-059A-A247-8344-29C129C8EF29}" type="slidenum">
              <a:rPr lang="en-US" smtClean="0"/>
              <a:pPr/>
              <a:t>‹#›</a:t>
            </a:fld>
            <a:endParaRPr lang="en-US" dirty="0"/>
          </a:p>
        </p:txBody>
      </p:sp>
      <p:sp>
        <p:nvSpPr>
          <p:cNvPr id="6" name="Rectangle 5">
            <a:extLst>
              <a:ext uri="{FF2B5EF4-FFF2-40B4-BE49-F238E27FC236}">
                <a16:creationId xmlns:a16="http://schemas.microsoft.com/office/drawing/2014/main" id="{61651BDD-D095-574E-8568-6D2F71C0E908}"/>
              </a:ext>
            </a:extLst>
          </p:cNvPr>
          <p:cNvSpPr/>
          <p:nvPr userDrawn="1"/>
        </p:nvSpPr>
        <p:spPr>
          <a:xfrm>
            <a:off x="0" y="3674225"/>
            <a:ext cx="11347450" cy="814647"/>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Tree>
    <p:extLst>
      <p:ext uri="{BB962C8B-B14F-4D97-AF65-F5344CB8AC3E}">
        <p14:creationId xmlns:p14="http://schemas.microsoft.com/office/powerpoint/2010/main" val="2975457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45B6D-5702-EB41-BD5B-A2026290BBE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2A55E5EB-D470-424D-B29E-DD801C3221E2}"/>
              </a:ext>
            </a:extLst>
          </p:cNvPr>
          <p:cNvSpPr>
            <a:spLocks noGrp="1"/>
          </p:cNvSpPr>
          <p:nvPr>
            <p:ph type="body" idx="1"/>
          </p:nvPr>
        </p:nvSpPr>
        <p:spPr>
          <a:xfrm>
            <a:off x="906087" y="4589463"/>
            <a:ext cx="10441363" cy="1500187"/>
          </a:xfrm>
          <a:prstGeom prst="rect">
            <a:avLst/>
          </a:prstGeo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Footer Placeholder 7">
            <a:extLst>
              <a:ext uri="{FF2B5EF4-FFF2-40B4-BE49-F238E27FC236}">
                <a16:creationId xmlns:a16="http://schemas.microsoft.com/office/drawing/2014/main" id="{AA28F8C4-A416-6D47-B14B-F464C35985E9}"/>
              </a:ext>
            </a:extLst>
          </p:cNvPr>
          <p:cNvSpPr>
            <a:spLocks noGrp="1"/>
          </p:cNvSpPr>
          <p:nvPr>
            <p:ph type="ftr" sz="quarter" idx="11"/>
          </p:nvPr>
        </p:nvSpPr>
        <p:spPr/>
        <p:txBody>
          <a:bodyPr/>
          <a:lstStyle/>
          <a:p>
            <a:r>
              <a:rPr lang="en-US"/>
              <a:t>Document Title</a:t>
            </a:r>
            <a:endParaRPr lang="en-US" dirty="0"/>
          </a:p>
        </p:txBody>
      </p:sp>
      <p:sp>
        <p:nvSpPr>
          <p:cNvPr id="9" name="Slide Number Placeholder 8">
            <a:extLst>
              <a:ext uri="{FF2B5EF4-FFF2-40B4-BE49-F238E27FC236}">
                <a16:creationId xmlns:a16="http://schemas.microsoft.com/office/drawing/2014/main" id="{0AC3095E-FADF-A540-82A8-4DA001290018}"/>
              </a:ext>
            </a:extLst>
          </p:cNvPr>
          <p:cNvSpPr>
            <a:spLocks noGrp="1"/>
          </p:cNvSpPr>
          <p:nvPr>
            <p:ph type="sldNum" sz="quarter" idx="12"/>
          </p:nvPr>
        </p:nvSpPr>
        <p:spPr/>
        <p:txBody>
          <a:bodyPr/>
          <a:lstStyle/>
          <a:p>
            <a:fld id="{0F408A5D-059A-A247-8344-29C129C8EF29}" type="slidenum">
              <a:rPr lang="en-US" smtClean="0"/>
              <a:pPr/>
              <a:t>‹#›</a:t>
            </a:fld>
            <a:endParaRPr lang="en-US" dirty="0"/>
          </a:p>
        </p:txBody>
      </p:sp>
    </p:spTree>
    <p:extLst>
      <p:ext uri="{BB962C8B-B14F-4D97-AF65-F5344CB8AC3E}">
        <p14:creationId xmlns:p14="http://schemas.microsoft.com/office/powerpoint/2010/main" val="2275352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25FC0-6196-894E-8A64-170C07D85E1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ACD3D25-205D-3944-962E-9CBA893081E5}"/>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F981C5-57EC-8444-B397-BAB5AEF5D23A}"/>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09B1C2F5-9B3F-A443-B237-E6F4B8AC50F4}"/>
              </a:ext>
            </a:extLst>
          </p:cNvPr>
          <p:cNvSpPr>
            <a:spLocks noGrp="1"/>
          </p:cNvSpPr>
          <p:nvPr>
            <p:ph type="ftr" sz="quarter" idx="11"/>
          </p:nvPr>
        </p:nvSpPr>
        <p:spPr/>
        <p:txBody>
          <a:bodyPr/>
          <a:lstStyle/>
          <a:p>
            <a:r>
              <a:rPr lang="en-US"/>
              <a:t>Document Title</a:t>
            </a:r>
            <a:endParaRPr lang="en-US" dirty="0"/>
          </a:p>
        </p:txBody>
      </p:sp>
      <p:sp>
        <p:nvSpPr>
          <p:cNvPr id="10" name="Slide Number Placeholder 9">
            <a:extLst>
              <a:ext uri="{FF2B5EF4-FFF2-40B4-BE49-F238E27FC236}">
                <a16:creationId xmlns:a16="http://schemas.microsoft.com/office/drawing/2014/main" id="{575194DF-99B9-484E-B2FD-69F7877A5209}"/>
              </a:ext>
            </a:extLst>
          </p:cNvPr>
          <p:cNvSpPr>
            <a:spLocks noGrp="1"/>
          </p:cNvSpPr>
          <p:nvPr>
            <p:ph type="sldNum" sz="quarter" idx="12"/>
          </p:nvPr>
        </p:nvSpPr>
        <p:spPr/>
        <p:txBody>
          <a:bodyPr/>
          <a:lstStyle/>
          <a:p>
            <a:fld id="{0F408A5D-059A-A247-8344-29C129C8EF29}" type="slidenum">
              <a:rPr lang="en-US" smtClean="0"/>
              <a:pPr/>
              <a:t>‹#›</a:t>
            </a:fld>
            <a:endParaRPr lang="en-US" dirty="0"/>
          </a:p>
        </p:txBody>
      </p:sp>
    </p:spTree>
    <p:extLst>
      <p:ext uri="{BB962C8B-B14F-4D97-AF65-F5344CB8AC3E}">
        <p14:creationId xmlns:p14="http://schemas.microsoft.com/office/powerpoint/2010/main" val="552724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54F76-AF8A-314A-8B05-7E9E2B528FA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0F8F598-D65A-DF43-A53B-C54AE57A6AC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7CA1790-4832-A64D-A01A-3C3E57669EB5}"/>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FD5BB6-193F-B34E-9884-12552D786A5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4ADE333-2DB9-2940-BB65-68C125593CDC}"/>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7516C295-4C34-3E49-9663-F94D634C6D40}"/>
              </a:ext>
            </a:extLst>
          </p:cNvPr>
          <p:cNvSpPr>
            <a:spLocks noGrp="1"/>
          </p:cNvSpPr>
          <p:nvPr>
            <p:ph type="ftr" sz="quarter" idx="11"/>
          </p:nvPr>
        </p:nvSpPr>
        <p:spPr/>
        <p:txBody>
          <a:bodyPr/>
          <a:lstStyle/>
          <a:p>
            <a:r>
              <a:rPr lang="en-US"/>
              <a:t>Document Title</a:t>
            </a:r>
            <a:endParaRPr lang="en-US" dirty="0"/>
          </a:p>
        </p:txBody>
      </p:sp>
      <p:sp>
        <p:nvSpPr>
          <p:cNvPr id="12" name="Slide Number Placeholder 11">
            <a:extLst>
              <a:ext uri="{FF2B5EF4-FFF2-40B4-BE49-F238E27FC236}">
                <a16:creationId xmlns:a16="http://schemas.microsoft.com/office/drawing/2014/main" id="{6E9E1A2A-F71F-D84E-9BB6-C3F977B57BE4}"/>
              </a:ext>
            </a:extLst>
          </p:cNvPr>
          <p:cNvSpPr>
            <a:spLocks noGrp="1"/>
          </p:cNvSpPr>
          <p:nvPr>
            <p:ph type="sldNum" sz="quarter" idx="12"/>
          </p:nvPr>
        </p:nvSpPr>
        <p:spPr/>
        <p:txBody>
          <a:bodyPr/>
          <a:lstStyle/>
          <a:p>
            <a:fld id="{0F408A5D-059A-A247-8344-29C129C8EF29}" type="slidenum">
              <a:rPr lang="en-US" smtClean="0"/>
              <a:pPr/>
              <a:t>‹#›</a:t>
            </a:fld>
            <a:endParaRPr lang="en-US" dirty="0"/>
          </a:p>
        </p:txBody>
      </p:sp>
    </p:spTree>
    <p:extLst>
      <p:ext uri="{BB962C8B-B14F-4D97-AF65-F5344CB8AC3E}">
        <p14:creationId xmlns:p14="http://schemas.microsoft.com/office/powerpoint/2010/main" val="1392660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73A52-2D72-504C-8315-DDE9EF50829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7" name="Footer Placeholder 6">
            <a:extLst>
              <a:ext uri="{FF2B5EF4-FFF2-40B4-BE49-F238E27FC236}">
                <a16:creationId xmlns:a16="http://schemas.microsoft.com/office/drawing/2014/main" id="{40E4E35C-0EA5-E64B-962F-22874275001D}"/>
              </a:ext>
            </a:extLst>
          </p:cNvPr>
          <p:cNvSpPr>
            <a:spLocks noGrp="1"/>
          </p:cNvSpPr>
          <p:nvPr>
            <p:ph type="ftr" sz="quarter" idx="11"/>
          </p:nvPr>
        </p:nvSpPr>
        <p:spPr/>
        <p:txBody>
          <a:bodyPr/>
          <a:lstStyle/>
          <a:p>
            <a:r>
              <a:rPr lang="en-US"/>
              <a:t>Document Title</a:t>
            </a:r>
            <a:endParaRPr lang="en-US" dirty="0"/>
          </a:p>
        </p:txBody>
      </p:sp>
      <p:sp>
        <p:nvSpPr>
          <p:cNvPr id="8" name="Slide Number Placeholder 7">
            <a:extLst>
              <a:ext uri="{FF2B5EF4-FFF2-40B4-BE49-F238E27FC236}">
                <a16:creationId xmlns:a16="http://schemas.microsoft.com/office/drawing/2014/main" id="{C940A6AF-2583-B146-A921-C354741E07F4}"/>
              </a:ext>
            </a:extLst>
          </p:cNvPr>
          <p:cNvSpPr>
            <a:spLocks noGrp="1"/>
          </p:cNvSpPr>
          <p:nvPr>
            <p:ph type="sldNum" sz="quarter" idx="12"/>
          </p:nvPr>
        </p:nvSpPr>
        <p:spPr/>
        <p:txBody>
          <a:bodyPr/>
          <a:lstStyle/>
          <a:p>
            <a:fld id="{0F408A5D-059A-A247-8344-29C129C8EF29}" type="slidenum">
              <a:rPr lang="en-US" smtClean="0"/>
              <a:pPr/>
              <a:t>‹#›</a:t>
            </a:fld>
            <a:endParaRPr lang="en-US" dirty="0"/>
          </a:p>
        </p:txBody>
      </p:sp>
    </p:spTree>
    <p:extLst>
      <p:ext uri="{BB962C8B-B14F-4D97-AF65-F5344CB8AC3E}">
        <p14:creationId xmlns:p14="http://schemas.microsoft.com/office/powerpoint/2010/main" val="114521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DDA9E6DF-C45D-D341-8CD4-66D7C21FD5E8}"/>
              </a:ext>
            </a:extLst>
          </p:cNvPr>
          <p:cNvSpPr>
            <a:spLocks noGrp="1"/>
          </p:cNvSpPr>
          <p:nvPr>
            <p:ph idx="1"/>
          </p:nvPr>
        </p:nvSpPr>
        <p:spPr>
          <a:xfrm>
            <a:off x="838200" y="1825625"/>
            <a:ext cx="10515600" cy="4351338"/>
          </a:xfrm>
          <a:prstGeom prst="rect">
            <a:avLst/>
          </a:prstGeom>
        </p:spPr>
        <p:txBody>
          <a:bodyPr/>
          <a:lstStyle>
            <a:lvl1pPr marL="0" indent="0">
              <a:spcBef>
                <a:spcPts val="1600"/>
              </a:spcBef>
              <a:buNone/>
              <a:defRPr/>
            </a:lvl1pPr>
            <a:lvl2pPr marL="457200" indent="0">
              <a:spcBef>
                <a:spcPts val="1100"/>
              </a:spcBef>
              <a:buClr>
                <a:schemeClr val="accent3"/>
              </a:buClr>
              <a:buNone/>
              <a:defRPr/>
            </a:lvl2pPr>
            <a:lvl3pPr marL="914400" indent="0">
              <a:spcBef>
                <a:spcPts val="1100"/>
              </a:spcBef>
              <a:buClr>
                <a:schemeClr val="tx2"/>
              </a:buClr>
              <a:buNone/>
              <a:defRPr/>
            </a:lvl3pPr>
            <a:lvl4pPr marL="1371600" indent="0">
              <a:spcBef>
                <a:spcPts val="1100"/>
              </a:spcBef>
              <a:buClr>
                <a:schemeClr val="bg2">
                  <a:lumMod val="25000"/>
                </a:schemeClr>
              </a:buClr>
              <a:buNone/>
              <a:defRPr/>
            </a:lvl4pPr>
            <a:lvl5pPr marL="1828800" indent="0">
              <a:spcBef>
                <a:spcPts val="1100"/>
              </a:spcBef>
              <a:buClr>
                <a:schemeClr val="bg2">
                  <a:lumMod val="25000"/>
                </a:schemeClr>
              </a:buClr>
              <a:buNone/>
              <a:defRPr/>
            </a:lvl5pPr>
          </a:lstStyle>
          <a:p>
            <a:pPr lvl="0"/>
            <a:r>
              <a:rPr lang="en-US" dirty="0"/>
              <a:t>Edit Master text styles</a:t>
            </a:r>
          </a:p>
        </p:txBody>
      </p:sp>
      <p:sp>
        <p:nvSpPr>
          <p:cNvPr id="3" name="Footer Placeholder 2">
            <a:extLst>
              <a:ext uri="{FF2B5EF4-FFF2-40B4-BE49-F238E27FC236}">
                <a16:creationId xmlns:a16="http://schemas.microsoft.com/office/drawing/2014/main" id="{3661952D-288C-0244-AF97-004A46479DD4}"/>
              </a:ext>
            </a:extLst>
          </p:cNvPr>
          <p:cNvSpPr>
            <a:spLocks noGrp="1"/>
          </p:cNvSpPr>
          <p:nvPr>
            <p:ph type="ftr" sz="quarter" idx="11"/>
          </p:nvPr>
        </p:nvSpPr>
        <p:spPr/>
        <p:txBody>
          <a:bodyPr/>
          <a:lstStyle/>
          <a:p>
            <a:r>
              <a:rPr lang="en-US"/>
              <a:t>Document Title</a:t>
            </a:r>
            <a:endParaRPr lang="en-US" dirty="0"/>
          </a:p>
        </p:txBody>
      </p:sp>
      <p:sp>
        <p:nvSpPr>
          <p:cNvPr id="4" name="Slide Number Placeholder 3">
            <a:extLst>
              <a:ext uri="{FF2B5EF4-FFF2-40B4-BE49-F238E27FC236}">
                <a16:creationId xmlns:a16="http://schemas.microsoft.com/office/drawing/2014/main" id="{B9955E07-C33D-7D45-AD5F-44FE4742C4EB}"/>
              </a:ext>
            </a:extLst>
          </p:cNvPr>
          <p:cNvSpPr>
            <a:spLocks noGrp="1"/>
          </p:cNvSpPr>
          <p:nvPr>
            <p:ph type="sldNum" sz="quarter" idx="12"/>
          </p:nvPr>
        </p:nvSpPr>
        <p:spPr/>
        <p:txBody>
          <a:bodyPr/>
          <a:lstStyle/>
          <a:p>
            <a:fld id="{0F408A5D-059A-A247-8344-29C129C8EF29}" type="slidenum">
              <a:rPr lang="en-US" smtClean="0"/>
              <a:pPr/>
              <a:t>‹#›</a:t>
            </a:fld>
            <a:endParaRPr lang="en-US" dirty="0"/>
          </a:p>
        </p:txBody>
      </p:sp>
    </p:spTree>
    <p:extLst>
      <p:ext uri="{BB962C8B-B14F-4D97-AF65-F5344CB8AC3E}">
        <p14:creationId xmlns:p14="http://schemas.microsoft.com/office/powerpoint/2010/main" val="3611651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0D6D8F-B1D3-FA4A-9E16-E45F5D59EF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D0F05931-36CF-BD4A-BA02-41FF3A41C9E5}"/>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C9091326-D4DF-4A44-A729-97FEF6FEDD55}"/>
              </a:ext>
            </a:extLst>
          </p:cNvPr>
          <p:cNvSpPr>
            <a:spLocks noGrp="1"/>
          </p:cNvSpPr>
          <p:nvPr>
            <p:ph type="ftr" sz="quarter" idx="3"/>
          </p:nvPr>
        </p:nvSpPr>
        <p:spPr>
          <a:xfrm>
            <a:off x="1292202" y="6532831"/>
            <a:ext cx="4052882" cy="317852"/>
          </a:xfrm>
          <a:prstGeom prst="rect">
            <a:avLst/>
          </a:prstGeom>
        </p:spPr>
        <p:txBody>
          <a:bodyPr vert="horz" lIns="91440" tIns="45720" rIns="91440" bIns="45720" rtlCol="0" anchor="t" anchorCtr="0"/>
          <a:lstStyle>
            <a:lvl1pPr algn="ctr">
              <a:defRPr sz="1200">
                <a:solidFill>
                  <a:schemeClr val="bg2">
                    <a:lumMod val="50000"/>
                  </a:schemeClr>
                </a:solidFill>
              </a:defRPr>
            </a:lvl1pPr>
          </a:lstStyle>
          <a:p>
            <a:r>
              <a:rPr lang="en-US"/>
              <a:t>Document Title</a:t>
            </a:r>
            <a:endParaRPr lang="en-US" dirty="0"/>
          </a:p>
        </p:txBody>
      </p:sp>
      <p:sp>
        <p:nvSpPr>
          <p:cNvPr id="6" name="Slide Number Placeholder 5">
            <a:extLst>
              <a:ext uri="{FF2B5EF4-FFF2-40B4-BE49-F238E27FC236}">
                <a16:creationId xmlns:a16="http://schemas.microsoft.com/office/drawing/2014/main" id="{55BF853C-E04D-9A4E-A9E5-C2414B839946}"/>
              </a:ext>
            </a:extLst>
          </p:cNvPr>
          <p:cNvSpPr>
            <a:spLocks noGrp="1"/>
          </p:cNvSpPr>
          <p:nvPr>
            <p:ph type="sldNum" sz="quarter" idx="4"/>
          </p:nvPr>
        </p:nvSpPr>
        <p:spPr>
          <a:xfrm>
            <a:off x="11353799" y="6532831"/>
            <a:ext cx="626163" cy="317851"/>
          </a:xfrm>
          <a:prstGeom prst="rect">
            <a:avLst/>
          </a:prstGeom>
        </p:spPr>
        <p:txBody>
          <a:bodyPr vert="horz" lIns="91440" tIns="45720" rIns="91440" bIns="45720" rtlCol="0" anchor="t" anchorCtr="0"/>
          <a:lstStyle>
            <a:lvl1pPr algn="r">
              <a:defRPr sz="1000">
                <a:solidFill>
                  <a:schemeClr val="tx2"/>
                </a:solidFill>
              </a:defRPr>
            </a:lvl1pPr>
          </a:lstStyle>
          <a:p>
            <a:fld id="{0F408A5D-059A-A247-8344-29C129C8EF29}" type="slidenum">
              <a:rPr lang="en-US" smtClean="0"/>
              <a:pPr/>
              <a:t>‹#›</a:t>
            </a:fld>
            <a:endParaRPr lang="en-US" dirty="0"/>
          </a:p>
        </p:txBody>
      </p:sp>
      <p:pic>
        <p:nvPicPr>
          <p:cNvPr id="10" name="Picture 9">
            <a:extLst>
              <a:ext uri="{FF2B5EF4-FFF2-40B4-BE49-F238E27FC236}">
                <a16:creationId xmlns:a16="http://schemas.microsoft.com/office/drawing/2014/main" id="{B88F8C66-7A30-6D43-94F4-A2A315E28EC7}"/>
              </a:ext>
            </a:extLst>
          </p:cNvPr>
          <p:cNvPicPr>
            <a:picLocks noChangeAspect="1"/>
          </p:cNvPicPr>
          <p:nvPr userDrawn="1"/>
        </p:nvPicPr>
        <p:blipFill>
          <a:blip r:embed="rId15"/>
          <a:stretch>
            <a:fillRect/>
          </a:stretch>
        </p:blipFill>
        <p:spPr>
          <a:xfrm>
            <a:off x="11582226" y="149141"/>
            <a:ext cx="414328" cy="756947"/>
          </a:xfrm>
          <a:prstGeom prst="rect">
            <a:avLst/>
          </a:prstGeom>
        </p:spPr>
      </p:pic>
      <p:pic>
        <p:nvPicPr>
          <p:cNvPr id="32" name="Picture 31">
            <a:extLst>
              <a:ext uri="{FF2B5EF4-FFF2-40B4-BE49-F238E27FC236}">
                <a16:creationId xmlns:a16="http://schemas.microsoft.com/office/drawing/2014/main" id="{DA5D38A6-7E75-1647-BF52-44A75C978B11}"/>
              </a:ext>
            </a:extLst>
          </p:cNvPr>
          <p:cNvPicPr>
            <a:picLocks noChangeAspect="1"/>
          </p:cNvPicPr>
          <p:nvPr userDrawn="1"/>
        </p:nvPicPr>
        <p:blipFill>
          <a:blip r:embed="rId16"/>
          <a:stretch>
            <a:fillRect/>
          </a:stretch>
        </p:blipFill>
        <p:spPr>
          <a:xfrm>
            <a:off x="317451" y="6532831"/>
            <a:ext cx="815840" cy="339933"/>
          </a:xfrm>
          <a:prstGeom prst="rect">
            <a:avLst/>
          </a:prstGeom>
        </p:spPr>
      </p:pic>
      <p:sp>
        <p:nvSpPr>
          <p:cNvPr id="33" name="Rectangle 32">
            <a:extLst>
              <a:ext uri="{FF2B5EF4-FFF2-40B4-BE49-F238E27FC236}">
                <a16:creationId xmlns:a16="http://schemas.microsoft.com/office/drawing/2014/main" id="{05F6A309-F3AB-E848-A606-843297B5CA2E}"/>
              </a:ext>
            </a:extLst>
          </p:cNvPr>
          <p:cNvSpPr/>
          <p:nvPr userDrawn="1"/>
        </p:nvSpPr>
        <p:spPr>
          <a:xfrm>
            <a:off x="5565913" y="6559544"/>
            <a:ext cx="5787887" cy="303282"/>
          </a:xfrm>
          <a:prstGeom prst="rect">
            <a:avLst/>
          </a:prstGeom>
          <a:gradFill>
            <a:gsLst>
              <a:gs pos="74000">
                <a:srgbClr val="C0E8EB"/>
              </a:gs>
              <a:gs pos="54000">
                <a:srgbClr val="80D1D6"/>
              </a:gs>
              <a:gs pos="0">
                <a:schemeClr val="accent5"/>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4227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9" r:id="rId4"/>
    <p:sldLayoutId id="2147483651" r:id="rId5"/>
    <p:sldLayoutId id="2147483652" r:id="rId6"/>
    <p:sldLayoutId id="2147483653" r:id="rId7"/>
    <p:sldLayoutId id="2147483654" r:id="rId8"/>
    <p:sldLayoutId id="2147483658" r:id="rId9"/>
    <p:sldLayoutId id="2147483656" r:id="rId10"/>
    <p:sldLayoutId id="2147483657" r:id="rId11"/>
    <p:sldLayoutId id="2147483655" r:id="rId12"/>
    <p:sldLayoutId id="2147483661" r:id="rId13"/>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600"/>
        </a:spcBef>
        <a:buClr>
          <a:schemeClr val="accent1"/>
        </a:buClr>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1100"/>
        </a:spcBef>
        <a:buClr>
          <a:schemeClr val="accent3"/>
        </a:buClr>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1100"/>
        </a:spcBef>
        <a:buClr>
          <a:schemeClr val="tx2"/>
        </a:buClr>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1100"/>
        </a:spcBef>
        <a:buClr>
          <a:schemeClr val="accent1"/>
        </a:buClr>
        <a:buSzPct val="90000"/>
        <a:buFont typeface="Courier New" panose="02070309020205020404" pitchFamily="49" charset="0"/>
        <a:buChar char="o"/>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1100"/>
        </a:spcBef>
        <a:buFont typeface="System Font Regular"/>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33.xml"/><Relationship Id="rId7" Type="http://schemas.openxmlformats.org/officeDocument/2006/relationships/notesSlide" Target="../notesSlides/notesSlide10.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slideLayout" Target="../slideLayouts/slideLayout2.xml"/><Relationship Id="rId5" Type="http://schemas.openxmlformats.org/officeDocument/2006/relationships/tags" Target="../tags/tag35.xml"/><Relationship Id="rId4" Type="http://schemas.openxmlformats.org/officeDocument/2006/relationships/tags" Target="../tags/tag34.xml"/></Relationships>
</file>

<file path=ppt/slides/_rels/slide11.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6.pn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notesSlide" Target="../notesSlides/notesSlide12.xml"/><Relationship Id="rId4"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hyperlink" Target="https://creativecommons.org/licenses/by/3.0/" TargetMode="Externa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hyperlink" Target="http://whatsnext.nuance.com/healthcare/clinical-documentation/" TargetMode="External"/><Relationship Id="rId5" Type="http://schemas.openxmlformats.org/officeDocument/2006/relationships/image" Target="../media/image7.jp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tags" Target="../tags/tag51.xml"/><Relationship Id="rId13" Type="http://schemas.openxmlformats.org/officeDocument/2006/relationships/tags" Target="../tags/tag56.xml"/><Relationship Id="rId3" Type="http://schemas.openxmlformats.org/officeDocument/2006/relationships/tags" Target="../tags/tag46.xml"/><Relationship Id="rId7" Type="http://schemas.openxmlformats.org/officeDocument/2006/relationships/tags" Target="../tags/tag50.xml"/><Relationship Id="rId12" Type="http://schemas.openxmlformats.org/officeDocument/2006/relationships/tags" Target="../tags/tag55.xml"/><Relationship Id="rId17" Type="http://schemas.openxmlformats.org/officeDocument/2006/relationships/image" Target="../media/image8.png"/><Relationship Id="rId2" Type="http://schemas.openxmlformats.org/officeDocument/2006/relationships/tags" Target="../tags/tag45.xml"/><Relationship Id="rId16" Type="http://schemas.openxmlformats.org/officeDocument/2006/relationships/notesSlide" Target="../notesSlides/notesSlide14.xml"/><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tags" Target="../tags/tag54.xml"/><Relationship Id="rId5" Type="http://schemas.openxmlformats.org/officeDocument/2006/relationships/tags" Target="../tags/tag48.xml"/><Relationship Id="rId15" Type="http://schemas.openxmlformats.org/officeDocument/2006/relationships/slideLayout" Target="../slideLayouts/slideLayout2.xml"/><Relationship Id="rId10" Type="http://schemas.openxmlformats.org/officeDocument/2006/relationships/tags" Target="../tags/tag53.xml"/><Relationship Id="rId4" Type="http://schemas.openxmlformats.org/officeDocument/2006/relationships/tags" Target="../tags/tag47.xml"/><Relationship Id="rId9" Type="http://schemas.openxmlformats.org/officeDocument/2006/relationships/tags" Target="../tags/tag52.xml"/><Relationship Id="rId14" Type="http://schemas.openxmlformats.org/officeDocument/2006/relationships/tags" Target="../tags/tag57.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60.xml"/><Relationship Id="rId7" Type="http://schemas.openxmlformats.org/officeDocument/2006/relationships/slideLayout" Target="../slideLayouts/slideLayout2.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hyperlink" Target="https://pixabay.com/?utm_source=link-attribution&amp;utm_medium=referral&amp;utm_campaign=image&amp;utm_content=1019998" TargetMode="External"/><Relationship Id="rId5" Type="http://schemas.openxmlformats.org/officeDocument/2006/relationships/tags" Target="../tags/tag62.xml"/><Relationship Id="rId10" Type="http://schemas.openxmlformats.org/officeDocument/2006/relationships/hyperlink" Target="https://pixabay.com/users/Peggy_Marco-1553824/?utm_source=link-attribution&amp;utm_medium=referral&amp;utm_campaign=image&amp;utm_content=1019998" TargetMode="External"/><Relationship Id="rId4" Type="http://schemas.openxmlformats.org/officeDocument/2006/relationships/tags" Target="../tags/tag61.xml"/><Relationship Id="rId9" Type="http://schemas.openxmlformats.org/officeDocument/2006/relationships/image" Target="../media/image9.jpg"/></Relationships>
</file>

<file path=ppt/slides/_rels/slide16.xml.rels><?xml version="1.0" encoding="UTF-8" standalone="yes"?>
<Relationships xmlns="http://schemas.openxmlformats.org/package/2006/relationships"><Relationship Id="rId8" Type="http://schemas.openxmlformats.org/officeDocument/2006/relationships/tags" Target="../tags/tag71.xml"/><Relationship Id="rId13" Type="http://schemas.openxmlformats.org/officeDocument/2006/relationships/tags" Target="../tags/tag76.xml"/><Relationship Id="rId18" Type="http://schemas.openxmlformats.org/officeDocument/2006/relationships/tags" Target="../tags/tag81.xml"/><Relationship Id="rId3" Type="http://schemas.openxmlformats.org/officeDocument/2006/relationships/tags" Target="../tags/tag66.xml"/><Relationship Id="rId21" Type="http://schemas.openxmlformats.org/officeDocument/2006/relationships/tags" Target="../tags/tag84.xml"/><Relationship Id="rId7" Type="http://schemas.openxmlformats.org/officeDocument/2006/relationships/tags" Target="../tags/tag70.xml"/><Relationship Id="rId12" Type="http://schemas.openxmlformats.org/officeDocument/2006/relationships/tags" Target="../tags/tag75.xml"/><Relationship Id="rId17" Type="http://schemas.openxmlformats.org/officeDocument/2006/relationships/tags" Target="../tags/tag80.xml"/><Relationship Id="rId2" Type="http://schemas.openxmlformats.org/officeDocument/2006/relationships/tags" Target="../tags/tag65.xml"/><Relationship Id="rId16" Type="http://schemas.openxmlformats.org/officeDocument/2006/relationships/tags" Target="../tags/tag79.xml"/><Relationship Id="rId20" Type="http://schemas.openxmlformats.org/officeDocument/2006/relationships/tags" Target="../tags/tag83.xml"/><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tags" Target="../tags/tag74.xml"/><Relationship Id="rId5" Type="http://schemas.openxmlformats.org/officeDocument/2006/relationships/tags" Target="../tags/tag68.xml"/><Relationship Id="rId15" Type="http://schemas.openxmlformats.org/officeDocument/2006/relationships/tags" Target="../tags/tag78.xml"/><Relationship Id="rId23" Type="http://schemas.openxmlformats.org/officeDocument/2006/relationships/notesSlide" Target="../notesSlides/notesSlide16.xml"/><Relationship Id="rId10" Type="http://schemas.openxmlformats.org/officeDocument/2006/relationships/tags" Target="../tags/tag73.xml"/><Relationship Id="rId19" Type="http://schemas.openxmlformats.org/officeDocument/2006/relationships/tags" Target="../tags/tag82.xml"/><Relationship Id="rId4" Type="http://schemas.openxmlformats.org/officeDocument/2006/relationships/tags" Target="../tags/tag67.xml"/><Relationship Id="rId9" Type="http://schemas.openxmlformats.org/officeDocument/2006/relationships/tags" Target="../tags/tag72.xml"/><Relationship Id="rId14" Type="http://schemas.openxmlformats.org/officeDocument/2006/relationships/tags" Target="../tags/tag77.xml"/><Relationship Id="rId2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7.xml"/><Relationship Id="rId3" Type="http://schemas.openxmlformats.org/officeDocument/2006/relationships/tags" Target="../tags/tag87.xml"/><Relationship Id="rId7" Type="http://schemas.openxmlformats.org/officeDocument/2006/relationships/slideLayout" Target="../slideLayouts/slideLayout2.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9"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notesSlide" Target="../notesSlides/notesSlide2.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Layout" Target="../slideLayouts/slideLayout2.xml"/><Relationship Id="rId5" Type="http://schemas.openxmlformats.org/officeDocument/2006/relationships/tags" Target="../tags/tag9.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5" Type="http://schemas.openxmlformats.org/officeDocument/2006/relationships/notesSlide" Target="../notesSlides/notesSlide20.xml"/><Relationship Id="rId4"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102.xml"/><Relationship Id="rId7" Type="http://schemas.openxmlformats.org/officeDocument/2006/relationships/notesSlide" Target="../notesSlides/notesSlide21.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slideLayout" Target="../slideLayouts/slideLayout2.xml"/><Relationship Id="rId5" Type="http://schemas.openxmlformats.org/officeDocument/2006/relationships/tags" Target="../tags/tag104.xml"/><Relationship Id="rId4" Type="http://schemas.openxmlformats.org/officeDocument/2006/relationships/tags" Target="../tags/tag103.xml"/></Relationships>
</file>

<file path=ppt/slides/_rels/slide22.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9.xml"/><Relationship Id="rId7" Type="http://schemas.openxmlformats.org/officeDocument/2006/relationships/diagramQuickStyle" Target="../diagrams/quickStyle2.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notesSlide" Target="../notesSlides/notesSlide23.xml"/><Relationship Id="rId9" Type="http://schemas.microsoft.com/office/2007/relationships/diagramDrawing" Target="../diagrams/drawing2.xml"/></Relationships>
</file>

<file path=ppt/slides/_rels/slide24.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notesSlide" Target="../notesSlides/notesSlide24.xml"/><Relationship Id="rId18" Type="http://schemas.openxmlformats.org/officeDocument/2006/relationships/hyperlink" Target="http://meetthealchemist.blogspot.com/" TargetMode="Externa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slideLayout" Target="../slideLayouts/slideLayout2.xml"/><Relationship Id="rId17" Type="http://schemas.openxmlformats.org/officeDocument/2006/relationships/image" Target="../media/image14.jpg"/><Relationship Id="rId2" Type="http://schemas.openxmlformats.org/officeDocument/2006/relationships/tags" Target="../tags/tag111.xml"/><Relationship Id="rId16" Type="http://schemas.openxmlformats.org/officeDocument/2006/relationships/image" Target="../media/image13.jpg"/><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tags" Target="../tags/tag120.xml"/><Relationship Id="rId5" Type="http://schemas.openxmlformats.org/officeDocument/2006/relationships/tags" Target="../tags/tag114.xml"/><Relationship Id="rId15" Type="http://schemas.openxmlformats.org/officeDocument/2006/relationships/hyperlink" Target="https://pixabay.com/en/business-people-meeting-office-696076/" TargetMode="Externa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image" Target="../media/image12.jpg"/></Relationships>
</file>

<file path=ppt/slides/_rels/slide25.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notesSlide" Target="../notesSlides/notesSlide25.xml"/><Relationship Id="rId5" Type="http://schemas.openxmlformats.org/officeDocument/2006/relationships/slideLayout" Target="../slideLayouts/slideLayout2.xml"/><Relationship Id="rId4" Type="http://schemas.openxmlformats.org/officeDocument/2006/relationships/tags" Target="../tags/tag124.xml"/></Relationships>
</file>

<file path=ppt/slides/_rels/slide2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27.xml"/><Relationship Id="rId7" Type="http://schemas.openxmlformats.org/officeDocument/2006/relationships/notesSlide" Target="../notesSlides/notesSlide26.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slideLayout" Target="../slideLayouts/slideLayout2.xml"/><Relationship Id="rId5" Type="http://schemas.openxmlformats.org/officeDocument/2006/relationships/tags" Target="../tags/tag129.xml"/><Relationship Id="rId4" Type="http://schemas.openxmlformats.org/officeDocument/2006/relationships/tags" Target="../tags/tag128.xml"/><Relationship Id="rId9" Type="http://schemas.openxmlformats.org/officeDocument/2006/relationships/image" Target="../media/image10.png"/></Relationships>
</file>

<file path=ppt/slides/_rels/slide27.xml.rels><?xml version="1.0" encoding="UTF-8" standalone="yes"?>
<Relationships xmlns="http://schemas.openxmlformats.org/package/2006/relationships"><Relationship Id="rId8" Type="http://schemas.openxmlformats.org/officeDocument/2006/relationships/notesSlide" Target="../notesSlides/notesSlide27.xml"/><Relationship Id="rId3" Type="http://schemas.openxmlformats.org/officeDocument/2006/relationships/tags" Target="../tags/tag132.xml"/><Relationship Id="rId7" Type="http://schemas.openxmlformats.org/officeDocument/2006/relationships/slideLayout" Target="../slideLayouts/slideLayout2.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hyperlink" Target="https://creativecommons.org/licenses/by/3.0/" TargetMode="External"/><Relationship Id="rId5" Type="http://schemas.openxmlformats.org/officeDocument/2006/relationships/tags" Target="../tags/tag134.xml"/><Relationship Id="rId10" Type="http://schemas.openxmlformats.org/officeDocument/2006/relationships/hyperlink" Target="https://gymnasticscoaching.com/contact/" TargetMode="External"/><Relationship Id="rId4" Type="http://schemas.openxmlformats.org/officeDocument/2006/relationships/tags" Target="../tags/tag133.xml"/><Relationship Id="rId9" Type="http://schemas.openxmlformats.org/officeDocument/2006/relationships/image" Target="../media/image16.png"/></Relationships>
</file>

<file path=ppt/slides/_rels/slide28.xml.rels><?xml version="1.0" encoding="UTF-8" standalone="yes"?>
<Relationships xmlns="http://schemas.openxmlformats.org/package/2006/relationships"><Relationship Id="rId8" Type="http://schemas.openxmlformats.org/officeDocument/2006/relationships/notesSlide" Target="../notesSlides/notesSlide28.xml"/><Relationship Id="rId3" Type="http://schemas.openxmlformats.org/officeDocument/2006/relationships/tags" Target="../tags/tag138.xml"/><Relationship Id="rId7" Type="http://schemas.openxmlformats.org/officeDocument/2006/relationships/slideLayout" Target="../slideLayouts/slideLayout2.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tags" Target="../tags/tag141.xml"/><Relationship Id="rId11" Type="http://schemas.openxmlformats.org/officeDocument/2006/relationships/hyperlink" Target="https://creativecommons.org/licenses/by/3.0/" TargetMode="External"/><Relationship Id="rId5" Type="http://schemas.openxmlformats.org/officeDocument/2006/relationships/tags" Target="../tags/tag140.xml"/><Relationship Id="rId10" Type="http://schemas.openxmlformats.org/officeDocument/2006/relationships/hyperlink" Target="https://de.wikipedia.org/wiki/Eisbergmodell" TargetMode="External"/><Relationship Id="rId4" Type="http://schemas.openxmlformats.org/officeDocument/2006/relationships/tags" Target="../tags/tag139.xml"/><Relationship Id="rId9"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 Id="rId5" Type="http://schemas.openxmlformats.org/officeDocument/2006/relationships/notesSlide" Target="../notesSlides/notesSlide29.xml"/><Relationship Id="rId4"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3.xml"/></Relationships>
</file>

<file path=ppt/slides/_rels/slide30.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tags" Target="../tags/tag147.xml"/><Relationship Id="rId7" Type="http://schemas.openxmlformats.org/officeDocument/2006/relationships/diagramLayout" Target="../diagrams/layout3.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diagramData" Target="../diagrams/data3.xml"/><Relationship Id="rId5" Type="http://schemas.openxmlformats.org/officeDocument/2006/relationships/notesSlide" Target="../notesSlides/notesSlide30.xml"/><Relationship Id="rId10" Type="http://schemas.microsoft.com/office/2007/relationships/diagramDrawing" Target="../diagrams/drawing3.xml"/><Relationship Id="rId4" Type="http://schemas.openxmlformats.org/officeDocument/2006/relationships/slideLayout" Target="../slideLayouts/slideLayout2.xml"/><Relationship Id="rId9" Type="http://schemas.openxmlformats.org/officeDocument/2006/relationships/diagramColors" Target="../diagrams/colors3.xml"/></Relationships>
</file>

<file path=ppt/slides/_rels/slide31.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tags" Target="../tags/tag150.xml"/><Relationship Id="rId7" Type="http://schemas.openxmlformats.org/officeDocument/2006/relationships/diagramLayout" Target="../diagrams/layout4.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diagramData" Target="../diagrams/data4.xml"/><Relationship Id="rId5" Type="http://schemas.openxmlformats.org/officeDocument/2006/relationships/notesSlide" Target="../notesSlides/notesSlide31.xml"/><Relationship Id="rId10" Type="http://schemas.microsoft.com/office/2007/relationships/diagramDrawing" Target="../diagrams/drawing4.xml"/><Relationship Id="rId4" Type="http://schemas.openxmlformats.org/officeDocument/2006/relationships/slideLayout" Target="../slideLayouts/slideLayout2.xml"/><Relationship Id="rId9" Type="http://schemas.openxmlformats.org/officeDocument/2006/relationships/diagramColors" Target="../diagrams/colors4.xml"/></Relationships>
</file>

<file path=ppt/slides/_rels/slide32.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slideLayout" Target="../slideLayouts/slideLayout8.xml"/><Relationship Id="rId7" Type="http://schemas.openxmlformats.org/officeDocument/2006/relationships/diagramQuickStyle" Target="../diagrams/quickStyle5.xml"/><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notesSlide" Target="../notesSlides/notesSlide32.xml"/><Relationship Id="rId9" Type="http://schemas.microsoft.com/office/2007/relationships/diagramDrawing" Target="../diagrams/drawing5.xml"/></Relationships>
</file>

<file path=ppt/slides/_rels/slide33.xml.rels><?xml version="1.0" encoding="UTF-8" standalone="yes"?>
<Relationships xmlns="http://schemas.openxmlformats.org/package/2006/relationships"><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notesSlide" Target="../notesSlides/notesSlide33.xml"/><Relationship Id="rId5" Type="http://schemas.openxmlformats.org/officeDocument/2006/relationships/slideLayout" Target="../slideLayouts/slideLayout2.xml"/><Relationship Id="rId4" Type="http://schemas.openxmlformats.org/officeDocument/2006/relationships/tags" Target="../tags/tag156.xml"/></Relationships>
</file>

<file path=ppt/slides/_rels/slide34.xml.rels><?xml version="1.0" encoding="UTF-8" standalone="yes"?>
<Relationships xmlns="http://schemas.openxmlformats.org/package/2006/relationships"><Relationship Id="rId8" Type="http://schemas.openxmlformats.org/officeDocument/2006/relationships/notesSlide" Target="../notesSlides/notesSlide34.xml"/><Relationship Id="rId3" Type="http://schemas.openxmlformats.org/officeDocument/2006/relationships/tags" Target="../tags/tag159.xml"/><Relationship Id="rId7" Type="http://schemas.openxmlformats.org/officeDocument/2006/relationships/slideLayout" Target="../slideLayouts/slideLayout2.xml"/><Relationship Id="rId12" Type="http://schemas.openxmlformats.org/officeDocument/2006/relationships/image" Target="../media/image19.png"/><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tags" Target="../tags/tag162.xml"/><Relationship Id="rId11" Type="http://schemas.openxmlformats.org/officeDocument/2006/relationships/hyperlink" Target="https://creativecommons.org/licenses/by-sa/3.0/" TargetMode="External"/><Relationship Id="rId5" Type="http://schemas.openxmlformats.org/officeDocument/2006/relationships/tags" Target="../tags/tag161.xml"/><Relationship Id="rId10" Type="http://schemas.openxmlformats.org/officeDocument/2006/relationships/hyperlink" Target="http://skeptics.stackexchange.com/questions/1219/can-bacon-help-to-remove-splinters" TargetMode="External"/><Relationship Id="rId4" Type="http://schemas.openxmlformats.org/officeDocument/2006/relationships/tags" Target="../tags/tag160.xml"/><Relationship Id="rId9" Type="http://schemas.openxmlformats.org/officeDocument/2006/relationships/image" Target="../media/image18.jpg"/></Relationships>
</file>

<file path=ppt/slides/_rels/slide35.xml.rels><?xml version="1.0" encoding="UTF-8" standalone="yes"?>
<Relationships xmlns="http://schemas.openxmlformats.org/package/2006/relationships"><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notesSlide" Target="../notesSlides/notesSlide35.xml"/><Relationship Id="rId5" Type="http://schemas.openxmlformats.org/officeDocument/2006/relationships/slideLayout" Target="../slideLayouts/slideLayout5.xml"/><Relationship Id="rId4" Type="http://schemas.openxmlformats.org/officeDocument/2006/relationships/tags" Target="../tags/tag166.xml"/></Relationships>
</file>

<file path=ppt/slides/_rels/slide36.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 Id="rId5" Type="http://schemas.openxmlformats.org/officeDocument/2006/relationships/notesSlide" Target="../notesSlides/notesSlide36.xml"/><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tags" Target="../tags/tag170.xml"/><Relationship Id="rId5" Type="http://schemas.openxmlformats.org/officeDocument/2006/relationships/notesSlide" Target="../notesSlides/notesSlide37.xml"/><Relationship Id="rId4"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s://www.ncbi.nlm.nih.gov/pmc/articles/PMC4857505/" TargetMode="External"/><Relationship Id="rId3" Type="http://schemas.openxmlformats.org/officeDocument/2006/relationships/tags" Target="../tags/tag175.xml"/><Relationship Id="rId7" Type="http://schemas.openxmlformats.org/officeDocument/2006/relationships/notesSlide" Target="../notesSlides/notesSlide38.xml"/><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slideLayout" Target="../slideLayouts/slideLayout2.xml"/><Relationship Id="rId5" Type="http://schemas.openxmlformats.org/officeDocument/2006/relationships/tags" Target="../tags/tag177.xml"/><Relationship Id="rId10" Type="http://schemas.openxmlformats.org/officeDocument/2006/relationships/hyperlink" Target="http://keylimepodcast.libsyn.com/" TargetMode="External"/><Relationship Id="rId4" Type="http://schemas.openxmlformats.org/officeDocument/2006/relationships/tags" Target="../tags/tag176.xml"/><Relationship Id="rId9" Type="http://schemas.openxmlformats.org/officeDocument/2006/relationships/hyperlink" Target="https://www.ncbi.nlm.nih.gov/pmc/articles/PMC5398127/" TargetMode="External"/></Relationships>
</file>

<file path=ppt/slides/_rels/slide39.xml.rels><?xml version="1.0" encoding="UTF-8" standalone="yes"?>
<Relationships xmlns="http://schemas.openxmlformats.org/package/2006/relationships"><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notesSlide" Target="../notesSlides/notesSlide39.xml"/><Relationship Id="rId5" Type="http://schemas.openxmlformats.org/officeDocument/2006/relationships/slideLayout" Target="../slideLayouts/slideLayout2.xml"/><Relationship Id="rId4" Type="http://schemas.openxmlformats.org/officeDocument/2006/relationships/tags" Target="../tags/tag181.xml"/></Relationships>
</file>

<file path=ppt/slides/_rels/slide4.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notesSlide" Target="../notesSlides/notesSlide40.xml"/><Relationship Id="rId3" Type="http://schemas.openxmlformats.org/officeDocument/2006/relationships/tags" Target="../tags/tag184.xml"/><Relationship Id="rId7" Type="http://schemas.openxmlformats.org/officeDocument/2006/relationships/slideLayout" Target="../slideLayouts/slideLayout2.xml"/><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tags" Target="../tags/tag187.xml"/><Relationship Id="rId11" Type="http://schemas.openxmlformats.org/officeDocument/2006/relationships/hyperlink" Target="https://creativecommons.org/licenses/by-nc-nd/3.0/" TargetMode="External"/><Relationship Id="rId5" Type="http://schemas.openxmlformats.org/officeDocument/2006/relationships/tags" Target="../tags/tag186.xml"/><Relationship Id="rId10" Type="http://schemas.openxmlformats.org/officeDocument/2006/relationships/hyperlink" Target="http://level343.com/2016/04/11/marketing-just-another-word-manipulation/" TargetMode="External"/><Relationship Id="rId4" Type="http://schemas.openxmlformats.org/officeDocument/2006/relationships/tags" Target="../tags/tag185.xml"/><Relationship Id="rId9" Type="http://schemas.openxmlformats.org/officeDocument/2006/relationships/image" Target="../media/image20.jpg"/></Relationships>
</file>

<file path=ppt/slides/_rels/slide41.xml.rels><?xml version="1.0" encoding="UTF-8" standalone="yes"?>
<Relationships xmlns="http://schemas.openxmlformats.org/package/2006/relationships"><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tags" Target="../tags/tag188.xml"/><Relationship Id="rId5" Type="http://schemas.openxmlformats.org/officeDocument/2006/relationships/notesSlide" Target="../notesSlides/notesSlide41.xml"/><Relationship Id="rId4"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193.xml"/><Relationship Id="rId7" Type="http://schemas.openxmlformats.org/officeDocument/2006/relationships/hyperlink" Target="http://www.royalcollege.ca/mssites/casescenarios_fr/story_html5.html" TargetMode="External"/><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notesSlide" Target="../notesSlides/notesSlide42.xml"/><Relationship Id="rId5" Type="http://schemas.openxmlformats.org/officeDocument/2006/relationships/slideLayout" Target="../slideLayouts/slideLayout2.xml"/><Relationship Id="rId4" Type="http://schemas.openxmlformats.org/officeDocument/2006/relationships/tags" Target="../tags/tag194.xml"/></Relationships>
</file>

<file path=ppt/slides/_rels/slide43.xml.rels><?xml version="1.0" encoding="UTF-8" standalone="yes"?>
<Relationships xmlns="http://schemas.openxmlformats.org/package/2006/relationships"><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 Id="rId5" Type="http://schemas.openxmlformats.org/officeDocument/2006/relationships/notesSlide" Target="../notesSlides/notesSlide43.xml"/><Relationship Id="rId4"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198.xml"/><Relationship Id="rId5" Type="http://schemas.openxmlformats.org/officeDocument/2006/relationships/hyperlink" Target="http://www.royalcollege.ca/rcsite/cbd/assessment/competence-committees-e" TargetMode="External"/><Relationship Id="rId4" Type="http://schemas.openxmlformats.org/officeDocument/2006/relationships/hyperlink" Target="http://keylimepodcast.libsyn.com/" TargetMode="External"/></Relationships>
</file>

<file path=ppt/slides/_rels/slide45.xml.rels><?xml version="1.0" encoding="UTF-8" standalone="yes"?>
<Relationships xmlns="http://schemas.openxmlformats.org/package/2006/relationships"><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tags" Target="../tags/tag199.xml"/><Relationship Id="rId5" Type="http://schemas.openxmlformats.org/officeDocument/2006/relationships/notesSlide" Target="../notesSlides/notesSlide45.xml"/><Relationship Id="rId4"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notesSlide" Target="../notesSlides/notesSlide6.xml"/><Relationship Id="rId5" Type="http://schemas.openxmlformats.org/officeDocument/2006/relationships/slideLayout" Target="../slideLayouts/slideLayout5.xml"/><Relationship Id="rId4" Type="http://schemas.openxmlformats.org/officeDocument/2006/relationships/tags" Target="../tags/tag2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8.xml"/><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42CD1-8AAB-674F-B83D-427B743302D6}"/>
              </a:ext>
            </a:extLst>
          </p:cNvPr>
          <p:cNvSpPr>
            <a:spLocks noGrp="1"/>
          </p:cNvSpPr>
          <p:nvPr>
            <p:ph type="ctrTitle"/>
            <p:custDataLst>
              <p:tags r:id="rId2"/>
            </p:custDataLst>
          </p:nvPr>
        </p:nvSpPr>
        <p:spPr/>
        <p:txBody>
          <a:bodyPr/>
          <a:lstStyle/>
          <a:p>
            <a:r>
              <a:rPr lang="fr-CA" sz="4000" dirty="0"/>
              <a:t>Introduction aux </a:t>
            </a:r>
            <a:br>
              <a:rPr lang="fr-CA" sz="4000" dirty="0"/>
            </a:br>
            <a:r>
              <a:rPr lang="fr-CA" sz="4000" dirty="0"/>
              <a:t>comités de compétence</a:t>
            </a:r>
          </a:p>
        </p:txBody>
      </p:sp>
      <p:sp>
        <p:nvSpPr>
          <p:cNvPr id="12" name="TextBox 10">
            <a:extLst>
              <a:ext uri="{FF2B5EF4-FFF2-40B4-BE49-F238E27FC236}">
                <a16:creationId xmlns:a16="http://schemas.microsoft.com/office/drawing/2014/main" id="{0E9A07DB-5481-B247-BB9A-CE5335FF485C}"/>
              </a:ext>
            </a:extLst>
          </p:cNvPr>
          <p:cNvSpPr txBox="1"/>
          <p:nvPr>
            <p:custDataLst>
              <p:tags r:id="rId3"/>
            </p:custDataLst>
          </p:nvPr>
        </p:nvSpPr>
        <p:spPr>
          <a:xfrm>
            <a:off x="6043354" y="4108477"/>
            <a:ext cx="5652926"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600" b="1" dirty="0"/>
              <a:t>Présentateur : </a:t>
            </a:r>
          </a:p>
          <a:p>
            <a:r>
              <a:rPr lang="fr-CA" sz="1600" dirty="0"/>
              <a:t>Date : </a:t>
            </a:r>
          </a:p>
        </p:txBody>
      </p:sp>
    </p:spTree>
    <p:custDataLst>
      <p:tags r:id="rId1"/>
    </p:custDataLst>
    <p:extLst>
      <p:ext uri="{BB962C8B-B14F-4D97-AF65-F5344CB8AC3E}">
        <p14:creationId xmlns:p14="http://schemas.microsoft.com/office/powerpoint/2010/main" val="3215799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7B5365-7F53-473B-BF20-9C68058C36A4}"/>
              </a:ext>
            </a:extLst>
          </p:cNvPr>
          <p:cNvSpPr txBox="1"/>
          <p:nvPr>
            <p:custDataLst>
              <p:tags r:id="rId2"/>
            </p:custDataLst>
          </p:nvPr>
        </p:nvSpPr>
        <p:spPr>
          <a:xfrm>
            <a:off x="8963623" y="6215876"/>
            <a:ext cx="3429000" cy="276999"/>
          </a:xfrm>
          <a:prstGeom prst="rect">
            <a:avLst/>
          </a:prstGeom>
          <a:noFill/>
        </p:spPr>
        <p:txBody>
          <a:bodyPr wrap="square" rtlCol="0">
            <a:spAutoFit/>
          </a:bodyPr>
          <a:lstStyle/>
          <a:p>
            <a:r>
              <a:rPr lang="fr-CA" sz="1200" dirty="0"/>
              <a:t>“Windows to </a:t>
            </a:r>
            <a:r>
              <a:rPr lang="fr-CA" sz="1200" dirty="0" err="1"/>
              <a:t>Competence</a:t>
            </a:r>
            <a:r>
              <a:rPr lang="fr-CA" sz="1200" dirty="0"/>
              <a:t>” </a:t>
            </a:r>
            <a:r>
              <a:rPr lang="fr-CA" sz="1200" dirty="0" err="1"/>
              <a:t>Caverzagie</a:t>
            </a:r>
            <a:r>
              <a:rPr lang="fr-CA" sz="1200" dirty="0"/>
              <a:t> et </a:t>
            </a:r>
            <a:r>
              <a:rPr lang="fr-CA" sz="1200" dirty="0" err="1"/>
              <a:t>Lobst</a:t>
            </a:r>
            <a:endParaRPr lang="fr-CA" sz="1200" dirty="0"/>
          </a:p>
        </p:txBody>
      </p:sp>
      <p:sp>
        <p:nvSpPr>
          <p:cNvPr id="4" name="TextBox 3">
            <a:extLst>
              <a:ext uri="{FF2B5EF4-FFF2-40B4-BE49-F238E27FC236}">
                <a16:creationId xmlns:a16="http://schemas.microsoft.com/office/drawing/2014/main" id="{F60795AA-14B1-444F-AB63-E6EC98497E6F}"/>
              </a:ext>
            </a:extLst>
          </p:cNvPr>
          <p:cNvSpPr txBox="1"/>
          <p:nvPr>
            <p:custDataLst>
              <p:tags r:id="rId3"/>
            </p:custDataLst>
          </p:nvPr>
        </p:nvSpPr>
        <p:spPr>
          <a:xfrm>
            <a:off x="802889" y="372401"/>
            <a:ext cx="10281424" cy="523220"/>
          </a:xfrm>
          <a:prstGeom prst="rect">
            <a:avLst/>
          </a:prstGeom>
          <a:solidFill>
            <a:srgbClr val="00A3AD"/>
          </a:solidFill>
        </p:spPr>
        <p:txBody>
          <a:bodyPr wrap="square" rtlCol="0">
            <a:spAutoFit/>
          </a:bodyPr>
          <a:lstStyle/>
          <a:p>
            <a:pPr algn="ctr"/>
            <a:r>
              <a:rPr lang="fr-CA" sz="2800" dirty="0">
                <a:solidFill>
                  <a:schemeClr val="bg1"/>
                </a:solidFill>
              </a:rPr>
              <a:t>APC : Diriger des équipes interprofessionnelles et travailler avec elles</a:t>
            </a:r>
          </a:p>
        </p:txBody>
      </p:sp>
      <p:sp>
        <p:nvSpPr>
          <p:cNvPr id="2" name="TextBox 1"/>
          <p:cNvSpPr txBox="1"/>
          <p:nvPr>
            <p:custDataLst>
              <p:tags r:id="rId4"/>
            </p:custDataLst>
          </p:nvPr>
        </p:nvSpPr>
        <p:spPr>
          <a:xfrm>
            <a:off x="1806498" y="1282390"/>
            <a:ext cx="2286000" cy="369332"/>
          </a:xfrm>
          <a:prstGeom prst="rect">
            <a:avLst/>
          </a:prstGeom>
          <a:noFill/>
        </p:spPr>
        <p:txBody>
          <a:bodyPr wrap="square" rtlCol="0">
            <a:spAutoFit/>
          </a:bodyPr>
          <a:lstStyle/>
          <a:p>
            <a:endParaRPr lang="fr-CA" dirty="0"/>
          </a:p>
        </p:txBody>
      </p:sp>
      <p:pic>
        <p:nvPicPr>
          <p:cNvPr id="1027" name="Picture 3"/>
          <p:cNvPicPr>
            <a:picLocks noChangeAspect="1" noChangeArrowheads="1"/>
          </p:cNvPicPr>
          <p:nvPr>
            <p:custDataLst>
              <p:tags r:id="rId5"/>
            </p:custDataLst>
          </p:nvPr>
        </p:nvPicPr>
        <p:blipFill>
          <a:blip r:embed="rId8">
            <a:extLst>
              <a:ext uri="{28A0092B-C50C-407E-A947-70E740481C1C}">
                <a14:useLocalDpi xmlns:a14="http://schemas.microsoft.com/office/drawing/2010/main" val="0"/>
              </a:ext>
            </a:extLst>
          </a:blip>
          <a:srcRect/>
          <a:stretch>
            <a:fillRect/>
          </a:stretch>
        </p:blipFill>
        <p:spPr bwMode="auto">
          <a:xfrm>
            <a:off x="1564652" y="1083009"/>
            <a:ext cx="9252032" cy="4750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534198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24ECA-AE92-45DC-8DB7-B1DE464C6DAB}"/>
              </a:ext>
            </a:extLst>
          </p:cNvPr>
          <p:cNvSpPr>
            <a:spLocks noGrp="1"/>
          </p:cNvSpPr>
          <p:nvPr>
            <p:ph type="title"/>
            <p:custDataLst>
              <p:tags r:id="rId2"/>
            </p:custDataLst>
          </p:nvPr>
        </p:nvSpPr>
        <p:spPr>
          <a:xfrm>
            <a:off x="838200" y="418082"/>
            <a:ext cx="10515600" cy="1325563"/>
          </a:xfrm>
        </p:spPr>
        <p:txBody>
          <a:bodyPr/>
          <a:lstStyle/>
          <a:p>
            <a:r>
              <a:rPr lang="fr-CA" dirty="0"/>
              <a:t>Multiples observateurs</a:t>
            </a:r>
          </a:p>
        </p:txBody>
      </p:sp>
      <p:pic>
        <p:nvPicPr>
          <p:cNvPr id="1027" name="Picture 3"/>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1784195" y="1457324"/>
            <a:ext cx="8664498" cy="4765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525293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2001EDA-D306-4486-97C0-0A5652C447BA}"/>
              </a:ext>
            </a:extLst>
          </p:cNvPr>
          <p:cNvSpPr>
            <a:spLocks noGrp="1"/>
          </p:cNvSpPr>
          <p:nvPr>
            <p:ph type="title"/>
            <p:custDataLst>
              <p:tags r:id="rId2"/>
            </p:custDataLst>
          </p:nvPr>
        </p:nvSpPr>
        <p:spPr/>
        <p:txBody>
          <a:bodyPr/>
          <a:lstStyle/>
          <a:p>
            <a:r>
              <a:rPr lang="fr-CA" sz="4800"/>
              <a:t>Le rôle du comité de compétence</a:t>
            </a:r>
          </a:p>
        </p:txBody>
      </p:sp>
      <p:sp>
        <p:nvSpPr>
          <p:cNvPr id="5" name="Slide Number Placeholder 4">
            <a:extLst>
              <a:ext uri="{FF2B5EF4-FFF2-40B4-BE49-F238E27FC236}">
                <a16:creationId xmlns:a16="http://schemas.microsoft.com/office/drawing/2014/main" id="{6FC585A0-E17B-472E-BD73-56F4C0AC9E10}"/>
              </a:ext>
            </a:extLst>
          </p:cNvPr>
          <p:cNvSpPr>
            <a:spLocks noGrp="1"/>
          </p:cNvSpPr>
          <p:nvPr>
            <p:ph type="sldNum" sz="quarter" idx="12"/>
            <p:custDataLst>
              <p:tags r:id="rId3"/>
            </p:custDataLst>
          </p:nvPr>
        </p:nvSpPr>
        <p:spPr/>
        <p:txBody>
          <a:bodyPr/>
          <a:lstStyle/>
          <a:p>
            <a:fld id="{0F408A5D-059A-A247-8344-29C129C8EF29}" type="slidenum">
              <a:rPr lang="fr-CA" smtClean="0"/>
              <a:pPr/>
              <a:t>12</a:t>
            </a:fld>
            <a:endParaRPr lang="fr-CA"/>
          </a:p>
        </p:txBody>
      </p:sp>
    </p:spTree>
    <p:custDataLst>
      <p:tags r:id="rId1"/>
    </p:custDataLst>
    <p:extLst>
      <p:ext uri="{BB962C8B-B14F-4D97-AF65-F5344CB8AC3E}">
        <p14:creationId xmlns:p14="http://schemas.microsoft.com/office/powerpoint/2010/main" val="2372332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57B39B-31FE-4F7A-B717-565B00BCBBBA}"/>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2351532" y="1158708"/>
            <a:ext cx="7488936" cy="4992624"/>
          </a:xfrm>
          <a:prstGeom prst="rect">
            <a:avLst/>
          </a:prstGeom>
          <a:ln>
            <a:solidFill>
              <a:srgbClr val="FFFF00"/>
            </a:solidFill>
          </a:ln>
        </p:spPr>
      </p:pic>
      <p:sp>
        <p:nvSpPr>
          <p:cNvPr id="6" name="TextBox 5">
            <a:extLst>
              <a:ext uri="{FF2B5EF4-FFF2-40B4-BE49-F238E27FC236}">
                <a16:creationId xmlns:a16="http://schemas.microsoft.com/office/drawing/2014/main" id="{9D64B719-D544-433F-8D9D-4B79F867E1F6}"/>
              </a:ext>
            </a:extLst>
          </p:cNvPr>
          <p:cNvSpPr txBox="1"/>
          <p:nvPr>
            <p:custDataLst>
              <p:tags r:id="rId2"/>
            </p:custDataLst>
          </p:nvPr>
        </p:nvSpPr>
        <p:spPr>
          <a:xfrm>
            <a:off x="4536390" y="6203556"/>
            <a:ext cx="3542132" cy="230832"/>
          </a:xfrm>
          <a:prstGeom prst="rect">
            <a:avLst/>
          </a:prstGeom>
          <a:noFill/>
        </p:spPr>
        <p:txBody>
          <a:bodyPr wrap="square" rtlCol="0">
            <a:spAutoFit/>
          </a:bodyPr>
          <a:lstStyle/>
          <a:p>
            <a:r>
              <a:rPr lang="fr-CA" sz="900" dirty="0">
                <a:hlinkClick r:id="rId6"/>
              </a:rPr>
              <a:t>Cette image </a:t>
            </a:r>
            <a:r>
              <a:rPr lang="fr-CA" sz="900" dirty="0"/>
              <a:t>d’un auteur inconnu est protégée sous licence par </a:t>
            </a:r>
            <a:r>
              <a:rPr lang="fr-CA" sz="900" dirty="0">
                <a:hlinkClick r:id="rId7" tooltip="https://creativecommons.org/licenses/by/3.0/"/>
              </a:rPr>
              <a:t>CC BY</a:t>
            </a:r>
            <a:endParaRPr lang="fr-CA" sz="900" dirty="0"/>
          </a:p>
        </p:txBody>
      </p:sp>
    </p:spTree>
    <p:custDataLst>
      <p:tags r:id="rId1"/>
    </p:custDataLst>
    <p:extLst>
      <p:ext uri="{BB962C8B-B14F-4D97-AF65-F5344CB8AC3E}">
        <p14:creationId xmlns:p14="http://schemas.microsoft.com/office/powerpoint/2010/main" val="3866825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72324" y="260111"/>
            <a:ext cx="10101915" cy="902240"/>
          </a:xfrm>
        </p:spPr>
        <p:txBody>
          <a:bodyPr/>
          <a:lstStyle/>
          <a:p>
            <a:r>
              <a:rPr lang="fr-CA" dirty="0"/>
              <a:t>Que font les comités de compétence?</a:t>
            </a:r>
          </a:p>
        </p:txBody>
      </p:sp>
      <p:sp>
        <p:nvSpPr>
          <p:cNvPr id="4" name="Slide Number Placeholder 3"/>
          <p:cNvSpPr>
            <a:spLocks noGrp="1"/>
          </p:cNvSpPr>
          <p:nvPr>
            <p:ph type="sldNum" sz="quarter" idx="12"/>
            <p:custDataLst>
              <p:tags r:id="rId3"/>
            </p:custDataLst>
          </p:nvPr>
        </p:nvSpPr>
        <p:spPr>
          <a:xfrm>
            <a:off x="8994640" y="6174927"/>
            <a:ext cx="2844800" cy="365125"/>
          </a:xfrm>
        </p:spPr>
        <p:txBody>
          <a:bodyPr/>
          <a:lstStyle/>
          <a:p>
            <a:fld id="{2066355A-084C-D24E-9AD2-7E4FC41EA627}" type="slidenum">
              <a:rPr lang="fr-CA" smtClean="0"/>
              <a:pPr/>
              <a:t>14</a:t>
            </a:fld>
            <a:endParaRPr lang="fr-CA" dirty="0"/>
          </a:p>
        </p:txBody>
      </p:sp>
      <p:pic>
        <p:nvPicPr>
          <p:cNvPr id="2051" name="Picture 3"/>
          <p:cNvPicPr>
            <a:picLocks noChangeAspect="1" noChangeArrowheads="1"/>
          </p:cNvPicPr>
          <p:nvPr>
            <p:custDataLst>
              <p:tags r:id="rId4"/>
            </p:custDataLst>
          </p:nvPr>
        </p:nvPicPr>
        <p:blipFill rotWithShape="1">
          <a:blip r:embed="rId17">
            <a:extLst>
              <a:ext uri="{28A0092B-C50C-407E-A947-70E740481C1C}">
                <a14:useLocalDpi xmlns:a14="http://schemas.microsoft.com/office/drawing/2010/main" val="0"/>
              </a:ext>
            </a:extLst>
          </a:blip>
          <a:srcRect l="13625" t="19999" r="12549" b="7083"/>
          <a:stretch/>
        </p:blipFill>
        <p:spPr bwMode="auto">
          <a:xfrm>
            <a:off x="873247" y="1162349"/>
            <a:ext cx="10000992" cy="5556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custDataLst>
              <p:tags r:id="rId5"/>
            </p:custDataLst>
          </p:nvPr>
        </p:nvSpPr>
        <p:spPr>
          <a:xfrm>
            <a:off x="8709513" y="5790208"/>
            <a:ext cx="3376109" cy="769437"/>
          </a:xfrm>
          <a:prstGeom prst="rect">
            <a:avLst/>
          </a:prstGeom>
          <a:solidFill>
            <a:schemeClr val="bg1"/>
          </a:solidFill>
        </p:spPr>
        <p:txBody>
          <a:bodyPr wrap="square" lIns="121917" tIns="60958" rIns="121917" bIns="60958" rtlCol="0">
            <a:spAutoFit/>
          </a:bodyPr>
          <a:lstStyle/>
          <a:p>
            <a:r>
              <a:rPr lang="fr-CA" sz="1400" dirty="0"/>
              <a:t>Adaptation de </a:t>
            </a:r>
            <a:r>
              <a:rPr lang="fr-CA" sz="1400" dirty="0" err="1"/>
              <a:t>Hauer</a:t>
            </a:r>
            <a:r>
              <a:rPr lang="fr-CA" sz="1400" dirty="0"/>
              <a:t>, </a:t>
            </a:r>
            <a:r>
              <a:rPr lang="fr-CA" sz="1400" dirty="0" err="1"/>
              <a:t>Ekpenyong</a:t>
            </a:r>
            <a:r>
              <a:rPr lang="fr-CA" sz="1400" dirty="0"/>
              <a:t>, Chan</a:t>
            </a:r>
          </a:p>
          <a:p>
            <a:r>
              <a:rPr lang="fr-CA" sz="1400" dirty="0"/>
              <a:t>CIFR 2016 : Création, continuation</a:t>
            </a:r>
          </a:p>
          <a:p>
            <a:r>
              <a:rPr lang="fr-CA" sz="1400" dirty="0"/>
              <a:t>Comités de compétences cliniques</a:t>
            </a:r>
          </a:p>
        </p:txBody>
      </p:sp>
      <p:sp>
        <p:nvSpPr>
          <p:cNvPr id="6" name="TextBox 5"/>
          <p:cNvSpPr txBox="1"/>
          <p:nvPr>
            <p:custDataLst>
              <p:tags r:id="rId6"/>
            </p:custDataLst>
          </p:nvPr>
        </p:nvSpPr>
        <p:spPr>
          <a:xfrm>
            <a:off x="5073644" y="1404550"/>
            <a:ext cx="1600200" cy="923330"/>
          </a:xfrm>
          <a:prstGeom prst="rect">
            <a:avLst/>
          </a:prstGeom>
          <a:solidFill>
            <a:srgbClr val="00A8AC"/>
          </a:solidFill>
        </p:spPr>
        <p:txBody>
          <a:bodyPr wrap="square" rtlCol="0">
            <a:spAutoFit/>
          </a:bodyPr>
          <a:lstStyle/>
          <a:p>
            <a:r>
              <a:rPr lang="fr-CA" dirty="0"/>
              <a:t>Ils interprètent les données</a:t>
            </a:r>
          </a:p>
          <a:p>
            <a:endParaRPr lang="fr-CA" dirty="0"/>
          </a:p>
        </p:txBody>
      </p:sp>
      <p:sp>
        <p:nvSpPr>
          <p:cNvPr id="8" name="TextBox 7"/>
          <p:cNvSpPr txBox="1"/>
          <p:nvPr>
            <p:custDataLst>
              <p:tags r:id="rId7"/>
            </p:custDataLst>
          </p:nvPr>
        </p:nvSpPr>
        <p:spPr>
          <a:xfrm>
            <a:off x="6855801" y="2004713"/>
            <a:ext cx="1853712" cy="923330"/>
          </a:xfrm>
          <a:prstGeom prst="rect">
            <a:avLst/>
          </a:prstGeom>
          <a:solidFill>
            <a:srgbClr val="00A8AC"/>
          </a:solidFill>
        </p:spPr>
        <p:txBody>
          <a:bodyPr wrap="square" rtlCol="0">
            <a:spAutoFit/>
          </a:bodyPr>
          <a:lstStyle/>
          <a:p>
            <a:r>
              <a:rPr lang="fr-CA" dirty="0"/>
              <a:t>Ils rassemblent les données dont ils ont besoin</a:t>
            </a:r>
          </a:p>
        </p:txBody>
      </p:sp>
      <p:sp>
        <p:nvSpPr>
          <p:cNvPr id="9" name="TextBox 8"/>
          <p:cNvSpPr txBox="1"/>
          <p:nvPr>
            <p:custDataLst>
              <p:tags r:id="rId8"/>
            </p:custDataLst>
          </p:nvPr>
        </p:nvSpPr>
        <p:spPr>
          <a:xfrm>
            <a:off x="7652238" y="3335934"/>
            <a:ext cx="1600200" cy="923330"/>
          </a:xfrm>
          <a:prstGeom prst="rect">
            <a:avLst/>
          </a:prstGeom>
          <a:solidFill>
            <a:srgbClr val="00A8AC"/>
          </a:solidFill>
        </p:spPr>
        <p:txBody>
          <a:bodyPr wrap="square" rtlCol="0">
            <a:spAutoFit/>
          </a:bodyPr>
          <a:lstStyle/>
          <a:p>
            <a:r>
              <a:rPr lang="fr-CA" dirty="0"/>
              <a:t>Ils cernent les problèmes de curriculum</a:t>
            </a:r>
          </a:p>
        </p:txBody>
      </p:sp>
      <p:sp>
        <p:nvSpPr>
          <p:cNvPr id="10" name="TextBox 9"/>
          <p:cNvSpPr txBox="1"/>
          <p:nvPr>
            <p:custDataLst>
              <p:tags r:id="rId9"/>
            </p:custDataLst>
          </p:nvPr>
        </p:nvSpPr>
        <p:spPr>
          <a:xfrm>
            <a:off x="6855801" y="4730233"/>
            <a:ext cx="1600200" cy="923330"/>
          </a:xfrm>
          <a:prstGeom prst="rect">
            <a:avLst/>
          </a:prstGeom>
          <a:solidFill>
            <a:srgbClr val="00A8AC"/>
          </a:solidFill>
        </p:spPr>
        <p:txBody>
          <a:bodyPr wrap="square" rtlCol="0">
            <a:spAutoFit/>
          </a:bodyPr>
          <a:lstStyle/>
          <a:p>
            <a:r>
              <a:rPr lang="fr-CA" dirty="0"/>
              <a:t>Ils cernent les problèmes d’évaluation</a:t>
            </a:r>
          </a:p>
        </p:txBody>
      </p:sp>
      <p:sp>
        <p:nvSpPr>
          <p:cNvPr id="11" name="TextBox 10"/>
          <p:cNvSpPr txBox="1"/>
          <p:nvPr>
            <p:custDataLst>
              <p:tags r:id="rId10"/>
            </p:custDataLst>
          </p:nvPr>
        </p:nvSpPr>
        <p:spPr>
          <a:xfrm>
            <a:off x="5073644" y="5610225"/>
            <a:ext cx="1600200" cy="646331"/>
          </a:xfrm>
          <a:prstGeom prst="rect">
            <a:avLst/>
          </a:prstGeom>
          <a:solidFill>
            <a:srgbClr val="00A8AC"/>
          </a:solidFill>
        </p:spPr>
        <p:txBody>
          <a:bodyPr wrap="square" rtlCol="0">
            <a:spAutoFit/>
          </a:bodyPr>
          <a:lstStyle/>
          <a:p>
            <a:r>
              <a:rPr lang="fr-CA" dirty="0"/>
              <a:t>Ils travaillent en groupe</a:t>
            </a:r>
          </a:p>
        </p:txBody>
      </p:sp>
      <p:sp>
        <p:nvSpPr>
          <p:cNvPr id="12" name="TextBox 11"/>
          <p:cNvSpPr txBox="1"/>
          <p:nvPr>
            <p:custDataLst>
              <p:tags r:id="rId11"/>
            </p:custDataLst>
          </p:nvPr>
        </p:nvSpPr>
        <p:spPr>
          <a:xfrm>
            <a:off x="3225794" y="4868733"/>
            <a:ext cx="1600200" cy="646331"/>
          </a:xfrm>
          <a:prstGeom prst="rect">
            <a:avLst/>
          </a:prstGeom>
          <a:solidFill>
            <a:srgbClr val="00A8AC"/>
          </a:solidFill>
        </p:spPr>
        <p:txBody>
          <a:bodyPr wrap="square" rtlCol="0">
            <a:spAutoFit/>
          </a:bodyPr>
          <a:lstStyle/>
          <a:p>
            <a:r>
              <a:rPr lang="fr-CA" dirty="0"/>
              <a:t>Ils conseillent le DP</a:t>
            </a:r>
          </a:p>
        </p:txBody>
      </p:sp>
      <p:sp>
        <p:nvSpPr>
          <p:cNvPr id="13" name="TextBox 12"/>
          <p:cNvSpPr txBox="1"/>
          <p:nvPr>
            <p:custDataLst>
              <p:tags r:id="rId12"/>
            </p:custDataLst>
          </p:nvPr>
        </p:nvSpPr>
        <p:spPr>
          <a:xfrm>
            <a:off x="2251072" y="3474433"/>
            <a:ext cx="1949444" cy="646331"/>
          </a:xfrm>
          <a:prstGeom prst="rect">
            <a:avLst/>
          </a:prstGeom>
          <a:solidFill>
            <a:srgbClr val="00A8AC"/>
          </a:solidFill>
        </p:spPr>
        <p:txBody>
          <a:bodyPr wrap="square" rtlCol="0">
            <a:spAutoFit/>
          </a:bodyPr>
          <a:lstStyle/>
          <a:p>
            <a:r>
              <a:rPr lang="fr-CA" dirty="0"/>
              <a:t>Ils font un suivi de l’apprentissage</a:t>
            </a:r>
          </a:p>
        </p:txBody>
      </p:sp>
      <p:sp>
        <p:nvSpPr>
          <p:cNvPr id="14" name="TextBox 13"/>
          <p:cNvSpPr txBox="1"/>
          <p:nvPr>
            <p:custDataLst>
              <p:tags r:id="rId13"/>
            </p:custDataLst>
          </p:nvPr>
        </p:nvSpPr>
        <p:spPr>
          <a:xfrm>
            <a:off x="4972720" y="3474433"/>
            <a:ext cx="1701124" cy="646331"/>
          </a:xfrm>
          <a:prstGeom prst="rect">
            <a:avLst/>
          </a:prstGeom>
          <a:solidFill>
            <a:srgbClr val="00A8AC"/>
          </a:solidFill>
        </p:spPr>
        <p:txBody>
          <a:bodyPr wrap="square" rtlCol="0">
            <a:spAutoFit/>
          </a:bodyPr>
          <a:lstStyle/>
          <a:p>
            <a:r>
              <a:rPr lang="fr-CA" dirty="0"/>
              <a:t>Ils tirent des conclusions</a:t>
            </a:r>
          </a:p>
        </p:txBody>
      </p:sp>
      <p:sp>
        <p:nvSpPr>
          <p:cNvPr id="15" name="TextBox 14"/>
          <p:cNvSpPr txBox="1"/>
          <p:nvPr>
            <p:custDataLst>
              <p:tags r:id="rId14"/>
            </p:custDataLst>
          </p:nvPr>
        </p:nvSpPr>
        <p:spPr>
          <a:xfrm>
            <a:off x="3225794" y="2143213"/>
            <a:ext cx="1600200" cy="646331"/>
          </a:xfrm>
          <a:prstGeom prst="rect">
            <a:avLst/>
          </a:prstGeom>
          <a:solidFill>
            <a:srgbClr val="00A8AC"/>
          </a:solidFill>
        </p:spPr>
        <p:txBody>
          <a:bodyPr wrap="square" rtlCol="0">
            <a:spAutoFit/>
          </a:bodyPr>
          <a:lstStyle/>
          <a:p>
            <a:r>
              <a:rPr lang="fr-CA" dirty="0"/>
              <a:t>Ils donnent de la rétroaction</a:t>
            </a:r>
          </a:p>
        </p:txBody>
      </p:sp>
    </p:spTree>
    <p:custDataLst>
      <p:tags r:id="rId1"/>
    </p:custDataLst>
    <p:extLst>
      <p:ext uri="{BB962C8B-B14F-4D97-AF65-F5344CB8AC3E}">
        <p14:creationId xmlns:p14="http://schemas.microsoft.com/office/powerpoint/2010/main" val="1278323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12BC82-2CF8-437A-9E32-5FF67DA8C8A0}"/>
              </a:ext>
            </a:extLst>
          </p:cNvPr>
          <p:cNvPicPr>
            <a:picLocks noChangeAspect="1"/>
          </p:cNvPicPr>
          <p:nvPr>
            <p:custDataLst>
              <p:tags r:id="rId2"/>
            </p:custDataLst>
          </p:nvPr>
        </p:nvPicPr>
        <p:blipFill rotWithShape="1">
          <a:blip r:embed="rId9"/>
          <a:srcRect t="15737" b="8442"/>
          <a:stretch/>
        </p:blipFill>
        <p:spPr>
          <a:xfrm>
            <a:off x="7211721" y="2211125"/>
            <a:ext cx="4768241" cy="3615372"/>
          </a:xfrm>
          <a:prstGeom prst="rect">
            <a:avLst/>
          </a:prstGeom>
        </p:spPr>
      </p:pic>
      <p:sp>
        <p:nvSpPr>
          <p:cNvPr id="2" name="Title 1">
            <a:extLst>
              <a:ext uri="{FF2B5EF4-FFF2-40B4-BE49-F238E27FC236}">
                <a16:creationId xmlns:a16="http://schemas.microsoft.com/office/drawing/2014/main" id="{CB89941D-E8A9-41A3-AEB8-D28C584B2CA0}"/>
              </a:ext>
            </a:extLst>
          </p:cNvPr>
          <p:cNvSpPr>
            <a:spLocks noGrp="1"/>
          </p:cNvSpPr>
          <p:nvPr>
            <p:ph type="title"/>
            <p:custDataLst>
              <p:tags r:id="rId3"/>
            </p:custDataLst>
          </p:nvPr>
        </p:nvSpPr>
        <p:spPr/>
        <p:txBody>
          <a:bodyPr/>
          <a:lstStyle/>
          <a:p>
            <a:r>
              <a:rPr lang="fr-CA" dirty="0">
                <a:cs typeface="Arial" panose="020B0604020202020204" pitchFamily="34" charset="0"/>
              </a:rPr>
              <a:t>Modèle de développement (pas encore… là)</a:t>
            </a:r>
          </a:p>
        </p:txBody>
      </p:sp>
      <p:sp>
        <p:nvSpPr>
          <p:cNvPr id="3" name="Content Placeholder 2">
            <a:extLst>
              <a:ext uri="{FF2B5EF4-FFF2-40B4-BE49-F238E27FC236}">
                <a16:creationId xmlns:a16="http://schemas.microsoft.com/office/drawing/2014/main" id="{2EC002E4-521D-43B0-94B2-6A630C2868D1}"/>
              </a:ext>
            </a:extLst>
          </p:cNvPr>
          <p:cNvSpPr>
            <a:spLocks noGrp="1"/>
          </p:cNvSpPr>
          <p:nvPr>
            <p:ph idx="1"/>
            <p:custDataLst>
              <p:tags r:id="rId4"/>
            </p:custDataLst>
          </p:nvPr>
        </p:nvSpPr>
        <p:spPr>
          <a:xfrm>
            <a:off x="0" y="1812161"/>
            <a:ext cx="8760617" cy="4351338"/>
          </a:xfrm>
        </p:spPr>
        <p:txBody>
          <a:bodyPr/>
          <a:lstStyle/>
          <a:p>
            <a:pPr marL="0" indent="0" algn="ctr">
              <a:buNone/>
            </a:pPr>
            <a:r>
              <a:rPr lang="fr-CA" sz="3200" dirty="0">
                <a:latin typeface="+mj-lt"/>
                <a:cs typeface="Arial" panose="020B0604020202020204" pitchFamily="34" charset="0"/>
              </a:rPr>
              <a:t>Recueillir suffisamment de données probantes pour faire passer un résident d’une étape à l’autre (PROMOTION) </a:t>
            </a:r>
          </a:p>
          <a:p>
            <a:pPr marL="0" indent="0" algn="ctr">
              <a:buNone/>
            </a:pPr>
            <a:r>
              <a:rPr lang="fr-CA" sz="3600" dirty="0">
                <a:latin typeface="+mj-lt"/>
                <a:cs typeface="Arial" panose="020B0604020202020204" pitchFamily="34" charset="0"/>
              </a:rPr>
              <a:t>NON PAS</a:t>
            </a:r>
          </a:p>
          <a:p>
            <a:pPr marL="0" indent="0" algn="ctr">
              <a:buNone/>
            </a:pPr>
            <a:r>
              <a:rPr lang="fr-CA" sz="3200" dirty="0">
                <a:latin typeface="+mj-lt"/>
                <a:cs typeface="Arial" panose="020B0604020202020204" pitchFamily="34" charset="0"/>
              </a:rPr>
              <a:t>Recueillir suffisamment de données probantes pour refuser qu’un résident passe à la prochaine étape (ÉCHEC)</a:t>
            </a:r>
          </a:p>
          <a:p>
            <a:endParaRPr lang="fr-CA" dirty="0">
              <a:latin typeface="+mj-lt"/>
              <a:cs typeface="Arial" panose="020B0604020202020204" pitchFamily="34" charset="0"/>
            </a:endParaRPr>
          </a:p>
        </p:txBody>
      </p:sp>
      <p:sp>
        <p:nvSpPr>
          <p:cNvPr id="5" name="Slide Number Placeholder 4">
            <a:extLst>
              <a:ext uri="{FF2B5EF4-FFF2-40B4-BE49-F238E27FC236}">
                <a16:creationId xmlns:a16="http://schemas.microsoft.com/office/drawing/2014/main" id="{DBEA16EB-CBE7-40E1-B472-D8F81C43B6F2}"/>
              </a:ext>
            </a:extLst>
          </p:cNvPr>
          <p:cNvSpPr>
            <a:spLocks noGrp="1"/>
          </p:cNvSpPr>
          <p:nvPr>
            <p:ph type="sldNum" sz="quarter" idx="12"/>
            <p:custDataLst>
              <p:tags r:id="rId5"/>
            </p:custDataLst>
          </p:nvPr>
        </p:nvSpPr>
        <p:spPr/>
        <p:txBody>
          <a:bodyPr/>
          <a:lstStyle/>
          <a:p>
            <a:fld id="{0F408A5D-059A-A247-8344-29C129C8EF29}" type="slidenum">
              <a:rPr lang="fr-CA" smtClean="0"/>
              <a:pPr/>
              <a:t>15</a:t>
            </a:fld>
            <a:endParaRPr lang="fr-CA" dirty="0"/>
          </a:p>
        </p:txBody>
      </p:sp>
      <p:sp>
        <p:nvSpPr>
          <p:cNvPr id="8" name="TextBox 7">
            <a:extLst>
              <a:ext uri="{FF2B5EF4-FFF2-40B4-BE49-F238E27FC236}">
                <a16:creationId xmlns:a16="http://schemas.microsoft.com/office/drawing/2014/main" id="{6862CA7A-200F-4047-BDC2-0985B7655548}"/>
              </a:ext>
            </a:extLst>
          </p:cNvPr>
          <p:cNvSpPr txBox="1"/>
          <p:nvPr>
            <p:custDataLst>
              <p:tags r:id="rId6"/>
            </p:custDataLst>
          </p:nvPr>
        </p:nvSpPr>
        <p:spPr>
          <a:xfrm>
            <a:off x="6132165" y="6163499"/>
            <a:ext cx="6059835" cy="369332"/>
          </a:xfrm>
          <a:prstGeom prst="rect">
            <a:avLst/>
          </a:prstGeom>
          <a:noFill/>
        </p:spPr>
        <p:txBody>
          <a:bodyPr wrap="square" rtlCol="0">
            <a:spAutoFit/>
          </a:bodyPr>
          <a:lstStyle/>
          <a:p>
            <a:r>
              <a:rPr lang="fr-CA" dirty="0"/>
              <a:t>Image fournie par </a:t>
            </a:r>
            <a:r>
              <a:rPr lang="fr-CA" u="sng" dirty="0">
                <a:hlinkClick r:id="rId10"/>
              </a:rPr>
              <a:t>Peggy et Marco </a:t>
            </a:r>
            <a:r>
              <a:rPr lang="fr-CA" u="sng" dirty="0" err="1">
                <a:hlinkClick r:id="rId10"/>
              </a:rPr>
              <a:t>Lachmann</a:t>
            </a:r>
            <a:r>
              <a:rPr lang="fr-CA" u="sng" dirty="0">
                <a:hlinkClick r:id="rId10"/>
              </a:rPr>
              <a:t>-Anke</a:t>
            </a:r>
            <a:r>
              <a:rPr lang="fr-CA" dirty="0"/>
              <a:t> de </a:t>
            </a:r>
            <a:r>
              <a:rPr lang="fr-CA" u="sng" dirty="0" err="1">
                <a:hlinkClick r:id="rId11"/>
              </a:rPr>
              <a:t>Pixabay</a:t>
            </a:r>
            <a:r>
              <a:rPr lang="fr-CA" dirty="0"/>
              <a:t> </a:t>
            </a:r>
          </a:p>
        </p:txBody>
      </p:sp>
    </p:spTree>
    <p:custDataLst>
      <p:tags r:id="rId1"/>
    </p:custDataLst>
    <p:extLst>
      <p:ext uri="{BB962C8B-B14F-4D97-AF65-F5344CB8AC3E}">
        <p14:creationId xmlns:p14="http://schemas.microsoft.com/office/powerpoint/2010/main" val="1345591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 29"/>
          <p:cNvSpPr/>
          <p:nvPr>
            <p:custDataLst>
              <p:tags r:id="rId2"/>
            </p:custDataLst>
          </p:nvPr>
        </p:nvSpPr>
        <p:spPr>
          <a:xfrm>
            <a:off x="685801" y="1508760"/>
            <a:ext cx="10680404" cy="4898619"/>
          </a:xfrm>
          <a:prstGeom prst="ellipse">
            <a:avLst/>
          </a:prstGeom>
          <a:noFill/>
          <a:ln>
            <a:solidFill>
              <a:srgbClr val="C00000"/>
            </a:solidFill>
          </a:ln>
          <a:effectLst>
            <a:outerShdw blurRad="50800" dist="508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fr-CA" dirty="0"/>
          </a:p>
        </p:txBody>
      </p:sp>
      <p:sp>
        <p:nvSpPr>
          <p:cNvPr id="2" name="Title 1"/>
          <p:cNvSpPr>
            <a:spLocks noGrp="1"/>
          </p:cNvSpPr>
          <p:nvPr>
            <p:ph type="title"/>
            <p:custDataLst>
              <p:tags r:id="rId3"/>
            </p:custDataLst>
          </p:nvPr>
        </p:nvSpPr>
        <p:spPr>
          <a:xfrm>
            <a:off x="838199" y="365125"/>
            <a:ext cx="10781371" cy="1325563"/>
          </a:xfrm>
        </p:spPr>
        <p:txBody>
          <a:bodyPr/>
          <a:lstStyle/>
          <a:p>
            <a:r>
              <a:rPr lang="fr-CA" dirty="0"/>
              <a:t>Quels sont les liens entre les divers éléments?</a:t>
            </a:r>
          </a:p>
        </p:txBody>
      </p:sp>
      <p:sp>
        <p:nvSpPr>
          <p:cNvPr id="5" name="TextBox 4"/>
          <p:cNvSpPr txBox="1"/>
          <p:nvPr>
            <p:custDataLst>
              <p:tags r:id="rId4"/>
            </p:custDataLst>
          </p:nvPr>
        </p:nvSpPr>
        <p:spPr>
          <a:xfrm>
            <a:off x="1650745" y="3308509"/>
            <a:ext cx="1295349" cy="338550"/>
          </a:xfrm>
          <a:prstGeom prst="rect">
            <a:avLst/>
          </a:prstGeom>
          <a:noFill/>
        </p:spPr>
        <p:txBody>
          <a:bodyPr wrap="none" lIns="121917" tIns="60958" rIns="121917" bIns="60958" rtlCol="0">
            <a:spAutoFit/>
          </a:bodyPr>
          <a:lstStyle/>
          <a:p>
            <a:r>
              <a:rPr lang="fr-CA" sz="1400" b="1" dirty="0"/>
              <a:t>ÉVALUATEURS</a:t>
            </a:r>
          </a:p>
        </p:txBody>
      </p:sp>
      <p:sp>
        <p:nvSpPr>
          <p:cNvPr id="6" name="TextBox 5"/>
          <p:cNvSpPr txBox="1"/>
          <p:nvPr>
            <p:custDataLst>
              <p:tags r:id="rId5"/>
            </p:custDataLst>
          </p:nvPr>
        </p:nvSpPr>
        <p:spPr>
          <a:xfrm>
            <a:off x="1650741" y="3509552"/>
            <a:ext cx="4197040" cy="2092877"/>
          </a:xfrm>
          <a:prstGeom prst="rect">
            <a:avLst/>
          </a:prstGeom>
          <a:noFill/>
        </p:spPr>
        <p:txBody>
          <a:bodyPr wrap="none" lIns="121917" tIns="60958" rIns="121917" bIns="60958" rtlCol="0">
            <a:spAutoFit/>
          </a:bodyPr>
          <a:lstStyle/>
          <a:p>
            <a:pPr marL="285744" indent="-285744">
              <a:buFont typeface="Arial" panose="020B0604020202020204" pitchFamily="34" charset="0"/>
              <a:buChar char="•"/>
            </a:pPr>
            <a:r>
              <a:rPr lang="fr-CA" sz="1600" dirty="0"/>
              <a:t>Observations directes</a:t>
            </a:r>
          </a:p>
          <a:p>
            <a:pPr marL="285744" indent="-285744">
              <a:buFont typeface="Arial" panose="020B0604020202020204" pitchFamily="34" charset="0"/>
              <a:buChar char="•"/>
            </a:pPr>
            <a:r>
              <a:rPr lang="fr-CA" sz="1600" dirty="0"/>
              <a:t>Inscriptions dans le portfolio</a:t>
            </a:r>
          </a:p>
          <a:p>
            <a:pPr marL="285744" indent="-285744">
              <a:buFont typeface="Arial" panose="020B0604020202020204" pitchFamily="34" charset="0"/>
              <a:buChar char="•"/>
            </a:pPr>
            <a:r>
              <a:rPr lang="fr-CA" sz="1600" dirty="0"/>
              <a:t>Rétroaction </a:t>
            </a:r>
            <a:r>
              <a:rPr lang="fr-CA" sz="1600" dirty="0" err="1"/>
              <a:t>multisources</a:t>
            </a:r>
            <a:endParaRPr lang="fr-CA" sz="1600" dirty="0"/>
          </a:p>
          <a:p>
            <a:pPr marL="285744" indent="-285744">
              <a:buFont typeface="Arial" panose="020B0604020202020204" pitchFamily="34" charset="0"/>
              <a:buChar char="•"/>
            </a:pPr>
            <a:r>
              <a:rPr lang="fr-CA" sz="1600" dirty="0"/>
              <a:t>Évaluations et commentaires en fin de stage</a:t>
            </a:r>
          </a:p>
          <a:p>
            <a:pPr marL="285744" indent="-285744">
              <a:buFont typeface="Arial" panose="020B0604020202020204" pitchFamily="34" charset="0"/>
              <a:buChar char="•"/>
            </a:pPr>
            <a:r>
              <a:rPr lang="fr-CA" sz="1600" dirty="0"/>
              <a:t>Évaluations des APC</a:t>
            </a:r>
          </a:p>
          <a:p>
            <a:pPr marL="285744" indent="-285744">
              <a:buFont typeface="Arial" panose="020B0604020202020204" pitchFamily="34" charset="0"/>
              <a:buChar char="•"/>
            </a:pPr>
            <a:r>
              <a:rPr lang="fr-CA" sz="1600" dirty="0"/>
              <a:t>Données informelles</a:t>
            </a:r>
          </a:p>
          <a:p>
            <a:pPr marL="285744" indent="-285744">
              <a:buFont typeface="Arial" panose="020B0604020202020204" pitchFamily="34" charset="0"/>
              <a:buChar char="•"/>
            </a:pPr>
            <a:r>
              <a:rPr lang="fr-CA" sz="1600" dirty="0"/>
              <a:t>Résultats des ECOS</a:t>
            </a:r>
          </a:p>
          <a:p>
            <a:pPr marL="285744" indent="-285744">
              <a:buFont typeface="Arial" panose="020B0604020202020204" pitchFamily="34" charset="0"/>
              <a:buChar char="•"/>
            </a:pPr>
            <a:r>
              <a:rPr lang="fr-CA" sz="1600" dirty="0"/>
              <a:t>Autre</a:t>
            </a:r>
          </a:p>
        </p:txBody>
      </p:sp>
      <p:sp>
        <p:nvSpPr>
          <p:cNvPr id="7" name="TextBox 6"/>
          <p:cNvSpPr txBox="1"/>
          <p:nvPr>
            <p:custDataLst>
              <p:tags r:id="rId6"/>
            </p:custDataLst>
          </p:nvPr>
        </p:nvSpPr>
        <p:spPr>
          <a:xfrm>
            <a:off x="6819271" y="3224569"/>
            <a:ext cx="456209" cy="338550"/>
          </a:xfrm>
          <a:prstGeom prst="rect">
            <a:avLst/>
          </a:prstGeom>
          <a:noFill/>
        </p:spPr>
        <p:txBody>
          <a:bodyPr wrap="none" lIns="121917" tIns="60958" rIns="121917" bIns="60958" rtlCol="0">
            <a:spAutoFit/>
          </a:bodyPr>
          <a:lstStyle/>
          <a:p>
            <a:r>
              <a:rPr lang="fr-CA" sz="1400" b="1" dirty="0"/>
              <a:t>RA</a:t>
            </a:r>
          </a:p>
        </p:txBody>
      </p:sp>
      <p:sp>
        <p:nvSpPr>
          <p:cNvPr id="8" name="TextBox 7"/>
          <p:cNvSpPr txBox="1"/>
          <p:nvPr>
            <p:custDataLst>
              <p:tags r:id="rId7"/>
            </p:custDataLst>
          </p:nvPr>
        </p:nvSpPr>
        <p:spPr>
          <a:xfrm>
            <a:off x="8241029" y="3198137"/>
            <a:ext cx="443385" cy="338550"/>
          </a:xfrm>
          <a:prstGeom prst="rect">
            <a:avLst/>
          </a:prstGeom>
          <a:noFill/>
        </p:spPr>
        <p:txBody>
          <a:bodyPr wrap="none" lIns="121917" tIns="60958" rIns="121917" bIns="60958" rtlCol="0">
            <a:spAutoFit/>
          </a:bodyPr>
          <a:lstStyle/>
          <a:p>
            <a:r>
              <a:rPr lang="fr-CA" sz="1400" b="1" dirty="0"/>
              <a:t>AE</a:t>
            </a:r>
          </a:p>
        </p:txBody>
      </p:sp>
      <p:sp>
        <p:nvSpPr>
          <p:cNvPr id="9" name="TextBox 8"/>
          <p:cNvSpPr txBox="1"/>
          <p:nvPr>
            <p:custDataLst>
              <p:tags r:id="rId8"/>
            </p:custDataLst>
          </p:nvPr>
        </p:nvSpPr>
        <p:spPr>
          <a:xfrm>
            <a:off x="9662724" y="5706738"/>
            <a:ext cx="2529276" cy="769437"/>
          </a:xfrm>
          <a:prstGeom prst="rect">
            <a:avLst/>
          </a:prstGeom>
          <a:noFill/>
        </p:spPr>
        <p:txBody>
          <a:bodyPr wrap="none" lIns="121917" tIns="60958" rIns="121917" bIns="60958" rtlCol="0">
            <a:spAutoFit/>
          </a:bodyPr>
          <a:lstStyle/>
          <a:p>
            <a:r>
              <a:rPr lang="fr-CA" sz="1400" dirty="0"/>
              <a:t>AQ = Amélioration de la qualité</a:t>
            </a:r>
          </a:p>
          <a:p>
            <a:r>
              <a:rPr lang="fr-CA" sz="1400" dirty="0"/>
              <a:t>RA = Rétroaction</a:t>
            </a:r>
          </a:p>
          <a:p>
            <a:r>
              <a:rPr lang="fr-CA" sz="1400" dirty="0"/>
              <a:t>AE = Autoévaluation</a:t>
            </a:r>
          </a:p>
        </p:txBody>
      </p:sp>
      <p:sp>
        <p:nvSpPr>
          <p:cNvPr id="11" name="Rounded Rectangle 10"/>
          <p:cNvSpPr/>
          <p:nvPr>
            <p:custDataLst>
              <p:tags r:id="rId9"/>
            </p:custDataLst>
          </p:nvPr>
        </p:nvSpPr>
        <p:spPr>
          <a:xfrm>
            <a:off x="6881684" y="2280285"/>
            <a:ext cx="1730451" cy="58293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fr-CA" dirty="0">
                <a:solidFill>
                  <a:schemeClr val="tx1"/>
                </a:solidFill>
              </a:rPr>
              <a:t>Comité de compétence</a:t>
            </a:r>
          </a:p>
        </p:txBody>
      </p:sp>
      <p:sp>
        <p:nvSpPr>
          <p:cNvPr id="12" name="Rounded Rectangle 11"/>
          <p:cNvSpPr/>
          <p:nvPr>
            <p:custDataLst>
              <p:tags r:id="rId10"/>
            </p:custDataLst>
          </p:nvPr>
        </p:nvSpPr>
        <p:spPr>
          <a:xfrm>
            <a:off x="6881685" y="3937637"/>
            <a:ext cx="1730451" cy="38290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fr-CA" dirty="0">
                <a:solidFill>
                  <a:schemeClr val="tx1"/>
                </a:solidFill>
              </a:rPr>
              <a:t>Résidents</a:t>
            </a:r>
          </a:p>
        </p:txBody>
      </p:sp>
      <p:sp>
        <p:nvSpPr>
          <p:cNvPr id="13" name="Rounded Rectangle 12"/>
          <p:cNvSpPr/>
          <p:nvPr>
            <p:custDataLst>
              <p:tags r:id="rId11"/>
            </p:custDataLst>
          </p:nvPr>
        </p:nvSpPr>
        <p:spPr>
          <a:xfrm>
            <a:off x="6915973" y="4966633"/>
            <a:ext cx="1730451" cy="58293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fr-CA" dirty="0">
                <a:solidFill>
                  <a:schemeClr val="tx1"/>
                </a:solidFill>
              </a:rPr>
              <a:t>Meilleurs soins aux patients</a:t>
            </a:r>
          </a:p>
        </p:txBody>
      </p:sp>
      <p:sp>
        <p:nvSpPr>
          <p:cNvPr id="14" name="TextBox 13"/>
          <p:cNvSpPr txBox="1"/>
          <p:nvPr>
            <p:custDataLst>
              <p:tags r:id="rId12"/>
            </p:custDataLst>
          </p:nvPr>
        </p:nvSpPr>
        <p:spPr>
          <a:xfrm>
            <a:off x="7548585" y="1644135"/>
            <a:ext cx="476215" cy="338550"/>
          </a:xfrm>
          <a:prstGeom prst="rect">
            <a:avLst/>
          </a:prstGeom>
          <a:noFill/>
        </p:spPr>
        <p:txBody>
          <a:bodyPr wrap="none" lIns="121917" tIns="60958" rIns="121917" bIns="60958" rtlCol="0">
            <a:spAutoFit/>
          </a:bodyPr>
          <a:lstStyle/>
          <a:p>
            <a:r>
              <a:rPr lang="fr-CA" sz="1400" b="1" dirty="0"/>
              <a:t>AQ</a:t>
            </a:r>
          </a:p>
        </p:txBody>
      </p:sp>
      <p:cxnSp>
        <p:nvCxnSpPr>
          <p:cNvPr id="16" name="Straight Arrow Connector 15"/>
          <p:cNvCxnSpPr/>
          <p:nvPr>
            <p:custDataLst>
              <p:tags r:id="rId13"/>
            </p:custDataLst>
          </p:nvPr>
        </p:nvCxnSpPr>
        <p:spPr>
          <a:xfrm>
            <a:off x="7258051" y="3017521"/>
            <a:ext cx="0" cy="72187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custDataLst>
              <p:tags r:id="rId14"/>
            </p:custDataLst>
          </p:nvPr>
        </p:nvCxnSpPr>
        <p:spPr>
          <a:xfrm flipV="1">
            <a:off x="8163733" y="3017521"/>
            <a:ext cx="0" cy="72187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Down Arrow 21"/>
          <p:cNvSpPr/>
          <p:nvPr>
            <p:custDataLst>
              <p:tags r:id="rId15"/>
            </p:custDataLst>
          </p:nvPr>
        </p:nvSpPr>
        <p:spPr>
          <a:xfrm>
            <a:off x="7563205" y="4400551"/>
            <a:ext cx="437796" cy="4057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fr-CA" dirty="0"/>
          </a:p>
        </p:txBody>
      </p:sp>
      <p:sp>
        <p:nvSpPr>
          <p:cNvPr id="23" name="Curved Down Arrow 22"/>
          <p:cNvSpPr/>
          <p:nvPr>
            <p:custDataLst>
              <p:tags r:id="rId16"/>
            </p:custDataLst>
          </p:nvPr>
        </p:nvSpPr>
        <p:spPr>
          <a:xfrm>
            <a:off x="7372351" y="1951912"/>
            <a:ext cx="708660" cy="17406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fr-CA" dirty="0">
              <a:solidFill>
                <a:schemeClr val="tx1"/>
              </a:solidFill>
            </a:endParaRPr>
          </a:p>
        </p:txBody>
      </p:sp>
      <p:cxnSp>
        <p:nvCxnSpPr>
          <p:cNvPr id="25" name="Straight Connector 24"/>
          <p:cNvCxnSpPr/>
          <p:nvPr>
            <p:custDataLst>
              <p:tags r:id="rId17"/>
            </p:custDataLst>
          </p:nvPr>
        </p:nvCxnSpPr>
        <p:spPr>
          <a:xfrm>
            <a:off x="3580708" y="3518886"/>
            <a:ext cx="3048693" cy="41875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custDataLst>
              <p:tags r:id="rId18"/>
            </p:custDataLst>
          </p:nvPr>
        </p:nvCxnSpPr>
        <p:spPr>
          <a:xfrm flipV="1">
            <a:off x="3488893" y="4400551"/>
            <a:ext cx="3140507" cy="1000173"/>
          </a:xfrm>
          <a:prstGeom prst="line">
            <a:avLst/>
          </a:prstGeom>
        </p:spPr>
        <p:style>
          <a:lnRef idx="1">
            <a:schemeClr val="accent1"/>
          </a:lnRef>
          <a:fillRef idx="0">
            <a:schemeClr val="accent1"/>
          </a:fillRef>
          <a:effectRef idx="0">
            <a:schemeClr val="accent1"/>
          </a:effectRef>
          <a:fontRef idx="minor">
            <a:schemeClr val="tx1"/>
          </a:fontRef>
        </p:style>
      </p:cxnSp>
      <p:sp>
        <p:nvSpPr>
          <p:cNvPr id="29" name="Bent Arrow 28"/>
          <p:cNvSpPr/>
          <p:nvPr>
            <p:custDataLst>
              <p:tags r:id="rId19"/>
            </p:custDataLst>
          </p:nvPr>
        </p:nvSpPr>
        <p:spPr>
          <a:xfrm>
            <a:off x="2391908" y="2388870"/>
            <a:ext cx="3928883" cy="91963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fr-CA" dirty="0">
              <a:solidFill>
                <a:schemeClr val="tx1"/>
              </a:solidFill>
            </a:endParaRPr>
          </a:p>
        </p:txBody>
      </p:sp>
      <p:sp>
        <p:nvSpPr>
          <p:cNvPr id="31" name="Rectangle 30"/>
          <p:cNvSpPr/>
          <p:nvPr>
            <p:custDataLst>
              <p:tags r:id="rId20"/>
            </p:custDataLst>
          </p:nvPr>
        </p:nvSpPr>
        <p:spPr>
          <a:xfrm>
            <a:off x="3360421" y="5549564"/>
            <a:ext cx="2665582" cy="1119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fr-CA" dirty="0"/>
              <a:t>Objectifs de programme </a:t>
            </a:r>
            <a:r>
              <a:rPr lang="fr-CA" dirty="0" err="1"/>
              <a:t>Programme</a:t>
            </a:r>
            <a:r>
              <a:rPr lang="fr-CA" dirty="0"/>
              <a:t> d’études</a:t>
            </a:r>
          </a:p>
          <a:p>
            <a:pPr algn="ctr"/>
            <a:r>
              <a:rPr lang="fr-CA" dirty="0"/>
              <a:t>Culture institutionnelle</a:t>
            </a:r>
          </a:p>
        </p:txBody>
      </p:sp>
      <p:sp>
        <p:nvSpPr>
          <p:cNvPr id="3" name="TextBox 2"/>
          <p:cNvSpPr txBox="1"/>
          <p:nvPr>
            <p:custDataLst>
              <p:tags r:id="rId21"/>
            </p:custDataLst>
          </p:nvPr>
        </p:nvSpPr>
        <p:spPr>
          <a:xfrm>
            <a:off x="9168061" y="6476175"/>
            <a:ext cx="3112897" cy="400105"/>
          </a:xfrm>
          <a:prstGeom prst="rect">
            <a:avLst/>
          </a:prstGeom>
          <a:noFill/>
        </p:spPr>
        <p:txBody>
          <a:bodyPr wrap="none" lIns="121917" tIns="60958" rIns="121917" bIns="60958" rtlCol="0">
            <a:spAutoFit/>
          </a:bodyPr>
          <a:lstStyle/>
          <a:p>
            <a:r>
              <a:rPr lang="fr-CA" dirty="0"/>
              <a:t>Adaptation de K. </a:t>
            </a:r>
            <a:r>
              <a:rPr lang="fr-CA" dirty="0" err="1"/>
              <a:t>Hauer</a:t>
            </a:r>
            <a:r>
              <a:rPr lang="fr-CA" dirty="0"/>
              <a:t> et coll.</a:t>
            </a:r>
          </a:p>
        </p:txBody>
      </p:sp>
    </p:spTree>
    <p:custDataLst>
      <p:tags r:id="rId1"/>
    </p:custDataLst>
    <p:extLst>
      <p:ext uri="{BB962C8B-B14F-4D97-AF65-F5344CB8AC3E}">
        <p14:creationId xmlns:p14="http://schemas.microsoft.com/office/powerpoint/2010/main" val="1934282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24ECA-AE92-45DC-8DB7-B1DE464C6DAB}"/>
              </a:ext>
            </a:extLst>
          </p:cNvPr>
          <p:cNvSpPr>
            <a:spLocks noGrp="1"/>
          </p:cNvSpPr>
          <p:nvPr>
            <p:ph type="title"/>
            <p:custDataLst>
              <p:tags r:id="rId2"/>
            </p:custDataLst>
          </p:nvPr>
        </p:nvSpPr>
        <p:spPr>
          <a:xfrm>
            <a:off x="838200" y="365125"/>
            <a:ext cx="10224834" cy="1325563"/>
          </a:xfrm>
        </p:spPr>
        <p:txBody>
          <a:bodyPr/>
          <a:lstStyle/>
          <a:p>
            <a:r>
              <a:rPr lang="fr-CA" sz="4000" dirty="0"/>
              <a:t>Décisions vs recommandations du CC</a:t>
            </a:r>
          </a:p>
        </p:txBody>
      </p:sp>
      <p:sp>
        <p:nvSpPr>
          <p:cNvPr id="3" name="Content Placeholder 2">
            <a:extLst>
              <a:ext uri="{FF2B5EF4-FFF2-40B4-BE49-F238E27FC236}">
                <a16:creationId xmlns:a16="http://schemas.microsoft.com/office/drawing/2014/main" id="{58E89B2E-0DBE-4EDB-B8B3-0C2C183F31AC}"/>
              </a:ext>
            </a:extLst>
          </p:cNvPr>
          <p:cNvSpPr>
            <a:spLocks noGrp="1"/>
          </p:cNvSpPr>
          <p:nvPr>
            <p:ph idx="1"/>
            <p:custDataLst>
              <p:tags r:id="rId3"/>
            </p:custDataLst>
          </p:nvPr>
        </p:nvSpPr>
        <p:spPr>
          <a:xfrm>
            <a:off x="641127" y="1614979"/>
            <a:ext cx="10820560" cy="4351338"/>
          </a:xfrm>
        </p:spPr>
        <p:txBody>
          <a:bodyPr>
            <a:normAutofit fontScale="92500" lnSpcReduction="10000"/>
          </a:bodyPr>
          <a:lstStyle/>
          <a:p>
            <a:pPr>
              <a:spcBef>
                <a:spcPts val="640"/>
              </a:spcBef>
              <a:buSzPts val="2400"/>
            </a:pPr>
            <a:r>
              <a:rPr lang="fr-CA" dirty="0"/>
              <a:t>Évaluation de toutes les APC et autres données d’évaluation (FECF, ECOS, etc.) </a:t>
            </a:r>
          </a:p>
          <a:p>
            <a:pPr>
              <a:spcBef>
                <a:spcPts val="640"/>
              </a:spcBef>
              <a:buSzPts val="2400"/>
            </a:pPr>
            <a:endParaRPr lang="fr-CA" dirty="0"/>
          </a:p>
          <a:p>
            <a:pPr>
              <a:spcBef>
                <a:spcPts val="640"/>
              </a:spcBef>
              <a:buSzPts val="2400"/>
            </a:pPr>
            <a:r>
              <a:rPr lang="fr-CA" b="1" dirty="0"/>
              <a:t>Décisions</a:t>
            </a:r>
            <a:r>
              <a:rPr lang="fr-CA" dirty="0"/>
              <a:t> portant sur :</a:t>
            </a:r>
          </a:p>
          <a:p>
            <a:pPr lvl="1">
              <a:spcBef>
                <a:spcPts val="640"/>
              </a:spcBef>
              <a:buSzPts val="2400"/>
            </a:pPr>
            <a:r>
              <a:rPr lang="fr-CA" dirty="0"/>
              <a:t>la réussite des APC par les résidents</a:t>
            </a:r>
          </a:p>
          <a:p>
            <a:pPr lvl="1">
              <a:spcBef>
                <a:spcPts val="640"/>
              </a:spcBef>
              <a:buSzPts val="2400"/>
            </a:pPr>
            <a:endParaRPr lang="fr-CA" dirty="0"/>
          </a:p>
          <a:p>
            <a:pPr>
              <a:spcBef>
                <a:spcPts val="640"/>
              </a:spcBef>
              <a:buSzPts val="2400"/>
            </a:pPr>
            <a:r>
              <a:rPr lang="fr-CA" b="1" dirty="0"/>
              <a:t>Recommandations</a:t>
            </a:r>
            <a:r>
              <a:rPr lang="fr-CA" dirty="0"/>
              <a:t> au CPR sur :</a:t>
            </a:r>
          </a:p>
          <a:p>
            <a:pPr lvl="1">
              <a:spcBef>
                <a:spcPts val="640"/>
              </a:spcBef>
              <a:buSzPts val="2400"/>
            </a:pPr>
            <a:r>
              <a:rPr lang="fr-CA" dirty="0"/>
              <a:t>le statut du résident (« progresse comme prévu », « ne progresse pas comme prévu »,</a:t>
            </a:r>
            <a:br>
              <a:rPr lang="fr-CA" dirty="0"/>
            </a:br>
            <a:r>
              <a:rPr lang="fr-CA" dirty="0"/>
              <a:t>« progresse de façon accélérée », etc.)</a:t>
            </a:r>
          </a:p>
          <a:p>
            <a:pPr lvl="1">
              <a:spcBef>
                <a:spcPts val="0"/>
              </a:spcBef>
              <a:buSzPts val="2400"/>
            </a:pPr>
            <a:r>
              <a:rPr lang="fr-CA" dirty="0"/>
              <a:t>les plans d’apprentissage du résident</a:t>
            </a:r>
          </a:p>
          <a:p>
            <a:pPr lvl="1">
              <a:spcBef>
                <a:spcPts val="0"/>
              </a:spcBef>
              <a:buSzPts val="2400"/>
            </a:pPr>
            <a:r>
              <a:rPr lang="fr-CA" dirty="0"/>
              <a:t>la progression des résidents d’une étape à l’autre de la formation </a:t>
            </a:r>
          </a:p>
          <a:p>
            <a:pPr lvl="1">
              <a:spcBef>
                <a:spcPts val="0"/>
              </a:spcBef>
              <a:buSzPts val="2400"/>
            </a:pPr>
            <a:r>
              <a:rPr lang="fr-CA" dirty="0"/>
              <a:t>l’état de préparation aux examens du Collège royal </a:t>
            </a:r>
          </a:p>
          <a:p>
            <a:pPr lvl="1">
              <a:spcBef>
                <a:spcPts val="0"/>
              </a:spcBef>
              <a:buSzPts val="2400"/>
            </a:pPr>
            <a:r>
              <a:rPr lang="fr-CA" dirty="0"/>
              <a:t>l’état de préparation à l’exercice sans supervision</a:t>
            </a:r>
          </a:p>
        </p:txBody>
      </p:sp>
      <p:pic>
        <p:nvPicPr>
          <p:cNvPr id="5" name="Picture 4">
            <a:extLst>
              <a:ext uri="{FF2B5EF4-FFF2-40B4-BE49-F238E27FC236}">
                <a16:creationId xmlns:a16="http://schemas.microsoft.com/office/drawing/2014/main" id="{2BC55D37-A879-2D41-8665-1A79F51CED88}"/>
              </a:ext>
            </a:extLst>
          </p:cNvPr>
          <p:cNvPicPr/>
          <p:nvPr>
            <p:custDataLst>
              <p:tags r:id="rId4"/>
            </p:custDataLst>
          </p:nvPr>
        </p:nvPicPr>
        <p:blipFill>
          <a:blip r:embed="rId9"/>
          <a:stretch>
            <a:fillRect/>
          </a:stretch>
        </p:blipFill>
        <p:spPr>
          <a:xfrm>
            <a:off x="10331101" y="4536023"/>
            <a:ext cx="1463865" cy="1463865"/>
          </a:xfrm>
          <a:prstGeom prst="rect">
            <a:avLst/>
          </a:prstGeom>
        </p:spPr>
      </p:pic>
      <p:sp>
        <p:nvSpPr>
          <p:cNvPr id="6" name="TextBox 5">
            <a:extLst>
              <a:ext uri="{FF2B5EF4-FFF2-40B4-BE49-F238E27FC236}">
                <a16:creationId xmlns:a16="http://schemas.microsoft.com/office/drawing/2014/main" id="{236C6845-6D45-E44F-B1EE-B498AC6DE225}"/>
              </a:ext>
            </a:extLst>
          </p:cNvPr>
          <p:cNvSpPr txBox="1"/>
          <p:nvPr>
            <p:custDataLst>
              <p:tags r:id="rId5"/>
            </p:custDataLst>
          </p:nvPr>
        </p:nvSpPr>
        <p:spPr>
          <a:xfrm>
            <a:off x="9367026" y="5966317"/>
            <a:ext cx="2933544" cy="646331"/>
          </a:xfrm>
          <a:prstGeom prst="rect">
            <a:avLst/>
          </a:prstGeom>
          <a:noFill/>
        </p:spPr>
        <p:txBody>
          <a:bodyPr wrap="square" rtlCol="0">
            <a:spAutoFit/>
          </a:bodyPr>
          <a:lstStyle/>
          <a:p>
            <a:pPr algn="ctr"/>
            <a:r>
              <a:rPr lang="fr-CA" dirty="0"/>
              <a:t>Définitions des statuts de l’apprenant du Collège royal</a:t>
            </a:r>
          </a:p>
        </p:txBody>
      </p:sp>
      <p:sp>
        <p:nvSpPr>
          <p:cNvPr id="4" name="TextBox 3">
            <a:extLst>
              <a:ext uri="{FF2B5EF4-FFF2-40B4-BE49-F238E27FC236}">
                <a16:creationId xmlns:a16="http://schemas.microsoft.com/office/drawing/2014/main" id="{73A7C5B0-8730-4163-82A1-B5CAC89DE52B}"/>
              </a:ext>
            </a:extLst>
          </p:cNvPr>
          <p:cNvSpPr txBox="1"/>
          <p:nvPr>
            <p:custDataLst>
              <p:tags r:id="rId6"/>
            </p:custDataLst>
          </p:nvPr>
        </p:nvSpPr>
        <p:spPr>
          <a:xfrm>
            <a:off x="2581940" y="5766603"/>
            <a:ext cx="7028121" cy="646331"/>
          </a:xfrm>
          <a:prstGeom prst="rect">
            <a:avLst/>
          </a:prstGeom>
          <a:noFill/>
        </p:spPr>
        <p:txBody>
          <a:bodyPr wrap="square" rtlCol="0">
            <a:spAutoFit/>
          </a:bodyPr>
          <a:lstStyle/>
          <a:p>
            <a:pPr algn="ctr"/>
            <a:r>
              <a:rPr lang="fr-CA" dirty="0">
                <a:solidFill>
                  <a:srgbClr val="FF0000"/>
                </a:solidFill>
              </a:rPr>
              <a:t>Le processus s’articule autour du </a:t>
            </a:r>
            <a:r>
              <a:rPr lang="fr-CA" i="1" dirty="0">
                <a:solidFill>
                  <a:srgbClr val="FF0000"/>
                </a:solidFill>
              </a:rPr>
              <a:t>référentiel national de compétences</a:t>
            </a:r>
            <a:br>
              <a:rPr lang="fr-CA" i="1" dirty="0"/>
            </a:br>
            <a:r>
              <a:rPr lang="fr-CA" dirty="0"/>
              <a:t>(provenant du comité de spécialité du Collège royal)</a:t>
            </a:r>
          </a:p>
        </p:txBody>
      </p:sp>
    </p:spTree>
    <p:custDataLst>
      <p:tags r:id="rId1"/>
    </p:custDataLst>
    <p:extLst>
      <p:ext uri="{BB962C8B-B14F-4D97-AF65-F5344CB8AC3E}">
        <p14:creationId xmlns:p14="http://schemas.microsoft.com/office/powerpoint/2010/main" val="4015515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B1607-EE56-4FB7-B023-07000A0515DA}"/>
              </a:ext>
            </a:extLst>
          </p:cNvPr>
          <p:cNvSpPr>
            <a:spLocks noGrp="1"/>
          </p:cNvSpPr>
          <p:nvPr>
            <p:ph type="title"/>
            <p:custDataLst>
              <p:tags r:id="rId2"/>
            </p:custDataLst>
          </p:nvPr>
        </p:nvSpPr>
        <p:spPr/>
        <p:txBody>
          <a:bodyPr>
            <a:normAutofit/>
          </a:bodyPr>
          <a:lstStyle/>
          <a:p>
            <a:r>
              <a:rPr lang="fr-CA" sz="3800" dirty="0"/>
              <a:t>Le rôle du Comité du programme de résidence (CPR)</a:t>
            </a:r>
          </a:p>
        </p:txBody>
      </p:sp>
      <p:sp>
        <p:nvSpPr>
          <p:cNvPr id="3" name="Content Placeholder 2">
            <a:extLst>
              <a:ext uri="{FF2B5EF4-FFF2-40B4-BE49-F238E27FC236}">
                <a16:creationId xmlns:a16="http://schemas.microsoft.com/office/drawing/2014/main" id="{F85F477E-E2F9-499A-BD9C-940B53F54363}"/>
              </a:ext>
            </a:extLst>
          </p:cNvPr>
          <p:cNvSpPr>
            <a:spLocks noGrp="1"/>
          </p:cNvSpPr>
          <p:nvPr>
            <p:ph idx="1"/>
            <p:custDataLst>
              <p:tags r:id="rId3"/>
            </p:custDataLst>
          </p:nvPr>
        </p:nvSpPr>
        <p:spPr>
          <a:xfrm>
            <a:off x="838200" y="1690688"/>
            <a:ext cx="10515600" cy="4351338"/>
          </a:xfrm>
        </p:spPr>
        <p:txBody>
          <a:bodyPr>
            <a:normAutofit fontScale="92500"/>
          </a:bodyPr>
          <a:lstStyle/>
          <a:p>
            <a:r>
              <a:rPr lang="fr-CA" dirty="0"/>
              <a:t>Le CPR approuve les recommandations du CC concernant :</a:t>
            </a:r>
          </a:p>
          <a:p>
            <a:pPr lvl="1">
              <a:lnSpc>
                <a:spcPct val="120000"/>
              </a:lnSpc>
              <a:spcBef>
                <a:spcPts val="0"/>
              </a:spcBef>
            </a:pPr>
            <a:r>
              <a:rPr lang="fr-CA" dirty="0"/>
              <a:t>le</a:t>
            </a:r>
            <a:r>
              <a:rPr lang="fr-CA" b="1" dirty="0"/>
              <a:t> passage</a:t>
            </a:r>
            <a:r>
              <a:rPr lang="fr-CA" dirty="0"/>
              <a:t> </a:t>
            </a:r>
            <a:r>
              <a:rPr lang="fr-CA" b="1" dirty="0"/>
              <a:t>des résidents à la prochaine étape </a:t>
            </a:r>
            <a:r>
              <a:rPr lang="fr-CA" dirty="0"/>
              <a:t>de leur formation</a:t>
            </a:r>
          </a:p>
          <a:p>
            <a:pPr lvl="1">
              <a:lnSpc>
                <a:spcPct val="120000"/>
              </a:lnSpc>
              <a:spcBef>
                <a:spcPts val="0"/>
              </a:spcBef>
            </a:pPr>
            <a:r>
              <a:rPr lang="fr-CA" dirty="0"/>
              <a:t>l’état de préparation des résidents à se présenter aux </a:t>
            </a:r>
            <a:r>
              <a:rPr lang="fr-CA" b="1" dirty="0"/>
              <a:t>examens</a:t>
            </a:r>
            <a:r>
              <a:rPr lang="fr-CA" dirty="0"/>
              <a:t> du Collège royal</a:t>
            </a:r>
          </a:p>
          <a:p>
            <a:pPr lvl="1">
              <a:lnSpc>
                <a:spcPct val="120000"/>
              </a:lnSpc>
              <a:spcBef>
                <a:spcPts val="0"/>
              </a:spcBef>
            </a:pPr>
            <a:r>
              <a:rPr lang="fr-CA" dirty="0"/>
              <a:t>l’état de préparation des résidents à </a:t>
            </a:r>
            <a:r>
              <a:rPr lang="fr-CA" b="1" dirty="0"/>
              <a:t>exercer de façon autonome</a:t>
            </a:r>
            <a:endParaRPr lang="fr-CA" dirty="0"/>
          </a:p>
          <a:p>
            <a:pPr lvl="1">
              <a:lnSpc>
                <a:spcPct val="120000"/>
              </a:lnSpc>
              <a:spcBef>
                <a:spcPts val="0"/>
              </a:spcBef>
            </a:pPr>
            <a:r>
              <a:rPr lang="fr-CA" dirty="0"/>
              <a:t>l’évaluation et l’approbation des </a:t>
            </a:r>
            <a:r>
              <a:rPr lang="fr-CA" b="1" dirty="0"/>
              <a:t>plans d’apprentissage individuels</a:t>
            </a:r>
          </a:p>
          <a:p>
            <a:pPr lvl="1">
              <a:lnSpc>
                <a:spcPct val="120000"/>
              </a:lnSpc>
              <a:spcBef>
                <a:spcPts val="0"/>
              </a:spcBef>
            </a:pPr>
            <a:r>
              <a:rPr lang="fr-CA" dirty="0"/>
              <a:t>les </a:t>
            </a:r>
            <a:r>
              <a:rPr lang="fr-CA" b="1" dirty="0"/>
              <a:t>résultats escomptés de tout</a:t>
            </a:r>
            <a:r>
              <a:rPr lang="fr-CA" dirty="0"/>
              <a:t> </a:t>
            </a:r>
            <a:r>
              <a:rPr lang="fr-CA" b="1" dirty="0"/>
              <a:t>plan d’apprentissage </a:t>
            </a:r>
            <a:r>
              <a:rPr lang="fr-CA" dirty="0"/>
              <a:t>ou d’amélioration établi pour un résident en particulier</a:t>
            </a:r>
          </a:p>
          <a:p>
            <a:pPr lvl="1">
              <a:lnSpc>
                <a:spcPct val="120000"/>
              </a:lnSpc>
              <a:spcBef>
                <a:spcPts val="0"/>
              </a:spcBef>
            </a:pPr>
            <a:r>
              <a:rPr lang="fr-CA" dirty="0"/>
              <a:t>l’</a:t>
            </a:r>
            <a:r>
              <a:rPr lang="fr-CA" b="1" dirty="0"/>
              <a:t>incapacité d’un stagiaire à progresser </a:t>
            </a:r>
            <a:r>
              <a:rPr lang="fr-CA" dirty="0"/>
              <a:t>au sein du programme</a:t>
            </a:r>
          </a:p>
          <a:p>
            <a:pPr>
              <a:lnSpc>
                <a:spcPct val="120000"/>
              </a:lnSpc>
              <a:spcBef>
                <a:spcPts val="0"/>
              </a:spcBef>
            </a:pPr>
            <a:r>
              <a:rPr lang="fr-CA" dirty="0"/>
              <a:t>Le CPR est tenu de résoudre les problèmes cernés dans les programmes d’études  </a:t>
            </a:r>
          </a:p>
        </p:txBody>
      </p:sp>
    </p:spTree>
    <p:custDataLst>
      <p:tags r:id="rId1"/>
    </p:custDataLst>
    <p:extLst>
      <p:ext uri="{BB962C8B-B14F-4D97-AF65-F5344CB8AC3E}">
        <p14:creationId xmlns:p14="http://schemas.microsoft.com/office/powerpoint/2010/main" val="4169915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24ECA-AE92-45DC-8DB7-B1DE464C6DAB}"/>
              </a:ext>
            </a:extLst>
          </p:cNvPr>
          <p:cNvSpPr>
            <a:spLocks noGrp="1"/>
          </p:cNvSpPr>
          <p:nvPr>
            <p:ph type="title"/>
            <p:custDataLst>
              <p:tags r:id="rId2"/>
            </p:custDataLst>
          </p:nvPr>
        </p:nvSpPr>
        <p:spPr/>
        <p:txBody>
          <a:bodyPr/>
          <a:lstStyle/>
          <a:p>
            <a:r>
              <a:rPr lang="fr-CA" dirty="0"/>
              <a:t>Des rôles distincts</a:t>
            </a:r>
          </a:p>
        </p:txBody>
      </p:sp>
      <p:graphicFrame>
        <p:nvGraphicFramePr>
          <p:cNvPr id="3" name="Table 2">
            <a:extLst>
              <a:ext uri="{FF2B5EF4-FFF2-40B4-BE49-F238E27FC236}">
                <a16:creationId xmlns:a16="http://schemas.microsoft.com/office/drawing/2014/main" id="{101156D6-0342-4590-AA70-3C6E4C2A92F0}"/>
              </a:ext>
            </a:extLst>
          </p:cNvPr>
          <p:cNvGraphicFramePr>
            <a:graphicFrameLocks noGrp="1"/>
          </p:cNvGraphicFramePr>
          <p:nvPr>
            <p:custDataLst>
              <p:tags r:id="rId3"/>
            </p:custDataLst>
            <p:extLst>
              <p:ext uri="{D42A27DB-BD31-4B8C-83A1-F6EECF244321}">
                <p14:modId xmlns:p14="http://schemas.microsoft.com/office/powerpoint/2010/main" val="1555785183"/>
              </p:ext>
            </p:extLst>
          </p:nvPr>
        </p:nvGraphicFramePr>
        <p:xfrm>
          <a:off x="724277" y="1562627"/>
          <a:ext cx="10936586" cy="4392361"/>
        </p:xfrm>
        <a:graphic>
          <a:graphicData uri="http://schemas.openxmlformats.org/drawingml/2006/table">
            <a:tbl>
              <a:tblPr firstRow="1" bandRow="1">
                <a:tableStyleId>{5C22544A-7EE6-4342-B048-85BDC9FD1C3A}</a:tableStyleId>
              </a:tblPr>
              <a:tblGrid>
                <a:gridCol w="5468293">
                  <a:extLst>
                    <a:ext uri="{9D8B030D-6E8A-4147-A177-3AD203B41FA5}">
                      <a16:colId xmlns:a16="http://schemas.microsoft.com/office/drawing/2014/main" val="3796084177"/>
                    </a:ext>
                  </a:extLst>
                </a:gridCol>
                <a:gridCol w="5468293">
                  <a:extLst>
                    <a:ext uri="{9D8B030D-6E8A-4147-A177-3AD203B41FA5}">
                      <a16:colId xmlns:a16="http://schemas.microsoft.com/office/drawing/2014/main" val="4001784646"/>
                    </a:ext>
                  </a:extLst>
                </a:gridCol>
              </a:tblGrid>
              <a:tr h="643321">
                <a:tc>
                  <a:txBody>
                    <a:bodyPr/>
                    <a:lstStyle/>
                    <a:p>
                      <a:pPr marL="0" indent="0" algn="ctr">
                        <a:buFont typeface="Arial" panose="020B0604020202020204" pitchFamily="34" charset="0"/>
                        <a:buNone/>
                      </a:pPr>
                      <a:r>
                        <a:rPr lang="fr-CA" sz="2800" noProof="0" dirty="0"/>
                        <a:t>Comité</a:t>
                      </a:r>
                      <a:r>
                        <a:rPr lang="fr-CA" sz="2800" baseline="0" noProof="0" dirty="0"/>
                        <a:t> de compétence</a:t>
                      </a:r>
                      <a:endParaRPr lang="fr-CA" sz="2800" noProof="0" dirty="0"/>
                    </a:p>
                  </a:txBody>
                  <a:tcPr/>
                </a:tc>
                <a:tc>
                  <a:txBody>
                    <a:bodyPr/>
                    <a:lstStyle/>
                    <a:p>
                      <a:pPr marL="0" indent="0" algn="ctr">
                        <a:buFont typeface="Arial" panose="020B0604020202020204" pitchFamily="34" charset="0"/>
                        <a:buNone/>
                      </a:pPr>
                      <a:r>
                        <a:rPr lang="fr-CA" sz="2800" noProof="0" dirty="0"/>
                        <a:t>Comité du programme</a:t>
                      </a:r>
                      <a:r>
                        <a:rPr lang="fr-CA" sz="2800" baseline="0" noProof="0" dirty="0"/>
                        <a:t> de résidence</a:t>
                      </a:r>
                      <a:endParaRPr lang="fr-CA" sz="2800" noProof="0" dirty="0"/>
                    </a:p>
                  </a:txBody>
                  <a:tcPr/>
                </a:tc>
                <a:extLst>
                  <a:ext uri="{0D108BD9-81ED-4DB2-BD59-A6C34878D82A}">
                    <a16:rowId xmlns:a16="http://schemas.microsoft.com/office/drawing/2014/main" val="244657900"/>
                  </a:ext>
                </a:extLst>
              </a:tr>
              <a:tr h="3337602">
                <a:tc>
                  <a:txBody>
                    <a:bodyPr/>
                    <a:lstStyle/>
                    <a:p>
                      <a:pPr marL="342900" indent="-342900">
                        <a:buFont typeface="Arial" panose="020B0604020202020204" pitchFamily="34" charset="0"/>
                        <a:buChar char="•"/>
                      </a:pPr>
                      <a:r>
                        <a:rPr lang="fr-CA" sz="2400" kern="1200" noProof="0" dirty="0">
                          <a:solidFill>
                            <a:schemeClr val="dk1"/>
                          </a:solidFill>
                          <a:latin typeface="+mn-lt"/>
                          <a:ea typeface="+mn-ea"/>
                          <a:cs typeface="+mn-cs"/>
                        </a:rPr>
                        <a:t>Examine les portfolios des résidents et soumet des recommandations au DP/CPR</a:t>
                      </a:r>
                    </a:p>
                    <a:p>
                      <a:pPr marL="342900" indent="-342900">
                        <a:buFont typeface="Arial" panose="020B0604020202020204" pitchFamily="34" charset="0"/>
                        <a:buChar char="•"/>
                      </a:pPr>
                      <a:r>
                        <a:rPr lang="fr-CA" sz="2400" kern="1200" noProof="0" dirty="0">
                          <a:solidFill>
                            <a:schemeClr val="dk1"/>
                          </a:solidFill>
                          <a:latin typeface="+mn-lt"/>
                          <a:ea typeface="+mn-ea"/>
                          <a:cs typeface="+mn-cs"/>
                        </a:rPr>
                        <a:t>Donne des conseils sur les besoins de chaque résident relevés durant le processus d’évaluation</a:t>
                      </a:r>
                    </a:p>
                    <a:p>
                      <a:pPr marL="342900" indent="-342900">
                        <a:buFont typeface="Arial" panose="020B0604020202020204" pitchFamily="34" charset="0"/>
                        <a:buChar char="•"/>
                      </a:pPr>
                      <a:r>
                        <a:rPr lang="fr-CA" sz="2400" noProof="0" dirty="0">
                          <a:effectLst/>
                        </a:rPr>
                        <a:t>Donne des conseils sur des questions ressorties des tendances observées dans les données au sujet du programme d’études ou de l’évaluation</a:t>
                      </a:r>
                      <a:endParaRPr lang="fr-CA" sz="2400" noProof="0" dirty="0"/>
                    </a:p>
                  </a:txBody>
                  <a:tcPr/>
                </a:tc>
                <a:tc>
                  <a:txBody>
                    <a:bodyPr/>
                    <a:lstStyle/>
                    <a:p>
                      <a:pPr marL="342900" indent="-342900" algn="l" defTabSz="914400" rtl="0" eaLnBrk="1" latinLnBrk="0" hangingPunct="1">
                        <a:buFont typeface="Arial" panose="020B0604020202020204" pitchFamily="34" charset="0"/>
                        <a:buChar char="•"/>
                      </a:pPr>
                      <a:r>
                        <a:rPr lang="fr-CA" sz="2400" kern="1200" noProof="0" dirty="0">
                          <a:solidFill>
                            <a:schemeClr val="dk1"/>
                          </a:solidFill>
                          <a:latin typeface="+mn-lt"/>
                          <a:ea typeface="+mn-ea"/>
                          <a:cs typeface="+mn-cs"/>
                        </a:rPr>
                        <a:t>Approuve les recommandations du comité de compétence sur le statut du résident</a:t>
                      </a:r>
                    </a:p>
                    <a:p>
                      <a:pPr marL="342900" indent="-342900" algn="l" defTabSz="914400" rtl="0" eaLnBrk="1" latinLnBrk="0" hangingPunct="1">
                        <a:buFont typeface="Arial" panose="020B0604020202020204" pitchFamily="34" charset="0"/>
                        <a:buChar char="•"/>
                      </a:pPr>
                      <a:r>
                        <a:rPr lang="fr-CA" sz="2400" kern="1200" noProof="0" dirty="0">
                          <a:solidFill>
                            <a:schemeClr val="dk1"/>
                          </a:solidFill>
                          <a:latin typeface="+mn-lt"/>
                          <a:ea typeface="+mn-ea"/>
                          <a:cs typeface="+mn-cs"/>
                        </a:rPr>
                        <a:t>Élabore des plans d’apprentissage individuels</a:t>
                      </a:r>
                    </a:p>
                    <a:p>
                      <a:pPr marL="342900" indent="-342900" algn="l" defTabSz="914400" rtl="0" eaLnBrk="1" latinLnBrk="0" hangingPunct="1">
                        <a:buFont typeface="Arial" panose="020B0604020202020204" pitchFamily="34" charset="0"/>
                        <a:buChar char="•"/>
                      </a:pPr>
                      <a:r>
                        <a:rPr lang="fr-CA" sz="2400" kern="1200" noProof="0" dirty="0">
                          <a:solidFill>
                            <a:schemeClr val="dk1"/>
                          </a:solidFill>
                          <a:latin typeface="+mn-lt"/>
                          <a:ea typeface="+mn-ea"/>
                          <a:cs typeface="+mn-cs"/>
                        </a:rPr>
                        <a:t>Élabore les programmes de résidence et détermine les améliorations à apporter</a:t>
                      </a:r>
                    </a:p>
                    <a:p>
                      <a:pPr marL="342900" indent="-342900">
                        <a:buFont typeface="Arial" panose="020B0604020202020204" pitchFamily="34" charset="0"/>
                        <a:buChar char="•"/>
                      </a:pPr>
                      <a:r>
                        <a:rPr lang="fr-CA" sz="2400" kern="1200" noProof="0" dirty="0">
                          <a:solidFill>
                            <a:schemeClr val="dk1"/>
                          </a:solidFill>
                          <a:latin typeface="+mn-lt"/>
                          <a:ea typeface="+mn-ea"/>
                          <a:cs typeface="+mn-cs"/>
                        </a:rPr>
                        <a:t>Responsable de l’examen du programme d’études et de l’évaluation</a:t>
                      </a:r>
                    </a:p>
                  </a:txBody>
                  <a:tcPr/>
                </a:tc>
                <a:extLst>
                  <a:ext uri="{0D108BD9-81ED-4DB2-BD59-A6C34878D82A}">
                    <a16:rowId xmlns:a16="http://schemas.microsoft.com/office/drawing/2014/main" val="3024077865"/>
                  </a:ext>
                </a:extLst>
              </a:tr>
            </a:tbl>
          </a:graphicData>
        </a:graphic>
      </p:graphicFrame>
    </p:spTree>
    <p:custDataLst>
      <p:tags r:id="rId1"/>
    </p:custDataLst>
    <p:extLst>
      <p:ext uri="{BB962C8B-B14F-4D97-AF65-F5344CB8AC3E}">
        <p14:creationId xmlns:p14="http://schemas.microsoft.com/office/powerpoint/2010/main" val="990928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E9EB941-0605-4B10-99C9-8E743A00BD53}"/>
              </a:ext>
            </a:extLst>
          </p:cNvPr>
          <p:cNvSpPr>
            <a:spLocks noGrp="1"/>
          </p:cNvSpPr>
          <p:nvPr>
            <p:ph type="title"/>
            <p:custDataLst>
              <p:tags r:id="rId2"/>
            </p:custDataLst>
          </p:nvPr>
        </p:nvSpPr>
        <p:spPr/>
        <p:txBody>
          <a:bodyPr/>
          <a:lstStyle/>
          <a:p>
            <a:r>
              <a:rPr lang="fr-CA" dirty="0"/>
              <a:t>Collaborateurs</a:t>
            </a:r>
          </a:p>
        </p:txBody>
      </p:sp>
      <p:sp>
        <p:nvSpPr>
          <p:cNvPr id="7" name="Content Placeholder 6">
            <a:extLst>
              <a:ext uri="{FF2B5EF4-FFF2-40B4-BE49-F238E27FC236}">
                <a16:creationId xmlns:a16="http://schemas.microsoft.com/office/drawing/2014/main" id="{F2314B20-B1FE-4250-8DA0-2840E4EE059A}"/>
              </a:ext>
            </a:extLst>
          </p:cNvPr>
          <p:cNvSpPr>
            <a:spLocks noGrp="1"/>
          </p:cNvSpPr>
          <p:nvPr>
            <p:ph idx="1"/>
            <p:custDataLst>
              <p:tags r:id="rId3"/>
            </p:custDataLst>
          </p:nvPr>
        </p:nvSpPr>
        <p:spPr/>
        <p:txBody>
          <a:bodyPr/>
          <a:lstStyle/>
          <a:p>
            <a:pPr marL="0" indent="0">
              <a:buNone/>
            </a:pPr>
            <a:r>
              <a:rPr lang="fr-CA" dirty="0">
                <a:solidFill>
                  <a:schemeClr val="tx1"/>
                </a:solidFill>
              </a:rPr>
              <a:t>Nous souhaitons remercier les personnes suivantes, qui ont contribué à la préparation du présent atelier :</a:t>
            </a:r>
            <a:endParaRPr lang="fr-CA" dirty="0"/>
          </a:p>
          <a:p>
            <a:r>
              <a:rPr lang="fr-CA" dirty="0"/>
              <a:t>Anna Oswald, MD, </a:t>
            </a:r>
            <a:r>
              <a:rPr lang="fr-CA" dirty="0" err="1"/>
              <a:t>MMEd</a:t>
            </a:r>
            <a:r>
              <a:rPr lang="fr-CA" dirty="0"/>
              <a:t>, FRCPC</a:t>
            </a:r>
          </a:p>
          <a:p>
            <a:r>
              <a:rPr lang="fr-CA" dirty="0"/>
              <a:t>Warren Cheung, MD, </a:t>
            </a:r>
            <a:r>
              <a:rPr lang="fr-CA" dirty="0" err="1"/>
              <a:t>MMEd</a:t>
            </a:r>
            <a:r>
              <a:rPr lang="fr-CA" dirty="0"/>
              <a:t>, FRCPC</a:t>
            </a:r>
          </a:p>
          <a:p>
            <a:r>
              <a:rPr lang="it-IT" dirty="0"/>
              <a:t>Adelle R. Atkinson, MD, FRCPC</a:t>
            </a:r>
          </a:p>
          <a:p>
            <a:r>
              <a:rPr lang="da-DK" dirty="0"/>
              <a:t>Andrée Boucher, MD, FRCPC</a:t>
            </a:r>
          </a:p>
          <a:p>
            <a:r>
              <a:rPr lang="da-DK" dirty="0"/>
              <a:t>Linda Snell, MD, MHPE, FRCPC, FACP</a:t>
            </a:r>
            <a:endParaRPr lang="fr-CA" dirty="0"/>
          </a:p>
          <a:p>
            <a:pPr marL="0" indent="0">
              <a:buNone/>
            </a:pPr>
            <a:endParaRPr lang="fr-CA" dirty="0"/>
          </a:p>
          <a:p>
            <a:endParaRPr lang="fr-CA" dirty="0"/>
          </a:p>
        </p:txBody>
      </p:sp>
      <p:sp>
        <p:nvSpPr>
          <p:cNvPr id="4" name="Footer Placeholder 3">
            <a:extLst>
              <a:ext uri="{FF2B5EF4-FFF2-40B4-BE49-F238E27FC236}">
                <a16:creationId xmlns:a16="http://schemas.microsoft.com/office/drawing/2014/main" id="{C19C2CEF-B0FA-4C22-9D9D-0784DF519685}"/>
              </a:ext>
            </a:extLst>
          </p:cNvPr>
          <p:cNvSpPr>
            <a:spLocks noGrp="1"/>
          </p:cNvSpPr>
          <p:nvPr>
            <p:ph type="ftr" sz="quarter" idx="11"/>
            <p:custDataLst>
              <p:tags r:id="rId4"/>
            </p:custDataLst>
          </p:nvPr>
        </p:nvSpPr>
        <p:spPr/>
        <p:txBody>
          <a:bodyPr/>
          <a:lstStyle/>
          <a:p>
            <a:r>
              <a:rPr lang="fr-CA" dirty="0"/>
              <a:t>Document </a:t>
            </a:r>
            <a:r>
              <a:rPr lang="fr-CA" dirty="0" err="1"/>
              <a:t>Title</a:t>
            </a:r>
            <a:endParaRPr lang="fr-CA" dirty="0"/>
          </a:p>
        </p:txBody>
      </p:sp>
      <p:sp>
        <p:nvSpPr>
          <p:cNvPr id="5" name="Slide Number Placeholder 4">
            <a:extLst>
              <a:ext uri="{FF2B5EF4-FFF2-40B4-BE49-F238E27FC236}">
                <a16:creationId xmlns:a16="http://schemas.microsoft.com/office/drawing/2014/main" id="{C3B3B7A9-1299-45B3-98BF-5434738259C1}"/>
              </a:ext>
            </a:extLst>
          </p:cNvPr>
          <p:cNvSpPr>
            <a:spLocks noGrp="1"/>
          </p:cNvSpPr>
          <p:nvPr>
            <p:ph type="sldNum" sz="quarter" idx="12"/>
            <p:custDataLst>
              <p:tags r:id="rId5"/>
            </p:custDataLst>
          </p:nvPr>
        </p:nvSpPr>
        <p:spPr/>
        <p:txBody>
          <a:bodyPr/>
          <a:lstStyle/>
          <a:p>
            <a:fld id="{0F408A5D-059A-A247-8344-29C129C8EF29}" type="slidenum">
              <a:rPr lang="fr-CA" smtClean="0"/>
              <a:pPr/>
              <a:t>2</a:t>
            </a:fld>
            <a:endParaRPr lang="fr-CA" dirty="0"/>
          </a:p>
        </p:txBody>
      </p:sp>
    </p:spTree>
    <p:custDataLst>
      <p:tags r:id="rId1"/>
    </p:custDataLst>
    <p:extLst>
      <p:ext uri="{BB962C8B-B14F-4D97-AF65-F5344CB8AC3E}">
        <p14:creationId xmlns:p14="http://schemas.microsoft.com/office/powerpoint/2010/main" val="1908387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2001EDA-D306-4486-97C0-0A5652C447BA}"/>
              </a:ext>
            </a:extLst>
          </p:cNvPr>
          <p:cNvSpPr>
            <a:spLocks noGrp="1"/>
          </p:cNvSpPr>
          <p:nvPr>
            <p:ph type="title"/>
            <p:custDataLst>
              <p:tags r:id="rId2"/>
            </p:custDataLst>
          </p:nvPr>
        </p:nvSpPr>
        <p:spPr/>
        <p:txBody>
          <a:bodyPr/>
          <a:lstStyle/>
          <a:p>
            <a:r>
              <a:rPr lang="fr-CA" sz="4800" dirty="0"/>
              <a:t>Formation d’un comité de compétence</a:t>
            </a:r>
          </a:p>
        </p:txBody>
      </p:sp>
      <p:sp>
        <p:nvSpPr>
          <p:cNvPr id="5" name="Slide Number Placeholder 4">
            <a:extLst>
              <a:ext uri="{FF2B5EF4-FFF2-40B4-BE49-F238E27FC236}">
                <a16:creationId xmlns:a16="http://schemas.microsoft.com/office/drawing/2014/main" id="{6FC585A0-E17B-472E-BD73-56F4C0AC9E10}"/>
              </a:ext>
            </a:extLst>
          </p:cNvPr>
          <p:cNvSpPr>
            <a:spLocks noGrp="1"/>
          </p:cNvSpPr>
          <p:nvPr>
            <p:ph type="sldNum" sz="quarter" idx="12"/>
            <p:custDataLst>
              <p:tags r:id="rId3"/>
            </p:custDataLst>
          </p:nvPr>
        </p:nvSpPr>
        <p:spPr/>
        <p:txBody>
          <a:bodyPr/>
          <a:lstStyle/>
          <a:p>
            <a:fld id="{0F408A5D-059A-A247-8344-29C129C8EF29}" type="slidenum">
              <a:rPr lang="fr-CA" smtClean="0"/>
              <a:pPr/>
              <a:t>20</a:t>
            </a:fld>
            <a:endParaRPr lang="fr-CA" dirty="0"/>
          </a:p>
        </p:txBody>
      </p:sp>
    </p:spTree>
    <p:custDataLst>
      <p:tags r:id="rId1"/>
    </p:custDataLst>
    <p:extLst>
      <p:ext uri="{BB962C8B-B14F-4D97-AF65-F5344CB8AC3E}">
        <p14:creationId xmlns:p14="http://schemas.microsoft.com/office/powerpoint/2010/main" val="1439029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fr-CA" dirty="0"/>
              <a:t>Comment votre programme forme-t-il un comité de compétence?</a:t>
            </a:r>
          </a:p>
        </p:txBody>
      </p:sp>
      <p:sp>
        <p:nvSpPr>
          <p:cNvPr id="3" name="Content Placeholder 2"/>
          <p:cNvSpPr>
            <a:spLocks noGrp="1"/>
          </p:cNvSpPr>
          <p:nvPr>
            <p:ph idx="1"/>
            <p:custDataLst>
              <p:tags r:id="rId3"/>
            </p:custDataLst>
          </p:nvPr>
        </p:nvSpPr>
        <p:spPr>
          <a:xfrm>
            <a:off x="838200" y="1970473"/>
            <a:ext cx="9362149" cy="4351338"/>
          </a:xfrm>
        </p:spPr>
        <p:txBody>
          <a:bodyPr>
            <a:normAutofit/>
          </a:bodyPr>
          <a:lstStyle/>
          <a:p>
            <a:r>
              <a:rPr lang="fr-CA" dirty="0"/>
              <a:t>Lignes directrices sur la FMPD (élaborées par le Collège royal et le groupe de travail consultatif sur l’évaluation des vice-doyens aux études postdoctorales)</a:t>
            </a:r>
          </a:p>
          <a:p>
            <a:r>
              <a:rPr lang="fr-CA" dirty="0"/>
              <a:t>Ces lignes directrices peuvent être utilisées ou modifiées selon les besoins de votre comité local</a:t>
            </a:r>
          </a:p>
          <a:p>
            <a:r>
              <a:rPr lang="fr-CA" dirty="0"/>
              <a:t>Chaque programme doit </a:t>
            </a:r>
            <a:r>
              <a:rPr lang="fr-CA" b="1" dirty="0"/>
              <a:t>documenter les plans pour la prise de décisions et en informer </a:t>
            </a:r>
            <a:r>
              <a:rPr lang="fr-CA" dirty="0"/>
              <a:t>les résidents et les enseignants</a:t>
            </a:r>
          </a:p>
        </p:txBody>
      </p:sp>
      <p:pic>
        <p:nvPicPr>
          <p:cNvPr id="8" name="Picture 7">
            <a:extLst>
              <a:ext uri="{FF2B5EF4-FFF2-40B4-BE49-F238E27FC236}">
                <a16:creationId xmlns:a16="http://schemas.microsoft.com/office/drawing/2014/main" id="{15B8A202-754B-48D5-85A8-6CD4590C475C}"/>
              </a:ext>
            </a:extLst>
          </p:cNvPr>
          <p:cNvPicPr>
            <a:picLocks noChangeAspect="1"/>
          </p:cNvPicPr>
          <p:nvPr>
            <p:custDataLst>
              <p:tags r:id="rId4"/>
            </p:custDataLst>
          </p:nvPr>
        </p:nvPicPr>
        <p:blipFill>
          <a:blip r:embed="rId8"/>
          <a:stretch>
            <a:fillRect/>
          </a:stretch>
        </p:blipFill>
        <p:spPr>
          <a:xfrm>
            <a:off x="10200349" y="4208072"/>
            <a:ext cx="1532351" cy="1532351"/>
          </a:xfrm>
          <a:prstGeom prst="rect">
            <a:avLst/>
          </a:prstGeom>
        </p:spPr>
      </p:pic>
      <p:sp>
        <p:nvSpPr>
          <p:cNvPr id="5" name="TextBox 4">
            <a:extLst>
              <a:ext uri="{FF2B5EF4-FFF2-40B4-BE49-F238E27FC236}">
                <a16:creationId xmlns:a16="http://schemas.microsoft.com/office/drawing/2014/main" id="{7CCCB9DB-2BDB-4ADD-ACA5-829998928BDA}"/>
              </a:ext>
            </a:extLst>
          </p:cNvPr>
          <p:cNvSpPr txBox="1"/>
          <p:nvPr>
            <p:custDataLst>
              <p:tags r:id="rId5"/>
            </p:custDataLst>
          </p:nvPr>
        </p:nvSpPr>
        <p:spPr>
          <a:xfrm>
            <a:off x="9367026" y="5678266"/>
            <a:ext cx="2933544" cy="923330"/>
          </a:xfrm>
          <a:prstGeom prst="rect">
            <a:avLst/>
          </a:prstGeom>
          <a:noFill/>
        </p:spPr>
        <p:txBody>
          <a:bodyPr wrap="square" rtlCol="0">
            <a:spAutoFit/>
          </a:bodyPr>
          <a:lstStyle/>
          <a:p>
            <a:pPr algn="ctr"/>
            <a:r>
              <a:rPr lang="fr-FR" dirty="0"/>
              <a:t>Lignes directrices à l’intention des comités de compétence : mandat</a:t>
            </a:r>
            <a:endParaRPr lang="fr-CA" dirty="0"/>
          </a:p>
        </p:txBody>
      </p:sp>
    </p:spTree>
    <p:custDataLst>
      <p:tags r:id="rId1"/>
    </p:custDataLst>
    <p:extLst>
      <p:ext uri="{BB962C8B-B14F-4D97-AF65-F5344CB8AC3E}">
        <p14:creationId xmlns:p14="http://schemas.microsoft.com/office/powerpoint/2010/main" val="2749828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A3565-3C8A-45D3-9BDD-8D69780A8A1A}"/>
              </a:ext>
            </a:extLst>
          </p:cNvPr>
          <p:cNvSpPr>
            <a:spLocks noGrp="1"/>
          </p:cNvSpPr>
          <p:nvPr>
            <p:ph type="title"/>
            <p:custDataLst>
              <p:tags r:id="rId2"/>
            </p:custDataLst>
          </p:nvPr>
        </p:nvSpPr>
        <p:spPr>
          <a:xfrm>
            <a:off x="838200" y="365125"/>
            <a:ext cx="10681010" cy="1325563"/>
          </a:xfrm>
        </p:spPr>
        <p:txBody>
          <a:bodyPr/>
          <a:lstStyle/>
          <a:p>
            <a:r>
              <a:rPr lang="fr-CA" dirty="0"/>
              <a:t>Membres – assurer une répartition équilibrée</a:t>
            </a:r>
          </a:p>
        </p:txBody>
      </p:sp>
      <p:sp>
        <p:nvSpPr>
          <p:cNvPr id="3" name="Content Placeholder 2">
            <a:extLst>
              <a:ext uri="{FF2B5EF4-FFF2-40B4-BE49-F238E27FC236}">
                <a16:creationId xmlns:a16="http://schemas.microsoft.com/office/drawing/2014/main" id="{2C0CF41D-A4B8-4237-8E10-A7C533781615}"/>
              </a:ext>
            </a:extLst>
          </p:cNvPr>
          <p:cNvSpPr>
            <a:spLocks noGrp="1"/>
          </p:cNvSpPr>
          <p:nvPr>
            <p:ph idx="1"/>
            <p:custDataLst>
              <p:tags r:id="rId3"/>
            </p:custDataLst>
          </p:nvPr>
        </p:nvSpPr>
        <p:spPr/>
        <p:txBody>
          <a:bodyPr>
            <a:normAutofit/>
          </a:bodyPr>
          <a:lstStyle/>
          <a:p>
            <a:r>
              <a:rPr lang="fr-CA" dirty="0"/>
              <a:t>Inclusif/exclusif?</a:t>
            </a:r>
          </a:p>
          <a:p>
            <a:pPr lvl="1"/>
            <a:r>
              <a:rPr lang="fr-CA" dirty="0"/>
              <a:t>président</a:t>
            </a:r>
          </a:p>
          <a:p>
            <a:pPr lvl="1"/>
            <a:r>
              <a:rPr lang="fr-CA" dirty="0"/>
              <a:t>directeur de programme*</a:t>
            </a:r>
          </a:p>
          <a:p>
            <a:pPr lvl="1"/>
            <a:r>
              <a:rPr lang="fr-CA" dirty="0"/>
              <a:t>membre externe</a:t>
            </a:r>
          </a:p>
          <a:p>
            <a:pPr lvl="1"/>
            <a:r>
              <a:rPr lang="fr-CA" dirty="0"/>
              <a:t>résident?</a:t>
            </a:r>
          </a:p>
          <a:p>
            <a:r>
              <a:rPr lang="fr-CA" dirty="0"/>
              <a:t>Durée des mandats</a:t>
            </a:r>
          </a:p>
        </p:txBody>
      </p:sp>
    </p:spTree>
    <p:custDataLst>
      <p:tags r:id="rId1"/>
    </p:custDataLst>
    <p:extLst>
      <p:ext uri="{BB962C8B-B14F-4D97-AF65-F5344CB8AC3E}">
        <p14:creationId xmlns:p14="http://schemas.microsoft.com/office/powerpoint/2010/main" val="944883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EBC8467F-840E-465C-932F-A664DC6C2953}"/>
              </a:ext>
            </a:extLst>
          </p:cNvPr>
          <p:cNvGraphicFramePr/>
          <p:nvPr>
            <p:custDataLst>
              <p:tags r:id="rId2"/>
            </p:custDataLst>
            <p:extLst>
              <p:ext uri="{D42A27DB-BD31-4B8C-83A1-F6EECF244321}">
                <p14:modId xmlns:p14="http://schemas.microsoft.com/office/powerpoint/2010/main" val="1764355814"/>
              </p:ext>
            </p:extLst>
          </p:nvPr>
        </p:nvGraphicFramePr>
        <p:xfrm>
          <a:off x="1244600" y="204951"/>
          <a:ext cx="9702800" cy="600666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365481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71DB767-5594-402A-8800-8EC79EE10205}"/>
              </a:ext>
            </a:extLst>
          </p:cNvPr>
          <p:cNvSpPr>
            <a:spLocks noGrp="1"/>
          </p:cNvSpPr>
          <p:nvPr>
            <p:ph type="title"/>
            <p:custDataLst>
              <p:tags r:id="rId2"/>
            </p:custDataLst>
          </p:nvPr>
        </p:nvSpPr>
        <p:spPr>
          <a:xfrm>
            <a:off x="4098125" y="248085"/>
            <a:ext cx="4364880" cy="902240"/>
          </a:xfrm>
        </p:spPr>
        <p:txBody>
          <a:bodyPr/>
          <a:lstStyle/>
          <a:p>
            <a:r>
              <a:rPr lang="fr-CA" dirty="0">
                <a:latin typeface="Arial" panose="020B0604020202020204" pitchFamily="34" charset="0"/>
                <a:cs typeface="Arial" panose="020B0604020202020204" pitchFamily="34" charset="0"/>
              </a:rPr>
              <a:t>Communications</a:t>
            </a:r>
          </a:p>
        </p:txBody>
      </p:sp>
      <p:sp>
        <p:nvSpPr>
          <p:cNvPr id="3" name="Oval 2">
            <a:extLst>
              <a:ext uri="{FF2B5EF4-FFF2-40B4-BE49-F238E27FC236}">
                <a16:creationId xmlns:a16="http://schemas.microsoft.com/office/drawing/2014/main" id="{12F762BE-D219-4EE3-86A1-23C7D59D8BE8}"/>
              </a:ext>
            </a:extLst>
          </p:cNvPr>
          <p:cNvSpPr/>
          <p:nvPr>
            <p:custDataLst>
              <p:tags r:id="rId3"/>
            </p:custDataLst>
          </p:nvPr>
        </p:nvSpPr>
        <p:spPr>
          <a:xfrm>
            <a:off x="4475892" y="1457409"/>
            <a:ext cx="3240216" cy="1537731"/>
          </a:xfrm>
          <a:prstGeom prst="ellipse">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64CD9D9-F236-4D50-B8B5-F4FA5D71DB92}"/>
              </a:ext>
            </a:extLst>
          </p:cNvPr>
          <p:cNvSpPr txBox="1"/>
          <p:nvPr>
            <p:custDataLst>
              <p:tags r:id="rId4"/>
            </p:custDataLst>
          </p:nvPr>
        </p:nvSpPr>
        <p:spPr>
          <a:xfrm>
            <a:off x="4499032" y="1898879"/>
            <a:ext cx="3217076" cy="892552"/>
          </a:xfrm>
          <a:prstGeom prst="rect">
            <a:avLst/>
          </a:prstGeom>
          <a:noFill/>
        </p:spPr>
        <p:txBody>
          <a:bodyPr wrap="square" rtlCol="0">
            <a:spAutoFit/>
          </a:bodyPr>
          <a:lstStyle/>
          <a:p>
            <a:pPr algn="ctr"/>
            <a:r>
              <a:rPr lang="fr-CA" sz="2600" b="1" dirty="0">
                <a:solidFill>
                  <a:schemeClr val="tx2"/>
                </a:solidFill>
                <a:latin typeface="Arial" panose="020B0604020202020204" pitchFamily="34" charset="0"/>
                <a:cs typeface="Arial" panose="020B0604020202020204" pitchFamily="34" charset="0"/>
              </a:rPr>
              <a:t>Recommandations du CC</a:t>
            </a:r>
          </a:p>
        </p:txBody>
      </p:sp>
      <p:sp>
        <p:nvSpPr>
          <p:cNvPr id="5" name="Down Arrow 6">
            <a:extLst>
              <a:ext uri="{FF2B5EF4-FFF2-40B4-BE49-F238E27FC236}">
                <a16:creationId xmlns:a16="http://schemas.microsoft.com/office/drawing/2014/main" id="{5EA4DB97-64B0-4030-9D03-8EE507F17EA1}"/>
              </a:ext>
            </a:extLst>
          </p:cNvPr>
          <p:cNvSpPr/>
          <p:nvPr>
            <p:custDataLst>
              <p:tags r:id="rId5"/>
            </p:custDataLst>
          </p:nvPr>
        </p:nvSpPr>
        <p:spPr>
          <a:xfrm rot="16200000">
            <a:off x="8128000" y="1880285"/>
            <a:ext cx="670011" cy="69197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2400" dirty="0">
              <a:latin typeface="Arial" panose="020B0604020202020204" pitchFamily="34" charset="0"/>
              <a:cs typeface="Arial" panose="020B0604020202020204" pitchFamily="34" charset="0"/>
            </a:endParaRPr>
          </a:p>
        </p:txBody>
      </p:sp>
      <p:sp>
        <p:nvSpPr>
          <p:cNvPr id="7" name="Down Arrow 8">
            <a:extLst>
              <a:ext uri="{FF2B5EF4-FFF2-40B4-BE49-F238E27FC236}">
                <a16:creationId xmlns:a16="http://schemas.microsoft.com/office/drawing/2014/main" id="{D0D60B70-BF45-4B9A-889D-A267D47977B9}"/>
              </a:ext>
            </a:extLst>
          </p:cNvPr>
          <p:cNvSpPr/>
          <p:nvPr>
            <p:custDataLst>
              <p:tags r:id="rId6"/>
            </p:custDataLst>
          </p:nvPr>
        </p:nvSpPr>
        <p:spPr>
          <a:xfrm>
            <a:off x="5760995" y="3224308"/>
            <a:ext cx="670011" cy="69197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2400" dirty="0">
              <a:latin typeface="Arial" panose="020B0604020202020204" pitchFamily="34" charset="0"/>
              <a:cs typeface="Arial" panose="020B0604020202020204" pitchFamily="34" charset="0"/>
            </a:endParaRPr>
          </a:p>
        </p:txBody>
      </p:sp>
      <p:sp>
        <p:nvSpPr>
          <p:cNvPr id="10" name="Down Arrow 11">
            <a:extLst>
              <a:ext uri="{FF2B5EF4-FFF2-40B4-BE49-F238E27FC236}">
                <a16:creationId xmlns:a16="http://schemas.microsoft.com/office/drawing/2014/main" id="{04D62299-60AD-4397-9767-FE9910F441C5}"/>
              </a:ext>
            </a:extLst>
          </p:cNvPr>
          <p:cNvSpPr/>
          <p:nvPr>
            <p:custDataLst>
              <p:tags r:id="rId7"/>
            </p:custDataLst>
          </p:nvPr>
        </p:nvSpPr>
        <p:spPr>
          <a:xfrm rot="5400000">
            <a:off x="3417129" y="1887895"/>
            <a:ext cx="670011" cy="691979"/>
          </a:xfrm>
          <a:prstGeom prst="downArrow">
            <a:avLst/>
          </a:prstGeom>
          <a:pattFill prst="dkUpDiag">
            <a:fgClr>
              <a:schemeClr val="accent1"/>
            </a:fgClr>
            <a:bgClr>
              <a:schemeClr val="bg1"/>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2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380FF467-1664-4CB2-883B-C454D0D430D4}"/>
              </a:ext>
            </a:extLst>
          </p:cNvPr>
          <p:cNvSpPr txBox="1"/>
          <p:nvPr>
            <p:custDataLst>
              <p:tags r:id="rId8"/>
            </p:custDataLst>
          </p:nvPr>
        </p:nvSpPr>
        <p:spPr>
          <a:xfrm>
            <a:off x="736572" y="3582629"/>
            <a:ext cx="2238860" cy="1569660"/>
          </a:xfrm>
          <a:prstGeom prst="rect">
            <a:avLst/>
          </a:prstGeom>
          <a:noFill/>
        </p:spPr>
        <p:txBody>
          <a:bodyPr wrap="square" rtlCol="0">
            <a:spAutoFit/>
          </a:bodyPr>
          <a:lstStyle/>
          <a:p>
            <a:pPr algn="ctr"/>
            <a:r>
              <a:rPr lang="fr-CA" sz="2400" dirty="0">
                <a:solidFill>
                  <a:schemeClr val="tx2"/>
                </a:solidFill>
                <a:latin typeface="Arial" panose="020B0604020202020204" pitchFamily="34" charset="0"/>
                <a:cs typeface="Arial" panose="020B0604020202020204" pitchFamily="34" charset="0"/>
              </a:rPr>
              <a:t>Bureau des études médicales postdoctorales</a:t>
            </a:r>
          </a:p>
        </p:txBody>
      </p:sp>
      <p:sp>
        <p:nvSpPr>
          <p:cNvPr id="12" name="TextBox 11">
            <a:extLst>
              <a:ext uri="{FF2B5EF4-FFF2-40B4-BE49-F238E27FC236}">
                <a16:creationId xmlns:a16="http://schemas.microsoft.com/office/drawing/2014/main" id="{DAC3F0D8-26CD-4F88-A1D9-3933E5CAC89D}"/>
              </a:ext>
            </a:extLst>
          </p:cNvPr>
          <p:cNvSpPr txBox="1"/>
          <p:nvPr>
            <p:custDataLst>
              <p:tags r:id="rId9"/>
            </p:custDataLst>
          </p:nvPr>
        </p:nvSpPr>
        <p:spPr>
          <a:xfrm>
            <a:off x="9829114" y="3686539"/>
            <a:ext cx="1556952" cy="461665"/>
          </a:xfrm>
          <a:prstGeom prst="rect">
            <a:avLst/>
          </a:prstGeom>
          <a:noFill/>
        </p:spPr>
        <p:txBody>
          <a:bodyPr wrap="square" rtlCol="0">
            <a:spAutoFit/>
          </a:bodyPr>
          <a:lstStyle/>
          <a:p>
            <a:pPr algn="ctr"/>
            <a:r>
              <a:rPr lang="fr-CA" sz="2400" dirty="0">
                <a:solidFill>
                  <a:schemeClr val="tx2"/>
                </a:solidFill>
                <a:latin typeface="Arial" panose="020B0604020202020204" pitchFamily="34" charset="0"/>
                <a:cs typeface="Arial" panose="020B0604020202020204" pitchFamily="34" charset="0"/>
              </a:rPr>
              <a:t>Résident</a:t>
            </a:r>
          </a:p>
        </p:txBody>
      </p:sp>
      <p:sp>
        <p:nvSpPr>
          <p:cNvPr id="13" name="TextBox 12">
            <a:extLst>
              <a:ext uri="{FF2B5EF4-FFF2-40B4-BE49-F238E27FC236}">
                <a16:creationId xmlns:a16="http://schemas.microsoft.com/office/drawing/2014/main" id="{38B01359-B1C5-4A11-978F-264FDDC00270}"/>
              </a:ext>
            </a:extLst>
          </p:cNvPr>
          <p:cNvSpPr txBox="1"/>
          <p:nvPr>
            <p:custDataLst>
              <p:tags r:id="rId10"/>
            </p:custDataLst>
          </p:nvPr>
        </p:nvSpPr>
        <p:spPr>
          <a:xfrm>
            <a:off x="5257883" y="5806044"/>
            <a:ext cx="1699373" cy="461665"/>
          </a:xfrm>
          <a:prstGeom prst="rect">
            <a:avLst/>
          </a:prstGeom>
          <a:noFill/>
        </p:spPr>
        <p:txBody>
          <a:bodyPr wrap="square" rtlCol="0">
            <a:spAutoFit/>
          </a:bodyPr>
          <a:lstStyle/>
          <a:p>
            <a:pPr algn="ctr"/>
            <a:r>
              <a:rPr lang="fr-CA" sz="2400" dirty="0">
                <a:solidFill>
                  <a:schemeClr val="tx2"/>
                </a:solidFill>
                <a:latin typeface="Arial" panose="020B0604020202020204" pitchFamily="34" charset="0"/>
                <a:cs typeface="Arial" panose="020B0604020202020204" pitchFamily="34" charset="0"/>
              </a:rPr>
              <a:t>CPR</a:t>
            </a:r>
          </a:p>
        </p:txBody>
      </p:sp>
      <p:sp>
        <p:nvSpPr>
          <p:cNvPr id="14" name="Slide Number Placeholder 13">
            <a:extLst>
              <a:ext uri="{FF2B5EF4-FFF2-40B4-BE49-F238E27FC236}">
                <a16:creationId xmlns:a16="http://schemas.microsoft.com/office/drawing/2014/main" id="{65E337D4-8EE2-488A-9F53-B3B99EF03A8A}"/>
              </a:ext>
            </a:extLst>
          </p:cNvPr>
          <p:cNvSpPr>
            <a:spLocks noGrp="1"/>
          </p:cNvSpPr>
          <p:nvPr>
            <p:ph type="sldNum" sz="quarter" idx="12"/>
            <p:custDataLst>
              <p:tags r:id="rId11"/>
            </p:custDataLst>
          </p:nvPr>
        </p:nvSpPr>
        <p:spPr/>
        <p:txBody>
          <a:bodyPr/>
          <a:lstStyle/>
          <a:p>
            <a:fld id="{0F408A5D-059A-A247-8344-29C129C8EF29}" type="slidenum">
              <a:rPr lang="fr-CA" smtClean="0"/>
              <a:pPr/>
              <a:t>24</a:t>
            </a:fld>
            <a:endParaRPr lang="fr-CA" dirty="0"/>
          </a:p>
        </p:txBody>
      </p:sp>
      <p:pic>
        <p:nvPicPr>
          <p:cNvPr id="15" name="Picture 14">
            <a:extLst>
              <a:ext uri="{FF2B5EF4-FFF2-40B4-BE49-F238E27FC236}">
                <a16:creationId xmlns:a16="http://schemas.microsoft.com/office/drawing/2014/main" id="{598A6CF7-A757-4BD1-A569-BBE9B44C9674}"/>
              </a:ext>
            </a:extLst>
          </p:cNvPr>
          <p:cNvPicPr>
            <a:picLocks noChangeAspect="1"/>
          </p:cNvPicPr>
          <p:nvPr/>
        </p:nvPicPr>
        <p:blipFill>
          <a:blip r:embed="rId14">
            <a:extLst>
              <a:ext uri="{837473B0-CC2E-450A-ABE3-18F120FF3D39}">
                <a1611:picAttrSrcUrl xmlns:a1611="http://schemas.microsoft.com/office/drawing/2016/11/main" r:id="rId15"/>
              </a:ext>
            </a:extLst>
          </a:blip>
          <a:stretch>
            <a:fillRect/>
          </a:stretch>
        </p:blipFill>
        <p:spPr>
          <a:xfrm>
            <a:off x="859678" y="1150325"/>
            <a:ext cx="1945843" cy="2432304"/>
          </a:xfrm>
          <a:prstGeom prst="rect">
            <a:avLst/>
          </a:prstGeom>
          <a:ln>
            <a:noFill/>
          </a:ln>
          <a:effectLst>
            <a:softEdge rad="112500"/>
          </a:effectLst>
        </p:spPr>
      </p:pic>
      <p:pic>
        <p:nvPicPr>
          <p:cNvPr id="16" name="Picture 15">
            <a:extLst>
              <a:ext uri="{FF2B5EF4-FFF2-40B4-BE49-F238E27FC236}">
                <a16:creationId xmlns:a16="http://schemas.microsoft.com/office/drawing/2014/main" id="{26F94299-D304-45E4-872F-C581A11F623D}"/>
              </a:ext>
            </a:extLst>
          </p:cNvPr>
          <p:cNvPicPr>
            <a:picLocks noChangeAspect="1"/>
          </p:cNvPicPr>
          <p:nvPr/>
        </p:nvPicPr>
        <p:blipFill rotWithShape="1">
          <a:blip r:embed="rId16"/>
          <a:srcRect l="20777" t="11418" r="16057" b="9687"/>
          <a:stretch/>
        </p:blipFill>
        <p:spPr>
          <a:xfrm>
            <a:off x="9442674" y="1525983"/>
            <a:ext cx="2243743" cy="1865376"/>
          </a:xfrm>
          <a:prstGeom prst="rect">
            <a:avLst/>
          </a:prstGeom>
          <a:scene3d>
            <a:camera prst="orthographicFront"/>
            <a:lightRig rig="threePt" dir="t"/>
          </a:scene3d>
          <a:sp3d>
            <a:bevelT prst="relaxedInset"/>
          </a:sp3d>
        </p:spPr>
      </p:pic>
      <p:pic>
        <p:nvPicPr>
          <p:cNvPr id="17" name="Picture 16">
            <a:extLst>
              <a:ext uri="{FF2B5EF4-FFF2-40B4-BE49-F238E27FC236}">
                <a16:creationId xmlns:a16="http://schemas.microsoft.com/office/drawing/2014/main" id="{E71B1D54-BDA8-48D4-B05B-E440483E9832}"/>
              </a:ext>
            </a:extLst>
          </p:cNvPr>
          <p:cNvPicPr>
            <a:picLocks noChangeAspect="1"/>
          </p:cNvPicPr>
          <p:nvPr/>
        </p:nvPicPr>
        <p:blipFill>
          <a:blip r:embed="rId17">
            <a:extLst>
              <a:ext uri="{837473B0-CC2E-450A-ABE3-18F120FF3D39}">
                <a1611:picAttrSrcUrl xmlns:a1611="http://schemas.microsoft.com/office/drawing/2016/11/main" r:id="rId18"/>
              </a:ext>
            </a:extLst>
          </a:blip>
          <a:stretch>
            <a:fillRect/>
          </a:stretch>
        </p:blipFill>
        <p:spPr>
          <a:xfrm>
            <a:off x="4669536" y="3989004"/>
            <a:ext cx="2852928" cy="1783080"/>
          </a:xfrm>
          <a:prstGeom prst="rect">
            <a:avLst/>
          </a:prstGeom>
          <a:scene3d>
            <a:camera prst="orthographicFront"/>
            <a:lightRig rig="threePt" dir="t"/>
          </a:scene3d>
          <a:sp3d>
            <a:bevelT prst="relaxedInset"/>
          </a:sp3d>
        </p:spPr>
      </p:pic>
    </p:spTree>
    <p:custDataLst>
      <p:tags r:id="rId1"/>
    </p:custDataLst>
    <p:extLst>
      <p:ext uri="{BB962C8B-B14F-4D97-AF65-F5344CB8AC3E}">
        <p14:creationId xmlns:p14="http://schemas.microsoft.com/office/powerpoint/2010/main" val="3168129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76205655-29FF-496F-8D73-8855B6E560F9}"/>
              </a:ext>
            </a:extLst>
          </p:cNvPr>
          <p:cNvSpPr>
            <a:spLocks noGrp="1"/>
          </p:cNvSpPr>
          <p:nvPr>
            <p:ph type="title"/>
            <p:custDataLst>
              <p:tags r:id="rId2"/>
            </p:custDataLst>
          </p:nvPr>
        </p:nvSpPr>
        <p:spPr/>
        <p:txBody>
          <a:bodyPr/>
          <a:lstStyle/>
          <a:p>
            <a:r>
              <a:rPr lang="fr-CA" dirty="0">
                <a:latin typeface="Arial" panose="020B0604020202020204" pitchFamily="34" charset="0"/>
                <a:cs typeface="Arial" panose="020B0604020202020204" pitchFamily="34" charset="0"/>
              </a:rPr>
              <a:t>Communications au CPR</a:t>
            </a:r>
          </a:p>
        </p:txBody>
      </p:sp>
      <p:sp>
        <p:nvSpPr>
          <p:cNvPr id="2" name="Content Placeholder 1">
            <a:extLst>
              <a:ext uri="{FF2B5EF4-FFF2-40B4-BE49-F238E27FC236}">
                <a16:creationId xmlns:a16="http://schemas.microsoft.com/office/drawing/2014/main" id="{6EA83D6E-BC38-4BF3-A093-F4A5FB4BC9AA}"/>
              </a:ext>
            </a:extLst>
          </p:cNvPr>
          <p:cNvSpPr>
            <a:spLocks noGrp="1"/>
          </p:cNvSpPr>
          <p:nvPr>
            <p:ph idx="1"/>
            <p:custDataLst>
              <p:tags r:id="rId3"/>
            </p:custDataLst>
          </p:nvPr>
        </p:nvSpPr>
        <p:spPr/>
        <p:txBody>
          <a:bodyPr wrap="square">
            <a:noAutofit/>
          </a:bodyPr>
          <a:lstStyle/>
          <a:p>
            <a:r>
              <a:rPr lang="fr-CA" b="1" dirty="0">
                <a:latin typeface="+mj-lt"/>
                <a:cs typeface="Arial" panose="020B0604020202020204" pitchFamily="34" charset="0"/>
              </a:rPr>
              <a:t>Rappel : </a:t>
            </a:r>
            <a:r>
              <a:rPr lang="fr-CA" dirty="0">
                <a:latin typeface="+mj-lt"/>
                <a:cs typeface="Arial" panose="020B0604020202020204" pitchFamily="34" charset="0"/>
              </a:rPr>
              <a:t>Les recommandations formulées par le CC doivent être approuvées par le CPR</a:t>
            </a:r>
          </a:p>
          <a:p>
            <a:pPr lvl="1"/>
            <a:r>
              <a:rPr lang="fr-CA" dirty="0">
                <a:latin typeface="+mj-lt"/>
                <a:cs typeface="Arial" panose="020B0604020202020204" pitchFamily="34" charset="0"/>
              </a:rPr>
              <a:t>Les réunions du CC doivent se tenir peu avant celles du CPR</a:t>
            </a:r>
          </a:p>
          <a:p>
            <a:pPr lvl="1"/>
            <a:r>
              <a:rPr lang="fr-CA" sz="2400" dirty="0">
                <a:latin typeface="+mj-lt"/>
                <a:cs typeface="Arial" panose="020B0604020202020204" pitchFamily="34" charset="0"/>
              </a:rPr>
              <a:t>Quels renseignements le CPR souhaite-t-il obtenir? </a:t>
            </a:r>
          </a:p>
          <a:p>
            <a:pPr lvl="2"/>
            <a:r>
              <a:rPr lang="fr-CA" sz="2400" dirty="0">
                <a:latin typeface="+mj-lt"/>
                <a:cs typeface="Arial" panose="020B0604020202020204" pitchFamily="34" charset="0"/>
              </a:rPr>
              <a:t>Au sujet de tous les résidents?</a:t>
            </a:r>
          </a:p>
          <a:p>
            <a:pPr lvl="2"/>
            <a:r>
              <a:rPr lang="fr-CA" sz="2400" dirty="0">
                <a:latin typeface="+mj-lt"/>
                <a:cs typeface="Arial" panose="020B0604020202020204" pitchFamily="34" charset="0"/>
              </a:rPr>
              <a:t>Au sujet des résidents dont le statut de l’apprenant/l’action a changé?</a:t>
            </a:r>
          </a:p>
          <a:p>
            <a:pPr lvl="1"/>
            <a:r>
              <a:rPr lang="fr-CA" dirty="0">
                <a:latin typeface="+mj-lt"/>
                <a:cs typeface="Arial" panose="020B0604020202020204" pitchFamily="34" charset="0"/>
              </a:rPr>
              <a:t>Quels documents doivent être présentés au CPR? </a:t>
            </a:r>
          </a:p>
        </p:txBody>
      </p:sp>
      <p:sp>
        <p:nvSpPr>
          <p:cNvPr id="5" name="Slide Number Placeholder 4">
            <a:extLst>
              <a:ext uri="{FF2B5EF4-FFF2-40B4-BE49-F238E27FC236}">
                <a16:creationId xmlns:a16="http://schemas.microsoft.com/office/drawing/2014/main" id="{954DE298-48BA-4E19-BF5B-A4A9A4E0BA55}"/>
              </a:ext>
            </a:extLst>
          </p:cNvPr>
          <p:cNvSpPr>
            <a:spLocks noGrp="1"/>
          </p:cNvSpPr>
          <p:nvPr>
            <p:ph type="sldNum" sz="quarter" idx="12"/>
            <p:custDataLst>
              <p:tags r:id="rId4"/>
            </p:custDataLst>
          </p:nvPr>
        </p:nvSpPr>
        <p:spPr/>
        <p:txBody>
          <a:bodyPr/>
          <a:lstStyle/>
          <a:p>
            <a:fld id="{0F408A5D-059A-A247-8344-29C129C8EF29}" type="slidenum">
              <a:rPr lang="fr-CA" smtClean="0"/>
              <a:pPr/>
              <a:t>25</a:t>
            </a:fld>
            <a:endParaRPr lang="fr-CA" dirty="0"/>
          </a:p>
        </p:txBody>
      </p:sp>
    </p:spTree>
    <p:custDataLst>
      <p:tags r:id="rId1"/>
    </p:custDataLst>
    <p:extLst>
      <p:ext uri="{BB962C8B-B14F-4D97-AF65-F5344CB8AC3E}">
        <p14:creationId xmlns:p14="http://schemas.microsoft.com/office/powerpoint/2010/main" val="1935732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833B2C-742B-40EA-8C22-CE1EFB6F21C1}"/>
              </a:ext>
            </a:extLst>
          </p:cNvPr>
          <p:cNvSpPr>
            <a:spLocks noGrp="1"/>
          </p:cNvSpPr>
          <p:nvPr>
            <p:ph type="sldNum" sz="quarter" idx="12"/>
            <p:custDataLst>
              <p:tags r:id="rId2"/>
            </p:custDataLst>
          </p:nvPr>
        </p:nvSpPr>
        <p:spPr/>
        <p:txBody>
          <a:bodyPr/>
          <a:lstStyle/>
          <a:p>
            <a:fld id="{0F408A5D-059A-A247-8344-29C129C8EF29}" type="slidenum">
              <a:rPr lang="en-US" smtClean="0"/>
              <a:pPr/>
              <a:t>26</a:t>
            </a:fld>
            <a:endParaRPr lang="en-US" dirty="0"/>
          </a:p>
        </p:txBody>
      </p:sp>
      <p:pic>
        <p:nvPicPr>
          <p:cNvPr id="2052" name="Picture 4"/>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2607733" y="722489"/>
            <a:ext cx="6129867" cy="538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E9CEF488-7F59-41B1-9F30-29EC0EE2BDD6}"/>
              </a:ext>
            </a:extLst>
          </p:cNvPr>
          <p:cNvPicPr/>
          <p:nvPr>
            <p:custDataLst>
              <p:tags r:id="rId4"/>
            </p:custDataLst>
          </p:nvPr>
        </p:nvPicPr>
        <p:blipFill>
          <a:blip r:embed="rId9"/>
          <a:stretch>
            <a:fillRect/>
          </a:stretch>
        </p:blipFill>
        <p:spPr>
          <a:xfrm>
            <a:off x="10054608" y="4030664"/>
            <a:ext cx="1463865" cy="1463865"/>
          </a:xfrm>
          <a:prstGeom prst="rect">
            <a:avLst/>
          </a:prstGeom>
        </p:spPr>
      </p:pic>
      <p:sp>
        <p:nvSpPr>
          <p:cNvPr id="6" name="TextBox 5">
            <a:extLst>
              <a:ext uri="{FF2B5EF4-FFF2-40B4-BE49-F238E27FC236}">
                <a16:creationId xmlns:a16="http://schemas.microsoft.com/office/drawing/2014/main" id="{65811304-CBCB-4AFD-A6E6-3D144001FCB9}"/>
              </a:ext>
            </a:extLst>
          </p:cNvPr>
          <p:cNvSpPr txBox="1"/>
          <p:nvPr>
            <p:custDataLst>
              <p:tags r:id="rId5"/>
            </p:custDataLst>
          </p:nvPr>
        </p:nvSpPr>
        <p:spPr>
          <a:xfrm>
            <a:off x="9090533" y="5460958"/>
            <a:ext cx="2933544" cy="646331"/>
          </a:xfrm>
          <a:prstGeom prst="rect">
            <a:avLst/>
          </a:prstGeom>
          <a:noFill/>
        </p:spPr>
        <p:txBody>
          <a:bodyPr wrap="square" rtlCol="0">
            <a:spAutoFit/>
          </a:bodyPr>
          <a:lstStyle/>
          <a:p>
            <a:pPr algn="ctr"/>
            <a:r>
              <a:rPr lang="fr-CA" dirty="0"/>
              <a:t>Définitions des statuts de l’apprenant du Collège royal</a:t>
            </a:r>
          </a:p>
        </p:txBody>
      </p:sp>
    </p:spTree>
    <p:custDataLst>
      <p:tags r:id="rId1"/>
    </p:custDataLst>
    <p:extLst>
      <p:ext uri="{BB962C8B-B14F-4D97-AF65-F5344CB8AC3E}">
        <p14:creationId xmlns:p14="http://schemas.microsoft.com/office/powerpoint/2010/main" val="18590133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143608A-11E5-4AA3-8EB7-1F7A8F837CDA}"/>
              </a:ext>
            </a:extLst>
          </p:cNvPr>
          <p:cNvSpPr>
            <a:spLocks noGrp="1"/>
          </p:cNvSpPr>
          <p:nvPr>
            <p:ph type="title"/>
            <p:custDataLst>
              <p:tags r:id="rId2"/>
            </p:custDataLst>
          </p:nvPr>
        </p:nvSpPr>
        <p:spPr>
          <a:xfrm>
            <a:off x="503779" y="362260"/>
            <a:ext cx="11141763" cy="1325563"/>
          </a:xfrm>
        </p:spPr>
        <p:txBody>
          <a:bodyPr>
            <a:noAutofit/>
          </a:bodyPr>
          <a:lstStyle/>
          <a:p>
            <a:r>
              <a:rPr lang="fr-CA" dirty="0">
                <a:latin typeface="Arial" panose="020B0604020202020204" pitchFamily="34" charset="0"/>
                <a:cs typeface="Arial" panose="020B0604020202020204" pitchFamily="34" charset="0"/>
              </a:rPr>
              <a:t>Communications aux résidents et au bureau des études médicales postdoctorales</a:t>
            </a:r>
          </a:p>
        </p:txBody>
      </p:sp>
      <p:sp>
        <p:nvSpPr>
          <p:cNvPr id="2" name="Content Placeholder 2">
            <a:extLst>
              <a:ext uri="{FF2B5EF4-FFF2-40B4-BE49-F238E27FC236}">
                <a16:creationId xmlns:a16="http://schemas.microsoft.com/office/drawing/2014/main" id="{1F7B85DB-F6A3-4D0B-9FEF-3A9263E04ED6}"/>
              </a:ext>
            </a:extLst>
          </p:cNvPr>
          <p:cNvSpPr>
            <a:spLocks noGrp="1"/>
          </p:cNvSpPr>
          <p:nvPr>
            <p:ph idx="1"/>
            <p:custDataLst>
              <p:tags r:id="rId3"/>
            </p:custDataLst>
          </p:nvPr>
        </p:nvSpPr>
        <p:spPr/>
        <p:txBody>
          <a:bodyPr/>
          <a:lstStyle/>
          <a:p>
            <a:r>
              <a:rPr lang="fr-CA" dirty="0">
                <a:latin typeface="+mj-lt"/>
                <a:cs typeface="Arial" panose="020B0604020202020204" pitchFamily="34" charset="0"/>
              </a:rPr>
              <a:t>De quels documents le bureau des études médicales postdoctorales </a:t>
            </a:r>
            <a:r>
              <a:rPr lang="fr-CA" dirty="0" err="1">
                <a:latin typeface="+mj-lt"/>
                <a:cs typeface="Arial" panose="020B0604020202020204" pitchFamily="34" charset="0"/>
              </a:rPr>
              <a:t>a-t-il</a:t>
            </a:r>
            <a:r>
              <a:rPr lang="fr-CA" dirty="0">
                <a:latin typeface="+mj-lt"/>
                <a:cs typeface="Arial" panose="020B0604020202020204" pitchFamily="34" charset="0"/>
              </a:rPr>
              <a:t> besoin?</a:t>
            </a:r>
          </a:p>
          <a:p>
            <a:r>
              <a:rPr lang="fr-CA" dirty="0">
                <a:latin typeface="+mj-lt"/>
                <a:cs typeface="Arial" panose="020B0604020202020204" pitchFamily="34" charset="0"/>
              </a:rPr>
              <a:t>Le CPR doit-il approuver la recommandation </a:t>
            </a:r>
            <a:r>
              <a:rPr lang="fr-CA" i="1" dirty="0">
                <a:latin typeface="+mj-lt"/>
                <a:cs typeface="Arial" panose="020B0604020202020204" pitchFamily="34" charset="0"/>
              </a:rPr>
              <a:t>avant</a:t>
            </a:r>
            <a:r>
              <a:rPr lang="fr-CA" dirty="0">
                <a:latin typeface="+mj-lt"/>
                <a:cs typeface="Arial" panose="020B0604020202020204" pitchFamily="34" charset="0"/>
              </a:rPr>
              <a:t> que le résident en soit informé? </a:t>
            </a:r>
          </a:p>
          <a:p>
            <a:r>
              <a:rPr lang="fr-CA" dirty="0">
                <a:latin typeface="+mj-lt"/>
                <a:cs typeface="Arial" panose="020B0604020202020204" pitchFamily="34" charset="0"/>
              </a:rPr>
              <a:t>Qui communiquera avec les résidents et le bureau des études médicales postdoctorales? </a:t>
            </a:r>
          </a:p>
          <a:p>
            <a:pPr lvl="1"/>
            <a:r>
              <a:rPr lang="fr-CA" dirty="0">
                <a:latin typeface="+mj-lt"/>
                <a:cs typeface="Arial" panose="020B0604020202020204" pitchFamily="34" charset="0"/>
              </a:rPr>
              <a:t>DP</a:t>
            </a:r>
          </a:p>
          <a:p>
            <a:pPr lvl="1"/>
            <a:r>
              <a:rPr lang="fr-CA" dirty="0">
                <a:latin typeface="+mj-lt"/>
                <a:cs typeface="Arial" panose="020B0604020202020204" pitchFamily="34" charset="0"/>
              </a:rPr>
              <a:t>AP</a:t>
            </a:r>
          </a:p>
          <a:p>
            <a:pPr lvl="1"/>
            <a:r>
              <a:rPr lang="fr-CA" dirty="0">
                <a:latin typeface="+mj-lt"/>
                <a:cs typeface="Arial" panose="020B0604020202020204" pitchFamily="34" charset="0"/>
              </a:rPr>
              <a:t>Conseiller pédagogique</a:t>
            </a:r>
          </a:p>
          <a:p>
            <a:pPr lvl="1"/>
            <a:endParaRPr lang="fr-CA"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B25738F7-A66E-40C0-B697-1E1FB672DABD}"/>
              </a:ext>
            </a:extLst>
          </p:cNvPr>
          <p:cNvSpPr>
            <a:spLocks noGrp="1"/>
          </p:cNvSpPr>
          <p:nvPr>
            <p:ph type="sldNum" sz="quarter" idx="12"/>
            <p:custDataLst>
              <p:tags r:id="rId4"/>
            </p:custDataLst>
          </p:nvPr>
        </p:nvSpPr>
        <p:spPr/>
        <p:txBody>
          <a:bodyPr/>
          <a:lstStyle/>
          <a:p>
            <a:fld id="{0F408A5D-059A-A247-8344-29C129C8EF29}" type="slidenum">
              <a:rPr lang="fr-CA" smtClean="0"/>
              <a:pPr/>
              <a:t>27</a:t>
            </a:fld>
            <a:endParaRPr lang="fr-CA" dirty="0"/>
          </a:p>
        </p:txBody>
      </p:sp>
      <p:pic>
        <p:nvPicPr>
          <p:cNvPr id="7" name="Picture 6">
            <a:extLst>
              <a:ext uri="{FF2B5EF4-FFF2-40B4-BE49-F238E27FC236}">
                <a16:creationId xmlns:a16="http://schemas.microsoft.com/office/drawing/2014/main" id="{920F1BCC-354C-42B5-9A40-0834108116BB}"/>
              </a:ext>
            </a:extLst>
          </p:cNvPr>
          <p:cNvPicPr>
            <a:picLocks noChangeAspect="1"/>
          </p:cNvPicPr>
          <p:nvPr>
            <p:custDataLst>
              <p:tags r:id="rId5"/>
            </p:custDataLst>
          </p:nvPr>
        </p:nvPicPr>
        <p:blipFill>
          <a:blip r:embed="rId9">
            <a:extLst>
              <a:ext uri="{837473B0-CC2E-450A-ABE3-18F120FF3D39}">
                <a1611:picAttrSrcUrl xmlns:a1611="http://schemas.microsoft.com/office/drawing/2016/11/main" r:id="rId10"/>
              </a:ext>
            </a:extLst>
          </a:blip>
          <a:stretch>
            <a:fillRect/>
          </a:stretch>
        </p:blipFill>
        <p:spPr>
          <a:xfrm>
            <a:off x="8767636" y="4191557"/>
            <a:ext cx="3212326" cy="1804267"/>
          </a:xfrm>
          <a:prstGeom prst="rect">
            <a:avLst/>
          </a:prstGeom>
        </p:spPr>
      </p:pic>
      <p:sp>
        <p:nvSpPr>
          <p:cNvPr id="8" name="TextBox 7">
            <a:extLst>
              <a:ext uri="{FF2B5EF4-FFF2-40B4-BE49-F238E27FC236}">
                <a16:creationId xmlns:a16="http://schemas.microsoft.com/office/drawing/2014/main" id="{6A05AC2C-9A28-4789-B9DB-5C50AEF3DD2D}"/>
              </a:ext>
            </a:extLst>
          </p:cNvPr>
          <p:cNvSpPr txBox="1"/>
          <p:nvPr>
            <p:custDataLst>
              <p:tags r:id="rId6"/>
            </p:custDataLst>
          </p:nvPr>
        </p:nvSpPr>
        <p:spPr>
          <a:xfrm>
            <a:off x="8437830" y="5995824"/>
            <a:ext cx="3542132" cy="230832"/>
          </a:xfrm>
          <a:prstGeom prst="rect">
            <a:avLst/>
          </a:prstGeom>
          <a:noFill/>
        </p:spPr>
        <p:txBody>
          <a:bodyPr wrap="square" rtlCol="0">
            <a:spAutoFit/>
          </a:bodyPr>
          <a:lstStyle/>
          <a:p>
            <a:r>
              <a:rPr lang="fr-CA" sz="900" dirty="0">
                <a:hlinkClick r:id="rId10" tooltip="https://gymnasticscoaching.com/contact/"/>
              </a:rPr>
              <a:t>Cette image</a:t>
            </a:r>
            <a:r>
              <a:rPr lang="fr-CA" sz="900" dirty="0"/>
              <a:t> d’un auteur inconnu est protégée sous licence par </a:t>
            </a:r>
            <a:r>
              <a:rPr lang="fr-CA" sz="900" dirty="0">
                <a:hlinkClick r:id="rId11" tooltip="https://creativecommons.org/licenses/by/3.0/"/>
              </a:rPr>
              <a:t>CC BY</a:t>
            </a:r>
            <a:endParaRPr lang="fr-CA" sz="900" dirty="0"/>
          </a:p>
        </p:txBody>
      </p:sp>
    </p:spTree>
    <p:custDataLst>
      <p:tags r:id="rId1"/>
    </p:custDataLst>
    <p:extLst>
      <p:ext uri="{BB962C8B-B14F-4D97-AF65-F5344CB8AC3E}">
        <p14:creationId xmlns:p14="http://schemas.microsoft.com/office/powerpoint/2010/main" val="1176801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A815F-1201-4C5A-AF30-D42D46B359BB}"/>
              </a:ext>
            </a:extLst>
          </p:cNvPr>
          <p:cNvSpPr>
            <a:spLocks noGrp="1"/>
          </p:cNvSpPr>
          <p:nvPr>
            <p:ph type="title"/>
            <p:custDataLst>
              <p:tags r:id="rId2"/>
            </p:custDataLst>
          </p:nvPr>
        </p:nvSpPr>
        <p:spPr/>
        <p:txBody>
          <a:bodyPr>
            <a:normAutofit/>
          </a:bodyPr>
          <a:lstStyle/>
          <a:p>
            <a:r>
              <a:rPr lang="fr-CA" altLang="en-US" dirty="0"/>
              <a:t>CULTURE d’évaluation</a:t>
            </a:r>
            <a:br>
              <a:rPr lang="fr-CA" altLang="en-US" dirty="0"/>
            </a:br>
            <a:endParaRPr lang="fr-CA" dirty="0"/>
          </a:p>
        </p:txBody>
      </p:sp>
      <p:sp>
        <p:nvSpPr>
          <p:cNvPr id="3" name="Content Placeholder 2">
            <a:extLst>
              <a:ext uri="{FF2B5EF4-FFF2-40B4-BE49-F238E27FC236}">
                <a16:creationId xmlns:a16="http://schemas.microsoft.com/office/drawing/2014/main" id="{DBF7F219-61F8-4376-B7D1-0CA2999EA31A}"/>
              </a:ext>
            </a:extLst>
          </p:cNvPr>
          <p:cNvSpPr>
            <a:spLocks noGrp="1"/>
          </p:cNvSpPr>
          <p:nvPr>
            <p:ph idx="1"/>
            <p:custDataLst>
              <p:tags r:id="rId3"/>
            </p:custDataLst>
          </p:nvPr>
        </p:nvSpPr>
        <p:spPr>
          <a:xfrm>
            <a:off x="659780" y="1844752"/>
            <a:ext cx="6296378" cy="4351338"/>
          </a:xfrm>
        </p:spPr>
        <p:txBody>
          <a:bodyPr>
            <a:normAutofit/>
          </a:bodyPr>
          <a:lstStyle/>
          <a:p>
            <a:pPr>
              <a:lnSpc>
                <a:spcPct val="100000"/>
              </a:lnSpc>
              <a:spcBef>
                <a:spcPct val="0"/>
              </a:spcBef>
              <a:buNone/>
            </a:pPr>
            <a:endParaRPr lang="fr-CA" altLang="en-US" sz="2000" dirty="0"/>
          </a:p>
          <a:p>
            <a:pPr>
              <a:lnSpc>
                <a:spcPct val="100000"/>
              </a:lnSpc>
              <a:spcBef>
                <a:spcPct val="0"/>
              </a:spcBef>
            </a:pPr>
            <a:r>
              <a:rPr lang="fr-CA" dirty="0"/>
              <a:t>Bâtir un modèle mental commun</a:t>
            </a:r>
          </a:p>
          <a:p>
            <a:pPr>
              <a:lnSpc>
                <a:spcPct val="100000"/>
              </a:lnSpc>
              <a:spcBef>
                <a:spcPct val="0"/>
              </a:spcBef>
            </a:pPr>
            <a:endParaRPr lang="fr-CA" dirty="0"/>
          </a:p>
          <a:p>
            <a:pPr>
              <a:lnSpc>
                <a:spcPct val="100000"/>
              </a:lnSpc>
              <a:spcBef>
                <a:spcPct val="0"/>
              </a:spcBef>
            </a:pPr>
            <a:r>
              <a:rPr lang="fr-CA" dirty="0"/>
              <a:t>Favoriser un climat de confiance</a:t>
            </a:r>
          </a:p>
          <a:p>
            <a:pPr>
              <a:lnSpc>
                <a:spcPct val="100000"/>
              </a:lnSpc>
              <a:spcBef>
                <a:spcPct val="0"/>
              </a:spcBef>
            </a:pPr>
            <a:endParaRPr lang="fr-CA" dirty="0"/>
          </a:p>
          <a:p>
            <a:pPr>
              <a:lnSpc>
                <a:spcPct val="100000"/>
              </a:lnSpc>
              <a:spcBef>
                <a:spcPct val="0"/>
              </a:spcBef>
            </a:pPr>
            <a:r>
              <a:rPr lang="fr-CA" dirty="0"/>
              <a:t>Mettre en place une évaluation programmatique</a:t>
            </a:r>
          </a:p>
          <a:p>
            <a:pPr>
              <a:lnSpc>
                <a:spcPct val="100000"/>
              </a:lnSpc>
              <a:spcBef>
                <a:spcPct val="0"/>
              </a:spcBef>
            </a:pPr>
            <a:endParaRPr lang="fr-CA" dirty="0"/>
          </a:p>
          <a:p>
            <a:pPr>
              <a:lnSpc>
                <a:spcPct val="100000"/>
              </a:lnSpc>
              <a:spcBef>
                <a:spcPct val="0"/>
              </a:spcBef>
            </a:pPr>
            <a:r>
              <a:rPr lang="fr-CA" dirty="0"/>
              <a:t>Miser sur une mentalité de croissance</a:t>
            </a:r>
          </a:p>
          <a:p>
            <a:pPr>
              <a:lnSpc>
                <a:spcPct val="100000"/>
              </a:lnSpc>
              <a:spcBef>
                <a:spcPct val="0"/>
              </a:spcBef>
              <a:buNone/>
            </a:pPr>
            <a:endParaRPr lang="fr-CA" dirty="0"/>
          </a:p>
          <a:p>
            <a:pPr marL="0" indent="0">
              <a:buNone/>
            </a:pPr>
            <a:endParaRPr lang="fr-CA" dirty="0"/>
          </a:p>
        </p:txBody>
      </p:sp>
      <p:pic>
        <p:nvPicPr>
          <p:cNvPr id="9" name="Picture 8">
            <a:extLst>
              <a:ext uri="{FF2B5EF4-FFF2-40B4-BE49-F238E27FC236}">
                <a16:creationId xmlns:a16="http://schemas.microsoft.com/office/drawing/2014/main" id="{9CFE692A-105A-42F6-8FC0-5A1102044AAA}"/>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7146312" y="261394"/>
            <a:ext cx="4207488" cy="6111376"/>
          </a:xfrm>
          <a:prstGeom prst="rect">
            <a:avLst/>
          </a:prstGeom>
        </p:spPr>
      </p:pic>
      <p:sp>
        <p:nvSpPr>
          <p:cNvPr id="11" name="Arrow: Up-Down 10">
            <a:extLst>
              <a:ext uri="{FF2B5EF4-FFF2-40B4-BE49-F238E27FC236}">
                <a16:creationId xmlns:a16="http://schemas.microsoft.com/office/drawing/2014/main" id="{9852D239-DC4A-4A7E-AE64-CAEBAD1707B3}"/>
              </a:ext>
            </a:extLst>
          </p:cNvPr>
          <p:cNvSpPr/>
          <p:nvPr/>
        </p:nvSpPr>
        <p:spPr>
          <a:xfrm>
            <a:off x="8996056" y="1015455"/>
            <a:ext cx="736600" cy="4356100"/>
          </a:xfrm>
          <a:prstGeom prst="upDownArrow">
            <a:avLst/>
          </a:prstGeom>
          <a:solidFill>
            <a:schemeClr val="bg2">
              <a:lumMod val="90000"/>
              <a:alpha val="67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E6DF05FB-5AAF-42D3-B985-80FC4917C9C5}"/>
              </a:ext>
            </a:extLst>
          </p:cNvPr>
          <p:cNvSpPr/>
          <p:nvPr/>
        </p:nvSpPr>
        <p:spPr>
          <a:xfrm>
            <a:off x="8926206" y="-545"/>
            <a:ext cx="876300" cy="876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a:t>
            </a:r>
          </a:p>
        </p:txBody>
      </p:sp>
      <p:sp>
        <p:nvSpPr>
          <p:cNvPr id="13" name="Oval 12">
            <a:extLst>
              <a:ext uri="{FF2B5EF4-FFF2-40B4-BE49-F238E27FC236}">
                <a16:creationId xmlns:a16="http://schemas.microsoft.com/office/drawing/2014/main" id="{549A186B-683B-438C-9118-051ABB873AD7}"/>
              </a:ext>
            </a:extLst>
          </p:cNvPr>
          <p:cNvSpPr/>
          <p:nvPr/>
        </p:nvSpPr>
        <p:spPr>
          <a:xfrm>
            <a:off x="8951606" y="5523955"/>
            <a:ext cx="876300" cy="876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80%</a:t>
            </a:r>
          </a:p>
        </p:txBody>
      </p:sp>
      <p:sp>
        <p:nvSpPr>
          <p:cNvPr id="7" name="TextBox 6"/>
          <p:cNvSpPr txBox="1"/>
          <p:nvPr>
            <p:custDataLst>
              <p:tags r:id="rId4"/>
            </p:custDataLst>
          </p:nvPr>
        </p:nvSpPr>
        <p:spPr>
          <a:xfrm>
            <a:off x="7158077" y="1122512"/>
            <a:ext cx="1647825" cy="923330"/>
          </a:xfrm>
          <a:prstGeom prst="rect">
            <a:avLst/>
          </a:prstGeom>
          <a:solidFill>
            <a:schemeClr val="tx2">
              <a:lumMod val="75000"/>
              <a:lumOff val="25000"/>
            </a:schemeClr>
          </a:solidFill>
        </p:spPr>
        <p:txBody>
          <a:bodyPr wrap="square" rtlCol="0">
            <a:spAutoFit/>
          </a:bodyPr>
          <a:lstStyle/>
          <a:p>
            <a:r>
              <a:rPr lang="fr-CA" b="1" dirty="0">
                <a:solidFill>
                  <a:schemeClr val="bg1"/>
                </a:solidFill>
              </a:rPr>
              <a:t>TECHNIQUES, OUTILS ET TECHNOLOGIES</a:t>
            </a:r>
          </a:p>
        </p:txBody>
      </p:sp>
      <p:sp>
        <p:nvSpPr>
          <p:cNvPr id="8" name="TextBox 7"/>
          <p:cNvSpPr txBox="1"/>
          <p:nvPr>
            <p:custDataLst>
              <p:tags r:id="rId5"/>
            </p:custDataLst>
          </p:nvPr>
        </p:nvSpPr>
        <p:spPr>
          <a:xfrm>
            <a:off x="7146312" y="4838700"/>
            <a:ext cx="1647825" cy="1200329"/>
          </a:xfrm>
          <a:prstGeom prst="rect">
            <a:avLst/>
          </a:prstGeom>
          <a:solidFill>
            <a:srgbClr val="002060"/>
          </a:solidFill>
        </p:spPr>
        <p:txBody>
          <a:bodyPr wrap="square" rtlCol="0">
            <a:spAutoFit/>
          </a:bodyPr>
          <a:lstStyle/>
          <a:p>
            <a:r>
              <a:rPr lang="fr-CA" b="1" dirty="0">
                <a:solidFill>
                  <a:schemeClr val="bg1"/>
                </a:solidFill>
              </a:rPr>
              <a:t>PHILOSOPHIE, MENTALITÉ, CHANGEMENT CULTUREL</a:t>
            </a:r>
          </a:p>
        </p:txBody>
      </p:sp>
      <p:sp>
        <p:nvSpPr>
          <p:cNvPr id="14" name="TextBox 13">
            <a:extLst>
              <a:ext uri="{FF2B5EF4-FFF2-40B4-BE49-F238E27FC236}">
                <a16:creationId xmlns:a16="http://schemas.microsoft.com/office/drawing/2014/main" id="{F3891DA5-9D7F-4FF5-B38D-993C0CFF7119}"/>
              </a:ext>
            </a:extLst>
          </p:cNvPr>
          <p:cNvSpPr txBox="1"/>
          <p:nvPr>
            <p:custDataLst>
              <p:tags r:id="rId6"/>
            </p:custDataLst>
          </p:nvPr>
        </p:nvSpPr>
        <p:spPr>
          <a:xfrm>
            <a:off x="7811668" y="6333407"/>
            <a:ext cx="3542132" cy="230832"/>
          </a:xfrm>
          <a:prstGeom prst="rect">
            <a:avLst/>
          </a:prstGeom>
          <a:noFill/>
        </p:spPr>
        <p:txBody>
          <a:bodyPr wrap="square" rtlCol="0">
            <a:spAutoFit/>
          </a:bodyPr>
          <a:lstStyle/>
          <a:p>
            <a:r>
              <a:rPr lang="fr-CA" sz="900" dirty="0">
                <a:hlinkClick r:id="rId10"/>
              </a:rPr>
              <a:t>Cette image </a:t>
            </a:r>
            <a:r>
              <a:rPr lang="fr-CA" sz="900" dirty="0"/>
              <a:t>d’un auteur inconnu est protégée sous licence par </a:t>
            </a:r>
            <a:r>
              <a:rPr lang="fr-CA" sz="900" dirty="0">
                <a:hlinkClick r:id="rId11" tooltip="https://creativecommons.org/licenses/by/3.0/"/>
              </a:rPr>
              <a:t>CC BY</a:t>
            </a:r>
            <a:endParaRPr lang="fr-CA" sz="900" dirty="0"/>
          </a:p>
        </p:txBody>
      </p:sp>
    </p:spTree>
    <p:custDataLst>
      <p:tags r:id="rId1"/>
    </p:custDataLst>
    <p:extLst>
      <p:ext uri="{BB962C8B-B14F-4D97-AF65-F5344CB8AC3E}">
        <p14:creationId xmlns:p14="http://schemas.microsoft.com/office/powerpoint/2010/main" val="15718580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3A38E-6F39-4C49-A629-08810B48351C}"/>
              </a:ext>
            </a:extLst>
          </p:cNvPr>
          <p:cNvSpPr>
            <a:spLocks noGrp="1"/>
          </p:cNvSpPr>
          <p:nvPr>
            <p:ph type="title"/>
            <p:custDataLst>
              <p:tags r:id="rId2"/>
            </p:custDataLst>
          </p:nvPr>
        </p:nvSpPr>
        <p:spPr>
          <a:xfrm>
            <a:off x="113370" y="2743199"/>
            <a:ext cx="10515600" cy="1730066"/>
          </a:xfrm>
        </p:spPr>
        <p:txBody>
          <a:bodyPr/>
          <a:lstStyle/>
          <a:p>
            <a:r>
              <a:rPr lang="fr-CA" dirty="0"/>
              <a:t>Déroulement d’une réunion d’un comité de compétence</a:t>
            </a:r>
          </a:p>
        </p:txBody>
      </p:sp>
      <p:sp>
        <p:nvSpPr>
          <p:cNvPr id="6" name="Slide Number Placeholder 5">
            <a:extLst>
              <a:ext uri="{FF2B5EF4-FFF2-40B4-BE49-F238E27FC236}">
                <a16:creationId xmlns:a16="http://schemas.microsoft.com/office/drawing/2014/main" id="{8D4ED0F4-A8AF-CA46-B741-AAE8E38A6C35}"/>
              </a:ext>
            </a:extLst>
          </p:cNvPr>
          <p:cNvSpPr>
            <a:spLocks noGrp="1"/>
          </p:cNvSpPr>
          <p:nvPr>
            <p:ph type="sldNum" sz="quarter" idx="12"/>
            <p:custDataLst>
              <p:tags r:id="rId3"/>
            </p:custDataLst>
          </p:nvPr>
        </p:nvSpPr>
        <p:spPr/>
        <p:txBody>
          <a:bodyPr/>
          <a:lstStyle/>
          <a:p>
            <a:fld id="{0F408A5D-059A-A247-8344-29C129C8EF29}" type="slidenum">
              <a:rPr lang="fr-CA" smtClean="0"/>
              <a:pPr/>
              <a:t>29</a:t>
            </a:fld>
            <a:endParaRPr lang="fr-CA" dirty="0"/>
          </a:p>
        </p:txBody>
      </p:sp>
    </p:spTree>
    <p:custDataLst>
      <p:tags r:id="rId1"/>
    </p:custDataLst>
    <p:extLst>
      <p:ext uri="{BB962C8B-B14F-4D97-AF65-F5344CB8AC3E}">
        <p14:creationId xmlns:p14="http://schemas.microsoft.com/office/powerpoint/2010/main" val="839769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custDataLst>
              <p:tags r:id="rId2"/>
            </p:custDataLst>
          </p:nvPr>
        </p:nvSpPr>
        <p:spPr/>
        <p:txBody>
          <a:bodyPr/>
          <a:lstStyle/>
          <a:p>
            <a:r>
              <a:rPr lang="fr-CA" dirty="0"/>
              <a:t>Divulgation de conflits d’intérêts</a:t>
            </a:r>
          </a:p>
        </p:txBody>
      </p:sp>
      <p:sp>
        <p:nvSpPr>
          <p:cNvPr id="2" name="Text Placeholder 1"/>
          <p:cNvSpPr>
            <a:spLocks noGrp="1"/>
          </p:cNvSpPr>
          <p:nvPr>
            <p:ph idx="1"/>
            <p:custDataLst>
              <p:tags r:id="rId3"/>
            </p:custDataLst>
          </p:nvPr>
        </p:nvSpPr>
        <p:spPr/>
        <p:txBody>
          <a:bodyPr>
            <a:normAutofit/>
          </a:bodyPr>
          <a:lstStyle/>
          <a:p>
            <a:pPr>
              <a:lnSpc>
                <a:spcPct val="120000"/>
              </a:lnSpc>
            </a:pPr>
            <a:r>
              <a:rPr lang="fr-CA" dirty="0"/>
              <a:t>Nous n’avons aucune affiliation (financière ou autre) avec une entreprise pharmaceutique, un fabricant d’appareils médicaux ou un cabinet de communication. </a:t>
            </a:r>
          </a:p>
        </p:txBody>
      </p:sp>
      <p:sp>
        <p:nvSpPr>
          <p:cNvPr id="4" name="Slide Number Placeholder 3"/>
          <p:cNvSpPr>
            <a:spLocks noGrp="1"/>
          </p:cNvSpPr>
          <p:nvPr>
            <p:ph type="sldNum" sz="quarter" idx="12"/>
            <p:custDataLst>
              <p:tags r:id="rId4"/>
            </p:custDataLst>
          </p:nvPr>
        </p:nvSpPr>
        <p:spPr/>
        <p:txBody>
          <a:bodyPr/>
          <a:lstStyle/>
          <a:p>
            <a:fld id="{2066355A-084C-D24E-9AD2-7E4FC41EA627}" type="slidenum">
              <a:rPr lang="fr-CA" smtClean="0"/>
              <a:pPr/>
              <a:t>3</a:t>
            </a:fld>
            <a:endParaRPr lang="fr-CA" dirty="0"/>
          </a:p>
        </p:txBody>
      </p:sp>
    </p:spTree>
    <p:custDataLst>
      <p:tags r:id="rId1"/>
    </p:custDataLst>
    <p:extLst>
      <p:ext uri="{BB962C8B-B14F-4D97-AF65-F5344CB8AC3E}">
        <p14:creationId xmlns:p14="http://schemas.microsoft.com/office/powerpoint/2010/main" val="1428582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24ECA-AE92-45DC-8DB7-B1DE464C6DAB}"/>
              </a:ext>
            </a:extLst>
          </p:cNvPr>
          <p:cNvSpPr>
            <a:spLocks noGrp="1"/>
          </p:cNvSpPr>
          <p:nvPr>
            <p:ph type="title"/>
            <p:custDataLst>
              <p:tags r:id="rId2"/>
            </p:custDataLst>
          </p:nvPr>
        </p:nvSpPr>
        <p:spPr/>
        <p:txBody>
          <a:bodyPr/>
          <a:lstStyle/>
          <a:p>
            <a:r>
              <a:rPr lang="fr-CA" dirty="0"/>
              <a:t>Comité de compétence – Détails </a:t>
            </a:r>
          </a:p>
        </p:txBody>
      </p:sp>
      <p:graphicFrame>
        <p:nvGraphicFramePr>
          <p:cNvPr id="4" name="Content Placeholder 3">
            <a:extLst>
              <a:ext uri="{FF2B5EF4-FFF2-40B4-BE49-F238E27FC236}">
                <a16:creationId xmlns:a16="http://schemas.microsoft.com/office/drawing/2014/main" id="{A270A064-75A7-4A3A-904D-C7E7FCDE9E7C}"/>
              </a:ext>
            </a:extLst>
          </p:cNvPr>
          <p:cNvGraphicFramePr>
            <a:graphicFrameLocks noGrp="1"/>
          </p:cNvGraphicFramePr>
          <p:nvPr>
            <p:ph idx="1"/>
            <p:custDataLst>
              <p:tags r:id="rId3"/>
            </p:custDataLst>
            <p:extLst>
              <p:ext uri="{D42A27DB-BD31-4B8C-83A1-F6EECF244321}">
                <p14:modId xmlns:p14="http://schemas.microsoft.com/office/powerpoint/2010/main" val="240030181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extLst>
      <p:ext uri="{BB962C8B-B14F-4D97-AF65-F5344CB8AC3E}">
        <p14:creationId xmlns:p14="http://schemas.microsoft.com/office/powerpoint/2010/main" val="4090599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24ECA-AE92-45DC-8DB7-B1DE464C6DAB}"/>
              </a:ext>
            </a:extLst>
          </p:cNvPr>
          <p:cNvSpPr>
            <a:spLocks noGrp="1"/>
          </p:cNvSpPr>
          <p:nvPr>
            <p:ph type="title"/>
            <p:custDataLst>
              <p:tags r:id="rId2"/>
            </p:custDataLst>
          </p:nvPr>
        </p:nvSpPr>
        <p:spPr>
          <a:xfrm>
            <a:off x="838199" y="365125"/>
            <a:ext cx="10676467" cy="1325563"/>
          </a:xfrm>
        </p:spPr>
        <p:txBody>
          <a:bodyPr/>
          <a:lstStyle/>
          <a:p>
            <a:r>
              <a:rPr lang="fr-CA" dirty="0"/>
              <a:t>Comité de compétence – Détails (suite)</a:t>
            </a:r>
          </a:p>
        </p:txBody>
      </p:sp>
      <p:graphicFrame>
        <p:nvGraphicFramePr>
          <p:cNvPr id="4" name="Content Placeholder 3">
            <a:extLst>
              <a:ext uri="{FF2B5EF4-FFF2-40B4-BE49-F238E27FC236}">
                <a16:creationId xmlns:a16="http://schemas.microsoft.com/office/drawing/2014/main" id="{62D80285-C3D4-44DD-91E5-E70CC404A674}"/>
              </a:ext>
            </a:extLst>
          </p:cNvPr>
          <p:cNvGraphicFramePr>
            <a:graphicFrameLocks noGrp="1"/>
          </p:cNvGraphicFramePr>
          <p:nvPr>
            <p:ph idx="1"/>
            <p:custDataLst>
              <p:tags r:id="rId3"/>
            </p:custDataLst>
            <p:extLst>
              <p:ext uri="{D42A27DB-BD31-4B8C-83A1-F6EECF244321}">
                <p14:modId xmlns:p14="http://schemas.microsoft.com/office/powerpoint/2010/main" val="202102222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extLst>
      <p:ext uri="{BB962C8B-B14F-4D97-AF65-F5344CB8AC3E}">
        <p14:creationId xmlns:p14="http://schemas.microsoft.com/office/powerpoint/2010/main" val="33140448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DBFBDFDD-73AE-4497-8989-49C5B63B0BEC}"/>
              </a:ext>
            </a:extLst>
          </p:cNvPr>
          <p:cNvGraphicFramePr/>
          <p:nvPr>
            <p:custDataLst>
              <p:tags r:id="rId2"/>
            </p:custDataLst>
            <p:extLst>
              <p:ext uri="{D42A27DB-BD31-4B8C-83A1-F6EECF244321}">
                <p14:modId xmlns:p14="http://schemas.microsoft.com/office/powerpoint/2010/main" val="1853485232"/>
              </p:ext>
            </p:extLst>
          </p:nvPr>
        </p:nvGraphicFramePr>
        <p:xfrm>
          <a:off x="1307662" y="236774"/>
          <a:ext cx="9576676" cy="638445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1102132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41005-D779-4BF2-8A43-5D1823060354}"/>
              </a:ext>
            </a:extLst>
          </p:cNvPr>
          <p:cNvSpPr>
            <a:spLocks noGrp="1"/>
          </p:cNvSpPr>
          <p:nvPr>
            <p:ph type="title"/>
            <p:custDataLst>
              <p:tags r:id="rId2"/>
            </p:custDataLst>
          </p:nvPr>
        </p:nvSpPr>
        <p:spPr>
          <a:xfrm>
            <a:off x="639022" y="365125"/>
            <a:ext cx="10515600" cy="1325563"/>
          </a:xfrm>
        </p:spPr>
        <p:txBody>
          <a:bodyPr/>
          <a:lstStyle/>
          <a:p>
            <a:r>
              <a:rPr lang="fr-CA" dirty="0"/>
              <a:t>Rapport du comité de compétence</a:t>
            </a:r>
          </a:p>
        </p:txBody>
      </p:sp>
      <p:sp>
        <p:nvSpPr>
          <p:cNvPr id="5" name="Content Placeholder 4">
            <a:extLst>
              <a:ext uri="{FF2B5EF4-FFF2-40B4-BE49-F238E27FC236}">
                <a16:creationId xmlns:a16="http://schemas.microsoft.com/office/drawing/2014/main" id="{9D7973CC-033C-4F89-9F8E-B1EEE6DD32A0}"/>
              </a:ext>
            </a:extLst>
          </p:cNvPr>
          <p:cNvSpPr>
            <a:spLocks noGrp="1"/>
          </p:cNvSpPr>
          <p:nvPr>
            <p:ph idx="1"/>
            <p:custDataLst>
              <p:tags r:id="rId3"/>
            </p:custDataLst>
          </p:nvPr>
        </p:nvSpPr>
        <p:spPr>
          <a:xfrm>
            <a:off x="639022" y="1699558"/>
            <a:ext cx="11141764" cy="4351338"/>
          </a:xfrm>
        </p:spPr>
        <p:txBody>
          <a:bodyPr/>
          <a:lstStyle/>
          <a:p>
            <a:r>
              <a:rPr lang="fr-CA" dirty="0"/>
              <a:t>Le président sera chargé de rendre compte des activités du comité au CPR</a:t>
            </a:r>
          </a:p>
          <a:p>
            <a:r>
              <a:rPr lang="fr-CA" dirty="0"/>
              <a:t>Le programme doit déterminer qui élaborera les plans d’apprentissage individuels (p. ex., CC, CPR, conseiller pédagogique ou autre intervenant)</a:t>
            </a:r>
          </a:p>
          <a:p>
            <a:r>
              <a:rPr lang="fr-CA" dirty="0"/>
              <a:t>Tenir compte des plans d’apprentissage proposés, même pour les résidents qui progressent bien, afin d’optimiser leur développement</a:t>
            </a:r>
          </a:p>
          <a:p>
            <a:pPr lvl="1"/>
            <a:r>
              <a:rPr lang="fr-CA" dirty="0"/>
              <a:t>Au fil du temps, ces plans pourront être réutilisés pour des résidents dont le rythme de progression est comparable</a:t>
            </a:r>
          </a:p>
        </p:txBody>
      </p:sp>
      <p:sp>
        <p:nvSpPr>
          <p:cNvPr id="4" name="Slide Number Placeholder 3">
            <a:extLst>
              <a:ext uri="{FF2B5EF4-FFF2-40B4-BE49-F238E27FC236}">
                <a16:creationId xmlns:a16="http://schemas.microsoft.com/office/drawing/2014/main" id="{5D5D667F-4553-4707-973D-7F68193281D9}"/>
              </a:ext>
            </a:extLst>
          </p:cNvPr>
          <p:cNvSpPr>
            <a:spLocks noGrp="1"/>
          </p:cNvSpPr>
          <p:nvPr>
            <p:ph type="sldNum" sz="quarter" idx="12"/>
            <p:custDataLst>
              <p:tags r:id="rId4"/>
            </p:custDataLst>
          </p:nvPr>
        </p:nvSpPr>
        <p:spPr/>
        <p:txBody>
          <a:bodyPr/>
          <a:lstStyle/>
          <a:p>
            <a:fld id="{0F408A5D-059A-A247-8344-29C129C8EF29}" type="slidenum">
              <a:rPr lang="fr-CA" smtClean="0"/>
              <a:pPr/>
              <a:t>33</a:t>
            </a:fld>
            <a:endParaRPr lang="fr-CA" dirty="0"/>
          </a:p>
        </p:txBody>
      </p:sp>
    </p:spTree>
    <p:custDataLst>
      <p:tags r:id="rId1"/>
    </p:custDataLst>
    <p:extLst>
      <p:ext uri="{BB962C8B-B14F-4D97-AF65-F5344CB8AC3E}">
        <p14:creationId xmlns:p14="http://schemas.microsoft.com/office/powerpoint/2010/main" val="27655322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7E1B543-B305-4D02-9889-B37C607E94C8}"/>
              </a:ext>
            </a:extLst>
          </p:cNvPr>
          <p:cNvPicPr>
            <a:picLocks noChangeAspect="1"/>
          </p:cNvPicPr>
          <p:nvPr>
            <p:custDataLst>
              <p:tags r:id="rId2"/>
            </p:custDataLst>
          </p:nvPr>
        </p:nvPicPr>
        <p:blipFill>
          <a:blip r:embed="rId9">
            <a:extLst>
              <a:ext uri="{837473B0-CC2E-450A-ABE3-18F120FF3D39}">
                <a1611:picAttrSrcUrl xmlns:a1611="http://schemas.microsoft.com/office/drawing/2016/11/main" r:id="rId10"/>
              </a:ext>
            </a:extLst>
          </a:blip>
          <a:stretch>
            <a:fillRect/>
          </a:stretch>
        </p:blipFill>
        <p:spPr>
          <a:xfrm>
            <a:off x="113559" y="828956"/>
            <a:ext cx="4500563" cy="4500563"/>
          </a:xfrm>
          <a:prstGeom prst="rect">
            <a:avLst/>
          </a:prstGeom>
        </p:spPr>
      </p:pic>
      <p:sp>
        <p:nvSpPr>
          <p:cNvPr id="2" name="Title 1">
            <a:extLst>
              <a:ext uri="{FF2B5EF4-FFF2-40B4-BE49-F238E27FC236}">
                <a16:creationId xmlns:a16="http://schemas.microsoft.com/office/drawing/2014/main" id="{2255DC5C-F49D-451E-848D-E39CF4EDABC8}"/>
              </a:ext>
            </a:extLst>
          </p:cNvPr>
          <p:cNvSpPr>
            <a:spLocks noGrp="1"/>
          </p:cNvSpPr>
          <p:nvPr>
            <p:ph type="title"/>
            <p:custDataLst>
              <p:tags r:id="rId3"/>
            </p:custDataLst>
          </p:nvPr>
        </p:nvSpPr>
        <p:spPr>
          <a:xfrm>
            <a:off x="3737025" y="709993"/>
            <a:ext cx="6586491" cy="1286160"/>
          </a:xfrm>
        </p:spPr>
        <p:txBody>
          <a:bodyPr anchor="b">
            <a:normAutofit fontScale="90000"/>
          </a:bodyPr>
          <a:lstStyle/>
          <a:p>
            <a:r>
              <a:rPr lang="fr-CA" dirty="0"/>
              <a:t>Procédures opérationnelles normalisées</a:t>
            </a:r>
          </a:p>
        </p:txBody>
      </p:sp>
      <p:sp>
        <p:nvSpPr>
          <p:cNvPr id="3" name="Content Placeholder 2">
            <a:extLst>
              <a:ext uri="{FF2B5EF4-FFF2-40B4-BE49-F238E27FC236}">
                <a16:creationId xmlns:a16="http://schemas.microsoft.com/office/drawing/2014/main" id="{8B0E9285-73AA-4916-976F-A22F5729C707}"/>
              </a:ext>
            </a:extLst>
          </p:cNvPr>
          <p:cNvSpPr>
            <a:spLocks noGrp="1"/>
          </p:cNvSpPr>
          <p:nvPr>
            <p:ph idx="1"/>
            <p:custDataLst>
              <p:tags r:id="rId4"/>
            </p:custDataLst>
          </p:nvPr>
        </p:nvSpPr>
        <p:spPr>
          <a:xfrm>
            <a:off x="3737025" y="2056692"/>
            <a:ext cx="6820171" cy="3785419"/>
          </a:xfrm>
        </p:spPr>
        <p:txBody>
          <a:bodyPr>
            <a:normAutofit/>
          </a:bodyPr>
          <a:lstStyle/>
          <a:p>
            <a:r>
              <a:rPr lang="fr-CA" dirty="0"/>
              <a:t>Mandat, résultats du processus</a:t>
            </a:r>
          </a:p>
          <a:p>
            <a:r>
              <a:rPr lang="fr-CA" dirty="0"/>
              <a:t>Transparence = vérification </a:t>
            </a:r>
          </a:p>
          <a:p>
            <a:r>
              <a:rPr lang="fr-CA" dirty="0"/>
              <a:t>Facilite l’amélioration continue de la qualité</a:t>
            </a:r>
          </a:p>
          <a:p>
            <a:r>
              <a:rPr lang="fr-CA" dirty="0"/>
              <a:t>Cadre de référence pour les nouveaux membres</a:t>
            </a:r>
          </a:p>
          <a:p>
            <a:endParaRPr lang="fr-CA" dirty="0"/>
          </a:p>
        </p:txBody>
      </p:sp>
      <p:sp>
        <p:nvSpPr>
          <p:cNvPr id="8" name="TextBox 7">
            <a:extLst>
              <a:ext uri="{FF2B5EF4-FFF2-40B4-BE49-F238E27FC236}">
                <a16:creationId xmlns:a16="http://schemas.microsoft.com/office/drawing/2014/main" id="{EB287BD1-5E2F-45CA-9D8E-A34633A599CD}"/>
              </a:ext>
            </a:extLst>
          </p:cNvPr>
          <p:cNvSpPr txBox="1"/>
          <p:nvPr>
            <p:custDataLst>
              <p:tags r:id="rId5"/>
            </p:custDataLst>
          </p:nvPr>
        </p:nvSpPr>
        <p:spPr>
          <a:xfrm>
            <a:off x="586719" y="5274095"/>
            <a:ext cx="3749891" cy="230832"/>
          </a:xfrm>
          <a:prstGeom prst="rect">
            <a:avLst/>
          </a:prstGeom>
          <a:noFill/>
        </p:spPr>
        <p:txBody>
          <a:bodyPr wrap="square" rtlCol="0">
            <a:spAutoFit/>
          </a:bodyPr>
          <a:lstStyle/>
          <a:p>
            <a:r>
              <a:rPr lang="fr-CA" sz="900" dirty="0">
                <a:hlinkClick r:id="rId10" tooltip="http://skeptics.stackexchange.com/questions/1219/can-bacon-help-to-remove-splinters"/>
              </a:rPr>
              <a:t>Cette image</a:t>
            </a:r>
            <a:r>
              <a:rPr lang="fr-CA" sz="900" dirty="0"/>
              <a:t> d’un auteur inconnu est protégée sous licence par </a:t>
            </a:r>
            <a:r>
              <a:rPr lang="fr-CA" sz="900" dirty="0">
                <a:hlinkClick r:id="rId11" tooltip="https://creativecommons.org/licenses/by-sa/3.0/"/>
              </a:rPr>
              <a:t>CC BY-SA</a:t>
            </a:r>
            <a:endParaRPr lang="fr-CA" sz="900" dirty="0"/>
          </a:p>
        </p:txBody>
      </p:sp>
      <p:pic>
        <p:nvPicPr>
          <p:cNvPr id="5" name="Picture 4">
            <a:extLst>
              <a:ext uri="{FF2B5EF4-FFF2-40B4-BE49-F238E27FC236}">
                <a16:creationId xmlns:a16="http://schemas.microsoft.com/office/drawing/2014/main" id="{38BEA235-7D7F-4FCF-A6D8-E39B02A504E4}"/>
              </a:ext>
            </a:extLst>
          </p:cNvPr>
          <p:cNvPicPr>
            <a:picLocks noChangeAspect="1"/>
          </p:cNvPicPr>
          <p:nvPr>
            <p:custDataLst>
              <p:tags r:id="rId6"/>
            </p:custDataLst>
          </p:nvPr>
        </p:nvPicPr>
        <p:blipFill>
          <a:blip r:embed="rId12"/>
          <a:stretch>
            <a:fillRect/>
          </a:stretch>
        </p:blipFill>
        <p:spPr>
          <a:xfrm>
            <a:off x="10010971" y="3906859"/>
            <a:ext cx="1594310" cy="1594310"/>
          </a:xfrm>
          <a:prstGeom prst="rect">
            <a:avLst/>
          </a:prstGeom>
        </p:spPr>
      </p:pic>
      <p:sp>
        <p:nvSpPr>
          <p:cNvPr id="9" name="TextBox 8">
            <a:extLst>
              <a:ext uri="{FF2B5EF4-FFF2-40B4-BE49-F238E27FC236}">
                <a16:creationId xmlns:a16="http://schemas.microsoft.com/office/drawing/2014/main" id="{448148CD-BB18-4F10-A45F-B02EEB5030FB}"/>
              </a:ext>
            </a:extLst>
          </p:cNvPr>
          <p:cNvSpPr txBox="1"/>
          <p:nvPr/>
        </p:nvSpPr>
        <p:spPr>
          <a:xfrm>
            <a:off x="9748393" y="5520388"/>
            <a:ext cx="2269435" cy="923330"/>
          </a:xfrm>
          <a:prstGeom prst="rect">
            <a:avLst/>
          </a:prstGeom>
          <a:noFill/>
        </p:spPr>
        <p:txBody>
          <a:bodyPr wrap="square" rtlCol="0">
            <a:spAutoFit/>
          </a:bodyPr>
          <a:lstStyle/>
          <a:p>
            <a:pPr algn="ctr"/>
            <a:r>
              <a:rPr lang="fr-FR" dirty="0"/>
              <a:t>processus et procédures de prise de décision</a:t>
            </a:r>
          </a:p>
        </p:txBody>
      </p:sp>
    </p:spTree>
    <p:custDataLst>
      <p:tags r:id="rId1"/>
    </p:custDataLst>
    <p:extLst>
      <p:ext uri="{BB962C8B-B14F-4D97-AF65-F5344CB8AC3E}">
        <p14:creationId xmlns:p14="http://schemas.microsoft.com/office/powerpoint/2010/main" val="2153796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6F9318-B609-E449-A3FF-8B7FB42EA617}"/>
              </a:ext>
            </a:extLst>
          </p:cNvPr>
          <p:cNvSpPr/>
          <p:nvPr>
            <p:custDataLst>
              <p:tags r:id="rId2"/>
            </p:custDataLst>
          </p:nvPr>
        </p:nvSpPr>
        <p:spPr>
          <a:xfrm>
            <a:off x="0" y="2832411"/>
            <a:ext cx="10036098" cy="1656462"/>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accent5"/>
              </a:solidFill>
            </a:endParaRPr>
          </a:p>
        </p:txBody>
      </p:sp>
      <p:sp>
        <p:nvSpPr>
          <p:cNvPr id="2" name="Title 1">
            <a:extLst>
              <a:ext uri="{FF2B5EF4-FFF2-40B4-BE49-F238E27FC236}">
                <a16:creationId xmlns:a16="http://schemas.microsoft.com/office/drawing/2014/main" id="{E133A38E-6F39-4C49-A629-08810B48351C}"/>
              </a:ext>
            </a:extLst>
          </p:cNvPr>
          <p:cNvSpPr>
            <a:spLocks noGrp="1"/>
          </p:cNvSpPr>
          <p:nvPr>
            <p:ph type="title"/>
            <p:custDataLst>
              <p:tags r:id="rId3"/>
            </p:custDataLst>
          </p:nvPr>
        </p:nvSpPr>
        <p:spPr/>
        <p:txBody>
          <a:bodyPr/>
          <a:lstStyle/>
          <a:p>
            <a:r>
              <a:rPr lang="fr-CA" dirty="0"/>
              <a:t>Rudiments de la prise de décisions</a:t>
            </a:r>
          </a:p>
        </p:txBody>
      </p:sp>
      <p:sp>
        <p:nvSpPr>
          <p:cNvPr id="6" name="Slide Number Placeholder 5">
            <a:extLst>
              <a:ext uri="{FF2B5EF4-FFF2-40B4-BE49-F238E27FC236}">
                <a16:creationId xmlns:a16="http://schemas.microsoft.com/office/drawing/2014/main" id="{8D4ED0F4-A8AF-CA46-B741-AAE8E38A6C35}"/>
              </a:ext>
            </a:extLst>
          </p:cNvPr>
          <p:cNvSpPr>
            <a:spLocks noGrp="1"/>
          </p:cNvSpPr>
          <p:nvPr>
            <p:ph type="sldNum" sz="quarter" idx="12"/>
            <p:custDataLst>
              <p:tags r:id="rId4"/>
            </p:custDataLst>
          </p:nvPr>
        </p:nvSpPr>
        <p:spPr/>
        <p:txBody>
          <a:bodyPr/>
          <a:lstStyle/>
          <a:p>
            <a:fld id="{0F408A5D-059A-A247-8344-29C129C8EF29}" type="slidenum">
              <a:rPr lang="fr-CA" smtClean="0"/>
              <a:pPr/>
              <a:t>35</a:t>
            </a:fld>
            <a:endParaRPr lang="fr-CA" dirty="0"/>
          </a:p>
        </p:txBody>
      </p:sp>
    </p:spTree>
    <p:custDataLst>
      <p:tags r:id="rId1"/>
    </p:custDataLst>
    <p:extLst>
      <p:ext uri="{BB962C8B-B14F-4D97-AF65-F5344CB8AC3E}">
        <p14:creationId xmlns:p14="http://schemas.microsoft.com/office/powerpoint/2010/main" val="21500668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24ECA-AE92-45DC-8DB7-B1DE464C6DAB}"/>
              </a:ext>
            </a:extLst>
          </p:cNvPr>
          <p:cNvSpPr>
            <a:spLocks noGrp="1"/>
          </p:cNvSpPr>
          <p:nvPr>
            <p:ph type="title"/>
            <p:custDataLst>
              <p:tags r:id="rId2"/>
            </p:custDataLst>
          </p:nvPr>
        </p:nvSpPr>
        <p:spPr/>
        <p:txBody>
          <a:bodyPr/>
          <a:lstStyle/>
          <a:p>
            <a:r>
              <a:rPr lang="fr-CA" dirty="0"/>
              <a:t>« Sagesse des foules »</a:t>
            </a:r>
          </a:p>
        </p:txBody>
      </p:sp>
      <p:sp>
        <p:nvSpPr>
          <p:cNvPr id="3" name="Content Placeholder 2">
            <a:extLst>
              <a:ext uri="{FF2B5EF4-FFF2-40B4-BE49-F238E27FC236}">
                <a16:creationId xmlns:a16="http://schemas.microsoft.com/office/drawing/2014/main" id="{58E89B2E-0DBE-4EDB-B8B3-0C2C183F31AC}"/>
              </a:ext>
            </a:extLst>
          </p:cNvPr>
          <p:cNvSpPr>
            <a:spLocks noGrp="1"/>
          </p:cNvSpPr>
          <p:nvPr>
            <p:ph idx="1"/>
            <p:custDataLst>
              <p:tags r:id="rId3"/>
            </p:custDataLst>
          </p:nvPr>
        </p:nvSpPr>
        <p:spPr/>
        <p:txBody>
          <a:bodyPr>
            <a:normAutofit/>
          </a:bodyPr>
          <a:lstStyle/>
          <a:p>
            <a:pPr marL="914400" lvl="0" indent="-431800">
              <a:spcBef>
                <a:spcPts val="640"/>
              </a:spcBef>
              <a:buSzPts val="3200"/>
            </a:pPr>
            <a:r>
              <a:rPr lang="fr-CA" dirty="0" err="1"/>
              <a:t>Hemmer</a:t>
            </a:r>
            <a:r>
              <a:rPr lang="fr-CA" dirty="0"/>
              <a:t> (2001)</a:t>
            </a:r>
          </a:p>
          <a:p>
            <a:pPr marL="1828800" lvl="1" indent="-381000">
              <a:spcBef>
                <a:spcPts val="0"/>
              </a:spcBef>
              <a:buSzPts val="2400"/>
              <a:buChar char="–"/>
            </a:pPr>
            <a:r>
              <a:rPr lang="fr-CA" dirty="0"/>
              <a:t>Les discussions de groupe sont plus susceptibles de faire ressortir les lacunes des étudiants en matière de professionnalisme</a:t>
            </a:r>
          </a:p>
          <a:p>
            <a:pPr marL="1447800" lvl="1" indent="0">
              <a:spcBef>
                <a:spcPts val="0"/>
              </a:spcBef>
              <a:buSzPts val="2400"/>
              <a:buNone/>
            </a:pPr>
            <a:endParaRPr lang="fr-CA" sz="2400" dirty="0"/>
          </a:p>
          <a:p>
            <a:pPr marL="914400" lvl="0" indent="-431800">
              <a:spcBef>
                <a:spcPts val="640"/>
              </a:spcBef>
              <a:buSzPts val="3200"/>
            </a:pPr>
            <a:r>
              <a:rPr lang="fr-CA" dirty="0" err="1"/>
              <a:t>Schwind</a:t>
            </a:r>
            <a:r>
              <a:rPr lang="fr-CA" dirty="0"/>
              <a:t>, Acad. Med. (2004)</a:t>
            </a:r>
          </a:p>
          <a:p>
            <a:pPr marL="1828800" lvl="1" indent="-381000">
              <a:spcBef>
                <a:spcPts val="0"/>
              </a:spcBef>
              <a:buSzPts val="2400"/>
              <a:buChar char="–"/>
            </a:pPr>
            <a:r>
              <a:rPr lang="fr-CA" dirty="0"/>
              <a:t>18 % des lacunes des résidents nécessitant une action corrective ont été mises en évidence uniquement lors de discussions de groupe</a:t>
            </a:r>
          </a:p>
          <a:p>
            <a:pPr marL="1828800" lvl="1" indent="-381000">
              <a:spcBef>
                <a:spcPts val="0"/>
              </a:spcBef>
              <a:buSzPts val="2400"/>
              <a:buChar char="–"/>
            </a:pPr>
            <a:r>
              <a:rPr lang="fr-CA" dirty="0"/>
              <a:t>Durée moyenne des discussions : 5 minutes par résident (extrêmes : 1 et 30 minutes)</a:t>
            </a:r>
          </a:p>
        </p:txBody>
      </p:sp>
    </p:spTree>
    <p:custDataLst>
      <p:tags r:id="rId1"/>
    </p:custDataLst>
    <p:extLst>
      <p:ext uri="{BB962C8B-B14F-4D97-AF65-F5344CB8AC3E}">
        <p14:creationId xmlns:p14="http://schemas.microsoft.com/office/powerpoint/2010/main" val="25760615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24ECA-AE92-45DC-8DB7-B1DE464C6DAB}"/>
              </a:ext>
            </a:extLst>
          </p:cNvPr>
          <p:cNvSpPr>
            <a:spLocks noGrp="1"/>
          </p:cNvSpPr>
          <p:nvPr>
            <p:ph type="title"/>
            <p:custDataLst>
              <p:tags r:id="rId2"/>
            </p:custDataLst>
          </p:nvPr>
        </p:nvSpPr>
        <p:spPr/>
        <p:txBody>
          <a:bodyPr/>
          <a:lstStyle/>
          <a:p>
            <a:r>
              <a:rPr lang="fr-CA" dirty="0"/>
              <a:t>Principes fondamentaux d’un comité de compétence</a:t>
            </a:r>
          </a:p>
        </p:txBody>
      </p:sp>
      <p:sp>
        <p:nvSpPr>
          <p:cNvPr id="3" name="Content Placeholder 2">
            <a:extLst>
              <a:ext uri="{FF2B5EF4-FFF2-40B4-BE49-F238E27FC236}">
                <a16:creationId xmlns:a16="http://schemas.microsoft.com/office/drawing/2014/main" id="{58E89B2E-0DBE-4EDB-B8B3-0C2C183F31AC}"/>
              </a:ext>
            </a:extLst>
          </p:cNvPr>
          <p:cNvSpPr>
            <a:spLocks noGrp="1"/>
          </p:cNvSpPr>
          <p:nvPr>
            <p:ph idx="1"/>
            <p:custDataLst>
              <p:tags r:id="rId3"/>
            </p:custDataLst>
          </p:nvPr>
        </p:nvSpPr>
        <p:spPr/>
        <p:txBody>
          <a:bodyPr>
            <a:normAutofit/>
          </a:bodyPr>
          <a:lstStyle/>
          <a:p>
            <a:pPr marL="914400" lvl="0" indent="-431800">
              <a:spcBef>
                <a:spcPts val="640"/>
              </a:spcBef>
              <a:buSzPts val="3200"/>
            </a:pPr>
            <a:r>
              <a:rPr lang="fr-CA" dirty="0"/>
              <a:t>Données probantes vs verdict d’un « juré »</a:t>
            </a:r>
          </a:p>
          <a:p>
            <a:pPr marL="1371600" lvl="1" indent="-381000">
              <a:spcBef>
                <a:spcPts val="0"/>
              </a:spcBef>
              <a:buSzPts val="2400"/>
              <a:buChar char="–"/>
            </a:pPr>
            <a:r>
              <a:rPr lang="fr-CA" dirty="0"/>
              <a:t>Examiner toutes les données </a:t>
            </a:r>
            <a:r>
              <a:rPr lang="fr-CA" i="1" dirty="0"/>
              <a:t>avant</a:t>
            </a:r>
            <a:r>
              <a:rPr lang="fr-CA" dirty="0"/>
              <a:t> de prendre une décision</a:t>
            </a:r>
          </a:p>
          <a:p>
            <a:pPr marL="1828800" lvl="2" indent="-368300">
              <a:spcBef>
                <a:spcPts val="0"/>
              </a:spcBef>
              <a:buSzPts val="2200"/>
            </a:pPr>
            <a:r>
              <a:rPr lang="fr-CA" sz="2200" i="1" dirty="0"/>
              <a:t>Ne pas commencer </a:t>
            </a:r>
            <a:r>
              <a:rPr lang="fr-CA" sz="2200" dirty="0"/>
              <a:t>par une conclusion/décision</a:t>
            </a:r>
          </a:p>
          <a:p>
            <a:pPr marL="0" lvl="0" indent="0">
              <a:spcBef>
                <a:spcPts val="640"/>
              </a:spcBef>
              <a:buNone/>
            </a:pPr>
            <a:endParaRPr lang="fr-CA" sz="2200" dirty="0"/>
          </a:p>
          <a:p>
            <a:pPr marL="914400" lvl="0" indent="-431800">
              <a:spcBef>
                <a:spcPts val="640"/>
              </a:spcBef>
              <a:buSzPts val="3200"/>
            </a:pPr>
            <a:r>
              <a:rPr lang="fr-CA" dirty="0"/>
              <a:t>Accorder autant d’importance aux désaccords qu’aux consensus</a:t>
            </a:r>
          </a:p>
          <a:p>
            <a:pPr marL="1371600" lvl="1" indent="-381000">
              <a:spcBef>
                <a:spcPts val="0"/>
              </a:spcBef>
              <a:buSzPts val="2400"/>
              <a:buChar char="–"/>
            </a:pPr>
            <a:r>
              <a:rPr lang="fr-CA" dirty="0"/>
              <a:t>Les opinions qui ne font pas l’objet d’un consensus sont utiles et doivent être entendues</a:t>
            </a:r>
          </a:p>
          <a:p>
            <a:pPr marL="1371600" lvl="1" indent="-381000">
              <a:spcBef>
                <a:spcPts val="0"/>
              </a:spcBef>
              <a:buSzPts val="2400"/>
              <a:buChar char="–"/>
            </a:pPr>
            <a:r>
              <a:rPr lang="fr-CA" dirty="0"/>
              <a:t>Être attentif aux effets négatifs de la hiérarchie</a:t>
            </a:r>
          </a:p>
          <a:p>
            <a:endParaRPr lang="fr-CA" dirty="0"/>
          </a:p>
        </p:txBody>
      </p:sp>
    </p:spTree>
    <p:custDataLst>
      <p:tags r:id="rId1"/>
    </p:custDataLst>
    <p:extLst>
      <p:ext uri="{BB962C8B-B14F-4D97-AF65-F5344CB8AC3E}">
        <p14:creationId xmlns:p14="http://schemas.microsoft.com/office/powerpoint/2010/main" val="36657808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4E07A-AC2E-4073-86C0-6DA214219EC7}"/>
              </a:ext>
            </a:extLst>
          </p:cNvPr>
          <p:cNvSpPr>
            <a:spLocks noGrp="1"/>
          </p:cNvSpPr>
          <p:nvPr>
            <p:ph type="title"/>
            <p:custDataLst>
              <p:tags r:id="rId2"/>
            </p:custDataLst>
          </p:nvPr>
        </p:nvSpPr>
        <p:spPr/>
        <p:txBody>
          <a:bodyPr/>
          <a:lstStyle/>
          <a:p>
            <a:r>
              <a:rPr lang="fr-CA" dirty="0"/>
              <a:t>Lectures recommandées</a:t>
            </a:r>
          </a:p>
        </p:txBody>
      </p:sp>
      <p:sp>
        <p:nvSpPr>
          <p:cNvPr id="3" name="Content Placeholder 2">
            <a:extLst>
              <a:ext uri="{FF2B5EF4-FFF2-40B4-BE49-F238E27FC236}">
                <a16:creationId xmlns:a16="http://schemas.microsoft.com/office/drawing/2014/main" id="{0373C5F7-18EE-4BBD-951C-E10382A8372A}"/>
              </a:ext>
            </a:extLst>
          </p:cNvPr>
          <p:cNvSpPr>
            <a:spLocks noGrp="1"/>
          </p:cNvSpPr>
          <p:nvPr>
            <p:ph idx="1"/>
            <p:custDataLst>
              <p:tags r:id="rId3"/>
            </p:custDataLst>
          </p:nvPr>
        </p:nvSpPr>
        <p:spPr/>
        <p:txBody>
          <a:bodyPr/>
          <a:lstStyle/>
          <a:p>
            <a:r>
              <a:rPr lang="fr-CA" dirty="0" err="1">
                <a:hlinkClick r:id="rId8"/>
              </a:rPr>
              <a:t>Ensuring</a:t>
            </a:r>
            <a:r>
              <a:rPr lang="fr-CA" dirty="0">
                <a:hlinkClick r:id="rId8"/>
              </a:rPr>
              <a:t> </a:t>
            </a:r>
            <a:r>
              <a:rPr lang="fr-CA" dirty="0" err="1">
                <a:hlinkClick r:id="rId8"/>
              </a:rPr>
              <a:t>Resident</a:t>
            </a:r>
            <a:r>
              <a:rPr lang="fr-CA" dirty="0">
                <a:hlinkClick r:id="rId8"/>
              </a:rPr>
              <a:t> </a:t>
            </a:r>
            <a:r>
              <a:rPr lang="fr-CA" dirty="0" err="1">
                <a:hlinkClick r:id="rId8"/>
              </a:rPr>
              <a:t>Competence</a:t>
            </a:r>
            <a:r>
              <a:rPr lang="fr-CA" dirty="0">
                <a:hlinkClick r:id="rId8"/>
              </a:rPr>
              <a:t>: A Narrative </a:t>
            </a:r>
            <a:r>
              <a:rPr lang="fr-CA" dirty="0" err="1">
                <a:hlinkClick r:id="rId8"/>
              </a:rPr>
              <a:t>Review</a:t>
            </a:r>
            <a:r>
              <a:rPr lang="fr-CA" dirty="0">
                <a:hlinkClick r:id="rId8"/>
              </a:rPr>
              <a:t> of the </a:t>
            </a:r>
            <a:r>
              <a:rPr lang="fr-CA" dirty="0" err="1">
                <a:hlinkClick r:id="rId8"/>
              </a:rPr>
              <a:t>Literature</a:t>
            </a:r>
            <a:r>
              <a:rPr lang="fr-CA" dirty="0">
                <a:hlinkClick r:id="rId8"/>
              </a:rPr>
              <a:t> on Group </a:t>
            </a:r>
            <a:r>
              <a:rPr lang="fr-CA" dirty="0" err="1">
                <a:hlinkClick r:id="rId8"/>
              </a:rPr>
              <a:t>Decision</a:t>
            </a:r>
            <a:r>
              <a:rPr lang="fr-CA" dirty="0">
                <a:hlinkClick r:id="rId8"/>
              </a:rPr>
              <a:t> </a:t>
            </a:r>
            <a:r>
              <a:rPr lang="fr-CA" dirty="0" err="1">
                <a:hlinkClick r:id="rId8"/>
              </a:rPr>
              <a:t>Making</a:t>
            </a:r>
            <a:r>
              <a:rPr lang="fr-CA" dirty="0">
                <a:hlinkClick r:id="rId8"/>
              </a:rPr>
              <a:t> to </a:t>
            </a:r>
            <a:r>
              <a:rPr lang="fr-CA" dirty="0" err="1">
                <a:hlinkClick r:id="rId8"/>
              </a:rPr>
              <a:t>Inform</a:t>
            </a:r>
            <a:r>
              <a:rPr lang="fr-CA" dirty="0">
                <a:hlinkClick r:id="rId8"/>
              </a:rPr>
              <a:t> the </a:t>
            </a:r>
            <a:r>
              <a:rPr lang="fr-CA" dirty="0" err="1">
                <a:hlinkClick r:id="rId8"/>
              </a:rPr>
              <a:t>Work</a:t>
            </a:r>
            <a:r>
              <a:rPr lang="fr-CA" dirty="0">
                <a:hlinkClick r:id="rId8"/>
              </a:rPr>
              <a:t> of </a:t>
            </a:r>
            <a:r>
              <a:rPr lang="fr-CA" dirty="0" err="1">
                <a:hlinkClick r:id="rId8"/>
              </a:rPr>
              <a:t>Clinical</a:t>
            </a:r>
            <a:r>
              <a:rPr lang="fr-CA" dirty="0">
                <a:hlinkClick r:id="rId8"/>
              </a:rPr>
              <a:t> </a:t>
            </a:r>
            <a:r>
              <a:rPr lang="fr-CA" dirty="0" err="1">
                <a:hlinkClick r:id="rId8"/>
              </a:rPr>
              <a:t>Competency</a:t>
            </a:r>
            <a:r>
              <a:rPr lang="fr-CA" dirty="0">
                <a:hlinkClick r:id="rId8"/>
              </a:rPr>
              <a:t> </a:t>
            </a:r>
            <a:r>
              <a:rPr lang="fr-CA" dirty="0" err="1">
                <a:hlinkClick r:id="rId8"/>
              </a:rPr>
              <a:t>Committees</a:t>
            </a:r>
            <a:endParaRPr lang="fr-CA" dirty="0"/>
          </a:p>
          <a:p>
            <a:endParaRPr lang="fr-CA" dirty="0"/>
          </a:p>
          <a:p>
            <a:r>
              <a:rPr lang="fr-CA" dirty="0">
                <a:hlinkClick r:id="rId9"/>
              </a:rPr>
              <a:t>Cognitive </a:t>
            </a:r>
            <a:r>
              <a:rPr lang="fr-CA" dirty="0" err="1">
                <a:hlinkClick r:id="rId9"/>
              </a:rPr>
              <a:t>Demands</a:t>
            </a:r>
            <a:r>
              <a:rPr lang="fr-CA" dirty="0">
                <a:hlinkClick r:id="rId9"/>
              </a:rPr>
              <a:t> and </a:t>
            </a:r>
            <a:r>
              <a:rPr lang="fr-CA" dirty="0" err="1">
                <a:hlinkClick r:id="rId9"/>
              </a:rPr>
              <a:t>Bias</a:t>
            </a:r>
            <a:r>
              <a:rPr lang="fr-CA" dirty="0">
                <a:hlinkClick r:id="rId9"/>
              </a:rPr>
              <a:t>: Challenges </a:t>
            </a:r>
            <a:r>
              <a:rPr lang="fr-CA" dirty="0" err="1">
                <a:hlinkClick r:id="rId9"/>
              </a:rPr>
              <a:t>Facing</a:t>
            </a:r>
            <a:r>
              <a:rPr lang="fr-CA" dirty="0">
                <a:hlinkClick r:id="rId9"/>
              </a:rPr>
              <a:t> </a:t>
            </a:r>
            <a:r>
              <a:rPr lang="fr-CA" dirty="0" err="1">
                <a:hlinkClick r:id="rId9"/>
              </a:rPr>
              <a:t>Clinical</a:t>
            </a:r>
            <a:r>
              <a:rPr lang="fr-CA" dirty="0">
                <a:hlinkClick r:id="rId9"/>
              </a:rPr>
              <a:t> </a:t>
            </a:r>
            <a:r>
              <a:rPr lang="fr-CA" dirty="0" err="1">
                <a:hlinkClick r:id="rId9"/>
              </a:rPr>
              <a:t>Competency</a:t>
            </a:r>
            <a:r>
              <a:rPr lang="fr-CA" dirty="0">
                <a:hlinkClick r:id="rId9"/>
              </a:rPr>
              <a:t> </a:t>
            </a:r>
            <a:r>
              <a:rPr lang="fr-CA" dirty="0" err="1">
                <a:hlinkClick r:id="rId9"/>
              </a:rPr>
              <a:t>Committees</a:t>
            </a:r>
            <a:endParaRPr lang="fr-CA" dirty="0"/>
          </a:p>
        </p:txBody>
      </p:sp>
      <p:sp>
        <p:nvSpPr>
          <p:cNvPr id="5" name="Slide Number Placeholder 4">
            <a:extLst>
              <a:ext uri="{FF2B5EF4-FFF2-40B4-BE49-F238E27FC236}">
                <a16:creationId xmlns:a16="http://schemas.microsoft.com/office/drawing/2014/main" id="{1625DB0C-3950-45BC-BC5C-BA213591B1E3}"/>
              </a:ext>
            </a:extLst>
          </p:cNvPr>
          <p:cNvSpPr>
            <a:spLocks noGrp="1"/>
          </p:cNvSpPr>
          <p:nvPr>
            <p:ph type="sldNum" sz="quarter" idx="12"/>
            <p:custDataLst>
              <p:tags r:id="rId4"/>
            </p:custDataLst>
          </p:nvPr>
        </p:nvSpPr>
        <p:spPr/>
        <p:txBody>
          <a:bodyPr/>
          <a:lstStyle/>
          <a:p>
            <a:fld id="{0F408A5D-059A-A247-8344-29C129C8EF29}" type="slidenum">
              <a:rPr lang="fr-CA" smtClean="0"/>
              <a:pPr/>
              <a:t>38</a:t>
            </a:fld>
            <a:endParaRPr lang="fr-CA" dirty="0"/>
          </a:p>
        </p:txBody>
      </p:sp>
      <p:sp>
        <p:nvSpPr>
          <p:cNvPr id="6" name="TextBox 5">
            <a:extLst>
              <a:ext uri="{FF2B5EF4-FFF2-40B4-BE49-F238E27FC236}">
                <a16:creationId xmlns:a16="http://schemas.microsoft.com/office/drawing/2014/main" id="{15EB7E55-F535-431D-9520-311DCB018A41}"/>
              </a:ext>
            </a:extLst>
          </p:cNvPr>
          <p:cNvSpPr txBox="1"/>
          <p:nvPr>
            <p:custDataLst>
              <p:tags r:id="rId5"/>
            </p:custDataLst>
          </p:nvPr>
        </p:nvSpPr>
        <p:spPr>
          <a:xfrm>
            <a:off x="3545790" y="5956673"/>
            <a:ext cx="5026333" cy="677108"/>
          </a:xfrm>
          <a:prstGeom prst="rect">
            <a:avLst/>
          </a:prstGeom>
          <a:noFill/>
        </p:spPr>
        <p:txBody>
          <a:bodyPr wrap="none" lIns="121917" tIns="60958" rIns="121917" bIns="60958" rtlCol="0">
            <a:spAutoFit/>
          </a:bodyPr>
          <a:lstStyle/>
          <a:p>
            <a:r>
              <a:rPr lang="fr-CA" dirty="0" err="1">
                <a:hlinkClick r:id="rId10"/>
              </a:rPr>
              <a:t>Balado</a:t>
            </a:r>
            <a:r>
              <a:rPr lang="fr-CA" dirty="0">
                <a:hlinkClick r:id="rId10"/>
              </a:rPr>
              <a:t> </a:t>
            </a:r>
            <a:r>
              <a:rPr lang="fr-CA" dirty="0" err="1">
                <a:hlinkClick r:id="rId10"/>
              </a:rPr>
              <a:t>KeyLIME</a:t>
            </a:r>
            <a:r>
              <a:rPr lang="fr-CA" dirty="0">
                <a:hlinkClick r:id="rId10"/>
              </a:rPr>
              <a:t> – Rôle des comités de compétence</a:t>
            </a:r>
            <a:endParaRPr lang="fr-CA" dirty="0"/>
          </a:p>
          <a:p>
            <a:endParaRPr lang="fr-CA" dirty="0"/>
          </a:p>
        </p:txBody>
      </p:sp>
    </p:spTree>
    <p:custDataLst>
      <p:tags r:id="rId1"/>
    </p:custDataLst>
    <p:extLst>
      <p:ext uri="{BB962C8B-B14F-4D97-AF65-F5344CB8AC3E}">
        <p14:creationId xmlns:p14="http://schemas.microsoft.com/office/powerpoint/2010/main" val="33572978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4D8C-4B1A-4D89-85AD-D2D813BD5FEE}"/>
              </a:ext>
            </a:extLst>
          </p:cNvPr>
          <p:cNvSpPr>
            <a:spLocks noGrp="1"/>
          </p:cNvSpPr>
          <p:nvPr>
            <p:ph type="title"/>
            <p:custDataLst>
              <p:tags r:id="rId2"/>
            </p:custDataLst>
          </p:nvPr>
        </p:nvSpPr>
        <p:spPr>
          <a:xfrm>
            <a:off x="702527" y="365125"/>
            <a:ext cx="11050858" cy="1325563"/>
          </a:xfrm>
        </p:spPr>
        <p:txBody>
          <a:bodyPr/>
          <a:lstStyle/>
          <a:p>
            <a:r>
              <a:rPr lang="fr-CA" dirty="0"/>
              <a:t>Atténuer les risques de la « pensée de groupe »</a:t>
            </a:r>
          </a:p>
        </p:txBody>
      </p:sp>
      <p:sp>
        <p:nvSpPr>
          <p:cNvPr id="3" name="Content Placeholder 2">
            <a:extLst>
              <a:ext uri="{FF2B5EF4-FFF2-40B4-BE49-F238E27FC236}">
                <a16:creationId xmlns:a16="http://schemas.microsoft.com/office/drawing/2014/main" id="{671F95EC-3590-4781-A9B7-5C259EA2DBD7}"/>
              </a:ext>
            </a:extLst>
          </p:cNvPr>
          <p:cNvSpPr>
            <a:spLocks noGrp="1"/>
          </p:cNvSpPr>
          <p:nvPr>
            <p:ph idx="1"/>
            <p:custDataLst>
              <p:tags r:id="rId3"/>
            </p:custDataLst>
          </p:nvPr>
        </p:nvSpPr>
        <p:spPr>
          <a:xfrm>
            <a:off x="838199" y="1520825"/>
            <a:ext cx="10515600" cy="4351338"/>
          </a:xfrm>
        </p:spPr>
        <p:txBody>
          <a:bodyPr/>
          <a:lstStyle/>
          <a:p>
            <a:r>
              <a:rPr lang="fr-CA" dirty="0"/>
              <a:t>La sagesse des foules donne souvent de meilleurs résultats que la sagesse de quelques individus</a:t>
            </a:r>
          </a:p>
          <a:p>
            <a:r>
              <a:rPr lang="fr-CA" dirty="0"/>
              <a:t>Pour accroître la probabilité de prendre de bonnes décisions et réduire au minimum la pensée de groupe :</a:t>
            </a:r>
          </a:p>
          <a:p>
            <a:pPr lvl="1"/>
            <a:r>
              <a:rPr lang="fr-CA" dirty="0"/>
              <a:t>Indépendance des présentateurs ou personnes qui formulent des commentaires par rapport aux préférences des dirigeants (p. ex., le dirigeant parle en dernier)</a:t>
            </a:r>
          </a:p>
          <a:p>
            <a:pPr lvl="1"/>
            <a:r>
              <a:rPr lang="fr-CA" dirty="0"/>
              <a:t>Règles et procédures des discussions de groupe mises en place</a:t>
            </a:r>
          </a:p>
          <a:p>
            <a:pPr lvl="1"/>
            <a:r>
              <a:rPr lang="fr-CA" dirty="0"/>
              <a:t>Analyse complète de l’information</a:t>
            </a:r>
          </a:p>
          <a:p>
            <a:pPr lvl="1"/>
            <a:r>
              <a:rPr lang="fr-CA" dirty="0"/>
              <a:t>Échantillonnage élargi pour inclure divers membres</a:t>
            </a:r>
            <a:br>
              <a:rPr lang="fr-CA" dirty="0"/>
            </a:br>
            <a:br>
              <a:rPr lang="fr-CA" dirty="0"/>
            </a:br>
            <a:r>
              <a:rPr lang="fr-CA" dirty="0"/>
              <a:t>… Ils sont tous importants!</a:t>
            </a:r>
          </a:p>
          <a:p>
            <a:endParaRPr lang="fr-CA" dirty="0"/>
          </a:p>
          <a:p>
            <a:endParaRPr lang="fr-CA" dirty="0"/>
          </a:p>
        </p:txBody>
      </p:sp>
      <p:sp>
        <p:nvSpPr>
          <p:cNvPr id="5" name="Slide Number Placeholder 4">
            <a:extLst>
              <a:ext uri="{FF2B5EF4-FFF2-40B4-BE49-F238E27FC236}">
                <a16:creationId xmlns:a16="http://schemas.microsoft.com/office/drawing/2014/main" id="{3EB8ADD5-2092-4FD6-B1D2-F893D6E961F1}"/>
              </a:ext>
            </a:extLst>
          </p:cNvPr>
          <p:cNvSpPr>
            <a:spLocks noGrp="1"/>
          </p:cNvSpPr>
          <p:nvPr>
            <p:ph type="sldNum" sz="quarter" idx="12"/>
            <p:custDataLst>
              <p:tags r:id="rId4"/>
            </p:custDataLst>
          </p:nvPr>
        </p:nvSpPr>
        <p:spPr/>
        <p:txBody>
          <a:bodyPr/>
          <a:lstStyle/>
          <a:p>
            <a:fld id="{0F408A5D-059A-A247-8344-29C129C8EF29}" type="slidenum">
              <a:rPr lang="fr-CA" smtClean="0"/>
              <a:pPr/>
              <a:t>39</a:t>
            </a:fld>
            <a:endParaRPr lang="fr-CA" dirty="0"/>
          </a:p>
        </p:txBody>
      </p:sp>
    </p:spTree>
    <p:custDataLst>
      <p:tags r:id="rId1"/>
    </p:custDataLst>
    <p:extLst>
      <p:ext uri="{BB962C8B-B14F-4D97-AF65-F5344CB8AC3E}">
        <p14:creationId xmlns:p14="http://schemas.microsoft.com/office/powerpoint/2010/main" val="227434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24ECA-AE92-45DC-8DB7-B1DE464C6DAB}"/>
              </a:ext>
            </a:extLst>
          </p:cNvPr>
          <p:cNvSpPr>
            <a:spLocks noGrp="1"/>
          </p:cNvSpPr>
          <p:nvPr>
            <p:ph type="title"/>
            <p:custDataLst>
              <p:tags r:id="rId2"/>
            </p:custDataLst>
          </p:nvPr>
        </p:nvSpPr>
        <p:spPr/>
        <p:txBody>
          <a:bodyPr/>
          <a:lstStyle/>
          <a:p>
            <a:r>
              <a:rPr lang="fr-CA" dirty="0"/>
              <a:t>Objectifs d’apprentissage</a:t>
            </a:r>
          </a:p>
        </p:txBody>
      </p:sp>
      <p:sp>
        <p:nvSpPr>
          <p:cNvPr id="3" name="Content Placeholder 2">
            <a:extLst>
              <a:ext uri="{FF2B5EF4-FFF2-40B4-BE49-F238E27FC236}">
                <a16:creationId xmlns:a16="http://schemas.microsoft.com/office/drawing/2014/main" id="{58E89B2E-0DBE-4EDB-B8B3-0C2C183F31AC}"/>
              </a:ext>
            </a:extLst>
          </p:cNvPr>
          <p:cNvSpPr>
            <a:spLocks noGrp="1"/>
          </p:cNvSpPr>
          <p:nvPr>
            <p:ph idx="1"/>
            <p:custDataLst>
              <p:tags r:id="rId3"/>
            </p:custDataLst>
          </p:nvPr>
        </p:nvSpPr>
        <p:spPr/>
        <p:txBody>
          <a:bodyPr>
            <a:normAutofit/>
          </a:bodyPr>
          <a:lstStyle/>
          <a:p>
            <a:pPr marL="361950" indent="-361950">
              <a:buFont typeface="+mj-lt"/>
              <a:buAutoNum type="arabicPeriod"/>
            </a:pPr>
            <a:r>
              <a:rPr lang="fr-CA" dirty="0">
                <a:solidFill>
                  <a:srgbClr val="3B3838"/>
                </a:solidFill>
              </a:rPr>
              <a:t>Préciser le mandat d’un comité de compétence</a:t>
            </a:r>
            <a:br>
              <a:rPr lang="fr-CA" dirty="0">
                <a:solidFill>
                  <a:srgbClr val="3B3838"/>
                </a:solidFill>
              </a:rPr>
            </a:br>
            <a:endParaRPr lang="fr-CA" dirty="0">
              <a:solidFill>
                <a:srgbClr val="3B3838"/>
              </a:solidFill>
            </a:endParaRPr>
          </a:p>
          <a:p>
            <a:pPr marL="361950" indent="-361950">
              <a:buFont typeface="+mj-lt"/>
              <a:buAutoNum type="arabicPeriod"/>
            </a:pPr>
            <a:r>
              <a:rPr lang="fr-CA" dirty="0"/>
              <a:t>Présenter des pratiques exemplaires pour former un comité de compétence</a:t>
            </a:r>
            <a:br>
              <a:rPr lang="fr-CA" dirty="0"/>
            </a:br>
            <a:endParaRPr lang="fr-CA" dirty="0"/>
          </a:p>
          <a:p>
            <a:pPr marL="361950" indent="-361950">
              <a:buFont typeface="+mj-lt"/>
              <a:buAutoNum type="arabicPeriod"/>
            </a:pPr>
            <a:r>
              <a:rPr lang="fr-CA" dirty="0"/>
              <a:t>Décrire le déroulement d’une réunion d’un comité de compétence </a:t>
            </a:r>
            <a:br>
              <a:rPr lang="fr-CA" dirty="0"/>
            </a:br>
            <a:endParaRPr lang="fr-CA" dirty="0"/>
          </a:p>
          <a:p>
            <a:pPr marL="361950" indent="-361950">
              <a:buFont typeface="+mj-lt"/>
              <a:buAutoNum type="arabicPeriod"/>
            </a:pPr>
            <a:r>
              <a:rPr lang="fr-CA" dirty="0">
                <a:solidFill>
                  <a:srgbClr val="3B3838"/>
                </a:solidFill>
              </a:rPr>
              <a:t>Préciser les risques et les pièges de la prise de décisions d’un comité de compétence</a:t>
            </a:r>
            <a:endParaRPr lang="fr-CA" dirty="0"/>
          </a:p>
        </p:txBody>
      </p:sp>
    </p:spTree>
    <p:custDataLst>
      <p:tags r:id="rId1"/>
    </p:custDataLst>
    <p:extLst>
      <p:ext uri="{BB962C8B-B14F-4D97-AF65-F5344CB8AC3E}">
        <p14:creationId xmlns:p14="http://schemas.microsoft.com/office/powerpoint/2010/main" val="42484413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84C77-DD68-4A18-8BB7-59029D830A0C}"/>
              </a:ext>
            </a:extLst>
          </p:cNvPr>
          <p:cNvSpPr>
            <a:spLocks noGrp="1"/>
          </p:cNvSpPr>
          <p:nvPr>
            <p:ph type="title"/>
            <p:custDataLst>
              <p:tags r:id="rId2"/>
            </p:custDataLst>
          </p:nvPr>
        </p:nvSpPr>
        <p:spPr/>
        <p:txBody>
          <a:bodyPr>
            <a:normAutofit/>
          </a:bodyPr>
          <a:lstStyle/>
          <a:p>
            <a:r>
              <a:rPr lang="fr-CA" dirty="0"/>
              <a:t>Contrôle des biais cognitifs</a:t>
            </a:r>
          </a:p>
        </p:txBody>
      </p:sp>
      <p:sp>
        <p:nvSpPr>
          <p:cNvPr id="4" name="Content Placeholder 2">
            <a:extLst>
              <a:ext uri="{FF2B5EF4-FFF2-40B4-BE49-F238E27FC236}">
                <a16:creationId xmlns:a16="http://schemas.microsoft.com/office/drawing/2014/main" id="{81EA94B0-4B18-4F78-A75E-0777F8B2D88E}"/>
              </a:ext>
            </a:extLst>
          </p:cNvPr>
          <p:cNvSpPr>
            <a:spLocks noGrp="1"/>
          </p:cNvSpPr>
          <p:nvPr>
            <p:ph idx="1"/>
            <p:custDataLst>
              <p:tags r:id="rId3"/>
            </p:custDataLst>
          </p:nvPr>
        </p:nvSpPr>
        <p:spPr/>
        <p:txBody>
          <a:bodyPr>
            <a:normAutofit fontScale="92500" lnSpcReduction="20000"/>
          </a:bodyPr>
          <a:lstStyle/>
          <a:p>
            <a:r>
              <a:rPr lang="fr-CA" dirty="0"/>
              <a:t>Ancrage</a:t>
            </a:r>
          </a:p>
          <a:p>
            <a:r>
              <a:rPr lang="fr-CA" dirty="0"/>
              <a:t>Disponibilité</a:t>
            </a:r>
          </a:p>
          <a:p>
            <a:r>
              <a:rPr lang="fr-CA" dirty="0"/>
              <a:t>Comportement moutonnier (suivisme)</a:t>
            </a:r>
          </a:p>
          <a:p>
            <a:r>
              <a:rPr lang="fr-CA" dirty="0"/>
              <a:t>Confirmation</a:t>
            </a:r>
          </a:p>
          <a:p>
            <a:r>
              <a:rPr lang="fr-CA" dirty="0"/>
              <a:t>Biais de cadrage</a:t>
            </a:r>
          </a:p>
          <a:p>
            <a:r>
              <a:rPr lang="fr-CA" dirty="0"/>
              <a:t>Pensée de groupe (collective)</a:t>
            </a:r>
          </a:p>
          <a:p>
            <a:r>
              <a:rPr lang="fr-CA" dirty="0"/>
              <a:t>Confiance excessive</a:t>
            </a:r>
          </a:p>
          <a:p>
            <a:r>
              <a:rPr lang="fr-CA" dirty="0"/>
              <a:t>Se fier à l’essentiel</a:t>
            </a:r>
          </a:p>
          <a:p>
            <a:r>
              <a:rPr lang="fr-CA" dirty="0"/>
              <a:t>Sélection</a:t>
            </a:r>
          </a:p>
          <a:p>
            <a:endParaRPr lang="fr-CA" dirty="0"/>
          </a:p>
        </p:txBody>
      </p:sp>
      <p:sp>
        <p:nvSpPr>
          <p:cNvPr id="3" name="TextBox 2">
            <a:extLst>
              <a:ext uri="{FF2B5EF4-FFF2-40B4-BE49-F238E27FC236}">
                <a16:creationId xmlns:a16="http://schemas.microsoft.com/office/drawing/2014/main" id="{544F0A13-4C64-4A9D-AE00-6335B5CE0F01}"/>
              </a:ext>
            </a:extLst>
          </p:cNvPr>
          <p:cNvSpPr txBox="1"/>
          <p:nvPr>
            <p:custDataLst>
              <p:tags r:id="rId4"/>
            </p:custDataLst>
          </p:nvPr>
        </p:nvSpPr>
        <p:spPr>
          <a:xfrm>
            <a:off x="2168919" y="6154325"/>
            <a:ext cx="7854163" cy="338550"/>
          </a:xfrm>
          <a:prstGeom prst="rect">
            <a:avLst/>
          </a:prstGeom>
          <a:noFill/>
        </p:spPr>
        <p:txBody>
          <a:bodyPr wrap="square" lIns="121917" tIns="60958" rIns="121917" bIns="60958" rtlCol="0">
            <a:spAutoFit/>
          </a:bodyPr>
          <a:lstStyle/>
          <a:p>
            <a:r>
              <a:rPr lang="fr-CA" sz="1400" dirty="0" err="1"/>
              <a:t>Dickey</a:t>
            </a:r>
            <a:r>
              <a:rPr lang="fr-CA" sz="1400" dirty="0"/>
              <a:t> CC. Cognitive </a:t>
            </a:r>
            <a:r>
              <a:rPr lang="fr-CA" sz="1400" dirty="0" err="1"/>
              <a:t>Demands</a:t>
            </a:r>
            <a:r>
              <a:rPr lang="fr-CA" sz="1400" dirty="0"/>
              <a:t> and </a:t>
            </a:r>
            <a:r>
              <a:rPr lang="fr-CA" sz="1400" dirty="0" err="1"/>
              <a:t>Bias</a:t>
            </a:r>
            <a:r>
              <a:rPr lang="fr-CA" sz="1400" dirty="0"/>
              <a:t>: Challenges </a:t>
            </a:r>
            <a:r>
              <a:rPr lang="fr-CA" sz="1400" dirty="0" err="1"/>
              <a:t>Facing</a:t>
            </a:r>
            <a:r>
              <a:rPr lang="fr-CA" sz="1400" dirty="0"/>
              <a:t> </a:t>
            </a:r>
            <a:r>
              <a:rPr lang="fr-CA" sz="1400" dirty="0" err="1"/>
              <a:t>Clinical</a:t>
            </a:r>
            <a:r>
              <a:rPr lang="fr-CA" sz="1400" dirty="0"/>
              <a:t> </a:t>
            </a:r>
            <a:r>
              <a:rPr lang="fr-CA" sz="1400" dirty="0" err="1"/>
              <a:t>Competency</a:t>
            </a:r>
            <a:r>
              <a:rPr lang="fr-CA" sz="1400" dirty="0"/>
              <a:t> </a:t>
            </a:r>
            <a:r>
              <a:rPr lang="fr-CA" sz="1400" dirty="0" err="1"/>
              <a:t>Committees</a:t>
            </a:r>
            <a:r>
              <a:rPr lang="fr-CA" sz="1400" dirty="0"/>
              <a:t>. JGME. 2017</a:t>
            </a:r>
          </a:p>
        </p:txBody>
      </p:sp>
      <p:pic>
        <p:nvPicPr>
          <p:cNvPr id="7" name="Picture 6">
            <a:extLst>
              <a:ext uri="{FF2B5EF4-FFF2-40B4-BE49-F238E27FC236}">
                <a16:creationId xmlns:a16="http://schemas.microsoft.com/office/drawing/2014/main" id="{C6235744-E21D-4C7A-AD41-22F7D7DED1E3}"/>
              </a:ext>
            </a:extLst>
          </p:cNvPr>
          <p:cNvPicPr>
            <a:picLocks noChangeAspect="1"/>
          </p:cNvPicPr>
          <p:nvPr>
            <p:custDataLst>
              <p:tags r:id="rId5"/>
            </p:custDataLst>
          </p:nvPr>
        </p:nvPicPr>
        <p:blipFill>
          <a:blip r:embed="rId9">
            <a:extLst>
              <a:ext uri="{837473B0-CC2E-450A-ABE3-18F120FF3D39}">
                <a1611:picAttrSrcUrl xmlns:a1611="http://schemas.microsoft.com/office/drawing/2016/11/main" r:id="rId10"/>
              </a:ext>
            </a:extLst>
          </a:blip>
          <a:stretch>
            <a:fillRect/>
          </a:stretch>
        </p:blipFill>
        <p:spPr>
          <a:xfrm>
            <a:off x="6669741" y="2280992"/>
            <a:ext cx="4383583" cy="2606719"/>
          </a:xfrm>
          <a:prstGeom prst="rect">
            <a:avLst/>
          </a:prstGeom>
        </p:spPr>
      </p:pic>
      <p:sp>
        <p:nvSpPr>
          <p:cNvPr id="8" name="TextBox 7">
            <a:extLst>
              <a:ext uri="{FF2B5EF4-FFF2-40B4-BE49-F238E27FC236}">
                <a16:creationId xmlns:a16="http://schemas.microsoft.com/office/drawing/2014/main" id="{BD72D359-5EF5-448A-9DCB-B87789EEC756}"/>
              </a:ext>
            </a:extLst>
          </p:cNvPr>
          <p:cNvSpPr txBox="1"/>
          <p:nvPr>
            <p:custDataLst>
              <p:tags r:id="rId6"/>
            </p:custDataLst>
          </p:nvPr>
        </p:nvSpPr>
        <p:spPr>
          <a:xfrm>
            <a:off x="6669741" y="4944576"/>
            <a:ext cx="5702300" cy="230832"/>
          </a:xfrm>
          <a:prstGeom prst="rect">
            <a:avLst/>
          </a:prstGeom>
          <a:noFill/>
        </p:spPr>
        <p:txBody>
          <a:bodyPr wrap="square" rtlCol="0">
            <a:spAutoFit/>
          </a:bodyPr>
          <a:lstStyle/>
          <a:p>
            <a:r>
              <a:rPr lang="fr-CA" sz="900" dirty="0">
                <a:hlinkClick r:id="rId10" tooltip="http://level343.com/2016/04/11/marketing-just-another-word-manipulation/"/>
              </a:rPr>
              <a:t>Cette image</a:t>
            </a:r>
            <a:r>
              <a:rPr lang="fr-CA" sz="900" dirty="0"/>
              <a:t> d’un auteur inconnu est protégée sous licence par </a:t>
            </a:r>
            <a:r>
              <a:rPr lang="fr-CA" sz="900" dirty="0">
                <a:hlinkClick r:id="rId11" tooltip="https://creativecommons.org/licenses/by-nc-nd/3.0/"/>
              </a:rPr>
              <a:t>CC BY-NC-ND</a:t>
            </a:r>
            <a:endParaRPr lang="fr-CA" sz="900" dirty="0"/>
          </a:p>
        </p:txBody>
      </p:sp>
    </p:spTree>
    <p:custDataLst>
      <p:tags r:id="rId1"/>
    </p:custDataLst>
    <p:extLst>
      <p:ext uri="{BB962C8B-B14F-4D97-AF65-F5344CB8AC3E}">
        <p14:creationId xmlns:p14="http://schemas.microsoft.com/office/powerpoint/2010/main" val="2675758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24ECA-AE92-45DC-8DB7-B1DE464C6DAB}"/>
              </a:ext>
            </a:extLst>
          </p:cNvPr>
          <p:cNvSpPr>
            <a:spLocks noGrp="1"/>
          </p:cNvSpPr>
          <p:nvPr>
            <p:ph type="title"/>
            <p:custDataLst>
              <p:tags r:id="rId2"/>
            </p:custDataLst>
          </p:nvPr>
        </p:nvSpPr>
        <p:spPr/>
        <p:txBody>
          <a:bodyPr/>
          <a:lstStyle/>
          <a:p>
            <a:r>
              <a:rPr lang="fr-CA" dirty="0"/>
              <a:t>Préparer le comité</a:t>
            </a:r>
          </a:p>
        </p:txBody>
      </p:sp>
      <p:sp>
        <p:nvSpPr>
          <p:cNvPr id="3" name="Content Placeholder 2">
            <a:extLst>
              <a:ext uri="{FF2B5EF4-FFF2-40B4-BE49-F238E27FC236}">
                <a16:creationId xmlns:a16="http://schemas.microsoft.com/office/drawing/2014/main" id="{58E89B2E-0DBE-4EDB-B8B3-0C2C183F31AC}"/>
              </a:ext>
            </a:extLst>
          </p:cNvPr>
          <p:cNvSpPr>
            <a:spLocks noGrp="1"/>
          </p:cNvSpPr>
          <p:nvPr>
            <p:ph idx="1"/>
            <p:custDataLst>
              <p:tags r:id="rId3"/>
            </p:custDataLst>
          </p:nvPr>
        </p:nvSpPr>
        <p:spPr/>
        <p:txBody>
          <a:bodyPr>
            <a:normAutofit/>
          </a:bodyPr>
          <a:lstStyle/>
          <a:p>
            <a:pPr marL="914400" lvl="0" indent="-431800">
              <a:spcBef>
                <a:spcPts val="640"/>
              </a:spcBef>
              <a:buSzPts val="3200"/>
            </a:pPr>
            <a:r>
              <a:rPr lang="fr-CA" dirty="0"/>
              <a:t>Établir des objectifs de groupe et calibrer les attentes</a:t>
            </a:r>
          </a:p>
          <a:p>
            <a:pPr marL="1371600" lvl="1" indent="-431800">
              <a:spcBef>
                <a:spcPts val="640"/>
              </a:spcBef>
              <a:buSzPts val="3200"/>
            </a:pPr>
            <a:r>
              <a:rPr lang="fr-CA" dirty="0"/>
              <a:t>Modèle mental commun</a:t>
            </a:r>
            <a:br>
              <a:rPr lang="fr-CA" dirty="0"/>
            </a:br>
            <a:r>
              <a:rPr lang="fr-CA" dirty="0"/>
              <a:t> </a:t>
            </a:r>
          </a:p>
          <a:p>
            <a:pPr marL="914400" lvl="0" indent="-431800">
              <a:spcBef>
                <a:spcPts val="0"/>
              </a:spcBef>
              <a:buSzPts val="3200"/>
            </a:pPr>
            <a:r>
              <a:rPr lang="fr-CA" dirty="0"/>
              <a:t>Intégrer le perfectionnement du corps professoral en temps réel dans la prise de décisions des membres du CC</a:t>
            </a:r>
          </a:p>
          <a:p>
            <a:pPr marL="1371600" lvl="1" indent="-431800">
              <a:spcBef>
                <a:spcPts val="0"/>
              </a:spcBef>
              <a:buSzPts val="3200"/>
            </a:pPr>
            <a:r>
              <a:rPr lang="fr-CA" dirty="0"/>
              <a:t>10-15 minutes avant/après une réunion</a:t>
            </a:r>
          </a:p>
          <a:p>
            <a:pPr marL="1371600" lvl="1" indent="-431800">
              <a:spcBef>
                <a:spcPts val="0"/>
              </a:spcBef>
              <a:buSzPts val="3200"/>
            </a:pPr>
            <a:endParaRPr lang="fr-CA" dirty="0"/>
          </a:p>
          <a:p>
            <a:pPr marL="914400" lvl="0" indent="-431800">
              <a:spcBef>
                <a:spcPts val="0"/>
              </a:spcBef>
              <a:buSzPts val="3200"/>
            </a:pPr>
            <a:r>
              <a:rPr lang="fr-CA" dirty="0"/>
              <a:t>En venir à une compréhension commune du rôle que joue l’évaluation dans la CPC</a:t>
            </a:r>
          </a:p>
          <a:p>
            <a:pPr marL="1371600" lvl="1" indent="-431800">
              <a:spcBef>
                <a:spcPts val="0"/>
              </a:spcBef>
              <a:buSzPts val="3200"/>
            </a:pPr>
            <a:r>
              <a:rPr lang="fr-CA" dirty="0"/>
              <a:t>Évaluer l’intégration des rôles </a:t>
            </a:r>
            <a:r>
              <a:rPr lang="fr-CA" dirty="0" err="1"/>
              <a:t>CanMEDS</a:t>
            </a:r>
            <a:r>
              <a:rPr lang="fr-CA" dirty="0"/>
              <a:t> dans le système d’évaluation</a:t>
            </a:r>
          </a:p>
        </p:txBody>
      </p:sp>
    </p:spTree>
    <p:custDataLst>
      <p:tags r:id="rId1"/>
    </p:custDataLst>
    <p:extLst>
      <p:ext uri="{BB962C8B-B14F-4D97-AF65-F5344CB8AC3E}">
        <p14:creationId xmlns:p14="http://schemas.microsoft.com/office/powerpoint/2010/main" val="8730768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24ECA-AE92-45DC-8DB7-B1DE464C6DAB}"/>
              </a:ext>
            </a:extLst>
          </p:cNvPr>
          <p:cNvSpPr>
            <a:spLocks noGrp="1"/>
          </p:cNvSpPr>
          <p:nvPr>
            <p:ph type="title"/>
            <p:custDataLst>
              <p:tags r:id="rId2"/>
            </p:custDataLst>
          </p:nvPr>
        </p:nvSpPr>
        <p:spPr/>
        <p:txBody>
          <a:bodyPr/>
          <a:lstStyle/>
          <a:p>
            <a:r>
              <a:rPr lang="fr-CA" dirty="0"/>
              <a:t>Cas simulé :  Jean Simard</a:t>
            </a:r>
          </a:p>
        </p:txBody>
      </p:sp>
      <p:sp>
        <p:nvSpPr>
          <p:cNvPr id="5" name="Google Shape;369;p65"/>
          <p:cNvSpPr txBox="1"/>
          <p:nvPr>
            <p:custDataLst>
              <p:tags r:id="rId3"/>
            </p:custDataLst>
          </p:nvPr>
        </p:nvSpPr>
        <p:spPr>
          <a:xfrm>
            <a:off x="2629200" y="5791500"/>
            <a:ext cx="7200600" cy="50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CA" u="sng" dirty="0">
                <a:solidFill>
                  <a:schemeClr val="hlink"/>
                </a:solidFill>
                <a:hlinkClick r:id="rId7"/>
              </a:rPr>
              <a:t>http://www.royalcollege.ca/mssites/casescenarios_fr/story_html5.html</a:t>
            </a:r>
            <a:endParaRPr lang="fr-CA" dirty="0"/>
          </a:p>
        </p:txBody>
      </p:sp>
      <p:pic>
        <p:nvPicPr>
          <p:cNvPr id="3075" name="Picture 3"/>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1925110" y="1422398"/>
            <a:ext cx="8268756" cy="4346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2516913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24ECA-AE92-45DC-8DB7-B1DE464C6DAB}"/>
              </a:ext>
            </a:extLst>
          </p:cNvPr>
          <p:cNvSpPr>
            <a:spLocks noGrp="1"/>
          </p:cNvSpPr>
          <p:nvPr>
            <p:ph type="title"/>
            <p:custDataLst>
              <p:tags r:id="rId2"/>
            </p:custDataLst>
          </p:nvPr>
        </p:nvSpPr>
        <p:spPr/>
        <p:txBody>
          <a:bodyPr/>
          <a:lstStyle/>
          <a:p>
            <a:r>
              <a:rPr lang="fr-CA" dirty="0"/>
              <a:t>Messages à retenir</a:t>
            </a:r>
          </a:p>
        </p:txBody>
      </p:sp>
      <p:sp>
        <p:nvSpPr>
          <p:cNvPr id="4" name="Content Placeholder 3">
            <a:extLst>
              <a:ext uri="{FF2B5EF4-FFF2-40B4-BE49-F238E27FC236}">
                <a16:creationId xmlns:a16="http://schemas.microsoft.com/office/drawing/2014/main" id="{60B94E8A-A966-4648-BDA3-1615970A7F77}"/>
              </a:ext>
            </a:extLst>
          </p:cNvPr>
          <p:cNvSpPr>
            <a:spLocks noGrp="1"/>
          </p:cNvSpPr>
          <p:nvPr>
            <p:ph idx="1"/>
            <p:custDataLst>
              <p:tags r:id="rId3"/>
            </p:custDataLst>
          </p:nvPr>
        </p:nvSpPr>
        <p:spPr/>
        <p:txBody>
          <a:bodyPr/>
          <a:lstStyle/>
          <a:p>
            <a:r>
              <a:rPr lang="fr-CA" dirty="0"/>
              <a:t>Les comités de compétence prennent des décisions au sujet de la réussite des APC et de la progression des apprenants durant les étapes de la formation après en avoir fait une évaluation </a:t>
            </a:r>
          </a:p>
          <a:p>
            <a:r>
              <a:rPr lang="fr-CA" dirty="0"/>
              <a:t>Des plans clairs pour la prise de décisions et les communications sont essentiels à la réussite du processus</a:t>
            </a:r>
          </a:p>
          <a:p>
            <a:r>
              <a:rPr lang="fr-CA" dirty="0"/>
              <a:t>Il est important de réduire les risques associés à la pensée de groupe </a:t>
            </a:r>
          </a:p>
          <a:p>
            <a:r>
              <a:rPr lang="fr-CA" dirty="0"/>
              <a:t>Les membres du comité doivent élaborer un modèle mental commun</a:t>
            </a:r>
          </a:p>
        </p:txBody>
      </p:sp>
    </p:spTree>
    <p:custDataLst>
      <p:tags r:id="rId1"/>
    </p:custDataLst>
    <p:extLst>
      <p:ext uri="{BB962C8B-B14F-4D97-AF65-F5344CB8AC3E}">
        <p14:creationId xmlns:p14="http://schemas.microsoft.com/office/powerpoint/2010/main" val="17114426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5C2E5-8B71-4048-8D9E-3850907AC18F}"/>
              </a:ext>
            </a:extLst>
          </p:cNvPr>
          <p:cNvSpPr>
            <a:spLocks noGrp="1"/>
          </p:cNvSpPr>
          <p:nvPr>
            <p:ph type="title"/>
          </p:nvPr>
        </p:nvSpPr>
        <p:spPr/>
        <p:txBody>
          <a:bodyPr/>
          <a:lstStyle/>
          <a:p>
            <a:r>
              <a:rPr lang="en-US" dirty="0" err="1"/>
              <a:t>Ressources</a:t>
            </a:r>
            <a:endParaRPr lang="en-US" dirty="0"/>
          </a:p>
        </p:txBody>
      </p:sp>
      <p:sp>
        <p:nvSpPr>
          <p:cNvPr id="3" name="Content Placeholder 2">
            <a:extLst>
              <a:ext uri="{FF2B5EF4-FFF2-40B4-BE49-F238E27FC236}">
                <a16:creationId xmlns:a16="http://schemas.microsoft.com/office/drawing/2014/main" id="{576AC75B-62B4-40CF-8D6B-23B36AA49B51}"/>
              </a:ext>
            </a:extLst>
          </p:cNvPr>
          <p:cNvSpPr>
            <a:spLocks noGrp="1"/>
          </p:cNvSpPr>
          <p:nvPr>
            <p:ph idx="1"/>
          </p:nvPr>
        </p:nvSpPr>
        <p:spPr/>
        <p:txBody>
          <a:bodyPr/>
          <a:lstStyle/>
          <a:p>
            <a:pPr>
              <a:lnSpc>
                <a:spcPct val="100000"/>
              </a:lnSpc>
            </a:pPr>
            <a:r>
              <a:rPr lang="en-CA" sz="2400" dirty="0"/>
              <a:t>Hauer, KE et. al. </a:t>
            </a:r>
            <a:r>
              <a:rPr lang="en-CA" sz="2400" i="1" dirty="0"/>
              <a:t>Reviewing residents' competence: a qualitative study of the role of clinical competency committees in performance assessment.</a:t>
            </a:r>
            <a:r>
              <a:rPr lang="en-CA" sz="2400" dirty="0"/>
              <a:t> Academic Medicine. 2015 Aug;90(8):1084-92 </a:t>
            </a:r>
          </a:p>
          <a:p>
            <a:pPr>
              <a:lnSpc>
                <a:spcPct val="100000"/>
              </a:lnSpc>
            </a:pPr>
            <a:r>
              <a:rPr lang="en-US" sz="2400" dirty="0"/>
              <a:t>Schwind, Cathy J., RN, MS; Williams, Reed G., PhD; </a:t>
            </a:r>
            <a:r>
              <a:rPr lang="en-US" sz="2400" dirty="0" err="1"/>
              <a:t>Boehler</a:t>
            </a:r>
            <a:r>
              <a:rPr lang="en-US" sz="2400" dirty="0"/>
              <a:t>, Margaret L., RN, MS; </a:t>
            </a:r>
            <a:r>
              <a:rPr lang="en-US" sz="2400" dirty="0" err="1"/>
              <a:t>Dunnington</a:t>
            </a:r>
            <a:r>
              <a:rPr lang="en-US" sz="2400" dirty="0"/>
              <a:t>, Gary L., MD </a:t>
            </a:r>
            <a:r>
              <a:rPr lang="en-US" sz="2400" i="1" dirty="0"/>
              <a:t>Do Individual Attendings’ Post-rotation Performance Ratings Detect Residents’ Clinical Performance Deficiencies?</a:t>
            </a:r>
            <a:r>
              <a:rPr lang="en-US" sz="2400" dirty="0"/>
              <a:t>, Academic Medicine: May 2004 - Volume 79 - Issue 5 - p 453-457</a:t>
            </a:r>
            <a:endParaRPr lang="en-CA" sz="2400" dirty="0"/>
          </a:p>
          <a:p>
            <a:pPr>
              <a:lnSpc>
                <a:spcPct val="100000"/>
              </a:lnSpc>
            </a:pPr>
            <a:r>
              <a:rPr lang="en-CA" sz="2400" dirty="0" err="1">
                <a:hlinkClick r:id="rId4"/>
              </a:rPr>
              <a:t>Keylime</a:t>
            </a:r>
            <a:r>
              <a:rPr lang="en-CA" sz="2400" dirty="0">
                <a:hlinkClick r:id="rId4"/>
              </a:rPr>
              <a:t> Podcast - Role of Competence Committees</a:t>
            </a:r>
            <a:endParaRPr lang="en-CA" sz="2400" dirty="0"/>
          </a:p>
          <a:p>
            <a:pPr>
              <a:lnSpc>
                <a:spcPct val="100000"/>
              </a:lnSpc>
            </a:pPr>
            <a:r>
              <a:rPr lang="en-CA" sz="2400" dirty="0">
                <a:hlinkClick r:id="rId5"/>
              </a:rPr>
              <a:t>Competence Committee Resources - RCPSC</a:t>
            </a:r>
            <a:endParaRPr lang="en-US" sz="2400" dirty="0"/>
          </a:p>
          <a:p>
            <a:endParaRPr lang="en-US" sz="2400" dirty="0"/>
          </a:p>
        </p:txBody>
      </p:sp>
      <p:sp>
        <p:nvSpPr>
          <p:cNvPr id="4" name="Footer Placeholder 3">
            <a:extLst>
              <a:ext uri="{FF2B5EF4-FFF2-40B4-BE49-F238E27FC236}">
                <a16:creationId xmlns:a16="http://schemas.microsoft.com/office/drawing/2014/main" id="{B1F80E6C-4A7E-4A71-B07C-18B4310A905A}"/>
              </a:ext>
            </a:extLst>
          </p:cNvPr>
          <p:cNvSpPr>
            <a:spLocks noGrp="1"/>
          </p:cNvSpPr>
          <p:nvPr>
            <p:ph type="ftr" sz="quarter" idx="11"/>
          </p:nvPr>
        </p:nvSpPr>
        <p:spPr/>
        <p:txBody>
          <a:bodyPr/>
          <a:lstStyle/>
          <a:p>
            <a:r>
              <a:rPr lang="en-US"/>
              <a:t>Document Title</a:t>
            </a:r>
            <a:endParaRPr lang="en-US" dirty="0"/>
          </a:p>
        </p:txBody>
      </p:sp>
      <p:sp>
        <p:nvSpPr>
          <p:cNvPr id="5" name="Slide Number Placeholder 4">
            <a:extLst>
              <a:ext uri="{FF2B5EF4-FFF2-40B4-BE49-F238E27FC236}">
                <a16:creationId xmlns:a16="http://schemas.microsoft.com/office/drawing/2014/main" id="{7CEB6FE3-9DC1-4C99-80B3-EF8C89921430}"/>
              </a:ext>
            </a:extLst>
          </p:cNvPr>
          <p:cNvSpPr>
            <a:spLocks noGrp="1"/>
          </p:cNvSpPr>
          <p:nvPr>
            <p:ph type="sldNum" sz="quarter" idx="12"/>
          </p:nvPr>
        </p:nvSpPr>
        <p:spPr/>
        <p:txBody>
          <a:bodyPr/>
          <a:lstStyle/>
          <a:p>
            <a:fld id="{0F408A5D-059A-A247-8344-29C129C8EF29}" type="slidenum">
              <a:rPr lang="en-US" smtClean="0"/>
              <a:pPr/>
              <a:t>44</a:t>
            </a:fld>
            <a:endParaRPr lang="en-US" dirty="0"/>
          </a:p>
        </p:txBody>
      </p:sp>
    </p:spTree>
    <p:custDataLst>
      <p:tags r:id="rId1"/>
    </p:custDataLst>
    <p:extLst>
      <p:ext uri="{BB962C8B-B14F-4D97-AF65-F5344CB8AC3E}">
        <p14:creationId xmlns:p14="http://schemas.microsoft.com/office/powerpoint/2010/main" val="27699321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5318F-E603-4747-9CE8-A122850567DA}"/>
              </a:ext>
            </a:extLst>
          </p:cNvPr>
          <p:cNvSpPr>
            <a:spLocks noGrp="1"/>
          </p:cNvSpPr>
          <p:nvPr>
            <p:ph type="title"/>
            <p:custDataLst>
              <p:tags r:id="rId2"/>
            </p:custDataLst>
          </p:nvPr>
        </p:nvSpPr>
        <p:spPr/>
        <p:txBody>
          <a:bodyPr/>
          <a:lstStyle/>
          <a:p>
            <a:r>
              <a:rPr lang="en-US" dirty="0"/>
              <a:t>Merci</a:t>
            </a:r>
          </a:p>
        </p:txBody>
      </p:sp>
      <p:sp>
        <p:nvSpPr>
          <p:cNvPr id="3" name="Subtitle 2">
            <a:extLst>
              <a:ext uri="{FF2B5EF4-FFF2-40B4-BE49-F238E27FC236}">
                <a16:creationId xmlns:a16="http://schemas.microsoft.com/office/drawing/2014/main" id="{C430E904-21AF-B74A-9C4B-9810678F5243}"/>
              </a:ext>
            </a:extLst>
          </p:cNvPr>
          <p:cNvSpPr>
            <a:spLocks noGrp="1"/>
          </p:cNvSpPr>
          <p:nvPr>
            <p:ph type="subTitle" idx="1"/>
            <p:custDataLst>
              <p:tags r:id="rId3"/>
            </p:custDataLst>
          </p:nvPr>
        </p:nvSpPr>
        <p:spPr/>
        <p:txBody>
          <a:bodyPr/>
          <a:lstStyle/>
          <a:p>
            <a:r>
              <a:rPr lang="en-US" dirty="0" err="1">
                <a:solidFill>
                  <a:schemeClr val="tx2"/>
                </a:solidFill>
              </a:rPr>
              <a:t>royalcollege.ca</a:t>
            </a:r>
            <a:r>
              <a:rPr lang="en-US" dirty="0">
                <a:solidFill>
                  <a:schemeClr val="tx2"/>
                </a:solidFill>
              </a:rPr>
              <a:t>  </a:t>
            </a:r>
            <a:r>
              <a:rPr lang="en-US" dirty="0">
                <a:solidFill>
                  <a:schemeClr val="accent5"/>
                </a:solidFill>
              </a:rPr>
              <a:t>•</a:t>
            </a:r>
            <a:r>
              <a:rPr lang="en-US" dirty="0">
                <a:solidFill>
                  <a:srgbClr val="00A3AD"/>
                </a:solidFill>
              </a:rPr>
              <a:t> </a:t>
            </a:r>
            <a:r>
              <a:rPr lang="en-US" dirty="0">
                <a:solidFill>
                  <a:schemeClr val="tx2"/>
                </a:solidFill>
              </a:rPr>
              <a:t> </a:t>
            </a:r>
            <a:r>
              <a:rPr lang="en-US" dirty="0" err="1">
                <a:solidFill>
                  <a:schemeClr val="tx2"/>
                </a:solidFill>
              </a:rPr>
              <a:t>collegeroyal.ca</a:t>
            </a:r>
            <a:endParaRPr lang="en-US" dirty="0">
              <a:solidFill>
                <a:schemeClr val="tx2"/>
              </a:solidFill>
            </a:endParaRPr>
          </a:p>
        </p:txBody>
      </p:sp>
    </p:spTree>
    <p:custDataLst>
      <p:tags r:id="rId1"/>
    </p:custDataLst>
    <p:extLst>
      <p:ext uri="{BB962C8B-B14F-4D97-AF65-F5344CB8AC3E}">
        <p14:creationId xmlns:p14="http://schemas.microsoft.com/office/powerpoint/2010/main" val="3218967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561AB-807F-43A1-9A57-975368820DF1}"/>
              </a:ext>
            </a:extLst>
          </p:cNvPr>
          <p:cNvSpPr>
            <a:spLocks noGrp="1"/>
          </p:cNvSpPr>
          <p:nvPr>
            <p:ph type="title"/>
            <p:custDataLst>
              <p:tags r:id="rId2"/>
            </p:custDataLst>
          </p:nvPr>
        </p:nvSpPr>
        <p:spPr/>
        <p:txBody>
          <a:bodyPr>
            <a:normAutofit/>
          </a:bodyPr>
          <a:lstStyle/>
          <a:p>
            <a:r>
              <a:rPr lang="fr-CA" dirty="0"/>
              <a:t>Questions pour vous…</a:t>
            </a:r>
          </a:p>
        </p:txBody>
      </p:sp>
      <p:sp>
        <p:nvSpPr>
          <p:cNvPr id="3" name="Content Placeholder 2">
            <a:extLst>
              <a:ext uri="{FF2B5EF4-FFF2-40B4-BE49-F238E27FC236}">
                <a16:creationId xmlns:a16="http://schemas.microsoft.com/office/drawing/2014/main" id="{CB0D9594-8377-42E4-A9BA-A809263C4168}"/>
              </a:ext>
            </a:extLst>
          </p:cNvPr>
          <p:cNvSpPr>
            <a:spLocks noGrp="1"/>
          </p:cNvSpPr>
          <p:nvPr>
            <p:ph idx="1"/>
            <p:custDataLst>
              <p:tags r:id="rId3"/>
            </p:custDataLst>
          </p:nvPr>
        </p:nvSpPr>
        <p:spPr/>
        <p:txBody>
          <a:bodyPr/>
          <a:lstStyle/>
          <a:p>
            <a:pPr marL="0" indent="0">
              <a:buNone/>
            </a:pPr>
            <a:endParaRPr lang="fr-CA" dirty="0"/>
          </a:p>
          <a:p>
            <a:pPr marL="0" indent="0" algn="ctr">
              <a:buNone/>
            </a:pPr>
            <a:r>
              <a:rPr lang="fr-CA" sz="3200" dirty="0"/>
              <a:t>Quel aspect de la création d’un comité de compétence vous intéresse le plus? </a:t>
            </a:r>
          </a:p>
          <a:p>
            <a:pPr marL="0" indent="0" algn="ctr">
              <a:buNone/>
            </a:pPr>
            <a:r>
              <a:rPr lang="fr-CA" sz="3200" dirty="0"/>
              <a:t>Qu’est-ce qui vous intimide dans la formation d’un tel comité?</a:t>
            </a:r>
          </a:p>
        </p:txBody>
      </p:sp>
    </p:spTree>
    <p:custDataLst>
      <p:tags r:id="rId1"/>
    </p:custDataLst>
    <p:extLst>
      <p:ext uri="{BB962C8B-B14F-4D97-AF65-F5344CB8AC3E}">
        <p14:creationId xmlns:p14="http://schemas.microsoft.com/office/powerpoint/2010/main" val="1194387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6F9318-B609-E449-A3FF-8B7FB42EA617}"/>
              </a:ext>
            </a:extLst>
          </p:cNvPr>
          <p:cNvSpPr/>
          <p:nvPr>
            <p:custDataLst>
              <p:tags r:id="rId2"/>
            </p:custDataLst>
          </p:nvPr>
        </p:nvSpPr>
        <p:spPr>
          <a:xfrm>
            <a:off x="0" y="2898505"/>
            <a:ext cx="9578899" cy="1539680"/>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accent5"/>
              </a:solidFill>
            </a:endParaRPr>
          </a:p>
        </p:txBody>
      </p:sp>
      <p:sp>
        <p:nvSpPr>
          <p:cNvPr id="2" name="Title 1">
            <a:extLst>
              <a:ext uri="{FF2B5EF4-FFF2-40B4-BE49-F238E27FC236}">
                <a16:creationId xmlns:a16="http://schemas.microsoft.com/office/drawing/2014/main" id="{E133A38E-6F39-4C49-A629-08810B48351C}"/>
              </a:ext>
            </a:extLst>
          </p:cNvPr>
          <p:cNvSpPr>
            <a:spLocks noGrp="1"/>
          </p:cNvSpPr>
          <p:nvPr>
            <p:ph type="title"/>
            <p:custDataLst>
              <p:tags r:id="rId3"/>
            </p:custDataLst>
          </p:nvPr>
        </p:nvSpPr>
        <p:spPr>
          <a:xfrm>
            <a:off x="653431" y="1709738"/>
            <a:ext cx="8925468" cy="2852737"/>
          </a:xfrm>
        </p:spPr>
        <p:txBody>
          <a:bodyPr/>
          <a:lstStyle/>
          <a:p>
            <a:r>
              <a:rPr lang="fr-CA" dirty="0"/>
              <a:t>Raison d’être des comités de compétence</a:t>
            </a:r>
          </a:p>
        </p:txBody>
      </p:sp>
      <p:sp>
        <p:nvSpPr>
          <p:cNvPr id="6" name="Slide Number Placeholder 5">
            <a:extLst>
              <a:ext uri="{FF2B5EF4-FFF2-40B4-BE49-F238E27FC236}">
                <a16:creationId xmlns:a16="http://schemas.microsoft.com/office/drawing/2014/main" id="{8D4ED0F4-A8AF-CA46-B741-AAE8E38A6C35}"/>
              </a:ext>
            </a:extLst>
          </p:cNvPr>
          <p:cNvSpPr>
            <a:spLocks noGrp="1"/>
          </p:cNvSpPr>
          <p:nvPr>
            <p:ph type="sldNum" sz="quarter" idx="12"/>
            <p:custDataLst>
              <p:tags r:id="rId4"/>
            </p:custDataLst>
          </p:nvPr>
        </p:nvSpPr>
        <p:spPr/>
        <p:txBody>
          <a:bodyPr/>
          <a:lstStyle/>
          <a:p>
            <a:fld id="{0F408A5D-059A-A247-8344-29C129C8EF29}" type="slidenum">
              <a:rPr lang="fr-CA" smtClean="0"/>
              <a:pPr/>
              <a:t>6</a:t>
            </a:fld>
            <a:endParaRPr lang="fr-CA" dirty="0"/>
          </a:p>
        </p:txBody>
      </p:sp>
    </p:spTree>
    <p:custDataLst>
      <p:tags r:id="rId1"/>
    </p:custDataLst>
    <p:extLst>
      <p:ext uri="{BB962C8B-B14F-4D97-AF65-F5344CB8AC3E}">
        <p14:creationId xmlns:p14="http://schemas.microsoft.com/office/powerpoint/2010/main" val="1349960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816EF9F-D05E-4AA1-9E64-05EF085DF9AE}"/>
              </a:ext>
            </a:extLst>
          </p:cNvPr>
          <p:cNvSpPr>
            <a:spLocks noGrp="1"/>
          </p:cNvSpPr>
          <p:nvPr>
            <p:ph idx="1"/>
            <p:custDataLst>
              <p:tags r:id="rId2"/>
            </p:custDataLst>
          </p:nvPr>
        </p:nvSpPr>
        <p:spPr/>
        <p:txBody>
          <a:bodyPr/>
          <a:lstStyle/>
          <a:p>
            <a:pPr marL="0" indent="0" algn="ctr">
              <a:buNone/>
            </a:pPr>
            <a:endParaRPr lang="fr-CA" sz="4800"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r>
              <a:rPr lang="fr-CA" sz="4800" dirty="0">
                <a:latin typeface="Open Sans" panose="020B0606030504020204" pitchFamily="34" charset="0"/>
                <a:ea typeface="Open Sans" panose="020B0606030504020204" pitchFamily="34" charset="0"/>
                <a:cs typeface="Open Sans" panose="020B0606030504020204" pitchFamily="34" charset="0"/>
              </a:rPr>
              <a:t>Les comités de compétence : une composante </a:t>
            </a:r>
            <a:r>
              <a:rPr lang="fr-CA" sz="4800" b="1" i="1" dirty="0">
                <a:latin typeface="Open Sans" panose="020B0606030504020204" pitchFamily="34" charset="0"/>
                <a:ea typeface="Open Sans" panose="020B0606030504020204" pitchFamily="34" charset="0"/>
                <a:cs typeface="Open Sans" panose="020B0606030504020204" pitchFamily="34" charset="0"/>
              </a:rPr>
              <a:t>ESSENTIELLE </a:t>
            </a:r>
            <a:r>
              <a:rPr lang="fr-CA" sz="4800" dirty="0">
                <a:latin typeface="Open Sans" panose="020B0606030504020204" pitchFamily="34" charset="0"/>
                <a:ea typeface="Open Sans" panose="020B0606030504020204" pitchFamily="34" charset="0"/>
                <a:cs typeface="Open Sans" panose="020B0606030504020204" pitchFamily="34" charset="0"/>
              </a:rPr>
              <a:t>de la CPC! </a:t>
            </a:r>
            <a:endParaRPr lang="fr-CA" sz="4800" dirty="0"/>
          </a:p>
        </p:txBody>
      </p:sp>
    </p:spTree>
    <p:custDataLst>
      <p:tags r:id="rId1"/>
    </p:custDataLst>
    <p:extLst>
      <p:ext uri="{BB962C8B-B14F-4D97-AF65-F5344CB8AC3E}">
        <p14:creationId xmlns:p14="http://schemas.microsoft.com/office/powerpoint/2010/main" val="960899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8C1E02C-0786-4D17-9DE9-63CA7F4961C8}"/>
              </a:ext>
            </a:extLst>
          </p:cNvPr>
          <p:cNvGraphicFramePr>
            <a:graphicFrameLocks noGrp="1"/>
          </p:cNvGraphicFramePr>
          <p:nvPr>
            <p:ph idx="1"/>
            <p:custDataLst>
              <p:tags r:id="rId2"/>
            </p:custDataLst>
            <p:extLst>
              <p:ext uri="{D42A27DB-BD31-4B8C-83A1-F6EECF244321}">
                <p14:modId xmlns:p14="http://schemas.microsoft.com/office/powerpoint/2010/main" val="756954365"/>
              </p:ext>
            </p:extLst>
          </p:nvPr>
        </p:nvGraphicFramePr>
        <p:xfrm>
          <a:off x="331077" y="299545"/>
          <a:ext cx="11729544" cy="619333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4199531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24ECA-AE92-45DC-8DB7-B1DE464C6DAB}"/>
              </a:ext>
            </a:extLst>
          </p:cNvPr>
          <p:cNvSpPr>
            <a:spLocks noGrp="1"/>
          </p:cNvSpPr>
          <p:nvPr>
            <p:ph type="title"/>
            <p:custDataLst>
              <p:tags r:id="rId2"/>
            </p:custDataLst>
          </p:nvPr>
        </p:nvSpPr>
        <p:spPr/>
        <p:txBody>
          <a:bodyPr/>
          <a:lstStyle/>
          <a:p>
            <a:r>
              <a:rPr lang="fr-CA" dirty="0"/>
              <a:t>Les évaluations des activités professionnelles </a:t>
            </a:r>
            <a:r>
              <a:rPr lang="fr-CA" dirty="0" err="1"/>
              <a:t>confiables</a:t>
            </a:r>
            <a:r>
              <a:rPr lang="fr-CA" dirty="0"/>
              <a:t> (APC) sont-elles fiables?</a:t>
            </a:r>
          </a:p>
        </p:txBody>
      </p:sp>
      <p:sp>
        <p:nvSpPr>
          <p:cNvPr id="87" name="Content Placeholder 86">
            <a:extLst>
              <a:ext uri="{FF2B5EF4-FFF2-40B4-BE49-F238E27FC236}">
                <a16:creationId xmlns:a16="http://schemas.microsoft.com/office/drawing/2014/main" id="{A74876B7-13EB-49AD-B8E1-AEC0D5FE8226}"/>
              </a:ext>
            </a:extLst>
          </p:cNvPr>
          <p:cNvSpPr>
            <a:spLocks noGrp="1"/>
          </p:cNvSpPr>
          <p:nvPr>
            <p:ph idx="1"/>
            <p:custDataLst>
              <p:tags r:id="rId3"/>
            </p:custDataLst>
          </p:nvPr>
        </p:nvSpPr>
        <p:spPr/>
        <p:txBody>
          <a:bodyPr/>
          <a:lstStyle/>
          <a:p>
            <a:pPr>
              <a:buFont typeface="Wingdings" panose="05000000000000000000" pitchFamily="2" charset="2"/>
              <a:buChar char="ü"/>
            </a:pPr>
            <a:r>
              <a:rPr lang="fr-CA" dirty="0"/>
              <a:t>Plus de points de données = plus grande fiabilité</a:t>
            </a:r>
          </a:p>
          <a:p>
            <a:pPr>
              <a:buFont typeface="Wingdings" panose="05000000000000000000" pitchFamily="2" charset="2"/>
              <a:buChar char="ü"/>
            </a:pPr>
            <a:r>
              <a:rPr lang="fr-CA" dirty="0"/>
              <a:t>Concrètes, visuelles, au chevet des patients = meilleure validité</a:t>
            </a:r>
          </a:p>
          <a:p>
            <a:pPr>
              <a:buFont typeface="Wingdings" panose="05000000000000000000" pitchFamily="2" charset="2"/>
              <a:buChar char="ü"/>
            </a:pPr>
            <a:r>
              <a:rPr lang="fr-CA" dirty="0"/>
              <a:t>Axées sur une tâche particulière = plus pratiques</a:t>
            </a:r>
          </a:p>
          <a:p>
            <a:pPr>
              <a:buFont typeface="Wingdings" panose="05000000000000000000" pitchFamily="2" charset="2"/>
              <a:buChar char="ü"/>
            </a:pPr>
            <a:r>
              <a:rPr lang="fr-CA" dirty="0"/>
              <a:t>Synthèse de nombreuses observations par un groupe d’experts = position idéale (plus défendable)</a:t>
            </a:r>
          </a:p>
          <a:p>
            <a:endParaRPr lang="fr-CA" dirty="0"/>
          </a:p>
          <a:p>
            <a:endParaRPr lang="fr-CA" dirty="0"/>
          </a:p>
          <a:p>
            <a:endParaRPr lang="fr-CA" dirty="0"/>
          </a:p>
        </p:txBody>
      </p:sp>
    </p:spTree>
    <p:custDataLst>
      <p:tags r:id="rId1"/>
    </p:custDataLst>
    <p:extLst>
      <p:ext uri="{BB962C8B-B14F-4D97-AF65-F5344CB8AC3E}">
        <p14:creationId xmlns:p14="http://schemas.microsoft.com/office/powerpoint/2010/main" val="258229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xNtPFWc2"/>
  <p:tag name="ARTICULATE_SLIDE_COUNT" val="4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NUM" val="1"/>
</p:tagLst>
</file>

<file path=ppt/tags/tag102.xml><?xml version="1.0" encoding="utf-8"?>
<p:tagLst xmlns:a="http://schemas.openxmlformats.org/drawingml/2006/main" xmlns:r="http://schemas.openxmlformats.org/officeDocument/2006/relationships" xmlns:p="http://schemas.openxmlformats.org/presentationml/2006/main">
  <p:tag name="NUM" val="2"/>
</p:tagLst>
</file>

<file path=ppt/tags/tag103.xml><?xml version="1.0" encoding="utf-8"?>
<p:tagLst xmlns:a="http://schemas.openxmlformats.org/drawingml/2006/main" xmlns:r="http://schemas.openxmlformats.org/officeDocument/2006/relationships" xmlns:p="http://schemas.openxmlformats.org/presentationml/2006/main">
  <p:tag name="NUM" val="3"/>
</p:tagLst>
</file>

<file path=ppt/tags/tag104.xml><?xml version="1.0" encoding="utf-8"?>
<p:tagLst xmlns:a="http://schemas.openxmlformats.org/drawingml/2006/main" xmlns:r="http://schemas.openxmlformats.org/officeDocument/2006/relationships" xmlns:p="http://schemas.openxmlformats.org/presentationml/2006/main">
  <p:tag name="NUM" val="4"/>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2"/>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3"/>
</p:tagLst>
</file>

<file path=ppt/tags/tag114.xml><?xml version="1.0" encoding="utf-8"?>
<p:tagLst xmlns:a="http://schemas.openxmlformats.org/drawingml/2006/main" xmlns:r="http://schemas.openxmlformats.org/officeDocument/2006/relationships" xmlns:p="http://schemas.openxmlformats.org/presentationml/2006/main">
  <p:tag name="NUM" val="4"/>
</p:tagLst>
</file>

<file path=ppt/tags/tag115.xml><?xml version="1.0" encoding="utf-8"?>
<p:tagLst xmlns:a="http://schemas.openxmlformats.org/drawingml/2006/main" xmlns:r="http://schemas.openxmlformats.org/officeDocument/2006/relationships" xmlns:p="http://schemas.openxmlformats.org/presentationml/2006/main">
  <p:tag name="NUM" val="6"/>
</p:tagLst>
</file>

<file path=ppt/tags/tag116.xml><?xml version="1.0" encoding="utf-8"?>
<p:tagLst xmlns:a="http://schemas.openxmlformats.org/drawingml/2006/main" xmlns:r="http://schemas.openxmlformats.org/officeDocument/2006/relationships" xmlns:p="http://schemas.openxmlformats.org/presentationml/2006/main">
  <p:tag name="NUM" val="9"/>
</p:tagLst>
</file>

<file path=ppt/tags/tag117.xml><?xml version="1.0" encoding="utf-8"?>
<p:tagLst xmlns:a="http://schemas.openxmlformats.org/drawingml/2006/main" xmlns:r="http://schemas.openxmlformats.org/officeDocument/2006/relationships" xmlns:p="http://schemas.openxmlformats.org/presentationml/2006/main">
  <p:tag name="NUM" val="10"/>
</p:tagLst>
</file>

<file path=ppt/tags/tag118.xml><?xml version="1.0" encoding="utf-8"?>
<p:tagLst xmlns:a="http://schemas.openxmlformats.org/drawingml/2006/main" xmlns:r="http://schemas.openxmlformats.org/officeDocument/2006/relationships" xmlns:p="http://schemas.openxmlformats.org/presentationml/2006/main">
  <p:tag name="NUM" val="11"/>
</p:tagLst>
</file>

<file path=ppt/tags/tag119.xml><?xml version="1.0" encoding="utf-8"?>
<p:tagLst xmlns:a="http://schemas.openxmlformats.org/drawingml/2006/main" xmlns:r="http://schemas.openxmlformats.org/officeDocument/2006/relationships" xmlns:p="http://schemas.openxmlformats.org/presentationml/2006/main">
  <p:tag name="NUM" val="12"/>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20.xml><?xml version="1.0" encoding="utf-8"?>
<p:tagLst xmlns:a="http://schemas.openxmlformats.org/drawingml/2006/main" xmlns:r="http://schemas.openxmlformats.org/officeDocument/2006/relationships" xmlns:p="http://schemas.openxmlformats.org/presentationml/2006/main">
  <p:tag name="NUM" val="13"/>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NUM" val="1"/>
</p:tagLst>
</file>

<file path=ppt/tags/tag123.xml><?xml version="1.0" encoding="utf-8"?>
<p:tagLst xmlns:a="http://schemas.openxmlformats.org/drawingml/2006/main" xmlns:r="http://schemas.openxmlformats.org/officeDocument/2006/relationships" xmlns:p="http://schemas.openxmlformats.org/presentationml/2006/main">
  <p:tag name="NUM" val="2"/>
</p:tagLst>
</file>

<file path=ppt/tags/tag124.xml><?xml version="1.0" encoding="utf-8"?>
<p:tagLst xmlns:a="http://schemas.openxmlformats.org/drawingml/2006/main" xmlns:r="http://schemas.openxmlformats.org/officeDocument/2006/relationships" xmlns:p="http://schemas.openxmlformats.org/presentationml/2006/main">
  <p:tag name="NUM" val="3"/>
</p:tagLst>
</file>

<file path=ppt/tags/tag1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NUM" val="2"/>
</p:tagLst>
</file>

<file path=ppt/tags/tag127.xml><?xml version="1.0" encoding="utf-8"?>
<p:tagLst xmlns:a="http://schemas.openxmlformats.org/drawingml/2006/main" xmlns:r="http://schemas.openxmlformats.org/officeDocument/2006/relationships" xmlns:p="http://schemas.openxmlformats.org/presentationml/2006/main">
  <p:tag name="NUM" val="3"/>
</p:tagLst>
</file>

<file path=ppt/tags/tag128.xml><?xml version="1.0" encoding="utf-8"?>
<p:tagLst xmlns:a="http://schemas.openxmlformats.org/drawingml/2006/main" xmlns:r="http://schemas.openxmlformats.org/officeDocument/2006/relationships" xmlns:p="http://schemas.openxmlformats.org/presentationml/2006/main">
  <p:tag name="NUM" val="3"/>
</p:tagLst>
</file>

<file path=ppt/tags/tag129.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NUM" val="1"/>
</p:tagLst>
</file>

<file path=ppt/tags/tag132.xml><?xml version="1.0" encoding="utf-8"?>
<p:tagLst xmlns:a="http://schemas.openxmlformats.org/drawingml/2006/main" xmlns:r="http://schemas.openxmlformats.org/officeDocument/2006/relationships" xmlns:p="http://schemas.openxmlformats.org/presentationml/2006/main">
  <p:tag name="NUM" val="2"/>
</p:tagLst>
</file>

<file path=ppt/tags/tag133.xml><?xml version="1.0" encoding="utf-8"?>
<p:tagLst xmlns:a="http://schemas.openxmlformats.org/drawingml/2006/main" xmlns:r="http://schemas.openxmlformats.org/officeDocument/2006/relationships" xmlns:p="http://schemas.openxmlformats.org/presentationml/2006/main">
  <p:tag name="NUM" val="3"/>
</p:tagLst>
</file>

<file path=ppt/tags/tag134.xml><?xml version="1.0" encoding="utf-8"?>
<p:tagLst xmlns:a="http://schemas.openxmlformats.org/drawingml/2006/main" xmlns:r="http://schemas.openxmlformats.org/officeDocument/2006/relationships" xmlns:p="http://schemas.openxmlformats.org/presentationml/2006/main">
  <p:tag name="NUM" val="4"/>
</p:tagLst>
</file>

<file path=ppt/tags/tag135.xml><?xml version="1.0" encoding="utf-8"?>
<p:tagLst xmlns:a="http://schemas.openxmlformats.org/drawingml/2006/main" xmlns:r="http://schemas.openxmlformats.org/officeDocument/2006/relationships" xmlns:p="http://schemas.openxmlformats.org/presentationml/2006/main">
  <p:tag name="NUM" val="5"/>
</p:tagLst>
</file>

<file path=ppt/tags/tag1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7.xml><?xml version="1.0" encoding="utf-8"?>
<p:tagLst xmlns:a="http://schemas.openxmlformats.org/drawingml/2006/main" xmlns:r="http://schemas.openxmlformats.org/officeDocument/2006/relationships" xmlns:p="http://schemas.openxmlformats.org/presentationml/2006/main">
  <p:tag name="NUM" val="1"/>
</p:tagLst>
</file>

<file path=ppt/tags/tag138.xml><?xml version="1.0" encoding="utf-8"?>
<p:tagLst xmlns:a="http://schemas.openxmlformats.org/drawingml/2006/main" xmlns:r="http://schemas.openxmlformats.org/officeDocument/2006/relationships" xmlns:p="http://schemas.openxmlformats.org/presentationml/2006/main">
  <p:tag name="NUM" val="2"/>
</p:tagLst>
</file>

<file path=ppt/tags/tag139.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0.xml><?xml version="1.0" encoding="utf-8"?>
<p:tagLst xmlns:a="http://schemas.openxmlformats.org/drawingml/2006/main" xmlns:r="http://schemas.openxmlformats.org/officeDocument/2006/relationships" xmlns:p="http://schemas.openxmlformats.org/presentationml/2006/main">
  <p:tag name="NUM" val="5"/>
</p:tagLst>
</file>

<file path=ppt/tags/tag141.xml><?xml version="1.0" encoding="utf-8"?>
<p:tagLst xmlns:a="http://schemas.openxmlformats.org/drawingml/2006/main" xmlns:r="http://schemas.openxmlformats.org/officeDocument/2006/relationships" xmlns:p="http://schemas.openxmlformats.org/presentationml/2006/main">
  <p:tag name="NUM" val="5"/>
</p:tagLst>
</file>

<file path=ppt/tags/tag1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3.xml><?xml version="1.0" encoding="utf-8"?>
<p:tagLst xmlns:a="http://schemas.openxmlformats.org/drawingml/2006/main" xmlns:r="http://schemas.openxmlformats.org/officeDocument/2006/relationships" xmlns:p="http://schemas.openxmlformats.org/presentationml/2006/main">
  <p:tag name="NUM" val="1"/>
</p:tagLst>
</file>

<file path=ppt/tags/tag144.xml><?xml version="1.0" encoding="utf-8"?>
<p:tagLst xmlns:a="http://schemas.openxmlformats.org/drawingml/2006/main" xmlns:r="http://schemas.openxmlformats.org/officeDocument/2006/relationships" xmlns:p="http://schemas.openxmlformats.org/presentationml/2006/main">
  <p:tag name="NUM" val="2"/>
</p:tagLst>
</file>

<file path=ppt/tags/tag1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6.xml><?xml version="1.0" encoding="utf-8"?>
<p:tagLst xmlns:a="http://schemas.openxmlformats.org/drawingml/2006/main" xmlns:r="http://schemas.openxmlformats.org/officeDocument/2006/relationships" xmlns:p="http://schemas.openxmlformats.org/presentationml/2006/main">
  <p:tag name="NUM" val="1"/>
</p:tagLst>
</file>

<file path=ppt/tags/tag147.xml><?xml version="1.0" encoding="utf-8"?>
<p:tagLst xmlns:a="http://schemas.openxmlformats.org/drawingml/2006/main" xmlns:r="http://schemas.openxmlformats.org/officeDocument/2006/relationships" xmlns:p="http://schemas.openxmlformats.org/presentationml/2006/main">
  <p:tag name="NUM" val="2"/>
</p:tagLst>
</file>

<file path=ppt/tags/tag1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9.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50.xml><?xml version="1.0" encoding="utf-8"?>
<p:tagLst xmlns:a="http://schemas.openxmlformats.org/drawingml/2006/main" xmlns:r="http://schemas.openxmlformats.org/officeDocument/2006/relationships" xmlns:p="http://schemas.openxmlformats.org/presentationml/2006/main">
  <p:tag name="NUM" val="2"/>
</p:tagLst>
</file>

<file path=ppt/tags/tag1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2.xml><?xml version="1.0" encoding="utf-8"?>
<p:tagLst xmlns:a="http://schemas.openxmlformats.org/drawingml/2006/main" xmlns:r="http://schemas.openxmlformats.org/officeDocument/2006/relationships" xmlns:p="http://schemas.openxmlformats.org/presentationml/2006/main">
  <p:tag name="NUM" val="1"/>
</p:tagLst>
</file>

<file path=ppt/tags/tag1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4.xml><?xml version="1.0" encoding="utf-8"?>
<p:tagLst xmlns:a="http://schemas.openxmlformats.org/drawingml/2006/main" xmlns:r="http://schemas.openxmlformats.org/officeDocument/2006/relationships" xmlns:p="http://schemas.openxmlformats.org/presentationml/2006/main">
  <p:tag name="NUM" val="1"/>
</p:tagLst>
</file>

<file path=ppt/tags/tag155.xml><?xml version="1.0" encoding="utf-8"?>
<p:tagLst xmlns:a="http://schemas.openxmlformats.org/drawingml/2006/main" xmlns:r="http://schemas.openxmlformats.org/officeDocument/2006/relationships" xmlns:p="http://schemas.openxmlformats.org/presentationml/2006/main">
  <p:tag name="NUM" val="2"/>
</p:tagLst>
</file>

<file path=ppt/tags/tag156.xml><?xml version="1.0" encoding="utf-8"?>
<p:tagLst xmlns:a="http://schemas.openxmlformats.org/drawingml/2006/main" xmlns:r="http://schemas.openxmlformats.org/officeDocument/2006/relationships" xmlns:p="http://schemas.openxmlformats.org/presentationml/2006/main">
  <p:tag name="NUM" val="3"/>
</p:tagLst>
</file>

<file path=ppt/tags/tag1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8.xml><?xml version="1.0" encoding="utf-8"?>
<p:tagLst xmlns:a="http://schemas.openxmlformats.org/drawingml/2006/main" xmlns:r="http://schemas.openxmlformats.org/officeDocument/2006/relationships" xmlns:p="http://schemas.openxmlformats.org/presentationml/2006/main">
  <p:tag name="NUM" val="3"/>
</p:tagLst>
</file>

<file path=ppt/tags/tag159.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60.xml><?xml version="1.0" encoding="utf-8"?>
<p:tagLst xmlns:a="http://schemas.openxmlformats.org/drawingml/2006/main" xmlns:r="http://schemas.openxmlformats.org/officeDocument/2006/relationships" xmlns:p="http://schemas.openxmlformats.org/presentationml/2006/main">
  <p:tag name="NUM" val="2"/>
</p:tagLst>
</file>

<file path=ppt/tags/tag161.xml><?xml version="1.0" encoding="utf-8"?>
<p:tagLst xmlns:a="http://schemas.openxmlformats.org/drawingml/2006/main" xmlns:r="http://schemas.openxmlformats.org/officeDocument/2006/relationships" xmlns:p="http://schemas.openxmlformats.org/presentationml/2006/main">
  <p:tag name="NUM" val="4"/>
</p:tagLst>
</file>

<file path=ppt/tags/tag162.xml><?xml version="1.0" encoding="utf-8"?>
<p:tagLst xmlns:a="http://schemas.openxmlformats.org/drawingml/2006/main" xmlns:r="http://schemas.openxmlformats.org/officeDocument/2006/relationships" xmlns:p="http://schemas.openxmlformats.org/presentationml/2006/main">
  <p:tag name="NUM" val="5"/>
</p:tagLst>
</file>

<file path=ppt/tags/tag1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4.xml><?xml version="1.0" encoding="utf-8"?>
<p:tagLst xmlns:a="http://schemas.openxmlformats.org/drawingml/2006/main" xmlns:r="http://schemas.openxmlformats.org/officeDocument/2006/relationships" xmlns:p="http://schemas.openxmlformats.org/presentationml/2006/main">
  <p:tag name="NUM" val="1"/>
</p:tagLst>
</file>

<file path=ppt/tags/tag165.xml><?xml version="1.0" encoding="utf-8"?>
<p:tagLst xmlns:a="http://schemas.openxmlformats.org/drawingml/2006/main" xmlns:r="http://schemas.openxmlformats.org/officeDocument/2006/relationships" xmlns:p="http://schemas.openxmlformats.org/presentationml/2006/main">
  <p:tag name="NUM" val="2"/>
</p:tagLst>
</file>

<file path=ppt/tags/tag166.xml><?xml version="1.0" encoding="utf-8"?>
<p:tagLst xmlns:a="http://schemas.openxmlformats.org/drawingml/2006/main" xmlns:r="http://schemas.openxmlformats.org/officeDocument/2006/relationships" xmlns:p="http://schemas.openxmlformats.org/presentationml/2006/main">
  <p:tag name="NUM" val="3"/>
</p:tagLst>
</file>

<file path=ppt/tags/tag1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8.xml><?xml version="1.0" encoding="utf-8"?>
<p:tagLst xmlns:a="http://schemas.openxmlformats.org/drawingml/2006/main" xmlns:r="http://schemas.openxmlformats.org/officeDocument/2006/relationships" xmlns:p="http://schemas.openxmlformats.org/presentationml/2006/main">
  <p:tag name="NUM" val="1"/>
</p:tagLst>
</file>

<file path=ppt/tags/tag169.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1.xml><?xml version="1.0" encoding="utf-8"?>
<p:tagLst xmlns:a="http://schemas.openxmlformats.org/drawingml/2006/main" xmlns:r="http://schemas.openxmlformats.org/officeDocument/2006/relationships" xmlns:p="http://schemas.openxmlformats.org/presentationml/2006/main">
  <p:tag name="NUM" val="1"/>
</p:tagLst>
</file>

<file path=ppt/tags/tag172.xml><?xml version="1.0" encoding="utf-8"?>
<p:tagLst xmlns:a="http://schemas.openxmlformats.org/drawingml/2006/main" xmlns:r="http://schemas.openxmlformats.org/officeDocument/2006/relationships" xmlns:p="http://schemas.openxmlformats.org/presentationml/2006/main">
  <p:tag name="NUM" val="2"/>
</p:tagLst>
</file>

<file path=ppt/tags/tag1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4.xml><?xml version="1.0" encoding="utf-8"?>
<p:tagLst xmlns:a="http://schemas.openxmlformats.org/drawingml/2006/main" xmlns:r="http://schemas.openxmlformats.org/officeDocument/2006/relationships" xmlns:p="http://schemas.openxmlformats.org/presentationml/2006/main">
  <p:tag name="NUM" val="1"/>
</p:tagLst>
</file>

<file path=ppt/tags/tag175.xml><?xml version="1.0" encoding="utf-8"?>
<p:tagLst xmlns:a="http://schemas.openxmlformats.org/drawingml/2006/main" xmlns:r="http://schemas.openxmlformats.org/officeDocument/2006/relationships" xmlns:p="http://schemas.openxmlformats.org/presentationml/2006/main">
  <p:tag name="NUM" val="2"/>
</p:tagLst>
</file>

<file path=ppt/tags/tag176.xml><?xml version="1.0" encoding="utf-8"?>
<p:tagLst xmlns:a="http://schemas.openxmlformats.org/drawingml/2006/main" xmlns:r="http://schemas.openxmlformats.org/officeDocument/2006/relationships" xmlns:p="http://schemas.openxmlformats.org/presentationml/2006/main">
  <p:tag name="NUM" val="3"/>
</p:tagLst>
</file>

<file path=ppt/tags/tag177.xml><?xml version="1.0" encoding="utf-8"?>
<p:tagLst xmlns:a="http://schemas.openxmlformats.org/drawingml/2006/main" xmlns:r="http://schemas.openxmlformats.org/officeDocument/2006/relationships" xmlns:p="http://schemas.openxmlformats.org/presentationml/2006/main">
  <p:tag name="NUM" val="4"/>
</p:tagLst>
</file>

<file path=ppt/tags/tag1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9.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80.xml><?xml version="1.0" encoding="utf-8"?>
<p:tagLst xmlns:a="http://schemas.openxmlformats.org/drawingml/2006/main" xmlns:r="http://schemas.openxmlformats.org/officeDocument/2006/relationships" xmlns:p="http://schemas.openxmlformats.org/presentationml/2006/main">
  <p:tag name="NUM" val="2"/>
</p:tagLst>
</file>

<file path=ppt/tags/tag181.xml><?xml version="1.0" encoding="utf-8"?>
<p:tagLst xmlns:a="http://schemas.openxmlformats.org/drawingml/2006/main" xmlns:r="http://schemas.openxmlformats.org/officeDocument/2006/relationships" xmlns:p="http://schemas.openxmlformats.org/presentationml/2006/main">
  <p:tag name="NUM" val="3"/>
</p:tagLst>
</file>

<file path=ppt/tags/tag1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3.xml><?xml version="1.0" encoding="utf-8"?>
<p:tagLst xmlns:a="http://schemas.openxmlformats.org/drawingml/2006/main" xmlns:r="http://schemas.openxmlformats.org/officeDocument/2006/relationships" xmlns:p="http://schemas.openxmlformats.org/presentationml/2006/main">
  <p:tag name="NUM" val="1"/>
</p:tagLst>
</file>

<file path=ppt/tags/tag184.xml><?xml version="1.0" encoding="utf-8"?>
<p:tagLst xmlns:a="http://schemas.openxmlformats.org/drawingml/2006/main" xmlns:r="http://schemas.openxmlformats.org/officeDocument/2006/relationships" xmlns:p="http://schemas.openxmlformats.org/presentationml/2006/main">
  <p:tag name="NUM" val="2"/>
</p:tagLst>
</file>

<file path=ppt/tags/tag185.xml><?xml version="1.0" encoding="utf-8"?>
<p:tagLst xmlns:a="http://schemas.openxmlformats.org/drawingml/2006/main" xmlns:r="http://schemas.openxmlformats.org/officeDocument/2006/relationships" xmlns:p="http://schemas.openxmlformats.org/presentationml/2006/main">
  <p:tag name="NUM" val="3"/>
</p:tagLst>
</file>

<file path=ppt/tags/tag186.xml><?xml version="1.0" encoding="utf-8"?>
<p:tagLst xmlns:a="http://schemas.openxmlformats.org/drawingml/2006/main" xmlns:r="http://schemas.openxmlformats.org/officeDocument/2006/relationships" xmlns:p="http://schemas.openxmlformats.org/presentationml/2006/main">
  <p:tag name="NUM" val="4"/>
</p:tagLst>
</file>

<file path=ppt/tags/tag187.xml><?xml version="1.0" encoding="utf-8"?>
<p:tagLst xmlns:a="http://schemas.openxmlformats.org/drawingml/2006/main" xmlns:r="http://schemas.openxmlformats.org/officeDocument/2006/relationships" xmlns:p="http://schemas.openxmlformats.org/presentationml/2006/main">
  <p:tag name="NUM" val="5"/>
</p:tagLst>
</file>

<file path=ppt/tags/tag1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9.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190.xml><?xml version="1.0" encoding="utf-8"?>
<p:tagLst xmlns:a="http://schemas.openxmlformats.org/drawingml/2006/main" xmlns:r="http://schemas.openxmlformats.org/officeDocument/2006/relationships" xmlns:p="http://schemas.openxmlformats.org/presentationml/2006/main">
  <p:tag name="NUM" val="2"/>
</p:tagLst>
</file>

<file path=ppt/tags/tag1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2.xml><?xml version="1.0" encoding="utf-8"?>
<p:tagLst xmlns:a="http://schemas.openxmlformats.org/drawingml/2006/main" xmlns:r="http://schemas.openxmlformats.org/officeDocument/2006/relationships" xmlns:p="http://schemas.openxmlformats.org/presentationml/2006/main">
  <p:tag name="NUM" val="1"/>
</p:tagLst>
</file>

<file path=ppt/tags/tag193.xml><?xml version="1.0" encoding="utf-8"?>
<p:tagLst xmlns:a="http://schemas.openxmlformats.org/drawingml/2006/main" xmlns:r="http://schemas.openxmlformats.org/officeDocument/2006/relationships" xmlns:p="http://schemas.openxmlformats.org/presentationml/2006/main">
  <p:tag name="NUM" val="2"/>
</p:tagLst>
</file>

<file path=ppt/tags/tag194.xml><?xml version="1.0" encoding="utf-8"?>
<p:tagLst xmlns:a="http://schemas.openxmlformats.org/drawingml/2006/main" xmlns:r="http://schemas.openxmlformats.org/officeDocument/2006/relationships" xmlns:p="http://schemas.openxmlformats.org/presentationml/2006/main">
  <p:tag name="NUM" val="3"/>
</p:tagLst>
</file>

<file path=ppt/tags/tag1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6.xml><?xml version="1.0" encoding="utf-8"?>
<p:tagLst xmlns:a="http://schemas.openxmlformats.org/drawingml/2006/main" xmlns:r="http://schemas.openxmlformats.org/officeDocument/2006/relationships" xmlns:p="http://schemas.openxmlformats.org/presentationml/2006/main">
  <p:tag name="NUM" val="1"/>
</p:tagLst>
</file>

<file path=ppt/tags/tag197.xml><?xml version="1.0" encoding="utf-8"?>
<p:tagLst xmlns:a="http://schemas.openxmlformats.org/drawingml/2006/main" xmlns:r="http://schemas.openxmlformats.org/officeDocument/2006/relationships" xmlns:p="http://schemas.openxmlformats.org/presentationml/2006/main">
  <p:tag name="NUM" val="2"/>
</p:tagLst>
</file>

<file path=ppt/tags/tag1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0.xml><?xml version="1.0" encoding="utf-8"?>
<p:tagLst xmlns:a="http://schemas.openxmlformats.org/drawingml/2006/main" xmlns:r="http://schemas.openxmlformats.org/officeDocument/2006/relationships" xmlns:p="http://schemas.openxmlformats.org/presentationml/2006/main">
  <p:tag name="NUM" val="1"/>
</p:tagLst>
</file>

<file path=ppt/tags/tag201.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NUM" val="5"/>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NUM" val="6"/>
</p:tagLst>
</file>

<file path=ppt/tags/tag51.xml><?xml version="1.0" encoding="utf-8"?>
<p:tagLst xmlns:a="http://schemas.openxmlformats.org/drawingml/2006/main" xmlns:r="http://schemas.openxmlformats.org/officeDocument/2006/relationships" xmlns:p="http://schemas.openxmlformats.org/presentationml/2006/main">
  <p:tag name="NUM" val="7"/>
</p:tagLst>
</file>

<file path=ppt/tags/tag52.xml><?xml version="1.0" encoding="utf-8"?>
<p:tagLst xmlns:a="http://schemas.openxmlformats.org/drawingml/2006/main" xmlns:r="http://schemas.openxmlformats.org/officeDocument/2006/relationships" xmlns:p="http://schemas.openxmlformats.org/presentationml/2006/main">
  <p:tag name="NUM" val="8"/>
</p:tagLst>
</file>

<file path=ppt/tags/tag53.xml><?xml version="1.0" encoding="utf-8"?>
<p:tagLst xmlns:a="http://schemas.openxmlformats.org/drawingml/2006/main" xmlns:r="http://schemas.openxmlformats.org/officeDocument/2006/relationships" xmlns:p="http://schemas.openxmlformats.org/presentationml/2006/main">
  <p:tag name="NUM" val="9"/>
</p:tagLst>
</file>

<file path=ppt/tags/tag54.xml><?xml version="1.0" encoding="utf-8"?>
<p:tagLst xmlns:a="http://schemas.openxmlformats.org/drawingml/2006/main" xmlns:r="http://schemas.openxmlformats.org/officeDocument/2006/relationships" xmlns:p="http://schemas.openxmlformats.org/presentationml/2006/main">
  <p:tag name="NUM" val="10"/>
</p:tagLst>
</file>

<file path=ppt/tags/tag55.xml><?xml version="1.0" encoding="utf-8"?>
<p:tagLst xmlns:a="http://schemas.openxmlformats.org/drawingml/2006/main" xmlns:r="http://schemas.openxmlformats.org/officeDocument/2006/relationships" xmlns:p="http://schemas.openxmlformats.org/presentationml/2006/main">
  <p:tag name="NUM" val="11"/>
</p:tagLst>
</file>

<file path=ppt/tags/tag56.xml><?xml version="1.0" encoding="utf-8"?>
<p:tagLst xmlns:a="http://schemas.openxmlformats.org/drawingml/2006/main" xmlns:r="http://schemas.openxmlformats.org/officeDocument/2006/relationships" xmlns:p="http://schemas.openxmlformats.org/presentationml/2006/main">
  <p:tag name="NUM" val="12"/>
</p:tagLst>
</file>

<file path=ppt/tags/tag57.xml><?xml version="1.0" encoding="utf-8"?>
<p:tagLst xmlns:a="http://schemas.openxmlformats.org/drawingml/2006/main" xmlns:r="http://schemas.openxmlformats.org/officeDocument/2006/relationships" xmlns:p="http://schemas.openxmlformats.org/presentationml/2006/main">
  <p:tag name="NUM" val="13"/>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4"/>
</p:tagLst>
</file>

<file path=ppt/tags/tag63.xml><?xml version="1.0" encoding="utf-8"?>
<p:tagLst xmlns:a="http://schemas.openxmlformats.org/drawingml/2006/main" xmlns:r="http://schemas.openxmlformats.org/officeDocument/2006/relationships" xmlns:p="http://schemas.openxmlformats.org/presentationml/2006/main">
  <p:tag name="NUM" val="5"/>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4"/>
</p:tagLst>
</file>

<file path=ppt/tags/tag69.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6"/>
</p:tagLst>
</file>

<file path=ppt/tags/tag71.xml><?xml version="1.0" encoding="utf-8"?>
<p:tagLst xmlns:a="http://schemas.openxmlformats.org/drawingml/2006/main" xmlns:r="http://schemas.openxmlformats.org/officeDocument/2006/relationships" xmlns:p="http://schemas.openxmlformats.org/presentationml/2006/main">
  <p:tag name="NUM" val="7"/>
</p:tagLst>
</file>

<file path=ppt/tags/tag72.xml><?xml version="1.0" encoding="utf-8"?>
<p:tagLst xmlns:a="http://schemas.openxmlformats.org/drawingml/2006/main" xmlns:r="http://schemas.openxmlformats.org/officeDocument/2006/relationships" xmlns:p="http://schemas.openxmlformats.org/presentationml/2006/main">
  <p:tag name="NUM" val="8"/>
</p:tagLst>
</file>

<file path=ppt/tags/tag73.xml><?xml version="1.0" encoding="utf-8"?>
<p:tagLst xmlns:a="http://schemas.openxmlformats.org/drawingml/2006/main" xmlns:r="http://schemas.openxmlformats.org/officeDocument/2006/relationships" xmlns:p="http://schemas.openxmlformats.org/presentationml/2006/main">
  <p:tag name="NUM" val="9"/>
</p:tagLst>
</file>

<file path=ppt/tags/tag74.xml><?xml version="1.0" encoding="utf-8"?>
<p:tagLst xmlns:a="http://schemas.openxmlformats.org/drawingml/2006/main" xmlns:r="http://schemas.openxmlformats.org/officeDocument/2006/relationships" xmlns:p="http://schemas.openxmlformats.org/presentationml/2006/main">
  <p:tag name="NUM" val="10"/>
</p:tagLst>
</file>

<file path=ppt/tags/tag75.xml><?xml version="1.0" encoding="utf-8"?>
<p:tagLst xmlns:a="http://schemas.openxmlformats.org/drawingml/2006/main" xmlns:r="http://schemas.openxmlformats.org/officeDocument/2006/relationships" xmlns:p="http://schemas.openxmlformats.org/presentationml/2006/main">
  <p:tag name="NUM" val="11"/>
</p:tagLst>
</file>

<file path=ppt/tags/tag76.xml><?xml version="1.0" encoding="utf-8"?>
<p:tagLst xmlns:a="http://schemas.openxmlformats.org/drawingml/2006/main" xmlns:r="http://schemas.openxmlformats.org/officeDocument/2006/relationships" xmlns:p="http://schemas.openxmlformats.org/presentationml/2006/main">
  <p:tag name="NUM" val="12"/>
</p:tagLst>
</file>

<file path=ppt/tags/tag77.xml><?xml version="1.0" encoding="utf-8"?>
<p:tagLst xmlns:a="http://schemas.openxmlformats.org/drawingml/2006/main" xmlns:r="http://schemas.openxmlformats.org/officeDocument/2006/relationships" xmlns:p="http://schemas.openxmlformats.org/presentationml/2006/main">
  <p:tag name="NUM" val="13"/>
</p:tagLst>
</file>

<file path=ppt/tags/tag78.xml><?xml version="1.0" encoding="utf-8"?>
<p:tagLst xmlns:a="http://schemas.openxmlformats.org/drawingml/2006/main" xmlns:r="http://schemas.openxmlformats.org/officeDocument/2006/relationships" xmlns:p="http://schemas.openxmlformats.org/presentationml/2006/main">
  <p:tag name="NUM" val="14"/>
</p:tagLst>
</file>

<file path=ppt/tags/tag79.xml><?xml version="1.0" encoding="utf-8"?>
<p:tagLst xmlns:a="http://schemas.openxmlformats.org/drawingml/2006/main" xmlns:r="http://schemas.openxmlformats.org/officeDocument/2006/relationships" xmlns:p="http://schemas.openxmlformats.org/presentationml/2006/main">
  <p:tag name="NUM" val="15"/>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16"/>
</p:tagLst>
</file>

<file path=ppt/tags/tag81.xml><?xml version="1.0" encoding="utf-8"?>
<p:tagLst xmlns:a="http://schemas.openxmlformats.org/drawingml/2006/main" xmlns:r="http://schemas.openxmlformats.org/officeDocument/2006/relationships" xmlns:p="http://schemas.openxmlformats.org/presentationml/2006/main">
  <p:tag name="NUM" val="17"/>
</p:tagLst>
</file>

<file path=ppt/tags/tag82.xml><?xml version="1.0" encoding="utf-8"?>
<p:tagLst xmlns:a="http://schemas.openxmlformats.org/drawingml/2006/main" xmlns:r="http://schemas.openxmlformats.org/officeDocument/2006/relationships" xmlns:p="http://schemas.openxmlformats.org/presentationml/2006/main">
  <p:tag name="NUM" val="18"/>
</p:tagLst>
</file>

<file path=ppt/tags/tag83.xml><?xml version="1.0" encoding="utf-8"?>
<p:tagLst xmlns:a="http://schemas.openxmlformats.org/drawingml/2006/main" xmlns:r="http://schemas.openxmlformats.org/officeDocument/2006/relationships" xmlns:p="http://schemas.openxmlformats.org/presentationml/2006/main">
  <p:tag name="NUM" val="19"/>
</p:tagLst>
</file>

<file path=ppt/tags/tag84.xml><?xml version="1.0" encoding="utf-8"?>
<p:tagLst xmlns:a="http://schemas.openxmlformats.org/drawingml/2006/main" xmlns:r="http://schemas.openxmlformats.org/officeDocument/2006/relationships" xmlns:p="http://schemas.openxmlformats.org/presentationml/2006/main">
  <p:tag name="NUM" val="20"/>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3"/>
</p:tagLst>
</file>

<file path=ppt/tags/tag89.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ags/tag90.xml><?xml version="1.0" encoding="utf-8"?>
<p:tagLst xmlns:a="http://schemas.openxmlformats.org/drawingml/2006/main" xmlns:r="http://schemas.openxmlformats.org/officeDocument/2006/relationships" xmlns:p="http://schemas.openxmlformats.org/presentationml/2006/main">
  <p:tag name="NUM" val="5"/>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NUM" val="1"/>
</p:tagLst>
</file>

<file path=ppt/tags/tag9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Royal College">
      <a:dk1>
        <a:sysClr val="windowText" lastClr="000000"/>
      </a:dk1>
      <a:lt1>
        <a:srgbClr val="FFFFFF"/>
      </a:lt1>
      <a:dk2>
        <a:srgbClr val="003A5B"/>
      </a:dk2>
      <a:lt2>
        <a:srgbClr val="E7E6E6"/>
      </a:lt2>
      <a:accent1>
        <a:srgbClr val="007680"/>
      </a:accent1>
      <a:accent2>
        <a:srgbClr val="4B4F54"/>
      </a:accent2>
      <a:accent3>
        <a:srgbClr val="9A3324"/>
      </a:accent3>
      <a:accent4>
        <a:srgbClr val="FFCD00"/>
      </a:accent4>
      <a:accent5>
        <a:srgbClr val="00A3AD"/>
      </a:accent5>
      <a:accent6>
        <a:srgbClr val="671E75"/>
      </a:accent6>
      <a:hlink>
        <a:srgbClr val="003B5C"/>
      </a:hlink>
      <a:folHlink>
        <a:srgbClr val="0076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19651</TotalTime>
  <Words>7127</Words>
  <Application>Microsoft Office PowerPoint</Application>
  <PresentationFormat>Widescreen</PresentationFormat>
  <Paragraphs>556</Paragraphs>
  <Slides>45</Slides>
  <Notes>45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Calibri</vt:lpstr>
      <vt:lpstr>Courier New</vt:lpstr>
      <vt:lpstr>Open Sans</vt:lpstr>
      <vt:lpstr>System Font Regular</vt:lpstr>
      <vt:lpstr>Wingdings</vt:lpstr>
      <vt:lpstr>Office Theme</vt:lpstr>
      <vt:lpstr>Introduction aux  comités de compétence</vt:lpstr>
      <vt:lpstr>Collaborateurs</vt:lpstr>
      <vt:lpstr>Divulgation de conflits d’intérêts</vt:lpstr>
      <vt:lpstr>Objectifs d’apprentissage</vt:lpstr>
      <vt:lpstr>Questions pour vous…</vt:lpstr>
      <vt:lpstr>Raison d’être des comités de compétence</vt:lpstr>
      <vt:lpstr>PowerPoint Presentation</vt:lpstr>
      <vt:lpstr>PowerPoint Presentation</vt:lpstr>
      <vt:lpstr>Les évaluations des activités professionnelles confiables (APC) sont-elles fiables?</vt:lpstr>
      <vt:lpstr>PowerPoint Presentation</vt:lpstr>
      <vt:lpstr>Multiples observateurs</vt:lpstr>
      <vt:lpstr>Le rôle du comité de compétence</vt:lpstr>
      <vt:lpstr>PowerPoint Presentation</vt:lpstr>
      <vt:lpstr>Que font les comités de compétence?</vt:lpstr>
      <vt:lpstr>Modèle de développement (pas encore… là)</vt:lpstr>
      <vt:lpstr>Quels sont les liens entre les divers éléments?</vt:lpstr>
      <vt:lpstr>Décisions vs recommandations du CC</vt:lpstr>
      <vt:lpstr>Le rôle du Comité du programme de résidence (CPR)</vt:lpstr>
      <vt:lpstr>Des rôles distincts</vt:lpstr>
      <vt:lpstr>Formation d’un comité de compétence</vt:lpstr>
      <vt:lpstr>Comment votre programme forme-t-il un comité de compétence?</vt:lpstr>
      <vt:lpstr>Membres – assurer une répartition équilibrée</vt:lpstr>
      <vt:lpstr>PowerPoint Presentation</vt:lpstr>
      <vt:lpstr>Communications</vt:lpstr>
      <vt:lpstr>Communications au CPR</vt:lpstr>
      <vt:lpstr>PowerPoint Presentation</vt:lpstr>
      <vt:lpstr>Communications aux résidents et au bureau des études médicales postdoctorales</vt:lpstr>
      <vt:lpstr>CULTURE d’évaluation </vt:lpstr>
      <vt:lpstr>Déroulement d’une réunion d’un comité de compétence</vt:lpstr>
      <vt:lpstr>Comité de compétence – Détails </vt:lpstr>
      <vt:lpstr>Comité de compétence – Détails (suite)</vt:lpstr>
      <vt:lpstr>PowerPoint Presentation</vt:lpstr>
      <vt:lpstr>Rapport du comité de compétence</vt:lpstr>
      <vt:lpstr>Procédures opérationnelles normalisées</vt:lpstr>
      <vt:lpstr>Rudiments de la prise de décisions</vt:lpstr>
      <vt:lpstr>« Sagesse des foules »</vt:lpstr>
      <vt:lpstr>Principes fondamentaux d’un comité de compétence</vt:lpstr>
      <vt:lpstr>Lectures recommandées</vt:lpstr>
      <vt:lpstr>Atténuer les risques de la « pensée de groupe »</vt:lpstr>
      <vt:lpstr>Contrôle des biais cognitifs</vt:lpstr>
      <vt:lpstr>Préparer le comité</vt:lpstr>
      <vt:lpstr>Cas simulé :  Jean Simard</vt:lpstr>
      <vt:lpstr>Messages à retenir</vt:lpstr>
      <vt:lpstr>Ressources</vt:lpstr>
      <vt:lpstr>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Monique Ong</dc:creator>
  <cp:lastModifiedBy>Murphy, April</cp:lastModifiedBy>
  <cp:revision>376</cp:revision>
  <cp:lastPrinted>2020-01-30T14:31:53Z</cp:lastPrinted>
  <dcterms:created xsi:type="dcterms:W3CDTF">2018-08-09T17:14:48Z</dcterms:created>
  <dcterms:modified xsi:type="dcterms:W3CDTF">2020-09-21T13:16:53Z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170FA588-94D0-4EEB-9F59-E14BCAE87157</vt:lpwstr>
  </property>
  <property fmtid="{D5CDD505-2E9C-101B-9397-08002B2CF9AE}" pid="3" name="ArticulatePath">
    <vt:lpwstr>Introduction to Competence Committees_v1 Jan 2020</vt:lpwstr>
  </property>
</Properties>
</file>