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71" r:id="rId10"/>
    <p:sldId id="277" r:id="rId11"/>
    <p:sldId id="292" r:id="rId12"/>
    <p:sldId id="272" r:id="rId13"/>
    <p:sldId id="280" r:id="rId14"/>
    <p:sldId id="275" r:id="rId15"/>
    <p:sldId id="276" r:id="rId16"/>
    <p:sldId id="278" r:id="rId17"/>
    <p:sldId id="290" r:id="rId18"/>
    <p:sldId id="279" r:id="rId19"/>
    <p:sldId id="283" r:id="rId20"/>
    <p:sldId id="293" r:id="rId21"/>
    <p:sldId id="269" r:id="rId22"/>
    <p:sldId id="265" r:id="rId23"/>
    <p:sldId id="288" r:id="rId24"/>
    <p:sldId id="286" r:id="rId25"/>
    <p:sldId id="285"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5EE7AE-ADC4-4622-8FF8-5D6B89C2E544}">
          <p14:sldIdLst>
            <p14:sldId id="258"/>
          </p14:sldIdLst>
        </p14:section>
        <p14:section name="Instructions" id="{58226D87-7E7D-41BE-A1D4-627935B07DC4}">
          <p14:sldIdLst>
            <p14:sldId id="291"/>
            <p14:sldId id="282"/>
          </p14:sldIdLst>
        </p14:section>
        <p14:section name="AFC in X" id="{620BAB9C-B4BE-4119-AD02-6BB53D4A9621}">
          <p14:sldIdLst>
            <p14:sldId id="273"/>
            <p14:sldId id="274"/>
            <p14:sldId id="271"/>
          </p14:sldIdLst>
        </p14:section>
        <p14:section name="Becoming a Diplomate" id="{EB004598-74E1-44C4-A2A3-1D47017225EB}">
          <p14:sldIdLst>
            <p14:sldId id="277"/>
            <p14:sldId id="292"/>
            <p14:sldId id="272"/>
            <p14:sldId id="280"/>
          </p14:sldIdLst>
        </p14:section>
        <p14:section name="How to get the credential" id="{4CA50793-00EC-439F-9637-65E7F931023E}">
          <p14:sldIdLst>
            <p14:sldId id="275"/>
            <p14:sldId id="276"/>
            <p14:sldId id="278"/>
            <p14:sldId id="290"/>
            <p14:sldId id="279"/>
            <p14:sldId id="283"/>
          </p14:sldIdLst>
        </p14:section>
        <p14:section name="Applying for accreditation" id="{CD86AAB0-F1B4-4E9B-BC81-2827D98A972C}">
          <p14:sldIdLst>
            <p14:sldId id="293"/>
          </p14:sldIdLst>
        </p14:section>
        <p14:section name="AFCs defined" id="{D6D08F61-5EAC-4756-A2BC-05D9082396A7}">
          <p14:sldIdLst>
            <p14:sldId id="269"/>
            <p14:sldId id="265"/>
            <p14:sldId id="288"/>
            <p14:sldId id="286"/>
            <p14:sldId id="285"/>
          </p14:sldIdLst>
        </p14:section>
        <p14:section name="Contact information"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 id="{56A6D582-7134-4CDA-9BE9-A0836CD6B3AE}" name="Rumleski, Linda" initials="RL" userId="S::lrumleski@royalcollege.ca::68ec3aed-f358-47bb-91d7-0973372f94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dirty="0"/>
            <a:t>Applicant submits application package and assessment fee to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dirty="0"/>
            <a:t>Royal College requests feedback from applicant-identified peers (MSF)</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Applicant’s application package and </a:t>
          </a:r>
        </a:p>
        <a:p>
          <a:r>
            <a:rPr lang="en-CA"/>
            <a:t>MSF results sent to discipline-specific AFC Committee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en-CA"/>
            <a:t>AFC Committee reviews application package and  determines if applicant is eligible for the AFC credential</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en-CA"/>
            <a:t>Royal College advises applicant of the AFC Committee’s decision</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en-CA"/>
            <a:t>If deemed eligible, 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en-CA" dirty="0"/>
            <a:t>Trainee applies for and pays the assessment fee with the Royal College</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en-CA"/>
            <a:t>Trainee successfully achieves the discipline’s portfolio requirements, completing the accredited AFC program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en-CA"/>
            <a:t>The AFC Director/ site confirms the trainee’s eligibility with the Royal College by submitting a </a:t>
          </a:r>
          <a:r>
            <a:rPr lang="en-CA" i="1"/>
            <a:t>Confirmation of Competencies Acquired </a:t>
          </a:r>
          <a:r>
            <a:rPr lang="en-CA" i="0"/>
            <a:t>(CCA) form</a:t>
          </a:r>
          <a:endParaRPr lang="en-CA"/>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en-CA"/>
            <a:t>The candidate is invited to have their credential recognized by the Royal College</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en-CA"/>
            <a:t>Candidate applies to become a Diplomate of the Royal College (DRCPSC)</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en-CA"/>
            <a:t>Candidate becomes a Diplomate</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en-CA"/>
            <a:t>Royal College confirms that the trainee meets the discipline’s eligibility requirements</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Applicant submits application package and assessment fee to the Royal College</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Royal College requests feedback from applicant-identified peers (MSF)</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Applicant’s application package and </a:t>
          </a:r>
        </a:p>
        <a:p>
          <a:pPr marL="0" lvl="0" indent="0" algn="ctr" defTabSz="711200">
            <a:lnSpc>
              <a:spcPct val="90000"/>
            </a:lnSpc>
            <a:spcBef>
              <a:spcPct val="0"/>
            </a:spcBef>
            <a:spcAft>
              <a:spcPct val="35000"/>
            </a:spcAft>
            <a:buNone/>
          </a:pPr>
          <a:r>
            <a:rPr lang="en-CA" sz="1600" kern="1200"/>
            <a:t>MSF results sent to discipline-specific AFC Committee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AFC Committee reviews application package and  determines if applicant is eligible for the AFC credential</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Royal College advises applicant of the AFC Committee’s decision</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If deemed eligible, the candidate is invited to have their credential recognized by the Royal College</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applies to become a Diplomate of the Royal College (DRCPSC)</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Candidate becomes a Diplomate</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Trainee applies for and pays the assessment fee with the Royal College</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Royal College confirms that the trainee meets the discipline’s eligibility requirements</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Trainee successfully achieves the discipline’s portfolio requirements, completing the accredited AFC program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AFC Director/ site confirms the trainee’s eligibility with the Royal College by submitting a </a:t>
          </a:r>
          <a:r>
            <a:rPr lang="en-CA" sz="1400" i="1" kern="1200"/>
            <a:t>Confirmation of Competencies Acquired </a:t>
          </a:r>
          <a:r>
            <a:rPr lang="en-CA" sz="1400" i="0" kern="1200"/>
            <a:t>(CCA) form</a:t>
          </a:r>
          <a:endParaRPr lang="en-CA" sz="1400" kern="1200"/>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The candidate is invited to have their credential recognized by the Royal College</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applies to become a Diplomate of the Royal College (DRCPSC)</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Candidate becomes a Diplomate</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a:p>
            <a:endParaRPr lang="en-CA" baseline="0"/>
          </a:p>
        </p:txBody>
      </p:sp>
      <p:sp>
        <p:nvSpPr>
          <p:cNvPr id="4" name="Slide Number Placeholder 3"/>
          <p:cNvSpPr>
            <a:spLocks noGrp="1"/>
          </p:cNvSpPr>
          <p:nvPr>
            <p:ph type="sldNum" sz="quarter" idx="10"/>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Attestation is provided through the Confirmation of Competency Acquired (CCA) form, provided to the AFC director and PGME at the completion of training. </a:t>
            </a:r>
          </a:p>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394693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*AFC Committees is the umbrella term which includes working groups, committees and subcommittees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21</a:t>
            </a:fld>
            <a:endParaRPr lang="en-US"/>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fld id="{2D9E6494-AFFC-FE46-8CA3-2FC26414D6E0}" type="slidenum">
              <a:rPr lang="en-US" smtClean="0"/>
              <a:t>6</a:t>
            </a:fld>
            <a:endParaRPr lang="en-US"/>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MOC credits are not discipline-specific.</a:t>
            </a:r>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clogin.royalcollege.ca/webcenter/portal/rcdirectory_en/RCDirectorySearch" TargetMode="External"/><Relationship Id="rId7" Type="http://schemas.openxmlformats.org/officeDocument/2006/relationships/hyperlink" Target="https://www.royalcollege.ca/rcsite/canmed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oyalcollege.ca/rcsite/publications/ceo-message-e" TargetMode="External"/><Relationship Id="rId5" Type="http://schemas.openxmlformats.org/officeDocument/2006/relationships/hyperlink" Target="https://newsroom.royalcollege.ca/" TargetMode="External"/><Relationship Id="rId4" Type="http://schemas.openxmlformats.org/officeDocument/2006/relationships/hyperlink" Target="mailto:membership@royalcollege.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rcsite/credentials-exams/exam-eligibility/afc/apply-afc-practicing-e?utm_source=scc-upd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rcsite/documents/arps/afc-programs-director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iplomas@royalcollege.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lrumleski@royalcollege.ca" TargetMode="External"/><Relationship Id="rId4" Type="http://schemas.openxmlformats.org/officeDocument/2006/relationships/hyperlink" Target="mailto:membership@royalcollege.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lrumleski@royalcollege.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yalcollege.ca/rcsite/specialty-discipline-recognition/categories/discipline-recognition-areas-focused-competence-afc-program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royalcollege.ca/rcsite/documents/arps/pd-search-e" TargetMode="External"/><Relationship Id="rId4" Type="http://schemas.openxmlformats.org/officeDocument/2006/relationships/hyperlink" Target="https://www.royalcollege.ca/rcsite/ibd-search-e?lang=en&amp;_adf.ctrl-state=tqvvv2g6x_17&amp;_afrLoop=4197282832940266&amp;_afrWindowMode=0&amp;_afrWindowId=nul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nvPr>
        </p:nvSpPr>
        <p:spPr>
          <a:xfrm>
            <a:off x="6043353" y="872979"/>
            <a:ext cx="5955607" cy="1986597"/>
          </a:xfrm>
        </p:spPr>
        <p:txBody>
          <a:bodyPr/>
          <a:lstStyle/>
          <a:p>
            <a:r>
              <a:rPr lang="en-US" sz="5000">
                <a:latin typeface="Open Sans" panose="020B0606030504020204" pitchFamily="34" charset="0"/>
                <a:ea typeface="Open Sans" panose="020B0606030504020204" pitchFamily="34" charset="0"/>
                <a:cs typeface="Open Sans" panose="020B0606030504020204" pitchFamily="34" charset="0"/>
              </a:rPr>
              <a:t>The AFC credential</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nvPr>
        </p:nvSpPr>
        <p:spPr>
          <a:xfrm>
            <a:off x="6043354" y="2905681"/>
            <a:ext cx="5652926" cy="922089"/>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nvSpPr>
        <p:spPr>
          <a:xfrm>
            <a:off x="6043354" y="4106943"/>
            <a:ext cx="5652926"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Open Sans"/>
                <a:ea typeface="Open Sans"/>
                <a:cs typeface="Open Sans"/>
              </a:rPr>
              <a:t>[Presenter Name]</a:t>
            </a:r>
          </a:p>
          <a:p>
            <a:r>
              <a:rPr lang="en-US" sz="1600" dirty="0">
                <a:latin typeface="Open Sans"/>
                <a:ea typeface="Open Sans"/>
                <a:cs typeface="Open Sans"/>
              </a:rPr>
              <a:t>[Date]</a:t>
            </a:r>
          </a:p>
          <a:p>
            <a:endParaRPr lang="en-US" sz="1600" dirty="0">
              <a:cs typeface="Calibri"/>
            </a:endParaRPr>
          </a:p>
          <a:p>
            <a:endParaRPr lang="en-US" sz="1600">
              <a:latin typeface="Calibri" panose="020F0502020204030204"/>
              <a:ea typeface="Open Sans"/>
              <a:cs typeface="Calibri" panose="020F0502020204030204"/>
            </a:endParaRPr>
          </a:p>
        </p:txBody>
      </p:sp>
      <p:sp>
        <p:nvSpPr>
          <p:cNvPr id="4" name="TextBox 3">
            <a:extLst>
              <a:ext uri="{FF2B5EF4-FFF2-40B4-BE49-F238E27FC236}">
                <a16:creationId xmlns:a16="http://schemas.microsoft.com/office/drawing/2014/main" id="{9D53D529-D44E-556D-71FB-5EB0C10039FD}"/>
              </a:ext>
            </a:extLst>
          </p:cNvPr>
          <p:cNvSpPr txBox="1"/>
          <p:nvPr/>
        </p:nvSpPr>
        <p:spPr>
          <a:xfrm>
            <a:off x="9890125" y="6286499"/>
            <a:ext cx="17145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00" dirty="0">
                <a:latin typeface="Open Sans"/>
                <a:ea typeface="Open Sans"/>
                <a:cs typeface="Calibri"/>
              </a:rPr>
              <a:t>V1.4 April 2023</a:t>
            </a:r>
            <a:endParaRPr lang="en-US" sz="1000" dirty="0">
              <a:latin typeface="Open Sans"/>
              <a:ea typeface="Open Sans"/>
              <a:cs typeface="Open Sans"/>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Benefits of becoming a Diplomate</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74306"/>
            <a:ext cx="10515600" cy="4971415"/>
          </a:xfrm>
        </p:spPr>
        <p:txBody>
          <a:bodyPr/>
          <a:lstStyle/>
          <a:p>
            <a:r>
              <a:rPr lang="en-CA" sz="2600" dirty="0"/>
              <a:t>Recognition of enhanced competence and skills;</a:t>
            </a:r>
          </a:p>
          <a:p>
            <a:r>
              <a:rPr lang="en-CA" sz="2600" dirty="0"/>
              <a:t>Use of the designation DRCPSC;</a:t>
            </a:r>
          </a:p>
          <a:p>
            <a:r>
              <a:rPr lang="en-CA" sz="2600" dirty="0"/>
              <a:t>Listing in the online </a:t>
            </a:r>
            <a:r>
              <a:rPr lang="en-CA" sz="2600" dirty="0">
                <a:hlinkClick r:id="rId3"/>
              </a:rPr>
              <a:t>Royal College directory</a:t>
            </a:r>
            <a:r>
              <a:rPr lang="en-CA" sz="2600" dirty="0"/>
              <a:t>;</a:t>
            </a:r>
          </a:p>
          <a:p>
            <a:r>
              <a:rPr lang="en-CA" sz="2600" dirty="0"/>
              <a:t>Receipt of a diploma, suitable for framing;</a:t>
            </a:r>
          </a:p>
          <a:p>
            <a:r>
              <a:rPr lang="en-CA" sz="2600" dirty="0">
                <a:hlinkClick r:id="rId4"/>
              </a:rPr>
              <a:t>Personalized support and assistance with MOC Program requirements</a:t>
            </a:r>
            <a:r>
              <a:rPr lang="en-CA" sz="2600" dirty="0"/>
              <a:t>;</a:t>
            </a:r>
          </a:p>
          <a:p>
            <a:r>
              <a:rPr lang="en-CA" sz="2600" dirty="0"/>
              <a:t>Royal College publications such as the </a:t>
            </a:r>
            <a:r>
              <a:rPr lang="en-CA" sz="2600" dirty="0">
                <a:hlinkClick r:id="rId5"/>
              </a:rPr>
              <a:t>Dialogue</a:t>
            </a:r>
            <a:r>
              <a:rPr lang="en-CA" sz="2600" dirty="0"/>
              <a:t> and </a:t>
            </a:r>
            <a:r>
              <a:rPr lang="en-CA" sz="2600" dirty="0">
                <a:hlinkClick r:id="rId6"/>
              </a:rPr>
              <a:t>CEO messages</a:t>
            </a:r>
            <a:r>
              <a:rPr lang="en-CA" sz="2600" dirty="0"/>
              <a:t>; and</a:t>
            </a:r>
          </a:p>
          <a:p>
            <a:r>
              <a:rPr lang="en-CA" sz="2600" dirty="0"/>
              <a:t>Discounts on Royal College publications and resources, such as those related to </a:t>
            </a:r>
            <a:r>
              <a:rPr lang="en-CA" sz="2600" dirty="0" err="1">
                <a:hlinkClick r:id="rId7"/>
              </a:rPr>
              <a:t>CanMEDS</a:t>
            </a:r>
            <a:r>
              <a:rPr lang="en-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10</a:t>
            </a:fld>
            <a:endParaRPr lang="en-US"/>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How to get the AFC credential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Recognition for specialists with enhanced competence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11</a:t>
            </a:fld>
            <a:endParaRPr lang="en-US"/>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br>
              <a:rPr lang="en-CA" sz="2800"/>
            </a:br>
            <a:r>
              <a:rPr lang="en-CA" sz="2800"/>
              <a:t>Practice route for [discipline] (PER-AFC)</a:t>
            </a:r>
            <a:br>
              <a:rPr lang="en-CA" sz="2800"/>
            </a:br>
            <a:endParaRPr lang="en-US" sz="28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92500" lnSpcReduction="20000"/>
          </a:bodyPr>
          <a:lstStyle/>
          <a:p>
            <a:r>
              <a:rPr lang="en-US" sz="2400" dirty="0"/>
              <a:t>The route for faculty and other practicing specialists</a:t>
            </a:r>
            <a:endParaRPr lang="en-CA" sz="2400" dirty="0">
              <a:hlinkClick r:id="rId3">
                <a:extLst>
                  <a:ext uri="{A12FA001-AC4F-418D-AE19-62706E023703}">
                    <ahyp:hlinkClr xmlns:ahyp="http://schemas.microsoft.com/office/drawing/2018/hyperlinkcolor" val="tx"/>
                  </a:ext>
                </a:extLst>
              </a:hlinkClick>
            </a:endParaRPr>
          </a:p>
          <a:p>
            <a:r>
              <a:rPr lang="en-CA" sz="2400" dirty="0">
                <a:hlinkClick r:id="rId3"/>
              </a:rPr>
              <a:t>An application-based process</a:t>
            </a:r>
            <a:endParaRPr lang="en-CA" sz="2400" dirty="0"/>
          </a:p>
          <a:p>
            <a:pPr lvl="1"/>
            <a:r>
              <a:rPr lang="en-CA" dirty="0"/>
              <a:t>Assessment by the AFC Committee/assessors</a:t>
            </a:r>
          </a:p>
          <a:p>
            <a:pPr lvl="1"/>
            <a:r>
              <a:rPr lang="en-CA" dirty="0"/>
              <a:t>Decision informed by peer review </a:t>
            </a:r>
          </a:p>
          <a:p>
            <a:r>
              <a:rPr lang="en-CA" sz="2400" dirty="0"/>
              <a:t>Eligibility requirements: [#] years in practice</a:t>
            </a:r>
          </a:p>
          <a:p>
            <a:r>
              <a:rPr lang="en-CA" sz="2400" dirty="0"/>
              <a:t>Application requirements:  	</a:t>
            </a:r>
          </a:p>
          <a:p>
            <a:pPr lvl="1"/>
            <a:r>
              <a:rPr lang="en-CA" dirty="0"/>
              <a:t>Completed Scope of Practice form for [discipline]; CV; and names of [#] peers to complete a multisource feedback (MSF) form</a:t>
            </a:r>
          </a:p>
          <a:p>
            <a:r>
              <a:rPr lang="en-CA" sz="2400" dirty="0"/>
              <a:t>Application fee $2,050 CDN</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4"/>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12</a:t>
            </a:fld>
            <a:endParaRPr lang="en-US"/>
          </a:p>
        </p:txBody>
      </p:sp>
    </p:spTree>
    <p:extLst>
      <p:ext uri="{BB962C8B-B14F-4D97-AF65-F5344CB8AC3E}">
        <p14:creationId xmlns:p14="http://schemas.microsoft.com/office/powerpoint/2010/main" val="45823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13</a:t>
            </a:fld>
            <a:endParaRPr lang="en-US"/>
          </a:p>
        </p:txBody>
      </p:sp>
      <p:graphicFrame>
        <p:nvGraphicFramePr>
          <p:cNvPr id="8" name="Diagram 7"/>
          <p:cNvGraphicFramePr/>
          <p:nvPr>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10811933" cy="1325563"/>
          </a:xfrm>
        </p:spPr>
        <p:txBody>
          <a:bodyPr/>
          <a:lstStyle/>
          <a:p>
            <a:r>
              <a:rPr lang="en-CA"/>
              <a:t>Review process for PER-AFC applicants</a:t>
            </a:r>
            <a:endParaRPr lang="en-US"/>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nvPr>
        </p:nvSpPr>
        <p:spPr>
          <a:xfrm>
            <a:off x="838200" y="365125"/>
            <a:ext cx="10515600" cy="1325563"/>
          </a:xfrm>
        </p:spPr>
        <p:txBody>
          <a:bodyPr/>
          <a:lstStyle/>
          <a:p>
            <a:r>
              <a:rPr lang="en-CA"/>
              <a:t>FAQ</a:t>
            </a:r>
            <a:endParaRPr lang="en-US"/>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extLst>
              <p:ext uri="{D42A27DB-BD31-4B8C-83A1-F6EECF244321}">
                <p14:modId xmlns:p14="http://schemas.microsoft.com/office/powerpoint/2010/main" val="1336174135"/>
              </p:ext>
            </p:extLst>
          </p:nvPr>
        </p:nvGraphicFramePr>
        <p:xfrm>
          <a:off x="838201" y="1490133"/>
          <a:ext cx="11186918" cy="5065723"/>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en-CA" sz="2800" b="1" dirty="0">
                          <a:solidFill>
                            <a:schemeClr val="accent1"/>
                          </a:solidFill>
                          <a:effectLst/>
                        </a:rPr>
                        <a:t>How do I apply?  </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b="0" kern="1200">
                          <a:solidFill>
                            <a:schemeClr val="bg2">
                              <a:lumMod val="25000"/>
                            </a:schemeClr>
                          </a:solidFill>
                          <a:latin typeface="+mn-lt"/>
                          <a:ea typeface="+mn-ea"/>
                          <a:cs typeface="+mn-cs"/>
                        </a:rPr>
                        <a:t>Email </a:t>
                      </a:r>
                      <a:r>
                        <a:rPr lang="en-CA" sz="2800" b="0" kern="1200">
                          <a:solidFill>
                            <a:schemeClr val="bg2">
                              <a:lumMod val="25000"/>
                            </a:schemeClr>
                          </a:solidFill>
                          <a:latin typeface="+mn-lt"/>
                          <a:ea typeface="+mn-ea"/>
                          <a:cs typeface="+mn-cs"/>
                          <a:hlinkClick r:id="rId3"/>
                        </a:rPr>
                        <a:t>diplomas@royalcollege.ca</a:t>
                      </a:r>
                      <a:endParaRPr lang="en-US" sz="26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en-CA" sz="2800" b="1" dirty="0">
                          <a:solidFill>
                            <a:schemeClr val="accent1"/>
                          </a:solidFill>
                          <a:effectLst/>
                        </a:rPr>
                        <a:t>What is the timeline between submitting and receiving a decision?</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a:solidFill>
                            <a:schemeClr val="bg2">
                              <a:lumMod val="25000"/>
                            </a:schemeClr>
                          </a:solidFill>
                          <a:latin typeface="+mn-lt"/>
                          <a:ea typeface="+mn-ea"/>
                          <a:cs typeface="+mn-cs"/>
                        </a:rPr>
                        <a:t>The average time is 3-6 months and includes collecting the MSF forms and scheduling a committee meeting to assess. </a:t>
                      </a:r>
                      <a:endParaRPr lang="en-US" sz="2800" kern="120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en-CA" sz="2800" b="1">
                          <a:solidFill>
                            <a:schemeClr val="accent1"/>
                          </a:solidFill>
                          <a:effectLst/>
                        </a:rPr>
                        <a:t>What happens if I am not successful?</a:t>
                      </a:r>
                      <a:endParaRPr lang="en-US" sz="2800" b="1">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800"/>
                        </a:spcAft>
                      </a:pPr>
                      <a:r>
                        <a:rPr lang="en-CA" sz="2800" kern="1200" dirty="0">
                          <a:solidFill>
                            <a:schemeClr val="bg2">
                              <a:lumMod val="25000"/>
                            </a:schemeClr>
                          </a:solidFill>
                          <a:latin typeface="+mn-lt"/>
                          <a:ea typeface="+mn-ea"/>
                          <a:cs typeface="+mn-cs"/>
                        </a:rPr>
                        <a:t>Feedback is provided to unsuccessful candidates who may resubmit one time once the requirements have been met without paying an additional assessment fee.  </a:t>
                      </a:r>
                      <a:endParaRPr lang="en-US" sz="2800" kern="1200" dirty="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en-CA" sz="2800" b="1" dirty="0">
                          <a:solidFill>
                            <a:schemeClr val="accent1"/>
                          </a:solidFill>
                          <a:effectLst/>
                        </a:rPr>
                        <a:t>How much is the assessment fee?</a:t>
                      </a:r>
                      <a:endParaRPr lang="en-US" sz="2800" b="1" dirty="0">
                        <a:solidFill>
                          <a:schemeClr val="accent1"/>
                        </a:solidFill>
                        <a:effectLst/>
                        <a:latin typeface="Open Sans" panose="020B0606030504020204" pitchFamily="34" charset="0"/>
                        <a:ea typeface="Open Sans" panose="020B0606030504020204" pitchFamily="34" charset="0"/>
                      </a:endParaRPr>
                    </a:p>
                  </a:txBody>
                  <a:tcPr marL="68580" marR="68580" marT="0" marB="0">
                    <a:noFill/>
                  </a:tcPr>
                </a:tc>
                <a:tc>
                  <a:txBody>
                    <a:bodyPr/>
                    <a:lstStyle/>
                    <a:p>
                      <a:pPr marL="0" marR="0">
                        <a:lnSpc>
                          <a:spcPct val="105000"/>
                        </a:lnSpc>
                        <a:spcBef>
                          <a:spcPts val="0"/>
                        </a:spcBef>
                        <a:spcAft>
                          <a:spcPts val="0"/>
                        </a:spcAft>
                      </a:pPr>
                      <a:r>
                        <a:rPr lang="en-CA" sz="2800" kern="1200" dirty="0">
                          <a:solidFill>
                            <a:schemeClr val="bg2">
                              <a:lumMod val="25000"/>
                            </a:schemeClr>
                          </a:solidFill>
                          <a:latin typeface="+mn-lt"/>
                          <a:ea typeface="+mn-ea"/>
                          <a:cs typeface="+mn-cs"/>
                        </a:rPr>
                        <a:t>$2,050</a:t>
                      </a:r>
                      <a:endParaRPr lang="en-US" sz="2800" kern="1200" dirty="0">
                        <a:solidFill>
                          <a:schemeClr val="bg2">
                            <a:lumMod val="25000"/>
                          </a:schemeClr>
                        </a:solidFill>
                        <a:latin typeface="+mn-lt"/>
                        <a:ea typeface="+mn-ea"/>
                        <a:cs typeface="+mn-cs"/>
                      </a:endParaRP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078992"/>
            <a:ext cx="6268770" cy="1536192"/>
          </a:xfrm>
        </p:spPr>
        <p:txBody>
          <a:bodyPr anchor="b">
            <a:normAutofit/>
          </a:bodyPr>
          <a:lstStyle/>
          <a:p>
            <a:r>
              <a:rPr lang="en-CA" sz="5200" dirty="0"/>
              <a:t>Training route (accredited training)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3154521"/>
            <a:ext cx="6268770" cy="2825496"/>
          </a:xfrm>
        </p:spPr>
        <p:txBody>
          <a:bodyPr>
            <a:noAutofit/>
          </a:bodyPr>
          <a:lstStyle/>
          <a:p>
            <a:r>
              <a:rPr lang="en-CA" sz="1900" dirty="0"/>
              <a:t>Trainees register in an </a:t>
            </a:r>
            <a:r>
              <a:rPr lang="en-CA" sz="1900" dirty="0">
                <a:hlinkClick r:id="rId3"/>
              </a:rPr>
              <a:t>accredited AFC training program</a:t>
            </a:r>
            <a:r>
              <a:rPr lang="en-CA" sz="1900" dirty="0"/>
              <a:t> and acquire competencies through formal training</a:t>
            </a:r>
          </a:p>
          <a:p>
            <a:r>
              <a:rPr lang="en-CA" sz="1900" dirty="0"/>
              <a:t>AFC director and PGME attest to the Royal College the trainee’s completion of training and eligibility for the credential</a:t>
            </a:r>
          </a:p>
          <a:p>
            <a:r>
              <a:rPr lang="en-CA" sz="1900" dirty="0"/>
              <a:t>All trainees deemed eligible are invited by the Royal College to have their credential recognized by becoming a Diplomate.</a:t>
            </a:r>
          </a:p>
          <a:p>
            <a:r>
              <a:rPr lang="en-CA" sz="1900" dirty="0"/>
              <a:t>Application fee $1,015  CDN (required prior to receipt of 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356350"/>
            <a:ext cx="3712464" cy="365125"/>
          </a:xfrm>
        </p:spPr>
        <p:txBody>
          <a:bodyPr>
            <a:normAutofit/>
          </a:bodyPr>
          <a:lstStyle/>
          <a:p>
            <a:pPr>
              <a:spcAft>
                <a:spcPts val="600"/>
              </a:spcAft>
            </a:pPr>
            <a:r>
              <a:rPr lang="en-US">
                <a:solidFill>
                  <a:schemeClr val="tx1">
                    <a:lumMod val="50000"/>
                    <a:lumOff val="50000"/>
                  </a:schemeClr>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246176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Review process for Trainees (training route)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199" y="365125"/>
            <a:ext cx="8539065" cy="1325563"/>
          </a:xfrm>
        </p:spPr>
        <p:txBody>
          <a:bodyPr/>
          <a:lstStyle/>
          <a:p>
            <a:r>
              <a:rPr lang="en-US" dirty="0"/>
              <a:t>Applying for an accredited program</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425316"/>
            <a:ext cx="8644468" cy="4789664"/>
          </a:xfrm>
        </p:spPr>
        <p:txBody>
          <a:bodyPr/>
          <a:lstStyle/>
          <a:p>
            <a:pPr marL="514350" marR="0" indent="-514350">
              <a:spcBef>
                <a:spcPts val="0"/>
              </a:spcBef>
              <a:spcAft>
                <a:spcPts val="0"/>
              </a:spcAft>
              <a:buFont typeface="+mj-lt"/>
              <a:buAutoNum type="arabicPeriod"/>
            </a:pPr>
            <a:r>
              <a:rPr lang="en-US" sz="2700" dirty="0"/>
              <a:t>PGME office contacts the Educational Standards Unit (ESU) to request access to the discipline’s application in CanAMS, the digital accreditation management system.</a:t>
            </a:r>
          </a:p>
          <a:p>
            <a:pPr marL="514350" marR="0" indent="-514350">
              <a:spcBef>
                <a:spcPts val="0"/>
              </a:spcBef>
              <a:spcAft>
                <a:spcPts val="0"/>
              </a:spcAft>
              <a:buFont typeface="+mj-lt"/>
              <a:buAutoNum type="arabicPeriod"/>
            </a:pPr>
            <a:r>
              <a:rPr lang="en-US" sz="2700" dirty="0"/>
              <a:t>The application is completed and supporting documentation is uploaded to CanAMS for submission.</a:t>
            </a:r>
          </a:p>
          <a:p>
            <a:pPr marL="514350" marR="0" indent="-514350">
              <a:spcBef>
                <a:spcPts val="0"/>
              </a:spcBef>
              <a:spcAft>
                <a:spcPts val="0"/>
              </a:spcAft>
              <a:buFont typeface="+mj-lt"/>
              <a:buAutoNum type="arabicPeriod"/>
            </a:pPr>
            <a:r>
              <a:rPr lang="en-US" sz="2700" dirty="0"/>
              <a:t>Applications are reviewed for completeness by ESU. PGME may be contacted if there are missing components.</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Applications are reviewed by the AFC Accreditation Committee (AFC-AC) at the next scheduled meeting.</a:t>
            </a:r>
          </a:p>
          <a:p>
            <a:pPr marL="514350" marR="0" indent="-514350">
              <a:spcBef>
                <a:spcPts val="0"/>
              </a:spcBef>
              <a:spcAft>
                <a:spcPts val="0"/>
              </a:spcAft>
              <a:buFont typeface="+mj-lt"/>
              <a:buAutoNum type="arabicPeriod"/>
            </a:pPr>
            <a:r>
              <a:rPr lang="en-US" sz="2700" dirty="0"/>
              <a:t>PGME office is notified of the AFC-AC decision.</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dirty="0"/>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17</a:t>
            </a:fld>
            <a:endParaRPr lang="en-US"/>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400" dirty="0"/>
              <a:t>Submission </a:t>
            </a:r>
          </a:p>
          <a:p>
            <a:pPr algn="ctr"/>
            <a:r>
              <a:rPr lang="en-US" sz="2400" dirty="0"/>
              <a:t>deadlines: </a:t>
            </a:r>
          </a:p>
          <a:p>
            <a:pPr algn="ctr"/>
            <a:endParaRPr lang="en-US" sz="2400" dirty="0"/>
          </a:p>
          <a:p>
            <a:pPr algn="ctr"/>
            <a:r>
              <a:rPr lang="en-US" dirty="0"/>
              <a:t>May 31, </a:t>
            </a:r>
          </a:p>
          <a:p>
            <a:pPr algn="ctr"/>
            <a:r>
              <a:rPr lang="en-US" dirty="0"/>
              <a:t>October  15, </a:t>
            </a:r>
          </a:p>
          <a:p>
            <a:pPr algn="ctr"/>
            <a:r>
              <a:rPr lang="en-US" dirty="0"/>
              <a:t>and January 31 </a:t>
            </a:r>
          </a:p>
          <a:p>
            <a:pPr algn="ctr"/>
            <a:endParaRPr lang="en-US" dirty="0"/>
          </a:p>
          <a:p>
            <a:pPr algn="ctr"/>
            <a:r>
              <a:rPr lang="en-US" dirty="0"/>
              <a:t>(for review in the fall, winter or spring respectively.)</a:t>
            </a:r>
          </a:p>
          <a:p>
            <a:pPr algn="ctr"/>
            <a:endParaRPr lang="en-US" dirty="0"/>
          </a:p>
        </p:txBody>
      </p:sp>
    </p:spTree>
    <p:extLst>
      <p:ext uri="{BB962C8B-B14F-4D97-AF65-F5344CB8AC3E}">
        <p14:creationId xmlns:p14="http://schemas.microsoft.com/office/powerpoint/2010/main" val="414840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sz="5500"/>
              <a:t>Areas of Focused Competence (AFC)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category of Royal College discipline recognition</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What is an AFC?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2558661"/>
          </a:xfrm>
        </p:spPr>
        <p:txBody>
          <a:bodyPr/>
          <a:lstStyle/>
          <a:p>
            <a:r>
              <a:rPr lang="en-CA" dirty="0"/>
              <a:t>A category of discipline recognition created by the Royal College to address unmet societal and patient population needs in Canada’s system of specialty medicine. </a:t>
            </a:r>
          </a:p>
          <a:p>
            <a:r>
              <a:rPr lang="en-CA" dirty="0"/>
              <a:t>Builds upon a physician’s certification in a primary or subspecialty through supplemental or advanced training/practice as defined by the AFC discipline’s national standards.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19</a:t>
            </a:fld>
            <a:endParaRPr lang="en-US"/>
          </a:p>
        </p:txBody>
      </p:sp>
      <p:sp>
        <p:nvSpPr>
          <p:cNvPr id="4" name="TextBox 3"/>
          <p:cNvSpPr txBox="1"/>
          <p:nvPr/>
        </p:nvSpPr>
        <p:spPr>
          <a:xfrm>
            <a:off x="838199" y="4112468"/>
            <a:ext cx="6794242"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A form of competency-based medical education (CBME).</a:t>
            </a:r>
          </a:p>
          <a:p>
            <a:pPr marL="228600" indent="-228600">
              <a:lnSpc>
                <a:spcPct val="90000"/>
              </a:lnSpc>
              <a:spcBef>
                <a:spcPts val="1600"/>
              </a:spcBef>
              <a:buClr>
                <a:schemeClr val="accent1"/>
              </a:buClr>
              <a:buFont typeface="Arial" panose="020B0604020202020204" pitchFamily="34" charset="0"/>
              <a:buChar char="•"/>
            </a:pPr>
            <a:r>
              <a:rPr lang="en-CA" sz="2800" dirty="0">
                <a:solidFill>
                  <a:schemeClr val="bg2">
                    <a:lumMod val="25000"/>
                  </a:schemeClr>
                </a:solidFill>
              </a:rPr>
              <a:t>Opportunity to recognize one’s enhanced competence with an additional Royal College credential.  </a:t>
            </a:r>
          </a:p>
        </p:txBody>
      </p:sp>
      <p:pic>
        <p:nvPicPr>
          <p:cNvPr id="11" name="Picture 10">
            <a:extLst>
              <a:ext uri="{FF2B5EF4-FFF2-40B4-BE49-F238E27FC236}">
                <a16:creationId xmlns:a16="http://schemas.microsoft.com/office/drawing/2014/main" id="{53536E37-D540-3D6A-4994-B2BC7DB9C4DC}"/>
              </a:ext>
            </a:extLst>
          </p:cNvPr>
          <p:cNvPicPr>
            <a:picLocks noChangeAspect="1"/>
          </p:cNvPicPr>
          <p:nvPr/>
        </p:nvPicPr>
        <p:blipFill>
          <a:blip r:embed="rId3"/>
          <a:stretch>
            <a:fillRect/>
          </a:stretch>
        </p:blipFill>
        <p:spPr>
          <a:xfrm>
            <a:off x="7323420" y="3779772"/>
            <a:ext cx="4030379" cy="2491998"/>
          </a:xfrm>
          <a:prstGeom prst="rect">
            <a:avLst/>
          </a:prstGeom>
        </p:spPr>
      </p:pic>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5072380"/>
          </a:xfrm>
        </p:spPr>
        <p:txBody>
          <a:bodyPr vert="horz" lIns="91440" tIns="45720" rIns="91440" bIns="45720" rtlCol="0" anchor="t">
            <a:noAutofit/>
          </a:bodyPr>
          <a:lstStyle/>
          <a:p>
            <a:pPr marL="0" indent="0">
              <a:buNone/>
            </a:pPr>
            <a:r>
              <a:rPr lang="en-CA"/>
              <a:t>This deck is provided to Royal College AFC Committees to assist with presentations to various audiences in your community of practice to help promote your discipline and the Royal College credential. </a:t>
            </a:r>
          </a:p>
          <a:p>
            <a:r>
              <a:rPr lang="en-CA" sz="2600"/>
              <a:t>This deck is customizable. </a:t>
            </a:r>
          </a:p>
          <a:p>
            <a:pPr lvl="1"/>
            <a:r>
              <a:rPr lang="en-CA" sz="2200"/>
              <a:t>Use as a reference to prepare your own deck or tailor it to your discipline and specific audience (i.e., new Trainees, teaching faculty, PGME, faculty interested in an accredited program, NSS membership, etc.)</a:t>
            </a:r>
          </a:p>
          <a:p>
            <a:pPr lvl="1"/>
            <a:r>
              <a:rPr lang="en-CA" sz="2200"/>
              <a:t>[Square brackets] indicate information to be updated for your specific AFC discipline.</a:t>
            </a:r>
          </a:p>
          <a:p>
            <a:r>
              <a:rPr lang="en-CA" sz="2600"/>
              <a:t>We’ve included a section at the end called “AFCs defined” for reference, in case you would like to include some key messages about the category of discipline or prepare for questions. </a:t>
            </a:r>
          </a:p>
          <a:p>
            <a:r>
              <a:rPr lang="en-CA" sz="2600"/>
              <a:t>Scroll to slide 23 to add your contact information!</a:t>
            </a:r>
            <a:endParaRPr lang="en-CA" sz="2600">
              <a:cs typeface="Calibri"/>
            </a:endParaRPr>
          </a:p>
        </p:txBody>
      </p:sp>
      <p:sp>
        <p:nvSpPr>
          <p:cNvPr id="4" name="Footer Placeholder 3"/>
          <p:cNvSpPr>
            <a:spLocks noGrp="1"/>
          </p:cNvSpPr>
          <p:nvPr>
            <p:ph type="ftr" sz="quarter" idx="11"/>
          </p:nvPr>
        </p:nvSpPr>
        <p:spPr/>
        <p:txBody>
          <a:bodyPr/>
          <a:lstStyle/>
          <a:p>
            <a:r>
              <a:rPr lang="en-US"/>
              <a:t>The AFC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AFCs do </a:t>
            </a:r>
            <a:r>
              <a:rPr lang="en-CA" i="1"/>
              <a:t>not…</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501645"/>
            <a:ext cx="10663518" cy="5031186"/>
          </a:xfrm>
        </p:spPr>
        <p:txBody>
          <a:bodyPr/>
          <a:lstStyle/>
          <a:p>
            <a:r>
              <a:rPr lang="en-CA" dirty="0"/>
              <a:t>lead to certification. </a:t>
            </a:r>
          </a:p>
          <a:p>
            <a:pPr lvl="1"/>
            <a:r>
              <a:rPr lang="en-CA" i="1" dirty="0"/>
              <a:t>AFCs provide an additional qualification and credential</a:t>
            </a:r>
          </a:p>
          <a:p>
            <a:r>
              <a:rPr lang="en-CA" dirty="0"/>
              <a:t>lead to Fellowship/ membership with the Royal College.</a:t>
            </a:r>
          </a:p>
          <a:p>
            <a:pPr lvl="1"/>
            <a:r>
              <a:rPr lang="en-CA" i="1" dirty="0"/>
              <a:t>Successful AFC applicants may choose to have their credential recognized by becoming a Diplomate, or DRCPSC </a:t>
            </a:r>
          </a:p>
          <a:p>
            <a:r>
              <a:rPr lang="en-CA" dirty="0"/>
              <a:t>replace one’s practice in the core discipline/ area of certification.</a:t>
            </a:r>
          </a:p>
          <a:p>
            <a:pPr lvl="1"/>
            <a:r>
              <a:rPr lang="en-CA" i="1" dirty="0"/>
              <a:t>Diplomates continue to practice in their core discipline and apply the AFC competencies to that practice, typically no more than 20% of the time.</a:t>
            </a:r>
          </a:p>
          <a:p>
            <a:r>
              <a:rPr lang="en-CA" dirty="0"/>
              <a:t>prepare a specialist for practice in their core discipline. </a:t>
            </a:r>
          </a:p>
          <a:p>
            <a:pPr lvl="1"/>
            <a:r>
              <a:rPr lang="en-CA" i="1" dirty="0"/>
              <a:t>This training is received during earlier residency training/ certification.</a:t>
            </a:r>
            <a:r>
              <a:rPr lang="en-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68770" cy="1536192"/>
          </a:xfrm>
        </p:spPr>
        <p:txBody>
          <a:bodyPr anchor="b">
            <a:normAutofit/>
          </a:bodyPr>
          <a:lstStyle/>
          <a:p>
            <a:r>
              <a:rPr lang="en-CA" sz="5200" dirty="0"/>
              <a:t>Why are AFCs important?</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85000" lnSpcReduction="20000"/>
          </a:bodyPr>
          <a:lstStyle/>
          <a:p>
            <a:r>
              <a:rPr lang="en-CA" sz="2200" dirty="0"/>
              <a:t>AFCs establish national standards for quality and contribute to patient safety by ensuring everyone with the credential meets the same standard.</a:t>
            </a:r>
            <a:endParaRPr lang="en-US" sz="2200" dirty="0"/>
          </a:p>
          <a:p>
            <a:r>
              <a:rPr lang="en-CA" sz="2200" dirty="0">
                <a:ea typeface="+mn-lt"/>
                <a:cs typeface="+mn-lt"/>
              </a:rPr>
              <a:t>AFCs contribute to a healthy system of post-graduate medical education</a:t>
            </a:r>
            <a:endParaRPr lang="en-CA" sz="2200" dirty="0"/>
          </a:p>
          <a:p>
            <a:r>
              <a:rPr lang="en-CA" sz="2200" dirty="0"/>
              <a:t>AFCs are responsive to the evolving system of specialties and patient care.</a:t>
            </a:r>
          </a:p>
          <a:p>
            <a:r>
              <a:rPr lang="en-CA" sz="2200" dirty="0"/>
              <a:t>AFCs support specialists’ lifelong learning through advanced educational and professional development opportunities.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pPr>
              <a:spcAft>
                <a:spcPts val="600"/>
              </a:spcAft>
            </a:pPr>
            <a:r>
              <a:rPr lang="en-US">
                <a:solidFill>
                  <a:schemeClr val="tx1">
                    <a:lumMod val="50000"/>
                    <a:lumOff val="50000"/>
                  </a:schemeClr>
                </a:solidFill>
              </a:rPr>
              <a:t>The AFC credential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a:spcAft>
                <a:spcPts val="600"/>
              </a:spcAft>
            </a:pPr>
            <a:fld id="{0F408A5D-059A-A247-8344-29C129C8EF29}"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88229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CA" sz="4200" dirty="0"/>
              <a:t>Who is the AFC for? </a:t>
            </a:r>
          </a:p>
        </p:txBody>
      </p:sp>
      <p:sp>
        <p:nvSpPr>
          <p:cNvPr id="3" name="Content Placeholder 2"/>
          <p:cNvSpPr>
            <a:spLocks noGrp="1"/>
          </p:cNvSpPr>
          <p:nvPr>
            <p:ph idx="1"/>
          </p:nvPr>
        </p:nvSpPr>
        <p:spPr>
          <a:xfrm>
            <a:off x="7531610" y="2434201"/>
            <a:ext cx="3822189" cy="3742762"/>
          </a:xfrm>
        </p:spPr>
        <p:txBody>
          <a:bodyPr>
            <a:normAutofit/>
          </a:bodyPr>
          <a:lstStyle/>
          <a:p>
            <a:r>
              <a:rPr lang="en-CA" sz="1900" b="1" dirty="0"/>
              <a:t>Trainees </a:t>
            </a:r>
            <a:r>
              <a:rPr lang="en-CA" sz="1900" dirty="0"/>
              <a:t>who are mid/post-certification in a primary or subspecialty and are looking for enhanced skills through training in an accredited AFC training program; or</a:t>
            </a:r>
          </a:p>
          <a:p>
            <a:r>
              <a:rPr lang="en-CA" sz="1900" b="1" dirty="0"/>
              <a:t>Specialists/ physicians</a:t>
            </a:r>
            <a:r>
              <a:rPr lang="en-CA" sz="1900" dirty="0"/>
              <a:t> already experienced or in practice, who wish to enhance their competencies, or have their existing enhanced competencies recognized with an additional credential and designation.</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22</a:t>
            </a:fld>
            <a:endParaRPr lang="en-US"/>
          </a:p>
        </p:txBody>
      </p:sp>
    </p:spTree>
    <p:extLst>
      <p:ext uri="{BB962C8B-B14F-4D97-AF65-F5344CB8AC3E}">
        <p14:creationId xmlns:p14="http://schemas.microsoft.com/office/powerpoint/2010/main" val="177057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Royal College Contacts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7647361"/>
              </p:ext>
            </p:extLst>
          </p:nvPr>
        </p:nvGraphicFramePr>
        <p:xfrm>
          <a:off x="838200" y="1388533"/>
          <a:ext cx="10890957" cy="5104343"/>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en-CA" dirty="0"/>
                        <a:t>Activity </a:t>
                      </a:r>
                    </a:p>
                  </a:txBody>
                  <a:tcPr/>
                </a:tc>
                <a:tc>
                  <a:txBody>
                    <a:bodyPr/>
                    <a:lstStyle/>
                    <a:p>
                      <a:r>
                        <a:rPr lang="en-CA"/>
                        <a:t>Stakeholder</a:t>
                      </a:r>
                    </a:p>
                  </a:txBody>
                  <a:tcPr/>
                </a:tc>
                <a:tc>
                  <a:txBody>
                    <a:bodyPr/>
                    <a:lstStyle/>
                    <a:p>
                      <a:r>
                        <a:rPr lang="en-CA"/>
                        <a:t>Email </a:t>
                      </a:r>
                    </a:p>
                  </a:txBody>
                  <a:tcPr/>
                </a:tc>
                <a:extLst>
                  <a:ext uri="{0D108BD9-81ED-4DB2-BD59-A6C34878D82A}">
                    <a16:rowId xmlns:a16="http://schemas.microsoft.com/office/drawing/2014/main" val="10000"/>
                  </a:ext>
                </a:extLst>
              </a:tr>
              <a:tr h="743523">
                <a:tc>
                  <a:txBody>
                    <a:bodyPr/>
                    <a:lstStyle/>
                    <a:p>
                      <a:r>
                        <a:rPr lang="en-CA"/>
                        <a:t>Apply</a:t>
                      </a:r>
                      <a:r>
                        <a:rPr lang="en-CA" baseline="0"/>
                        <a:t> for assessment</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a:t>Trainees, PER-AFC applicants</a:t>
                      </a:r>
                      <a:endParaRPr lang="en-CA"/>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1"/>
                  </a:ext>
                </a:extLst>
              </a:tr>
              <a:tr h="1062176">
                <a:tc>
                  <a:txBody>
                    <a:bodyPr/>
                    <a:lstStyle/>
                    <a:p>
                      <a:r>
                        <a:rPr lang="en-CA"/>
                        <a:t>Request a CCA form</a:t>
                      </a:r>
                    </a:p>
                  </a:txBody>
                  <a:tcPr/>
                </a:tc>
                <a:tc>
                  <a:txBody>
                    <a:bodyPr/>
                    <a:lstStyle/>
                    <a:p>
                      <a:r>
                        <a:rPr lang="en-CA"/>
                        <a:t>AFC Directors, PGME office</a:t>
                      </a:r>
                    </a:p>
                  </a:txBody>
                  <a:tcPr/>
                </a:tc>
                <a:tc>
                  <a:txBody>
                    <a:bodyPr/>
                    <a:lstStyle/>
                    <a:p>
                      <a:r>
                        <a:rPr lang="en-CA">
                          <a:hlinkClick r:id="rId3"/>
                        </a:rPr>
                        <a:t>diplomas@royalcollege.ca</a:t>
                      </a:r>
                      <a:endParaRPr lang="en-CA"/>
                    </a:p>
                  </a:txBody>
                  <a:tcPr/>
                </a:tc>
                <a:extLst>
                  <a:ext uri="{0D108BD9-81ED-4DB2-BD59-A6C34878D82A}">
                    <a16:rowId xmlns:a16="http://schemas.microsoft.com/office/drawing/2014/main" val="10002"/>
                  </a:ext>
                </a:extLst>
              </a:tr>
              <a:tr h="1380828">
                <a:tc>
                  <a:txBody>
                    <a:bodyPr/>
                    <a:lstStyle/>
                    <a:p>
                      <a:r>
                        <a:rPr lang="en-CA"/>
                        <a:t>Have your credential recognized/ apply to become a Diplomate</a:t>
                      </a:r>
                      <a:r>
                        <a:rPr lang="en-CA" baseline="0"/>
                        <a:t> </a:t>
                      </a:r>
                      <a:endParaRPr lang="en-CA"/>
                    </a:p>
                  </a:txBody>
                  <a:tcPr/>
                </a:tc>
                <a:tc>
                  <a:txBody>
                    <a:bodyPr/>
                    <a:lstStyle/>
                    <a:p>
                      <a:r>
                        <a:rPr lang="en-CA"/>
                        <a:t>Trainees, PER-AFC applicants who have already been deemed eligible for the</a:t>
                      </a:r>
                      <a:r>
                        <a:rPr lang="en-CA" baseline="0"/>
                        <a:t> credential </a:t>
                      </a:r>
                      <a:endParaRPr lang="en-CA"/>
                    </a:p>
                  </a:txBody>
                  <a:tcPr/>
                </a:tc>
                <a:tc>
                  <a:txBody>
                    <a:bodyPr/>
                    <a:lstStyle/>
                    <a:p>
                      <a:r>
                        <a:rPr lang="en-CA">
                          <a:hlinkClick r:id="rId4"/>
                        </a:rPr>
                        <a:t>membership@royalcollege.ca</a:t>
                      </a:r>
                      <a:endParaRPr lang="en-CA"/>
                    </a:p>
                  </a:txBody>
                  <a:tcPr/>
                </a:tc>
                <a:extLst>
                  <a:ext uri="{0D108BD9-81ED-4DB2-BD59-A6C34878D82A}">
                    <a16:rowId xmlns:a16="http://schemas.microsoft.com/office/drawing/2014/main" val="10003"/>
                  </a:ext>
                </a:extLst>
              </a:tr>
              <a:tr h="743523">
                <a:tc>
                  <a:txBody>
                    <a:bodyPr/>
                    <a:lstStyle/>
                    <a:p>
                      <a:r>
                        <a:rPr lang="en-CA" dirty="0"/>
                        <a:t>Royal</a:t>
                      </a:r>
                      <a:r>
                        <a:rPr lang="en-CA" baseline="0" dirty="0"/>
                        <a:t> College AFC Program, i.e. inquiries, clarifications and feedback</a:t>
                      </a:r>
                      <a:endParaRPr lang="en-CA" dirty="0"/>
                    </a:p>
                  </a:txBody>
                  <a:tcPr/>
                </a:tc>
                <a:tc>
                  <a:txBody>
                    <a:bodyPr/>
                    <a:lstStyle/>
                    <a:p>
                      <a:r>
                        <a:rPr lang="en-CA"/>
                        <a:t>Any</a:t>
                      </a:r>
                      <a:r>
                        <a:rPr lang="en-CA" baseline="0"/>
                        <a:t> </a:t>
                      </a:r>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hlinkClick r:id="rId5"/>
                        </a:rPr>
                        <a:t>Linda Rumleski, AFC Program Manager</a:t>
                      </a:r>
                      <a:endParaRPr lang="en-CA"/>
                    </a:p>
                  </a:txBody>
                  <a:tcPr/>
                </a:tc>
                <a:extLst>
                  <a:ext uri="{0D108BD9-81ED-4DB2-BD59-A6C34878D82A}">
                    <a16:rowId xmlns:a16="http://schemas.microsoft.com/office/drawing/2014/main" val="10004"/>
                  </a:ext>
                </a:extLst>
              </a:tr>
              <a:tr h="743523">
                <a:tc>
                  <a:txBody>
                    <a:bodyPr/>
                    <a:lstStyle/>
                    <a:p>
                      <a:r>
                        <a:rPr lang="en-CA"/>
                        <a:t>Discipline-specific</a:t>
                      </a:r>
                      <a:r>
                        <a:rPr lang="en-CA" baseline="0"/>
                        <a:t> questions, i.e. application of discipline standards</a:t>
                      </a:r>
                      <a:endParaRPr lang="en-CA"/>
                    </a:p>
                  </a:txBody>
                  <a:tcPr/>
                </a:tc>
                <a:tc>
                  <a:txBody>
                    <a:bodyPr/>
                    <a:lstStyle/>
                    <a:p>
                      <a:r>
                        <a:rPr lang="en-CA"/>
                        <a:t>Any</a:t>
                      </a:r>
                    </a:p>
                  </a:txBody>
                  <a:tcPr/>
                </a:tc>
                <a:tc>
                  <a:txBody>
                    <a:bodyPr/>
                    <a:lstStyle/>
                    <a:p>
                      <a:r>
                        <a:rPr lang="en-CA"/>
                        <a:t>[AFC Committee member’</a:t>
                      </a:r>
                      <a:r>
                        <a:rPr lang="en-CA" baseline="0"/>
                        <a:t>s </a:t>
                      </a:r>
                      <a:r>
                        <a:rPr lang="en-CA"/>
                        <a:t>name, email address</a:t>
                      </a:r>
                      <a:r>
                        <a:rPr lang="en-CA" baseline="0"/>
                        <a:t> as hyperlink]</a:t>
                      </a:r>
                      <a:endParaRPr lang="en-CA"/>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The AFC credential</a:t>
            </a:r>
          </a:p>
        </p:txBody>
      </p:sp>
      <p:sp>
        <p:nvSpPr>
          <p:cNvPr id="5" name="Slide Number Placeholder 4"/>
          <p:cNvSpPr>
            <a:spLocks noGrp="1"/>
          </p:cNvSpPr>
          <p:nvPr>
            <p:ph type="sldNum" sz="quarter" idx="12"/>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nvPr>
        </p:nvSpPr>
        <p:spPr/>
        <p:txBody>
          <a:bodyPr/>
          <a:lstStyle/>
          <a:p>
            <a:r>
              <a:rPr lang="en-US" err="1">
                <a:solidFill>
                  <a:schemeClr val="tx2"/>
                </a:solidFill>
              </a:rPr>
              <a:t>royalcollege.ca</a:t>
            </a:r>
            <a:r>
              <a:rPr lang="en-US">
                <a:solidFill>
                  <a:schemeClr val="tx2"/>
                </a:solidFill>
              </a:rPr>
              <a:t>  </a:t>
            </a:r>
            <a:r>
              <a:rPr lang="en-US">
                <a:solidFill>
                  <a:schemeClr val="accent5"/>
                </a:solidFill>
              </a:rPr>
              <a:t>•</a:t>
            </a:r>
            <a:r>
              <a:rPr lang="en-US">
                <a:solidFill>
                  <a:srgbClr val="00A3AD"/>
                </a:solidFill>
              </a:rPr>
              <a:t> </a:t>
            </a:r>
            <a:r>
              <a:rPr lang="en-US">
                <a:solidFill>
                  <a:schemeClr val="tx2"/>
                </a:solidFill>
              </a:rPr>
              <a:t> </a:t>
            </a:r>
            <a:r>
              <a:rPr lang="en-US" err="1">
                <a:solidFill>
                  <a:schemeClr val="tx2"/>
                </a:solidFill>
              </a:rPr>
              <a:t>collegeroyal.ca</a:t>
            </a:r>
            <a:endParaRPr lang="en-US">
              <a:solidFill>
                <a:schemeClr val="tx2"/>
              </a:solidFill>
            </a:endParaRP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How to use this deck</a:t>
            </a:r>
          </a:p>
        </p:txBody>
      </p:sp>
      <p:sp>
        <p:nvSpPr>
          <p:cNvPr id="3" name="Content Placeholder 2"/>
          <p:cNvSpPr>
            <a:spLocks noGrp="1"/>
          </p:cNvSpPr>
          <p:nvPr>
            <p:ph idx="1"/>
          </p:nvPr>
        </p:nvSpPr>
        <p:spPr>
          <a:xfrm>
            <a:off x="838198" y="1420496"/>
            <a:ext cx="11141763" cy="4793874"/>
          </a:xfrm>
        </p:spPr>
        <p:txBody>
          <a:bodyPr vert="horz" lIns="91440" tIns="45720" rIns="91440" bIns="45720" rtlCol="0" anchor="t">
            <a:noAutofit/>
          </a:bodyPr>
          <a:lstStyle/>
          <a:p>
            <a:r>
              <a:rPr lang="en-CA" sz="2600" dirty="0"/>
              <a:t>There are embedded hyperlinks throughout the deck that connect to the Royal College website. You  may want to bookmark for future reference or share in the chat box during a virtual presentation. </a:t>
            </a:r>
          </a:p>
          <a:p>
            <a:r>
              <a:rPr lang="en-CA" sz="2600" dirty="0"/>
              <a:t>Slide 7 contains information about the Royal College AFC Program which is current as of February 1, 2023. Contact the AFC Program Manager, </a:t>
            </a:r>
            <a:r>
              <a:rPr lang="en-CA" sz="2600" dirty="0">
                <a:hlinkClick r:id="rId3"/>
              </a:rPr>
              <a:t>Linda Rumleski</a:t>
            </a:r>
            <a:r>
              <a:rPr lang="en-CA" sz="2600" dirty="0"/>
              <a:t>, for updates. </a:t>
            </a:r>
          </a:p>
          <a:p>
            <a:r>
              <a:rPr lang="en-CA" sz="2600" dirty="0"/>
              <a:t>We welcome the opportunity to assist with your presentation, whether it is to review your deck in advance or participating as an invited speaker/ co-presenter. Please don’t hesitate to reach out to our program manager! </a:t>
            </a:r>
            <a:endParaRPr lang="en-CA" sz="2600" dirty="0">
              <a:ea typeface="Calibri"/>
              <a:cs typeface="Calibri"/>
            </a:endParaRPr>
          </a:p>
        </p:txBody>
      </p:sp>
      <p:sp>
        <p:nvSpPr>
          <p:cNvPr id="4" name="Footer Placeholder 3"/>
          <p:cNvSpPr>
            <a:spLocks noGrp="1"/>
          </p:cNvSpPr>
          <p:nvPr>
            <p:ph type="ftr" sz="quarter" idx="11"/>
          </p:nvPr>
        </p:nvSpPr>
        <p:spPr/>
        <p:txBody>
          <a:bodyPr/>
          <a:lstStyle/>
          <a:p>
            <a:r>
              <a:rPr lang="en-US"/>
              <a:t>The AFC credential </a:t>
            </a:r>
          </a:p>
        </p:txBody>
      </p:sp>
      <p:sp>
        <p:nvSpPr>
          <p:cNvPr id="5" name="Slide Number Placeholder 4"/>
          <p:cNvSpPr>
            <a:spLocks noGrp="1"/>
          </p:cNvSpPr>
          <p:nvPr>
            <p:ph type="sldNum" sz="quarter" idx="12"/>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nvPr>
        </p:nvSpPr>
        <p:spPr/>
        <p:txBody>
          <a:bodyPr/>
          <a:lstStyle/>
          <a:p>
            <a:r>
              <a:rPr lang="en-US"/>
              <a:t>The AFC in [discipline name]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nvPr>
        </p:nvSpPr>
        <p:spPr/>
        <p:txBody>
          <a:bodyPr/>
          <a:lstStyle/>
          <a:p>
            <a:r>
              <a:rPr lang="en-CA"/>
              <a:t>A Royal College recognized discipline</a:t>
            </a:r>
            <a:endParaRPr lang="en-US"/>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nvPr>
        </p:nvSpPr>
        <p:spPr/>
        <p:txBody>
          <a:bodyPr/>
          <a:lstStyle/>
          <a:p>
            <a:r>
              <a:rPr lang="en-US"/>
              <a:t>The AFC credential </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dirty="0"/>
              <a:t>AFC in [discipline]</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8801"/>
            <a:ext cx="10515600" cy="4590415"/>
          </a:xfrm>
        </p:spPr>
        <p:txBody>
          <a:bodyPr/>
          <a:lstStyle/>
          <a:p>
            <a:r>
              <a:rPr lang="en-CA" dirty="0"/>
              <a:t>Recognized as a Royal College discipline in [year], the national standards for [discipline] were approved in [year].</a:t>
            </a:r>
          </a:p>
          <a:p>
            <a:r>
              <a:rPr lang="en-CA" dirty="0"/>
              <a:t>Allows entry from: [list entry route discipline(s)]</a:t>
            </a:r>
          </a:p>
          <a:p>
            <a:r>
              <a:rPr lang="en-CA" dirty="0"/>
              <a:t>Two routes to the credential: </a:t>
            </a:r>
          </a:p>
          <a:p>
            <a:pPr lvl="1"/>
            <a:r>
              <a:rPr lang="en-CA" sz="2800" dirty="0"/>
              <a:t>Training route (accredited training): </a:t>
            </a:r>
            <a:r>
              <a:rPr lang="en-US" sz="2800" dirty="0"/>
              <a:t>[list medical schools with accredited programs]</a:t>
            </a:r>
            <a:endParaRPr lang="en-CA" sz="2800" dirty="0"/>
          </a:p>
          <a:p>
            <a:pPr lvl="1"/>
            <a:r>
              <a:rPr lang="en-CA" sz="2800" dirty="0"/>
              <a:t>Practice route: [date route opened] </a:t>
            </a:r>
          </a:p>
          <a:p>
            <a:r>
              <a:rPr lang="en-CA" dirty="0"/>
              <a:t>Currently, there are [#] Diplomates in [discipline]</a:t>
            </a:r>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en-CA" sz="4100" dirty="0"/>
              <a:t>The Royal College’s AFC Program</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CA" sz="2500" dirty="0"/>
              <a:t>36 </a:t>
            </a:r>
            <a:r>
              <a:rPr lang="en-CA" sz="2500" dirty="0">
                <a:hlinkClick r:id="rId3"/>
              </a:rPr>
              <a:t>AFC disciplines recognized by the Royal College</a:t>
            </a:r>
            <a:endParaRPr lang="en-CA" sz="2500" dirty="0"/>
          </a:p>
          <a:p>
            <a:pPr lvl="1"/>
            <a:r>
              <a:rPr lang="en-CA" sz="2500" dirty="0"/>
              <a:t>28 of 36 have </a:t>
            </a:r>
            <a:r>
              <a:rPr lang="en-CA" sz="2500" dirty="0">
                <a:hlinkClick r:id="rId4"/>
              </a:rPr>
              <a:t>approved standards</a:t>
            </a:r>
            <a:endParaRPr lang="en-CA" sz="2500" dirty="0"/>
          </a:p>
          <a:p>
            <a:pPr lvl="1"/>
            <a:r>
              <a:rPr lang="en-CA" sz="2500" dirty="0"/>
              <a:t>Remaining 8 are developing their standards (not ‘live’)</a:t>
            </a:r>
          </a:p>
          <a:p>
            <a:r>
              <a:rPr lang="en-CA" sz="2500" dirty="0"/>
              <a:t>71 </a:t>
            </a:r>
            <a:r>
              <a:rPr lang="en-CA" sz="2500" dirty="0">
                <a:hlinkClick r:id="rId5"/>
              </a:rPr>
              <a:t>accredited AFC training programs </a:t>
            </a:r>
            <a:r>
              <a:rPr lang="en-CA" sz="2500" dirty="0"/>
              <a:t>in 22 AFC disciplines.</a:t>
            </a:r>
          </a:p>
          <a:p>
            <a:r>
              <a:rPr lang="en-CA" sz="2500" dirty="0"/>
              <a:t>239 Diplomates in Canada and 17 other countries.</a:t>
            </a:r>
            <a:endParaRPr lang="en-US" sz="2500" dirty="0"/>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6"/>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167042" y="6356350"/>
            <a:ext cx="1186758" cy="365125"/>
          </a:xfrm>
        </p:spPr>
        <p:txBody>
          <a:bodyPr>
            <a:normAutofit/>
          </a:bodyPr>
          <a:lstStyle/>
          <a:p>
            <a:pPr>
              <a:spcAft>
                <a:spcPts val="600"/>
              </a:spcAft>
            </a:pPr>
            <a:fld id="{0F408A5D-059A-A247-8344-29C129C8EF29}" type="slidenum">
              <a:rPr lang="en-US" smtClean="0"/>
              <a:pPr>
                <a:spcAft>
                  <a:spcPts val="600"/>
                </a:spcAft>
              </a:pPr>
              <a:t>6</a:t>
            </a:fld>
            <a:endParaRPr lang="en-US"/>
          </a:p>
        </p:txBody>
      </p:sp>
    </p:spTree>
    <p:extLst>
      <p:ext uri="{BB962C8B-B14F-4D97-AF65-F5344CB8AC3E}">
        <p14:creationId xmlns:p14="http://schemas.microsoft.com/office/powerpoint/2010/main" val="39467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p:txBody>
          <a:bodyPr/>
          <a:lstStyle/>
          <a:p>
            <a:r>
              <a:rPr lang="en-CA"/>
              <a:t>Becoming a Diplomate, DRCPSC</a:t>
            </a:r>
            <a:endParaRPr lang="en-US"/>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1690688"/>
            <a:ext cx="10515600" cy="5167312"/>
          </a:xfrm>
        </p:spPr>
        <p:txBody>
          <a:bodyPr/>
          <a:lstStyle/>
          <a:p>
            <a:r>
              <a:rPr lang="en-CA" dirty="0"/>
              <a:t>Formal recognition by the Royal College that a physician:</a:t>
            </a:r>
          </a:p>
          <a:p>
            <a:pPr lvl="1"/>
            <a:r>
              <a:rPr lang="en-CA" sz="2800" dirty="0"/>
              <a:t>meets the Royal College discipline’s national standards;</a:t>
            </a:r>
          </a:p>
          <a:p>
            <a:pPr lvl="1"/>
            <a:r>
              <a:rPr lang="en-CA" sz="2800" dirty="0"/>
              <a:t>possesses enhanced competence in a specialized area; and</a:t>
            </a:r>
          </a:p>
          <a:p>
            <a:pPr lvl="1"/>
            <a:r>
              <a:rPr lang="en-CA" sz="2800" dirty="0"/>
              <a:t>is committed to life-long learning, professional development and continuous quality improvement in the health care profession. </a:t>
            </a:r>
          </a:p>
          <a:p>
            <a:r>
              <a:rPr lang="en-CA" dirty="0"/>
              <a:t>An additional, portable Royal College designation, DRCPSC.</a:t>
            </a:r>
          </a:p>
          <a:p>
            <a:pPr lvl="1"/>
            <a:r>
              <a:rPr lang="en-CA" dirty="0"/>
              <a:t>Dr. J. Example, FRCPC, Respirology, DRCPSC, Sleep Disorder Medicine</a:t>
            </a:r>
          </a:p>
          <a:p>
            <a:pPr lvl="1"/>
            <a:r>
              <a:rPr lang="en-CA" dirty="0"/>
              <a:t>Dr. J. Example, FRCPC, Cardiology, DRCPSC, Adult Interventional Cardiology</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7</a:t>
            </a:fld>
            <a:endParaRPr lang="en-US"/>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a:bodyPr>
          <a:lstStyle/>
          <a:p>
            <a:r>
              <a:rPr lang="en-CA" sz="4000" dirty="0"/>
              <a:t>Becoming a Diplomate, DRCPSC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92500" lnSpcReduction="20000"/>
          </a:bodyPr>
          <a:lstStyle/>
          <a:p>
            <a:r>
              <a:rPr lang="en-CA" sz="2600" dirty="0"/>
              <a:t>Participation in the Royal College Maintenance of Certification (MOC) program required</a:t>
            </a:r>
          </a:p>
          <a:p>
            <a:pPr lvl="1"/>
            <a:r>
              <a:rPr lang="en-CA" sz="2600" dirty="0"/>
              <a:t>An exemption exists for CFPC applicants participating in </a:t>
            </a:r>
            <a:r>
              <a:rPr lang="en-CA" sz="2600" dirty="0" err="1"/>
              <a:t>MainPro</a:t>
            </a:r>
            <a:r>
              <a:rPr lang="en-CA" sz="2600" dirty="0"/>
              <a:t>+</a:t>
            </a:r>
          </a:p>
          <a:p>
            <a:r>
              <a:rPr lang="en-CA" sz="2600" dirty="0"/>
              <a:t>Annual maintenance fee required to maintain one’s status as a Diplomate ($265 CDN)</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82093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531610" y="365125"/>
            <a:ext cx="3822189" cy="1899912"/>
          </a:xfrm>
        </p:spPr>
        <p:txBody>
          <a:bodyPr>
            <a:normAutofit/>
          </a:bodyPr>
          <a:lstStyle/>
          <a:p>
            <a:r>
              <a:rPr lang="en-CA" sz="3400"/>
              <a:t>Two step credential recognition process</a:t>
            </a:r>
            <a:endParaRPr lang="en-US" sz="340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531610" y="2434201"/>
            <a:ext cx="3822189" cy="3742762"/>
          </a:xfrm>
        </p:spPr>
        <p:txBody>
          <a:bodyPr>
            <a:normAutofit/>
          </a:bodyPr>
          <a:lstStyle/>
          <a:p>
            <a:pPr marL="514350" indent="-514350">
              <a:buFont typeface="+mj-lt"/>
              <a:buAutoNum type="arabicPeriod"/>
            </a:pPr>
            <a:r>
              <a:rPr lang="en-CA" sz="1700" dirty="0"/>
              <a:t>Applicant is deemed eligible for the credential through one of the two routes: </a:t>
            </a:r>
          </a:p>
          <a:p>
            <a:pPr lvl="1"/>
            <a:r>
              <a:rPr lang="en-CA" sz="1700" dirty="0"/>
              <a:t>Training route - AFC director and PGME provide attestation ($1015 CDN), </a:t>
            </a:r>
            <a:r>
              <a:rPr lang="en-CA" sz="1700" b="1" dirty="0"/>
              <a:t>or</a:t>
            </a:r>
          </a:p>
          <a:p>
            <a:pPr lvl="1"/>
            <a:r>
              <a:rPr lang="en-CA" sz="1700" dirty="0"/>
              <a:t>Practice route (PER-AFC) – AFC Committee reviews applicant scope of practice ($2050)</a:t>
            </a:r>
          </a:p>
          <a:p>
            <a:pPr marL="514350" indent="-514350">
              <a:buFont typeface="+mj-lt"/>
              <a:buAutoNum type="arabicPeriod"/>
            </a:pPr>
            <a:r>
              <a:rPr lang="en-CA" sz="1700" dirty="0"/>
              <a:t>Applicant is invited by the Royal College to have their credential recognized by becoming a Diplomate ($265 CDN annually)</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The AFC credential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a:spcAft>
                <a:spcPts val="600"/>
              </a:spcAft>
            </a:pPr>
            <a:fld id="{0F408A5D-059A-A247-8344-29C129C8EF29}" type="slidenum">
              <a:rPr lang="en-US" smtClean="0"/>
              <a:pPr>
                <a:spcAft>
                  <a:spcPts val="600"/>
                </a:spcAft>
              </a:pPr>
              <a:t>9</a:t>
            </a:fld>
            <a:endParaRPr lang="en-US"/>
          </a:p>
        </p:txBody>
      </p:sp>
    </p:spTree>
    <p:extLst>
      <p:ext uri="{BB962C8B-B14F-4D97-AF65-F5344CB8AC3E}">
        <p14:creationId xmlns:p14="http://schemas.microsoft.com/office/powerpoint/2010/main" val="2299025397"/>
      </p:ext>
    </p:extLst>
  </p:cSld>
  <p:clrMapOvr>
    <a:masterClrMapping/>
  </p:clrMapOvr>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18" ma:contentTypeDescription="Create a new document." ma:contentTypeScope="" ma:versionID="e41a572a2fc588b316d713c1ae33271c">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04eefce200101ef1b15c2164956faf2e"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3873F0-C720-4927-8FB7-1EE31684A537}">
  <ds:schemaRefs>
    <ds:schemaRef ds:uri="http://www.w3.org/XML/1998/namespace"/>
    <ds:schemaRef ds:uri="79cb8038-dc7f-4f09-92ce-c550e4ddc932"/>
    <ds:schemaRef ds:uri="41bccd2b-feec-4131-87cc-f1a1c47342f5"/>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0021F65-2D42-4D17-8439-5AACAAB7D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1C3C6E-9BBC-41F6-B30F-E2419B78E0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1110</TotalTime>
  <Words>1850</Words>
  <Application>Microsoft Office PowerPoint</Application>
  <PresentationFormat>Widescreen</PresentationFormat>
  <Paragraphs>237</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Open Sans</vt:lpstr>
      <vt:lpstr>System Font Regular</vt:lpstr>
      <vt:lpstr>Office Theme</vt:lpstr>
      <vt:lpstr>The AFC credential</vt:lpstr>
      <vt:lpstr>How to use this deck</vt:lpstr>
      <vt:lpstr>How to use this deck</vt:lpstr>
      <vt:lpstr>The AFC in [discipline name]</vt:lpstr>
      <vt:lpstr>AFC in [discipline]</vt:lpstr>
      <vt:lpstr>The Royal College’s AFC Program</vt:lpstr>
      <vt:lpstr>Becoming a Diplomate, DRCPSC</vt:lpstr>
      <vt:lpstr>Becoming a Diplomate, DRCPSC</vt:lpstr>
      <vt:lpstr>Two step credential recognition process</vt:lpstr>
      <vt:lpstr>Benefits of becoming a Diplomate</vt:lpstr>
      <vt:lpstr>How to get the AFC credential</vt:lpstr>
      <vt:lpstr> Practice route for [discipline] (PER-AFC) </vt:lpstr>
      <vt:lpstr>Review process for PER-AFC applicants</vt:lpstr>
      <vt:lpstr>FAQ</vt:lpstr>
      <vt:lpstr>Training route (accredited training) </vt:lpstr>
      <vt:lpstr>Review process for Trainees (training route)</vt:lpstr>
      <vt:lpstr>Applying for an accredited program</vt:lpstr>
      <vt:lpstr>Areas of Focused Competence (AFC)</vt:lpstr>
      <vt:lpstr>What is an AFC?</vt:lpstr>
      <vt:lpstr>AFCs do not…</vt:lpstr>
      <vt:lpstr>Why are AFCs important?</vt:lpstr>
      <vt:lpstr>Who is the AFC for? </vt:lpstr>
      <vt:lpstr>Royal College Contacts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Filion, Eliza</cp:lastModifiedBy>
  <cp:revision>21</cp:revision>
  <dcterms:created xsi:type="dcterms:W3CDTF">2018-08-09T17:14:48Z</dcterms:created>
  <dcterms:modified xsi:type="dcterms:W3CDTF">2023-04-27T19:23:50Z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