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2"/>
  </p:notesMasterIdLst>
  <p:sldIdLst>
    <p:sldId id="257" r:id="rId5"/>
    <p:sldId id="272" r:id="rId6"/>
    <p:sldId id="273" r:id="rId7"/>
    <p:sldId id="258" r:id="rId8"/>
    <p:sldId id="259" r:id="rId9"/>
    <p:sldId id="261" r:id="rId10"/>
    <p:sldId id="262" r:id="rId11"/>
    <p:sldId id="263" r:id="rId12"/>
    <p:sldId id="264" r:id="rId13"/>
    <p:sldId id="265" r:id="rId14"/>
    <p:sldId id="266" r:id="rId15"/>
    <p:sldId id="267" r:id="rId16"/>
    <p:sldId id="268" r:id="rId17"/>
    <p:sldId id="269" r:id="rId18"/>
    <p:sldId id="270" r:id="rId19"/>
    <p:sldId id="274" r:id="rId20"/>
    <p:sldId id="275" r:id="rId21"/>
    <p:sldId id="276" r:id="rId22"/>
    <p:sldId id="277" r:id="rId23"/>
    <p:sldId id="278" r:id="rId24"/>
    <p:sldId id="279" r:id="rId25"/>
    <p:sldId id="284" r:id="rId26"/>
    <p:sldId id="285" r:id="rId27"/>
    <p:sldId id="280" r:id="rId28"/>
    <p:sldId id="281" r:id="rId29"/>
    <p:sldId id="282" r:id="rId30"/>
    <p:sldId id="28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9123" autoAdjust="0"/>
  </p:normalViewPr>
  <p:slideViewPr>
    <p:cSldViewPr snapToGrid="0" snapToObjects="1">
      <p:cViewPr varScale="1">
        <p:scale>
          <a:sx n="102" d="100"/>
          <a:sy n="102" d="100"/>
        </p:scale>
        <p:origin x="143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information about presenters</a:t>
            </a:r>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2900413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a:t>•Self (i.e. knowing one’s strengths, values, limitations and managing one’s own </a:t>
            </a:r>
            <a:r>
              <a:rPr lang="en-US" dirty="0" err="1"/>
              <a:t>behaviour</a:t>
            </a:r>
            <a:r>
              <a:rPr lang="en-US" dirty="0"/>
              <a:t> and emotions), </a:t>
            </a:r>
          </a:p>
          <a:p>
            <a:r>
              <a:rPr lang="en-US" dirty="0"/>
              <a:t>•Relationships (i.e. being able to use empathy to build relationships with others, including the patient), </a:t>
            </a:r>
          </a:p>
          <a:p>
            <a:r>
              <a:rPr lang="en-US" dirty="0"/>
              <a:t>•Context (i.e. demonstrating </a:t>
            </a:r>
            <a:r>
              <a:rPr lang="en-US" dirty="0" err="1"/>
              <a:t>behaviours</a:t>
            </a:r>
            <a:r>
              <a:rPr lang="en-US" dirty="0"/>
              <a:t>, actions that reflect and incorporate the awareness of the surrounding situational and circumstances), and</a:t>
            </a:r>
          </a:p>
          <a:p>
            <a:r>
              <a:rPr lang="en-US" dirty="0"/>
              <a:t>•System (i.e. recognizing and promote understanding the aspects of health care organizations, including structures, operations and culture that influence the delivery of care across the continuum).</a:t>
            </a:r>
          </a:p>
          <a:p>
            <a:endParaRPr lang="en-US" b="1" dirty="0"/>
          </a:p>
          <a:p>
            <a:pPr defTabSz="931774"/>
            <a:r>
              <a:rPr lang="en-US" dirty="0"/>
              <a:t>Provide clinical</a:t>
            </a:r>
            <a:r>
              <a:rPr lang="en-US" baseline="0" dirty="0"/>
              <a:t> and local examples.</a:t>
            </a:r>
            <a:endParaRPr lang="en-US" dirty="0"/>
          </a:p>
          <a:p>
            <a:endParaRPr lang="en-US" b="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a:t>HANDOVERS – Effective handovers enhance care and help prevent harm to patients.</a:t>
            </a:r>
          </a:p>
          <a:p>
            <a:endParaRPr lang="en-US" dirty="0"/>
          </a:p>
          <a:p>
            <a:r>
              <a:rPr lang="en-US" dirty="0"/>
              <a:t>Features of effective handovers:</a:t>
            </a:r>
          </a:p>
          <a:p>
            <a:r>
              <a:rPr lang="en-US" dirty="0"/>
              <a:t>•</a:t>
            </a:r>
            <a:r>
              <a:rPr lang="en-US" baseline="0" dirty="0"/>
              <a:t> </a:t>
            </a:r>
            <a:r>
              <a:rPr lang="en-US" dirty="0"/>
              <a:t>Focused on giving and receiving patient information (i.e. free of interruptions and distractions; active listening and clarifying when necessary. </a:t>
            </a:r>
          </a:p>
          <a:p>
            <a:r>
              <a:rPr lang="en-US" dirty="0"/>
              <a:t>•</a:t>
            </a:r>
            <a:r>
              <a:rPr lang="en-US" baseline="0" dirty="0"/>
              <a:t> </a:t>
            </a:r>
            <a:r>
              <a:rPr lang="en-US" dirty="0"/>
              <a:t>Standardized handover tools for verbal communication, electronic handover tools, formal checklists</a:t>
            </a:r>
          </a:p>
          <a:p>
            <a:r>
              <a:rPr lang="en-US" dirty="0"/>
              <a:t>•</a:t>
            </a:r>
            <a:r>
              <a:rPr lang="en-US" baseline="0" dirty="0"/>
              <a:t> </a:t>
            </a:r>
            <a:r>
              <a:rPr lang="en-US" dirty="0"/>
              <a:t>Teamwork training in handovers (i.e. not training of team members but actual teamwork training)</a:t>
            </a:r>
          </a:p>
          <a:p>
            <a:endParaRPr lang="en-US" dirty="0"/>
          </a:p>
          <a:p>
            <a:r>
              <a:rPr lang="en-US" dirty="0"/>
              <a:t>Provide clinical</a:t>
            </a:r>
            <a:r>
              <a:rPr lang="en-US" baseline="0" dirty="0"/>
              <a:t> and local examples.</a:t>
            </a:r>
            <a:endParaRPr lang="en-US" dirty="0"/>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a:t>RISK REDUCTION REMINDERS:</a:t>
            </a:r>
          </a:p>
          <a:p>
            <a:r>
              <a:rPr lang="en-US" dirty="0"/>
              <a:t>1. CONFIRM WHY: When multiple health professionals involved, confirm reason and rationale for transfer of care is clear to all.</a:t>
            </a:r>
          </a:p>
          <a:p>
            <a:r>
              <a:rPr lang="en-US" dirty="0"/>
              <a:t>2. CONFIRM WHO: Verify appropriate health professionals aware of patient’s clinical condition and agreed to transfer of care. </a:t>
            </a:r>
          </a:p>
          <a:p>
            <a:r>
              <a:rPr lang="en-US" dirty="0"/>
              <a:t>3. Verify roles and responsibilities of each team member in handover is clearly given/received by patient and health professionals</a:t>
            </a:r>
          </a:p>
          <a:p>
            <a:r>
              <a:rPr lang="en-US" dirty="0"/>
              <a:t>4. STRUCTURE THE HOW: Structured communication tool and protocols are very helpful. Follow established processes each time.</a:t>
            </a:r>
          </a:p>
          <a:p>
            <a:r>
              <a:rPr lang="en-US" dirty="0"/>
              <a:t>5. ENSURE UNDERSTANDING OF WHAT: Ensure sufficient patient information is provided. Clarify and repeat back as needed. Valuable to reconfirm clinical history directly with patient</a:t>
            </a:r>
          </a:p>
          <a:p>
            <a:r>
              <a:rPr lang="en-US" dirty="0"/>
              <a:t>6. DOCUMENT: Document relevant information when sending—for those assuming the patient care. Document relevant information when receiving—entering key elements of handover information </a:t>
            </a:r>
          </a:p>
          <a:p>
            <a:endParaRPr lang="en-US" dirty="0"/>
          </a:p>
          <a:p>
            <a:r>
              <a:rPr lang="en-US" dirty="0"/>
              <a:t>Provide clinical</a:t>
            </a:r>
            <a:r>
              <a:rPr lang="en-US" baseline="0" dirty="0"/>
              <a:t> and local examples.</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Do</a:t>
            </a:r>
            <a:r>
              <a:rPr lang="en-US" baseline="0" dirty="0"/>
              <a:t> a learning activity - </a:t>
            </a:r>
            <a:r>
              <a:rPr lang="en-US" dirty="0"/>
              <a:t>Worksheet T3  from the </a:t>
            </a:r>
            <a:r>
              <a:rPr lang="en-US" i="1" dirty="0"/>
              <a:t>CanMEDS Teaching</a:t>
            </a:r>
            <a:r>
              <a:rPr lang="en-US" i="1" baseline="0" dirty="0"/>
              <a:t> and Assessment Tools Guide </a:t>
            </a:r>
            <a:r>
              <a:rPr lang="en-US" baseline="0"/>
              <a:t>Collaborator Role chapter </a:t>
            </a:r>
            <a:r>
              <a:rPr lang="en-US" dirty="0"/>
              <a:t>is suggested.</a:t>
            </a:r>
          </a:p>
          <a:p>
            <a:endParaRPr lang="en-US" b="0" dirty="0"/>
          </a:p>
          <a:p>
            <a:r>
              <a:rPr lang="en-US" b="0" dirty="0"/>
              <a:t>• Can do on own or in groups</a:t>
            </a:r>
          </a:p>
          <a:p>
            <a:r>
              <a:rPr lang="en-US" b="0" dirty="0"/>
              <a:t>• Groups are appropriate when everyone is in the same specialty as examples will vary with each specialty</a:t>
            </a:r>
          </a:p>
          <a:p>
            <a:r>
              <a:rPr lang="en-US" b="0" dirty="0"/>
              <a:t>• Explore answers in small groups or with the whole group</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Do</a:t>
            </a:r>
            <a:r>
              <a:rPr lang="en-US" baseline="0" dirty="0"/>
              <a:t> a learning activity - </a:t>
            </a:r>
            <a:r>
              <a:rPr lang="en-US" dirty="0"/>
              <a:t>Worksheet T4  from the </a:t>
            </a:r>
            <a:r>
              <a:rPr lang="en-US" i="1" dirty="0"/>
              <a:t>CanMEDS Teaching</a:t>
            </a:r>
            <a:r>
              <a:rPr lang="en-US" i="1" baseline="0" dirty="0"/>
              <a:t> and Assessment Tools Guide </a:t>
            </a:r>
            <a:r>
              <a:rPr lang="en-US" baseline="0" dirty="0"/>
              <a:t>Collaborator Role chapter </a:t>
            </a:r>
            <a:r>
              <a:rPr lang="en-US" dirty="0"/>
              <a:t>is suggested.</a:t>
            </a:r>
          </a:p>
          <a:p>
            <a:endParaRPr lang="en-US" b="0" dirty="0"/>
          </a:p>
          <a:p>
            <a:r>
              <a:rPr lang="en-US" b="0" dirty="0"/>
              <a:t>• Can do on own or in groups</a:t>
            </a:r>
          </a:p>
          <a:p>
            <a:r>
              <a:rPr lang="en-US" b="0" dirty="0"/>
              <a:t>• Groups are appropriate when everyone is in the same specialty as examples will vary with each specialty</a:t>
            </a:r>
          </a:p>
          <a:p>
            <a:r>
              <a:rPr lang="en-US" b="0" dirty="0"/>
              <a:t>• Explore answers in small groups or with the whole group</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a:t>Provide</a:t>
            </a:r>
            <a:r>
              <a:rPr lang="en-US" baseline="0" dirty="0"/>
              <a:t> clinical and local examples</a:t>
            </a:r>
          </a:p>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a:latin typeface="Frutiger-Light"/>
              </a:rPr>
              <a:t>DICTATE:</a:t>
            </a:r>
          </a:p>
          <a:p>
            <a:pPr algn="l"/>
            <a:r>
              <a:rPr lang="en-US" dirty="0">
                <a:latin typeface="Frutiger-Light"/>
              </a:rPr>
              <a:t>• Quick, decisive action is vital</a:t>
            </a:r>
          </a:p>
          <a:p>
            <a:pPr algn="l"/>
            <a:r>
              <a:rPr lang="en-US" dirty="0">
                <a:latin typeface="Frutiger-Light"/>
              </a:rPr>
              <a:t>• On important issues where unpopular action needed</a:t>
            </a:r>
          </a:p>
          <a:p>
            <a:pPr algn="l"/>
            <a:r>
              <a:rPr lang="en-US" dirty="0">
                <a:latin typeface="Frutiger-Light"/>
              </a:rPr>
              <a:t>AVOID:</a:t>
            </a:r>
          </a:p>
          <a:p>
            <a:pPr algn="l"/>
            <a:r>
              <a:rPr lang="en-US" dirty="0">
                <a:latin typeface="Frutiger-Light"/>
              </a:rPr>
              <a:t>• Time needed for reduced tension, regain perspective</a:t>
            </a:r>
          </a:p>
          <a:p>
            <a:pPr algn="l"/>
            <a:r>
              <a:rPr lang="en-US" dirty="0">
                <a:latin typeface="Frutiger-Light"/>
              </a:rPr>
              <a:t>• Others can resolve the conflict more effectively</a:t>
            </a:r>
          </a:p>
          <a:p>
            <a:pPr algn="l"/>
            <a:r>
              <a:rPr lang="en-US" dirty="0">
                <a:latin typeface="Frutiger-Light"/>
              </a:rPr>
              <a:t>ACCOMMODATE:</a:t>
            </a:r>
          </a:p>
          <a:p>
            <a:pPr algn="l"/>
            <a:r>
              <a:rPr lang="en-US" dirty="0">
                <a:latin typeface="Frutiger-Light"/>
              </a:rPr>
              <a:t>• The issue is more important to the other person</a:t>
            </a:r>
          </a:p>
          <a:p>
            <a:pPr algn="l"/>
            <a:r>
              <a:rPr lang="en-US" dirty="0">
                <a:latin typeface="Frutiger-Light"/>
              </a:rPr>
              <a:t>• Preserving harmony is especially important</a:t>
            </a:r>
          </a:p>
          <a:p>
            <a:pPr algn="l"/>
            <a:r>
              <a:rPr lang="en-US" dirty="0">
                <a:latin typeface="Frutiger-Light"/>
              </a:rPr>
              <a:t>COMPROMISE:</a:t>
            </a:r>
          </a:p>
          <a:p>
            <a:pPr algn="l"/>
            <a:r>
              <a:rPr lang="en-US" dirty="0">
                <a:latin typeface="Frutiger-Light"/>
              </a:rPr>
              <a:t>• A quick solution is needed under time pressure</a:t>
            </a:r>
          </a:p>
          <a:p>
            <a:pPr algn="l"/>
            <a:r>
              <a:rPr lang="en-US" dirty="0">
                <a:latin typeface="Frutiger-Light"/>
              </a:rPr>
              <a:t>• Both parties have equal power and have different goals</a:t>
            </a:r>
          </a:p>
          <a:p>
            <a:pPr algn="l"/>
            <a:r>
              <a:rPr lang="en-US" dirty="0">
                <a:latin typeface="Frutiger-Light"/>
              </a:rPr>
              <a:t>COLLABORATE:</a:t>
            </a:r>
          </a:p>
          <a:p>
            <a:pPr algn="l"/>
            <a:r>
              <a:rPr lang="en-US" dirty="0">
                <a:latin typeface="Frutiger-Light"/>
              </a:rPr>
              <a:t>• Longer term solution and multiple viewpoints</a:t>
            </a:r>
          </a:p>
          <a:p>
            <a:pPr algn="l"/>
            <a:r>
              <a:rPr lang="en-US" dirty="0">
                <a:latin typeface="Frutiger-Light"/>
              </a:rPr>
              <a:t>• Buy-in and shared decision-making are important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b="1" dirty="0">
                <a:latin typeface="Frutiger-Bold"/>
              </a:rPr>
              <a:t>Steps and hints to promote understanding</a:t>
            </a:r>
          </a:p>
          <a:p>
            <a:pPr algn="l"/>
            <a:r>
              <a:rPr lang="en-US" dirty="0">
                <a:latin typeface="Frutiger-Light"/>
              </a:rPr>
              <a:t>1. Identify the need for a conversation: Encourage the expression of</a:t>
            </a:r>
          </a:p>
          <a:p>
            <a:pPr algn="l"/>
            <a:r>
              <a:rPr lang="en-US" dirty="0">
                <a:latin typeface="Frutiger-Light"/>
              </a:rPr>
              <a:t>concerns.</a:t>
            </a:r>
          </a:p>
          <a:p>
            <a:pPr algn="l"/>
            <a:r>
              <a:rPr lang="en-US" dirty="0">
                <a:latin typeface="Frutiger-Light"/>
              </a:rPr>
              <a:t>2. Actively listen: Listen to understand different opinions and perspectives.</a:t>
            </a:r>
          </a:p>
          <a:p>
            <a:pPr algn="l"/>
            <a:r>
              <a:rPr lang="en-US" dirty="0">
                <a:latin typeface="Frutiger-Light"/>
              </a:rPr>
              <a:t>3. Acknowledge others’ points of view: Summarize understanding before</a:t>
            </a:r>
          </a:p>
          <a:p>
            <a:pPr algn="l"/>
            <a:r>
              <a:rPr lang="en-US" dirty="0">
                <a:latin typeface="Frutiger-Light"/>
              </a:rPr>
              <a:t>sharing</a:t>
            </a:r>
          </a:p>
          <a:p>
            <a:pPr algn="l"/>
            <a:r>
              <a:rPr lang="en-US" dirty="0">
                <a:latin typeface="Frutiger-Light"/>
              </a:rPr>
              <a:t>4. Share your viewpoint: Share all relevant information that is important to</a:t>
            </a:r>
          </a:p>
          <a:p>
            <a:pPr algn="l"/>
            <a:r>
              <a:rPr lang="en-US" dirty="0">
                <a:latin typeface="Frutiger-Light"/>
              </a:rPr>
              <a:t>the situation</a:t>
            </a:r>
          </a:p>
          <a:p>
            <a:pPr algn="l"/>
            <a:r>
              <a:rPr lang="en-US" dirty="0">
                <a:latin typeface="Frutiger-Light"/>
              </a:rPr>
              <a:t>5. Seek common ground: Highlight common interests and focus on solutions</a:t>
            </a:r>
          </a:p>
          <a:p>
            <a:pPr algn="l"/>
            <a:r>
              <a:rPr lang="en-US" dirty="0">
                <a:latin typeface="Frutiger-Light"/>
              </a:rPr>
              <a:t>6. Reach agreement on next steps: Clarify process and time for move-forward</a:t>
            </a:r>
          </a:p>
          <a:p>
            <a:pPr algn="l"/>
            <a:r>
              <a:rPr lang="en-US" dirty="0">
                <a:latin typeface="Frutiger-Light"/>
              </a:rPr>
              <a:t>plan</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a:t>Revisit workshop goals</a:t>
            </a:r>
            <a:r>
              <a:rPr lang="en-US" baseline="0" dirty="0"/>
              <a:t> and objectives.</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a:t>Revisit workshop goals</a:t>
            </a:r>
            <a:r>
              <a:rPr lang="en-US" baseline="0" dirty="0"/>
              <a:t> and objectives.</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23</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a:t>• Key Competencies from the </a:t>
            </a:r>
            <a:r>
              <a:rPr lang="en-US" i="1" dirty="0"/>
              <a:t>CanMEDS 2015 Physician Competency Framework</a:t>
            </a:r>
          </a:p>
          <a:p>
            <a:pPr algn="l"/>
            <a:r>
              <a:rPr lang="en-US" dirty="0"/>
              <a:t>• Avoid including competencies for learners</a:t>
            </a:r>
          </a:p>
          <a:p>
            <a:pPr algn="l"/>
            <a:r>
              <a:rPr lang="en-US" dirty="0"/>
              <a:t>• You may wish to use this slide if you are giving the presentation to teachers or planners</a:t>
            </a:r>
          </a:p>
          <a:p>
            <a:pPr algn="l"/>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a:t>• From the CanMEDS 2015 Physician Competency Framework</a:t>
            </a:r>
          </a:p>
          <a:p>
            <a:pPr algn="l"/>
            <a:r>
              <a:rPr lang="en-US" dirty="0"/>
              <a:t>• Use one slide for each key competency and associated enabling competencies</a:t>
            </a:r>
          </a:p>
          <a:p>
            <a:pPr algn="l"/>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utiger-Light"/>
              </a:rPr>
              <a:t>• From the </a:t>
            </a:r>
            <a:r>
              <a:rPr kumimoji="0" lang="en-US" sz="1200" b="0" i="1" u="none" strike="noStrike" kern="1200" cap="none" spc="0" normalizeH="0" baseline="0" noProof="0" dirty="0">
                <a:ln>
                  <a:noFill/>
                </a:ln>
                <a:solidFill>
                  <a:srgbClr val="000000"/>
                </a:solidFill>
                <a:effectLst/>
                <a:uLnTx/>
                <a:uFillTx/>
                <a:latin typeface="Frutiger-LightItalic"/>
              </a:rPr>
              <a:t>CanMEDS 2015 Physician Competency Framework</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utiger-Light"/>
              </a:rPr>
              <a:t>• Use one slide for each key competency and associated enabling competencies</a:t>
            </a:r>
            <a:endParaRPr kumimoji="0" lang="en-US" sz="1200" b="0" i="0" u="none" strike="noStrike" kern="1200" cap="none" spc="0" normalizeH="0" baseline="0" noProof="0" dirty="0">
              <a:ln>
                <a:noFill/>
              </a:ln>
              <a:solidFill>
                <a:srgbClr val="000000"/>
              </a:solidFill>
              <a:effectLst/>
              <a:uLnTx/>
              <a:uFillTx/>
              <a:latin typeface="Times" charset="0"/>
            </a:endParaRPr>
          </a:p>
          <a:p>
            <a:pPr algn="l"/>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Frutiger-Light"/>
              </a:rPr>
              <a:t>• From the </a:t>
            </a:r>
            <a:r>
              <a:rPr kumimoji="0" lang="en-US" sz="1200" b="0" i="1" u="none" strike="noStrike" kern="1200" cap="none" spc="0" normalizeH="0" baseline="0" noProof="0" dirty="0">
                <a:ln>
                  <a:noFill/>
                </a:ln>
                <a:solidFill>
                  <a:srgbClr val="000000"/>
                </a:solidFill>
                <a:effectLst/>
                <a:uLnTx/>
                <a:uFillTx/>
                <a:latin typeface="Frutiger-LightItalic"/>
              </a:rPr>
              <a:t>CanMEDS 2015 Physician Competency Framework</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Frutiger-Light"/>
              </a:rPr>
              <a:t>• Use one slide for each key competency and associated enabling competencies</a:t>
            </a:r>
            <a:endParaRPr kumimoji="0" lang="en-US" sz="1200" b="0" i="0" u="none" strike="noStrike" kern="1200" cap="none" spc="0" normalizeH="0" baseline="0" noProof="0">
              <a:ln>
                <a:noFill/>
              </a:ln>
              <a:solidFill>
                <a:srgbClr val="000000"/>
              </a:solidFill>
              <a:effectLst/>
              <a:uLnTx/>
              <a:uFillTx/>
              <a:latin typeface="Times" charset="0"/>
            </a:endParaRPr>
          </a:p>
          <a:p>
            <a:pPr algn="l"/>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r>
              <a:rPr lang="en-US" i="0" dirty="0"/>
              <a:t>• SAMPLE goals and objectives of the session – revise as required.</a:t>
            </a:r>
          </a:p>
          <a:p>
            <a:r>
              <a:rPr lang="en-US" i="0" dirty="0"/>
              <a:t>• CONSIDER doing a ‘warm up activity’</a:t>
            </a:r>
          </a:p>
          <a:p>
            <a:r>
              <a:rPr lang="en-US" i="0" dirty="0"/>
              <a:t>• Review/revise goals and objectives.</a:t>
            </a:r>
          </a:p>
          <a:p>
            <a:r>
              <a:rPr lang="en-US" i="0" dirty="0"/>
              <a:t>• Insert agenda slide if desired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p:txBody>
          <a:bodyPr/>
          <a:lstStyle/>
          <a:p>
            <a:r>
              <a:rPr lang="en-US" dirty="0"/>
              <a:t>Reasons</a:t>
            </a:r>
            <a:r>
              <a:rPr lang="en-US" baseline="0" dirty="0"/>
              <a:t> why this Role is important.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en-US" dirty="0"/>
              <a:t>• Definition from the </a:t>
            </a:r>
            <a:r>
              <a:rPr lang="en-US" i="1" dirty="0"/>
              <a:t>CanMEDS 2015 Physician Competency Framework</a:t>
            </a:r>
          </a:p>
          <a:p>
            <a:r>
              <a:rPr lang="en-US" dirty="0"/>
              <a:t>• Avoid including competencies for learners</a:t>
            </a:r>
          </a:p>
          <a:p>
            <a:r>
              <a:rPr lang="en-US" dirty="0"/>
              <a:t>• If you are giving this presentation to teachers or planners, you may want to add the key and enabling competencies</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a:t>Trigger words relating to the process of Collaboration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a:t>Trigger words relating to the content of Collaboration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baseline="0" dirty="0"/>
              <a:t>Additional points are:</a:t>
            </a:r>
          </a:p>
          <a:p>
            <a:pPr marL="174708" indent="-174708">
              <a:buFont typeface="Arial" pitchFamily="34" charset="0"/>
              <a:buChar char="•"/>
            </a:pPr>
            <a:r>
              <a:rPr lang="en-US" dirty="0"/>
              <a:t>are receptive to feedback</a:t>
            </a:r>
          </a:p>
          <a:p>
            <a:pPr marL="174708" indent="-174708">
              <a:buFont typeface="Arial" pitchFamily="34" charset="0"/>
              <a:buChar char="•"/>
            </a:pPr>
            <a:r>
              <a:rPr lang="en-US" dirty="0"/>
              <a:t>recognize their own limitations and blind spots</a:t>
            </a:r>
          </a:p>
          <a:p>
            <a:pPr marL="174708" indent="-174708">
              <a:buFont typeface="Arial" pitchFamily="34" charset="0"/>
              <a:buChar char="•"/>
            </a:pPr>
            <a:r>
              <a:rPr lang="en-US" dirty="0"/>
              <a:t>are good listeners and good communicators</a:t>
            </a:r>
          </a:p>
          <a:p>
            <a:pPr marL="174708" indent="-174708">
              <a:buFont typeface="Arial" pitchFamily="34" charset="0"/>
              <a:buChar char="•"/>
            </a:pPr>
            <a:r>
              <a:rPr lang="en-US" dirty="0"/>
              <a:t>transfer and share relevant information in an effective way</a:t>
            </a:r>
          </a:p>
          <a:p>
            <a:pPr marL="174708" indent="-174708">
              <a:buFont typeface="Arial" pitchFamily="34" charset="0"/>
              <a:buChar char="•"/>
            </a:pPr>
            <a:r>
              <a:rPr lang="en-US" dirty="0"/>
              <a:t>aren’t afraid to ask for help and always look for ways to be helpful</a:t>
            </a:r>
          </a:p>
          <a:p>
            <a:pPr marL="174708" indent="-174708">
              <a:buFont typeface="Arial" pitchFamily="34" charset="0"/>
              <a:buChar char="•"/>
            </a:pPr>
            <a:endParaRPr lang="en-US" dirty="0"/>
          </a:p>
          <a:p>
            <a:pPr marL="174708" marR="0" indent="-174708"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dirty="0"/>
              <a:t>Provide clinical and local</a:t>
            </a:r>
            <a:r>
              <a:rPr lang="en-US" baseline="0" dirty="0"/>
              <a:t> examples</a:t>
            </a:r>
          </a:p>
          <a:p>
            <a:pPr marL="174708" indent="-174708">
              <a:buFont typeface="Arial" pitchFamily="34" charset="0"/>
              <a:buChar cha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a:t>Clarifies some misconceptions about collaboration.</a:t>
            </a:r>
          </a:p>
          <a:p>
            <a:pPr marL="174708" indent="-174708">
              <a:buFont typeface="Arial" pitchFamily="34" charset="0"/>
              <a:buChar char="•"/>
            </a:pPr>
            <a:r>
              <a:rPr lang="en-US" baseline="0" dirty="0"/>
              <a:t>The ‘team’, ‘teamwork’ and ‘collaboration’ have different meanings. Collaboration is active, deliberate and relationship-</a:t>
            </a:r>
            <a:r>
              <a:rPr lang="en-US" baseline="0" dirty="0" err="1"/>
              <a:t>centred</a:t>
            </a:r>
            <a:r>
              <a:rPr lang="en-US" baseline="0" dirty="0"/>
              <a:t>.</a:t>
            </a:r>
          </a:p>
          <a:p>
            <a:pPr marL="174708" indent="-174708">
              <a:buFont typeface="Arial" pitchFamily="34" charset="0"/>
              <a:buChar char="•"/>
            </a:pPr>
            <a:r>
              <a:rPr lang="en-US" baseline="0" dirty="0"/>
              <a:t>Good collaboration is varied and involves two or more people, occurs in same or different locations and/or includes colleagues from different or same profession.</a:t>
            </a:r>
          </a:p>
          <a:p>
            <a:pPr marL="174708" indent="-174708">
              <a:buFont typeface="Arial" pitchFamily="34" charset="0"/>
              <a:buChar char="•"/>
            </a:pPr>
            <a:r>
              <a:rPr lang="en-US" baseline="0" dirty="0"/>
              <a:t>The degree of collaboration necessary is dependent on the complexity of the situation and based on patient (not practitioner) needs.</a:t>
            </a:r>
          </a:p>
          <a:p>
            <a:pPr marL="174708" indent="-174708">
              <a:buFont typeface="Arial" pitchFamily="34" charset="0"/>
              <a:buChar char="•"/>
            </a:pPr>
            <a:r>
              <a:rPr lang="en-US" baseline="0" dirty="0"/>
              <a:t>Collaborative decision-making includes actively sharing, soliciting and encouraging diverse perspectives so the best course of action can be determined</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en-US"/>
              <a:t>T2 - Teaching the Collaborator Role</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en-US"/>
              <a:t>T2 - Teaching the Collaborator Role</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Collaborator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Collaborator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Collaborator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Collaborator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en-US"/>
              <a:t>T2 - Teaching the Collaborator Role</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en-US"/>
              <a:t>T2 - Teaching the Collaborator Role</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en-US"/>
              <a:t>T2 - Teaching the Collaborator Role</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en-US"/>
              <a:t>T2 - Teaching the Collaborator Role</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en-US"/>
              <a:t>T2 - Teaching the Collaborator Role</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snet.ahrq.gov/primer.aspx?primerID=9"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p:txBody>
          <a:bodyPr/>
          <a:lstStyle/>
          <a:p>
            <a:r>
              <a:rPr lang="en-US" dirty="0"/>
              <a:t>T2 - Teaching the Collaborator Role</a:t>
            </a:r>
          </a:p>
        </p:txBody>
      </p:sp>
      <p:sp>
        <p:nvSpPr>
          <p:cNvPr id="12" name="TextBox 10">
            <a:extLst>
              <a:ext uri="{FF2B5EF4-FFF2-40B4-BE49-F238E27FC236}">
                <a16:creationId xmlns:a16="http://schemas.microsoft.com/office/drawing/2014/main" id="{0E9A07DB-5481-B247-BB9A-CE5335FF485C}"/>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p:txBody>
          <a:bodyPr/>
          <a:lstStyle/>
          <a:p>
            <a:r>
              <a:rPr lang="en-US" dirty="0"/>
              <a:t>CanMEDS Collaborator</a:t>
            </a:r>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Collaborator Intelligence (CI) key domains</a:t>
            </a:r>
          </a:p>
        </p:txBody>
      </p:sp>
      <p:sp>
        <p:nvSpPr>
          <p:cNvPr id="20486" name="Rectangle 6"/>
          <p:cNvSpPr>
            <a:spLocks noGrp="1" noChangeArrowheads="1"/>
          </p:cNvSpPr>
          <p:nvPr>
            <p:ph type="body" idx="1"/>
          </p:nvPr>
        </p:nvSpPr>
        <p:spPr>
          <a:xfrm>
            <a:off x="2207568" y="1556792"/>
            <a:ext cx="7539186" cy="4890864"/>
          </a:xfrm>
        </p:spPr>
        <p:txBody>
          <a:bodyPr/>
          <a:lstStyle/>
          <a:p>
            <a:endParaRPr lang="en-US" dirty="0"/>
          </a:p>
          <a:p>
            <a:endParaRPr lang="en-US" dirty="0"/>
          </a:p>
          <a:p>
            <a:r>
              <a:rPr lang="en-US" dirty="0"/>
              <a:t>Self</a:t>
            </a:r>
          </a:p>
          <a:p>
            <a:r>
              <a:rPr lang="en-US" dirty="0"/>
              <a:t>Relationships </a:t>
            </a:r>
          </a:p>
          <a:p>
            <a:r>
              <a:rPr lang="en-US" dirty="0"/>
              <a:t>Context </a:t>
            </a:r>
          </a:p>
          <a:p>
            <a:r>
              <a:rPr lang="en-US" dirty="0"/>
              <a:t>System</a:t>
            </a:r>
          </a:p>
        </p:txBody>
      </p:sp>
      <p:sp>
        <p:nvSpPr>
          <p:cNvPr id="2" name="Footer Placeholder 1">
            <a:extLst>
              <a:ext uri="{FF2B5EF4-FFF2-40B4-BE49-F238E27FC236}">
                <a16:creationId xmlns:a16="http://schemas.microsoft.com/office/drawing/2014/main" id="{6DEAC4B2-1913-4CC4-8484-8C717C3CD765}"/>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A992684A-CAE9-4C22-B711-0EA1C2A92A6B}"/>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2302684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Understanding collaboration in everyday care </a:t>
            </a:r>
          </a:p>
        </p:txBody>
      </p:sp>
      <p:sp>
        <p:nvSpPr>
          <p:cNvPr id="20486" name="Rectangle 6"/>
          <p:cNvSpPr>
            <a:spLocks noGrp="1" noChangeArrowheads="1"/>
          </p:cNvSpPr>
          <p:nvPr>
            <p:ph type="body" idx="1"/>
          </p:nvPr>
        </p:nvSpPr>
        <p:spPr>
          <a:xfrm>
            <a:off x="838200" y="1556792"/>
            <a:ext cx="10515600" cy="4890864"/>
          </a:xfrm>
        </p:spPr>
        <p:txBody>
          <a:bodyPr/>
          <a:lstStyle/>
          <a:p>
            <a:pPr marL="514350" indent="-514350">
              <a:buFont typeface="+mj-lt"/>
              <a:buAutoNum type="arabicPeriod"/>
            </a:pPr>
            <a:r>
              <a:rPr lang="en-US" dirty="0"/>
              <a:t>Draw learners attentions to context in which collaboration is particularly important for your specialty</a:t>
            </a:r>
          </a:p>
          <a:p>
            <a:pPr marL="514350" indent="-514350">
              <a:buFont typeface="+mj-lt"/>
              <a:buAutoNum type="arabicPeriod"/>
            </a:pPr>
            <a:r>
              <a:rPr lang="en-US" dirty="0"/>
              <a:t>Discuss how to establish and maintain positive relationships with colleagues</a:t>
            </a:r>
          </a:p>
          <a:p>
            <a:pPr marL="514350" indent="-514350">
              <a:buFont typeface="+mj-lt"/>
              <a:buAutoNum type="arabicPeriod"/>
            </a:pPr>
            <a:r>
              <a:rPr lang="en-US" dirty="0"/>
              <a:t>Explore the positive contribution that diversity and difference make to team effectiveness</a:t>
            </a:r>
          </a:p>
          <a:p>
            <a:pPr marL="514350" indent="-514350">
              <a:buFont typeface="+mj-lt"/>
              <a:buAutoNum type="arabicPeriod"/>
            </a:pPr>
            <a:r>
              <a:rPr lang="en-US" dirty="0"/>
              <a:t>Provide structures, approaches and processes to manage differences and resolve conflicts</a:t>
            </a:r>
          </a:p>
        </p:txBody>
      </p:sp>
      <p:sp>
        <p:nvSpPr>
          <p:cNvPr id="2" name="Footer Placeholder 1">
            <a:extLst>
              <a:ext uri="{FF2B5EF4-FFF2-40B4-BE49-F238E27FC236}">
                <a16:creationId xmlns:a16="http://schemas.microsoft.com/office/drawing/2014/main" id="{66E63468-A0C4-4957-9E6D-EBB6AE47C886}"/>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AB9B44B6-DAB4-4619-8DA7-9FB51B762718}"/>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2775828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type="body" idx="1"/>
          </p:nvPr>
        </p:nvSpPr>
        <p:spPr>
          <a:xfrm>
            <a:off x="2326407" y="906343"/>
            <a:ext cx="7539186" cy="4890864"/>
          </a:xfrm>
        </p:spPr>
        <p:txBody>
          <a:bodyPr/>
          <a:lstStyle/>
          <a:p>
            <a:pPr marL="0" indent="0">
              <a:buNone/>
            </a:pPr>
            <a:endParaRPr lang="en-US" i="1" dirty="0">
              <a:solidFill>
                <a:srgbClr val="557FA6"/>
              </a:solidFill>
              <a:latin typeface="Frutiger LT Std 45 Light"/>
              <a:ea typeface="MS Mincho"/>
              <a:cs typeface="Times New Roman"/>
            </a:endParaRPr>
          </a:p>
          <a:p>
            <a:pPr marL="0" indent="0">
              <a:buNone/>
            </a:pPr>
            <a:endParaRPr lang="en-US" i="1" dirty="0">
              <a:solidFill>
                <a:srgbClr val="557FA6"/>
              </a:solidFill>
              <a:latin typeface="Frutiger LT Std 45 Light"/>
              <a:ea typeface="MS Mincho"/>
              <a:cs typeface="Times New Roman"/>
            </a:endParaRPr>
          </a:p>
          <a:p>
            <a:pPr marL="0" indent="0" algn="ctr">
              <a:buNone/>
            </a:pPr>
            <a:r>
              <a:rPr lang="en-US" i="1" dirty="0">
                <a:ea typeface="MS Mincho"/>
                <a:cs typeface="Times New Roman"/>
              </a:rPr>
              <a:t>Relationship-</a:t>
            </a:r>
            <a:r>
              <a:rPr lang="en-US" i="1" dirty="0" err="1">
                <a:ea typeface="MS Mincho"/>
                <a:cs typeface="Times New Roman"/>
              </a:rPr>
              <a:t>centred</a:t>
            </a:r>
            <a:r>
              <a:rPr lang="en-US" i="1" dirty="0">
                <a:ea typeface="MS Mincho"/>
                <a:cs typeface="Times New Roman"/>
              </a:rPr>
              <a:t> care is “an approach that recognizes the importance and uniqueness of each health care participant’s relationship with each other, and considers these relationships to be central in supporting high-quality care, high-quality work environment, and superior organizational performance.</a:t>
            </a:r>
            <a:endParaRPr lang="en-US" dirty="0"/>
          </a:p>
        </p:txBody>
      </p:sp>
      <p:sp>
        <p:nvSpPr>
          <p:cNvPr id="2" name="Footer Placeholder 1">
            <a:extLst>
              <a:ext uri="{FF2B5EF4-FFF2-40B4-BE49-F238E27FC236}">
                <a16:creationId xmlns:a16="http://schemas.microsoft.com/office/drawing/2014/main" id="{86DDAC87-1831-4C86-AF98-BE970C90AA00}"/>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D11DB664-7346-4A96-94C0-72894621FB77}"/>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130623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Features of effective handovers</a:t>
            </a:r>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endParaRPr lang="en-US" dirty="0">
              <a:ea typeface="MS Mincho"/>
              <a:cs typeface="Times New Roman"/>
            </a:endParaRPr>
          </a:p>
          <a:p>
            <a:r>
              <a:rPr lang="en-US" dirty="0">
                <a:ea typeface="MS Mincho"/>
                <a:cs typeface="Times New Roman"/>
              </a:rPr>
              <a:t>Focused on giving and receiving patient information </a:t>
            </a:r>
          </a:p>
          <a:p>
            <a:r>
              <a:rPr lang="en-US" dirty="0">
                <a:ea typeface="MS Mincho"/>
                <a:cs typeface="Times New Roman"/>
              </a:rPr>
              <a:t>Standardized handover tools for verbal communication, electronic handover tools, formal checklists</a:t>
            </a:r>
          </a:p>
          <a:p>
            <a:r>
              <a:rPr lang="en-US" dirty="0">
                <a:ea typeface="MS Mincho"/>
                <a:cs typeface="Times New Roman"/>
              </a:rPr>
              <a:t>Teamwork training in handovers</a:t>
            </a:r>
            <a:endParaRPr lang="en-US" dirty="0"/>
          </a:p>
        </p:txBody>
      </p:sp>
      <p:sp>
        <p:nvSpPr>
          <p:cNvPr id="2" name="Footer Placeholder 1">
            <a:extLst>
              <a:ext uri="{FF2B5EF4-FFF2-40B4-BE49-F238E27FC236}">
                <a16:creationId xmlns:a16="http://schemas.microsoft.com/office/drawing/2014/main" id="{BD0D65FB-BD0C-46EC-B085-E2332711B0B9}"/>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F5F19F0A-D101-4551-812F-7657D0C357D4}"/>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1589816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Risk reduction reminders</a:t>
            </a:r>
          </a:p>
        </p:txBody>
      </p:sp>
      <p:sp>
        <p:nvSpPr>
          <p:cNvPr id="20486" name="Rectangle 6"/>
          <p:cNvSpPr>
            <a:spLocks noGrp="1" noChangeArrowheads="1"/>
          </p:cNvSpPr>
          <p:nvPr>
            <p:ph type="body" idx="1"/>
          </p:nvPr>
        </p:nvSpPr>
        <p:spPr>
          <a:xfrm>
            <a:off x="838200" y="1556792"/>
            <a:ext cx="8908554" cy="4890864"/>
          </a:xfrm>
        </p:spPr>
        <p:txBody>
          <a:bodyPr/>
          <a:lstStyle/>
          <a:p>
            <a:pPr marL="457200" indent="-457200">
              <a:buAutoNum type="arabicPeriod"/>
            </a:pPr>
            <a:endParaRPr lang="en-US" dirty="0">
              <a:ea typeface="MS Mincho"/>
              <a:cs typeface="Times New Roman"/>
            </a:endParaRPr>
          </a:p>
          <a:p>
            <a:pPr marL="457200" indent="-457200">
              <a:buAutoNum type="arabicPeriod"/>
            </a:pPr>
            <a:r>
              <a:rPr lang="en-US" dirty="0">
                <a:ea typeface="MS Mincho"/>
                <a:cs typeface="Times New Roman"/>
              </a:rPr>
              <a:t>Confirm WHY</a:t>
            </a:r>
          </a:p>
          <a:p>
            <a:pPr marL="457200" indent="-457200">
              <a:buAutoNum type="arabicPeriod"/>
            </a:pPr>
            <a:r>
              <a:rPr lang="en-US" dirty="0">
                <a:ea typeface="MS Mincho"/>
                <a:cs typeface="Times New Roman"/>
              </a:rPr>
              <a:t>Confirm WHO</a:t>
            </a:r>
          </a:p>
          <a:p>
            <a:pPr marL="514350" indent="-514350">
              <a:buFont typeface="+mj-lt"/>
              <a:buAutoNum type="arabicPeriod"/>
            </a:pPr>
            <a:r>
              <a:rPr lang="en-US" dirty="0">
                <a:ea typeface="MS Mincho"/>
                <a:cs typeface="Times New Roman"/>
              </a:rPr>
              <a:t>Verify roles and responsibilities </a:t>
            </a:r>
          </a:p>
          <a:p>
            <a:pPr marL="514350" indent="-514350">
              <a:buFont typeface="+mj-lt"/>
              <a:buAutoNum type="arabicPeriod"/>
            </a:pPr>
            <a:r>
              <a:rPr lang="en-US" dirty="0">
                <a:ea typeface="MS Mincho"/>
                <a:cs typeface="Times New Roman"/>
              </a:rPr>
              <a:t>Structure the HOW</a:t>
            </a:r>
          </a:p>
          <a:p>
            <a:pPr marL="514350" indent="-514350">
              <a:buFont typeface="+mj-lt"/>
              <a:buAutoNum type="arabicPeriod"/>
            </a:pPr>
            <a:r>
              <a:rPr lang="en-US" dirty="0">
                <a:ea typeface="MS Mincho"/>
                <a:cs typeface="Times New Roman"/>
              </a:rPr>
              <a:t>Ensure understanding of WHAT</a:t>
            </a:r>
          </a:p>
          <a:p>
            <a:pPr marL="514350" indent="-514350">
              <a:buFont typeface="+mj-lt"/>
              <a:buAutoNum type="arabicPeriod"/>
            </a:pPr>
            <a:r>
              <a:rPr lang="en-US" dirty="0">
                <a:ea typeface="MS Mincho"/>
                <a:cs typeface="Times New Roman"/>
              </a:rPr>
              <a:t>Document</a:t>
            </a:r>
            <a:endParaRPr lang="en-US" dirty="0"/>
          </a:p>
        </p:txBody>
      </p:sp>
      <p:sp>
        <p:nvSpPr>
          <p:cNvPr id="2" name="Footer Placeholder 1">
            <a:extLst>
              <a:ext uri="{FF2B5EF4-FFF2-40B4-BE49-F238E27FC236}">
                <a16:creationId xmlns:a16="http://schemas.microsoft.com/office/drawing/2014/main" id="{8C41D320-4019-4EDE-95BE-E722EC460708}"/>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082B297A-C25F-4153-A71D-2894229021F2}"/>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3877501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E2916F-2C9A-49D2-A795-5075D70A7558}"/>
              </a:ext>
            </a:extLst>
          </p:cNvPr>
          <p:cNvSpPr>
            <a:spLocks noGrp="1"/>
          </p:cNvSpPr>
          <p:nvPr>
            <p:ph type="title"/>
          </p:nvPr>
        </p:nvSpPr>
        <p:spPr/>
        <p:txBody>
          <a:bodyPr/>
          <a:lstStyle/>
          <a:p>
            <a:r>
              <a:rPr lang="en-US" dirty="0"/>
              <a:t>Worksheet T3</a:t>
            </a:r>
          </a:p>
        </p:txBody>
      </p:sp>
      <p:sp>
        <p:nvSpPr>
          <p:cNvPr id="20486" name="Rectangle 6"/>
          <p:cNvSpPr>
            <a:spLocks noGrp="1" noChangeArrowheads="1"/>
          </p:cNvSpPr>
          <p:nvPr>
            <p:ph type="body" idx="1"/>
          </p:nvPr>
        </p:nvSpPr>
        <p:spPr/>
        <p:txBody>
          <a:bodyPr/>
          <a:lstStyle/>
          <a:p>
            <a:pPr marL="0" indent="0">
              <a:buNone/>
            </a:pPr>
            <a:r>
              <a:rPr lang="en-US" dirty="0">
                <a:ea typeface="MS Mincho"/>
                <a:cs typeface="Times New Roman"/>
              </a:rPr>
              <a:t>Intention vs. Impact</a:t>
            </a:r>
          </a:p>
        </p:txBody>
      </p:sp>
      <p:sp>
        <p:nvSpPr>
          <p:cNvPr id="2" name="Footer Placeholder 1">
            <a:extLst>
              <a:ext uri="{FF2B5EF4-FFF2-40B4-BE49-F238E27FC236}">
                <a16:creationId xmlns:a16="http://schemas.microsoft.com/office/drawing/2014/main" id="{B27EC07A-67E1-4FFF-910A-158B4B3D0F7B}"/>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3602963D-B184-4257-B680-4ECBA0D3EDD2}"/>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2358666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PRIME Model</a:t>
            </a:r>
          </a:p>
        </p:txBody>
      </p:sp>
      <p:sp>
        <p:nvSpPr>
          <p:cNvPr id="20486" name="Rectangle 6"/>
          <p:cNvSpPr>
            <a:spLocks noGrp="1" noChangeArrowheads="1"/>
          </p:cNvSpPr>
          <p:nvPr>
            <p:ph type="body" idx="1"/>
          </p:nvPr>
        </p:nvSpPr>
        <p:spPr>
          <a:xfrm>
            <a:off x="838200" y="1556792"/>
            <a:ext cx="9146232" cy="4890864"/>
          </a:xfrm>
        </p:spPr>
        <p:txBody>
          <a:bodyPr/>
          <a:lstStyle/>
          <a:p>
            <a:pPr marL="0" indent="0">
              <a:buNone/>
            </a:pPr>
            <a:endParaRPr lang="en-US" dirty="0">
              <a:ea typeface="MS Mincho"/>
              <a:cs typeface="Times New Roman"/>
            </a:endParaRPr>
          </a:p>
          <a:p>
            <a:r>
              <a:rPr lang="en-US" b="1" dirty="0">
                <a:ea typeface="MS Mincho"/>
                <a:cs typeface="Times New Roman"/>
              </a:rPr>
              <a:t>P</a:t>
            </a:r>
            <a:r>
              <a:rPr lang="en-US" dirty="0">
                <a:ea typeface="MS Mincho"/>
                <a:cs typeface="Times New Roman"/>
              </a:rPr>
              <a:t>ersonal, professional, and patient differences </a:t>
            </a:r>
          </a:p>
          <a:p>
            <a:r>
              <a:rPr lang="en-US" b="1" dirty="0">
                <a:ea typeface="MS Mincho"/>
                <a:cs typeface="Times New Roman"/>
              </a:rPr>
              <a:t>R</a:t>
            </a:r>
            <a:r>
              <a:rPr lang="en-US" dirty="0">
                <a:ea typeface="MS Mincho"/>
                <a:cs typeface="Times New Roman"/>
              </a:rPr>
              <a:t>ole confusion </a:t>
            </a:r>
          </a:p>
          <a:p>
            <a:r>
              <a:rPr lang="en-US" b="1" dirty="0">
                <a:ea typeface="MS Mincho"/>
                <a:cs typeface="Times New Roman"/>
              </a:rPr>
              <a:t>I</a:t>
            </a:r>
            <a:r>
              <a:rPr lang="en-US" dirty="0">
                <a:ea typeface="MS Mincho"/>
                <a:cs typeface="Times New Roman"/>
              </a:rPr>
              <a:t>nformational deficiencies </a:t>
            </a:r>
          </a:p>
          <a:p>
            <a:r>
              <a:rPr lang="en-US" b="1" dirty="0">
                <a:ea typeface="MS Mincho"/>
                <a:cs typeface="Times New Roman"/>
              </a:rPr>
              <a:t>M</a:t>
            </a:r>
            <a:r>
              <a:rPr lang="en-US" dirty="0">
                <a:ea typeface="MS Mincho"/>
                <a:cs typeface="Times New Roman"/>
              </a:rPr>
              <a:t>ethods </a:t>
            </a:r>
          </a:p>
          <a:p>
            <a:r>
              <a:rPr lang="en-US" b="1" dirty="0">
                <a:ea typeface="MS Mincho"/>
                <a:cs typeface="Times New Roman"/>
              </a:rPr>
              <a:t>E</a:t>
            </a:r>
            <a:r>
              <a:rPr lang="en-US" dirty="0">
                <a:ea typeface="MS Mincho"/>
                <a:cs typeface="Times New Roman"/>
              </a:rPr>
              <a:t>nvironmental stress</a:t>
            </a:r>
          </a:p>
          <a:p>
            <a:pPr marL="0" indent="0" algn="ctr">
              <a:buNone/>
            </a:pPr>
            <a:endParaRPr lang="en-US" dirty="0">
              <a:ea typeface="MS Mincho"/>
              <a:cs typeface="Times New Roman"/>
            </a:endParaRPr>
          </a:p>
        </p:txBody>
      </p:sp>
      <p:sp>
        <p:nvSpPr>
          <p:cNvPr id="2" name="Footer Placeholder 1">
            <a:extLst>
              <a:ext uri="{FF2B5EF4-FFF2-40B4-BE49-F238E27FC236}">
                <a16:creationId xmlns:a16="http://schemas.microsoft.com/office/drawing/2014/main" id="{076F8CF0-3312-43BB-AE51-0570718B0868}"/>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6192E049-C299-4B9B-B2AA-CDB31926492F}"/>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1892606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DF0538-4054-4C20-BD66-F73B7C50BCE8}"/>
              </a:ext>
            </a:extLst>
          </p:cNvPr>
          <p:cNvSpPr>
            <a:spLocks noGrp="1"/>
          </p:cNvSpPr>
          <p:nvPr>
            <p:ph type="title"/>
          </p:nvPr>
        </p:nvSpPr>
        <p:spPr/>
        <p:txBody>
          <a:bodyPr/>
          <a:lstStyle/>
          <a:p>
            <a:r>
              <a:rPr lang="en-US" dirty="0"/>
              <a:t>Worksheet T4</a:t>
            </a:r>
          </a:p>
        </p:txBody>
      </p:sp>
      <p:sp>
        <p:nvSpPr>
          <p:cNvPr id="20486" name="Rectangle 6"/>
          <p:cNvSpPr>
            <a:spLocks noGrp="1" noChangeArrowheads="1"/>
          </p:cNvSpPr>
          <p:nvPr>
            <p:ph type="body" idx="1"/>
          </p:nvPr>
        </p:nvSpPr>
        <p:spPr/>
        <p:txBody>
          <a:bodyPr/>
          <a:lstStyle/>
          <a:p>
            <a:pPr marL="0" indent="0">
              <a:buNone/>
            </a:pPr>
            <a:r>
              <a:rPr lang="en-US" dirty="0">
                <a:ea typeface="MS Mincho"/>
                <a:cs typeface="Times New Roman"/>
              </a:rPr>
              <a:t>Prime Factors</a:t>
            </a:r>
          </a:p>
        </p:txBody>
      </p:sp>
      <p:sp>
        <p:nvSpPr>
          <p:cNvPr id="2" name="Footer Placeholder 1">
            <a:extLst>
              <a:ext uri="{FF2B5EF4-FFF2-40B4-BE49-F238E27FC236}">
                <a16:creationId xmlns:a16="http://schemas.microsoft.com/office/drawing/2014/main" id="{36FB2EC2-EA14-41F6-8F8F-E0DBF58D9F8D}"/>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3EEC23A9-1107-4FBB-8578-F153A6317403}"/>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1012707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type="body" idx="1"/>
          </p:nvPr>
        </p:nvSpPr>
        <p:spPr>
          <a:xfrm>
            <a:off x="1404594" y="1057171"/>
            <a:ext cx="8870061" cy="4890864"/>
          </a:xfrm>
        </p:spPr>
        <p:txBody>
          <a:bodyPr/>
          <a:lstStyle/>
          <a:p>
            <a:pPr marL="0" indent="0" algn="ctr">
              <a:buNone/>
            </a:pPr>
            <a:endParaRPr lang="en-US" dirty="0">
              <a:ea typeface="MS Mincho"/>
              <a:cs typeface="Times New Roman"/>
            </a:endParaRPr>
          </a:p>
          <a:p>
            <a:pPr marL="0" indent="0">
              <a:buNone/>
            </a:pPr>
            <a:r>
              <a:rPr lang="en-US" b="1" dirty="0">
                <a:ea typeface="MS Mincho"/>
                <a:cs typeface="Times New Roman"/>
              </a:rPr>
              <a:t>‘In the moment’ </a:t>
            </a:r>
            <a:r>
              <a:rPr lang="en-US" dirty="0">
                <a:ea typeface="MS Mincho"/>
                <a:cs typeface="Times New Roman"/>
              </a:rPr>
              <a:t>rules for managing differences and conflict</a:t>
            </a:r>
          </a:p>
          <a:p>
            <a:pPr marL="514350" indent="-514350">
              <a:buFont typeface="+mj-lt"/>
              <a:buAutoNum type="arabicPeriod"/>
            </a:pPr>
            <a:r>
              <a:rPr lang="en-US" dirty="0">
                <a:ea typeface="MS Mincho"/>
                <a:cs typeface="Times New Roman"/>
              </a:rPr>
              <a:t>Stay calm</a:t>
            </a:r>
          </a:p>
          <a:p>
            <a:pPr marL="514350" indent="-514350">
              <a:buFont typeface="+mj-lt"/>
              <a:buAutoNum type="arabicPeriod"/>
            </a:pPr>
            <a:r>
              <a:rPr lang="en-US" dirty="0">
                <a:ea typeface="MS Mincho"/>
                <a:cs typeface="Times New Roman"/>
              </a:rPr>
              <a:t>Stay focused</a:t>
            </a:r>
          </a:p>
          <a:p>
            <a:pPr marL="514350" indent="-514350">
              <a:buFont typeface="+mj-lt"/>
              <a:buAutoNum type="arabicPeriod"/>
            </a:pPr>
            <a:r>
              <a:rPr lang="en-US" dirty="0">
                <a:ea typeface="MS Mincho"/>
                <a:cs typeface="Times New Roman"/>
              </a:rPr>
              <a:t>Slow down and talk to others</a:t>
            </a:r>
          </a:p>
          <a:p>
            <a:pPr marL="514350" indent="-514350">
              <a:buFont typeface="+mj-lt"/>
              <a:buAutoNum type="arabicPeriod"/>
            </a:pPr>
            <a:r>
              <a:rPr lang="en-US" dirty="0">
                <a:ea typeface="MS Mincho"/>
                <a:cs typeface="Times New Roman"/>
              </a:rPr>
              <a:t>Redirect others as needed</a:t>
            </a:r>
          </a:p>
        </p:txBody>
      </p:sp>
      <p:sp>
        <p:nvSpPr>
          <p:cNvPr id="2" name="Footer Placeholder 1">
            <a:extLst>
              <a:ext uri="{FF2B5EF4-FFF2-40B4-BE49-F238E27FC236}">
                <a16:creationId xmlns:a16="http://schemas.microsoft.com/office/drawing/2014/main" id="{F2865E7C-D283-4F08-9173-97B48C621B48}"/>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A14EDCE1-9E43-43D3-8D4B-CA71333E5F40}"/>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684007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Approaches to apply to different situations</a:t>
            </a:r>
          </a:p>
        </p:txBody>
      </p:sp>
      <p:sp>
        <p:nvSpPr>
          <p:cNvPr id="20486" name="Rectangle 6"/>
          <p:cNvSpPr>
            <a:spLocks noGrp="1" noChangeArrowheads="1"/>
          </p:cNvSpPr>
          <p:nvPr>
            <p:ph type="body" idx="1"/>
          </p:nvPr>
        </p:nvSpPr>
        <p:spPr>
          <a:xfrm>
            <a:off x="2207568" y="1556792"/>
            <a:ext cx="7539186" cy="4890864"/>
          </a:xfrm>
        </p:spPr>
        <p:txBody>
          <a:bodyPr/>
          <a:lstStyle/>
          <a:p>
            <a:pPr marL="514350" indent="-514350">
              <a:buFont typeface="+mj-lt"/>
              <a:buAutoNum type="arabicPeriod"/>
            </a:pPr>
            <a:endParaRPr lang="en-US" dirty="0">
              <a:ea typeface="MS Mincho"/>
              <a:cs typeface="Times New Roman"/>
            </a:endParaRPr>
          </a:p>
          <a:p>
            <a:pPr marL="514350" indent="-514350">
              <a:buFont typeface="+mj-lt"/>
              <a:buAutoNum type="arabicPeriod"/>
            </a:pPr>
            <a:r>
              <a:rPr lang="en-US" dirty="0">
                <a:ea typeface="MS Mincho"/>
                <a:cs typeface="Times New Roman"/>
              </a:rPr>
              <a:t>Dictate</a:t>
            </a:r>
          </a:p>
          <a:p>
            <a:pPr marL="514350" indent="-514350">
              <a:buFont typeface="+mj-lt"/>
              <a:buAutoNum type="arabicPeriod"/>
            </a:pPr>
            <a:r>
              <a:rPr lang="en-US" dirty="0">
                <a:ea typeface="MS Mincho"/>
                <a:cs typeface="Times New Roman"/>
              </a:rPr>
              <a:t>Avoid</a:t>
            </a:r>
          </a:p>
          <a:p>
            <a:pPr marL="514350" indent="-514350">
              <a:buFont typeface="+mj-lt"/>
              <a:buAutoNum type="arabicPeriod"/>
            </a:pPr>
            <a:r>
              <a:rPr lang="en-US" dirty="0">
                <a:ea typeface="MS Mincho"/>
                <a:cs typeface="Times New Roman"/>
              </a:rPr>
              <a:t>Accommodate</a:t>
            </a:r>
          </a:p>
          <a:p>
            <a:pPr marL="514350" indent="-514350">
              <a:buFont typeface="+mj-lt"/>
              <a:buAutoNum type="arabicPeriod"/>
            </a:pPr>
            <a:r>
              <a:rPr lang="en-US" dirty="0">
                <a:ea typeface="MS Mincho"/>
                <a:cs typeface="Times New Roman"/>
              </a:rPr>
              <a:t>Compromise</a:t>
            </a:r>
          </a:p>
          <a:p>
            <a:pPr marL="514350" indent="-514350">
              <a:buFont typeface="+mj-lt"/>
              <a:buAutoNum type="arabicPeriod"/>
            </a:pPr>
            <a:r>
              <a:rPr lang="en-US" dirty="0">
                <a:ea typeface="MS Mincho"/>
                <a:cs typeface="Times New Roman"/>
              </a:rPr>
              <a:t>Collaborate</a:t>
            </a:r>
          </a:p>
        </p:txBody>
      </p:sp>
      <p:sp>
        <p:nvSpPr>
          <p:cNvPr id="2" name="Footer Placeholder 1">
            <a:extLst>
              <a:ext uri="{FF2B5EF4-FFF2-40B4-BE49-F238E27FC236}">
                <a16:creationId xmlns:a16="http://schemas.microsoft.com/office/drawing/2014/main" id="{E8F1E352-C31E-46A8-8D4F-74D99BB7C817}"/>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901F95D2-9C4D-446A-91D7-1EB953CCD42B}"/>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674366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 name="Rectangle 41"/>
          <p:cNvSpPr>
            <a:spLocks noGrp="1" noChangeArrowheads="1"/>
          </p:cNvSpPr>
          <p:nvPr>
            <p:ph type="body" idx="1"/>
          </p:nvPr>
        </p:nvSpPr>
        <p:spPr/>
        <p:txBody>
          <a:bodyPr/>
          <a:lstStyle/>
          <a:p>
            <a:pPr marL="0" indent="0">
              <a:buNone/>
            </a:pPr>
            <a:r>
              <a:rPr lang="en-CA" sz="2000" dirty="0"/>
              <a:t>The unmodified content below was created for the </a:t>
            </a:r>
            <a:r>
              <a:rPr lang="en-CA" sz="2000" i="1" dirty="0"/>
              <a:t>CanMEDS Teaching and Assessment Tools Guide </a:t>
            </a:r>
            <a:r>
              <a:rPr lang="en-CA" sz="2000" dirty="0"/>
              <a:t>by S Glover Takahashi, D Richardson and D Martin and 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buNone/>
            </a:pPr>
            <a:r>
              <a:rPr lang="en-CA" sz="2000" b="1" u="sng" dirty="0"/>
              <a:t>NOTICE:  The content below may have been modified from its original form and may not represent the opinion or views of the Royal College.</a:t>
            </a:r>
            <a:endParaRPr lang="en-US" sz="2000" dirty="0"/>
          </a:p>
        </p:txBody>
      </p:sp>
      <p:sp>
        <p:nvSpPr>
          <p:cNvPr id="2" name="Footer Placeholder 1">
            <a:extLst>
              <a:ext uri="{FF2B5EF4-FFF2-40B4-BE49-F238E27FC236}">
                <a16:creationId xmlns:a16="http://schemas.microsoft.com/office/drawing/2014/main" id="{B49D322A-F4EF-43F6-8848-7832B4E8AC4B}"/>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B17365A1-3FFD-4680-8CB5-A2B1805F4144}"/>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0086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Steps and hints to promote understanding</a:t>
            </a:r>
          </a:p>
        </p:txBody>
      </p:sp>
      <p:sp>
        <p:nvSpPr>
          <p:cNvPr id="20486" name="Rectangle 6"/>
          <p:cNvSpPr>
            <a:spLocks noGrp="1" noChangeArrowheads="1"/>
          </p:cNvSpPr>
          <p:nvPr>
            <p:ph type="body" idx="1"/>
          </p:nvPr>
        </p:nvSpPr>
        <p:spPr>
          <a:xfrm>
            <a:off x="2207568" y="1330549"/>
            <a:ext cx="7539186" cy="4890864"/>
          </a:xfrm>
        </p:spPr>
        <p:txBody>
          <a:bodyPr/>
          <a:lstStyle/>
          <a:p>
            <a:pPr marL="0" indent="0">
              <a:buNone/>
            </a:pPr>
            <a:endParaRPr lang="en-US" dirty="0">
              <a:ea typeface="MS Mincho"/>
              <a:cs typeface="Times New Roman"/>
            </a:endParaRPr>
          </a:p>
          <a:p>
            <a:pPr marL="457200" indent="-457200">
              <a:buAutoNum type="arabicPeriod"/>
            </a:pPr>
            <a:r>
              <a:rPr lang="en-US" dirty="0">
                <a:ea typeface="MS Mincho"/>
                <a:cs typeface="Times New Roman"/>
              </a:rPr>
              <a:t>Identify the need for a conversation</a:t>
            </a:r>
          </a:p>
          <a:p>
            <a:pPr marL="457200" indent="-457200">
              <a:buAutoNum type="arabicPeriod"/>
            </a:pPr>
            <a:r>
              <a:rPr lang="en-US" dirty="0">
                <a:ea typeface="MS Mincho"/>
                <a:cs typeface="Times New Roman"/>
              </a:rPr>
              <a:t>Actively listen</a:t>
            </a:r>
          </a:p>
          <a:p>
            <a:pPr marL="457200" indent="-457200">
              <a:buAutoNum type="arabicPeriod"/>
            </a:pPr>
            <a:r>
              <a:rPr lang="en-US" dirty="0">
                <a:ea typeface="MS Mincho"/>
                <a:cs typeface="Times New Roman"/>
              </a:rPr>
              <a:t>Acknowledge others’ points of view</a:t>
            </a:r>
          </a:p>
          <a:p>
            <a:pPr marL="514350" indent="-514350">
              <a:buFont typeface="+mj-lt"/>
              <a:buAutoNum type="arabicPeriod"/>
            </a:pPr>
            <a:r>
              <a:rPr lang="en-US" dirty="0">
                <a:ea typeface="MS Mincho"/>
                <a:cs typeface="Times New Roman"/>
              </a:rPr>
              <a:t>Share your viewpoint</a:t>
            </a:r>
          </a:p>
          <a:p>
            <a:pPr marL="514350" indent="-514350">
              <a:buFont typeface="+mj-lt"/>
              <a:buAutoNum type="arabicPeriod"/>
            </a:pPr>
            <a:r>
              <a:rPr lang="en-US" dirty="0">
                <a:ea typeface="MS Mincho"/>
                <a:cs typeface="Times New Roman"/>
              </a:rPr>
              <a:t>Seek common ground</a:t>
            </a:r>
          </a:p>
          <a:p>
            <a:pPr marL="514350" indent="-514350">
              <a:buFont typeface="+mj-lt"/>
              <a:buAutoNum type="arabicPeriod"/>
            </a:pPr>
            <a:r>
              <a:rPr lang="en-US" dirty="0">
                <a:ea typeface="MS Mincho"/>
                <a:cs typeface="Times New Roman"/>
              </a:rPr>
              <a:t>Reach agreement on next steps</a:t>
            </a:r>
          </a:p>
        </p:txBody>
      </p:sp>
      <p:sp>
        <p:nvSpPr>
          <p:cNvPr id="2" name="Footer Placeholder 1">
            <a:extLst>
              <a:ext uri="{FF2B5EF4-FFF2-40B4-BE49-F238E27FC236}">
                <a16:creationId xmlns:a16="http://schemas.microsoft.com/office/drawing/2014/main" id="{57C19AEF-040F-423B-A065-60BD9572B115}"/>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9C132D9F-64E9-4DEE-97FF-BA7CDC5E30B9}"/>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4265960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Objectives</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endParaRPr lang="en-US" dirty="0">
              <a:ea typeface="MS Mincho"/>
              <a:cs typeface="Times New Roman"/>
            </a:endParaRPr>
          </a:p>
          <a:p>
            <a:pPr marL="514350" indent="-514350">
              <a:buFont typeface="+mj-lt"/>
              <a:buAutoNum type="arabicPeriod"/>
            </a:pPr>
            <a:r>
              <a:rPr lang="en-US" dirty="0"/>
              <a:t>Recognize common words related to the process and content of Collaboration</a:t>
            </a:r>
          </a:p>
          <a:p>
            <a:pPr marL="514350" indent="-514350">
              <a:buFont typeface="+mj-lt"/>
              <a:buAutoNum type="arabicPeriod"/>
            </a:pPr>
            <a:r>
              <a:rPr lang="en-US" dirty="0"/>
              <a:t>Apply key collaboration steps to example from day to day practice </a:t>
            </a:r>
          </a:p>
          <a:p>
            <a:pPr marL="514350" indent="-514350">
              <a:buFont typeface="+mj-lt"/>
              <a:buAutoNum type="arabicPeriod"/>
            </a:pPr>
            <a:r>
              <a:rPr lang="en-US" dirty="0"/>
              <a:t>Develop personal collaboration resources for day to day practice</a:t>
            </a:r>
          </a:p>
        </p:txBody>
      </p:sp>
      <p:sp>
        <p:nvSpPr>
          <p:cNvPr id="2" name="Footer Placeholder 1">
            <a:extLst>
              <a:ext uri="{FF2B5EF4-FFF2-40B4-BE49-F238E27FC236}">
                <a16:creationId xmlns:a16="http://schemas.microsoft.com/office/drawing/2014/main" id="{AF87BD1E-5B3A-458B-AE88-3A367F3271B0}"/>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8BE117DB-3446-47AF-B11E-FD9444D44973}"/>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2990254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References</a:t>
            </a:r>
          </a:p>
        </p:txBody>
      </p:sp>
      <p:sp>
        <p:nvSpPr>
          <p:cNvPr id="20486" name="Rectangle 6"/>
          <p:cNvSpPr>
            <a:spLocks noGrp="1" noChangeArrowheads="1"/>
          </p:cNvSpPr>
          <p:nvPr>
            <p:ph type="body" idx="1"/>
          </p:nvPr>
        </p:nvSpPr>
        <p:spPr>
          <a:xfrm>
            <a:off x="838200" y="1556792"/>
            <a:ext cx="10653074" cy="4890864"/>
          </a:xfrm>
        </p:spPr>
        <p:txBody>
          <a:bodyPr/>
          <a:lstStyle/>
          <a:p>
            <a:r>
              <a:rPr lang="en-US" sz="1400" dirty="0"/>
              <a:t>Richardson D, Calder L, Dean H, Glover Takahashi S, </a:t>
            </a:r>
            <a:r>
              <a:rPr lang="en-US" sz="1400" dirty="0" err="1"/>
              <a:t>Lebel</a:t>
            </a:r>
            <a:r>
              <a:rPr lang="en-US" sz="1400" dirty="0"/>
              <a:t> P, </a:t>
            </a:r>
            <a:r>
              <a:rPr lang="en-US" sz="1400" dirty="0" err="1"/>
              <a:t>Maniate</a:t>
            </a:r>
            <a:r>
              <a:rPr lang="en-US" sz="1400" dirty="0"/>
              <a:t> J, Martin D, </a:t>
            </a:r>
            <a:r>
              <a:rPr lang="en-US" sz="1400" dirty="0" err="1"/>
              <a:t>Nasmith</a:t>
            </a:r>
            <a:r>
              <a:rPr lang="en-US" sz="1400" dirty="0"/>
              <a:t> L, Newton C, </a:t>
            </a:r>
            <a:r>
              <a:rPr lang="en-US" sz="1400" dirty="0" err="1"/>
              <a:t>Steinert</a:t>
            </a:r>
            <a:r>
              <a:rPr lang="en-US" sz="1400" dirty="0"/>
              <a:t> Y. Collaborator. In: Frank JR, Snell L, </a:t>
            </a:r>
            <a:r>
              <a:rPr lang="en-US" sz="1400" dirty="0" err="1"/>
              <a:t>Sherbino</a:t>
            </a:r>
            <a:r>
              <a:rPr lang="en-US" sz="1400" dirty="0"/>
              <a:t> J, editors. CanMEDS 2015 Physician Competency Framework Ottawa: Royal College of Physicians and Surgeons of Canada; 2015. </a:t>
            </a:r>
          </a:p>
          <a:p>
            <a:r>
              <a:rPr lang="en-US" sz="1400" dirty="0"/>
              <a:t>The Collaborator Intelligence (CI) framework described here outlines the domains for the learning and teaching of the Collaborator Role and is different than the organizational focus of the Collaborative Intelligence described by J. Richard Hackman, 2011.</a:t>
            </a:r>
          </a:p>
          <a:p>
            <a:r>
              <a:rPr lang="en-US" sz="1400" dirty="0"/>
              <a:t>AHRQ. Patient Safety Network. Patient Safety Primers – Handovers and </a:t>
            </a:r>
            <a:r>
              <a:rPr lang="en-US" sz="1400" dirty="0" err="1"/>
              <a:t>signouts</a:t>
            </a:r>
            <a:r>
              <a:rPr lang="en-US" sz="1400" dirty="0"/>
              <a:t>. </a:t>
            </a:r>
            <a:r>
              <a:rPr lang="en-US" sz="1400" dirty="0">
                <a:hlinkClick r:id="rId3"/>
              </a:rPr>
              <a:t>http://psnet.ahrq.gov/primer.aspx?primerID=9</a:t>
            </a:r>
            <a:endParaRPr lang="en-US" sz="1400" dirty="0"/>
          </a:p>
          <a:p>
            <a:r>
              <a:rPr lang="en-US" sz="1400" dirty="0"/>
              <a:t>CMPA Risk Fact Sheet- Patient handovers- A1300-004-E © CMPA 2013. https://www.cmpa-acpm.ca/documents/10179/300031190/patient_handovers-e.pdf</a:t>
            </a:r>
          </a:p>
          <a:p>
            <a:r>
              <a:rPr lang="en-US" sz="1400" dirty="0"/>
              <a:t>Richardson D, Wagner S. Collaborative Teams, Module 2, Educating health professionals in </a:t>
            </a:r>
            <a:r>
              <a:rPr lang="en-US" sz="1400" dirty="0" err="1"/>
              <a:t>interprofessional</a:t>
            </a:r>
            <a:r>
              <a:rPr lang="en-US" sz="1400" dirty="0"/>
              <a:t> care course (</a:t>
            </a:r>
            <a:r>
              <a:rPr lang="en-US" sz="1400" dirty="0" err="1"/>
              <a:t>ehpicTM</a:t>
            </a:r>
            <a:r>
              <a:rPr lang="en-US" sz="1400" dirty="0"/>
              <a:t>), Module 2 - University of Toronto, 2013.</a:t>
            </a:r>
          </a:p>
          <a:p>
            <a:r>
              <a:rPr lang="en-US" sz="1400" dirty="0"/>
              <a:t>Thomas KW. Conflict and conflict management: Reflections and update. </a:t>
            </a:r>
            <a:r>
              <a:rPr lang="en-US" sz="1400" i="1" dirty="0"/>
              <a:t>J of Organ </a:t>
            </a:r>
            <a:r>
              <a:rPr lang="en-US" sz="1400" i="1" dirty="0" err="1"/>
              <a:t>Behav</a:t>
            </a:r>
            <a:r>
              <a:rPr lang="en-US" sz="1400" i="1" dirty="0"/>
              <a:t>. </a:t>
            </a:r>
            <a:r>
              <a:rPr lang="en-US" sz="1400" dirty="0"/>
              <a:t>1992:13(3): 265-74.</a:t>
            </a:r>
          </a:p>
          <a:p>
            <a:r>
              <a:rPr lang="en-US" sz="1400" dirty="0"/>
              <a:t>Shell, GR. Teaching Ideas: Bargaining Styles and Negotiation: </a:t>
            </a:r>
            <a:r>
              <a:rPr lang="en-US" sz="1400" dirty="0" err="1"/>
              <a:t>TheThomas</a:t>
            </a:r>
            <a:r>
              <a:rPr lang="en-US" sz="1400" dirty="0"/>
              <a:t> </a:t>
            </a:r>
            <a:r>
              <a:rPr lang="en-US" sz="1400" dirty="0" err="1"/>
              <a:t>Kilmann</a:t>
            </a:r>
            <a:r>
              <a:rPr lang="en-US" sz="1400" dirty="0"/>
              <a:t> Conflict Mode Instrument in Negotiation Training. </a:t>
            </a:r>
            <a:r>
              <a:rPr lang="en-US" sz="1400" i="1" dirty="0"/>
              <a:t>Negotiation J. </a:t>
            </a:r>
            <a:r>
              <a:rPr lang="en-US" sz="1400" dirty="0"/>
              <a:t>2001;17(2):155-74.</a:t>
            </a:r>
          </a:p>
        </p:txBody>
      </p:sp>
      <p:sp>
        <p:nvSpPr>
          <p:cNvPr id="2" name="Footer Placeholder 1">
            <a:extLst>
              <a:ext uri="{FF2B5EF4-FFF2-40B4-BE49-F238E27FC236}">
                <a16:creationId xmlns:a16="http://schemas.microsoft.com/office/drawing/2014/main" id="{08BAD0CD-B9CD-4B9F-BBBF-95953292E39D}"/>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0C2A82D7-79F3-488B-8526-B0611D21F98D}"/>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446648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C3FDEA-4774-423C-83FE-B6CD96B7BC9D}"/>
              </a:ext>
            </a:extLst>
          </p:cNvPr>
          <p:cNvSpPr>
            <a:spLocks noGrp="1"/>
          </p:cNvSpPr>
          <p:nvPr>
            <p:ph type="title"/>
          </p:nvPr>
        </p:nvSpPr>
        <p:spPr>
          <a:xfrm>
            <a:off x="838199" y="2766218"/>
            <a:ext cx="10515600" cy="1325563"/>
          </a:xfrm>
        </p:spPr>
        <p:txBody>
          <a:bodyPr/>
          <a:lstStyle/>
          <a:p>
            <a:pPr algn="ctr"/>
            <a:r>
              <a:rPr lang="en-US" dirty="0"/>
              <a:t>Other Slides</a:t>
            </a:r>
          </a:p>
        </p:txBody>
      </p:sp>
      <p:sp>
        <p:nvSpPr>
          <p:cNvPr id="5" name="Footer Placeholder 4">
            <a:extLst>
              <a:ext uri="{FF2B5EF4-FFF2-40B4-BE49-F238E27FC236}">
                <a16:creationId xmlns:a16="http://schemas.microsoft.com/office/drawing/2014/main" id="{0B5E763B-D2E8-4972-877D-0658BA7244FC}"/>
              </a:ext>
            </a:extLst>
          </p:cNvPr>
          <p:cNvSpPr>
            <a:spLocks noGrp="1"/>
          </p:cNvSpPr>
          <p:nvPr>
            <p:ph type="ftr" sz="quarter" idx="11"/>
          </p:nvPr>
        </p:nvSpPr>
        <p:spPr/>
        <p:txBody>
          <a:bodyPr/>
          <a:lstStyle/>
          <a:p>
            <a:r>
              <a:rPr lang="en-US"/>
              <a:t>T2 - Teaching the Collaborator Role</a:t>
            </a:r>
            <a:endParaRPr lang="en-US" dirty="0"/>
          </a:p>
        </p:txBody>
      </p:sp>
      <p:sp>
        <p:nvSpPr>
          <p:cNvPr id="6" name="Slide Number Placeholder 5">
            <a:extLst>
              <a:ext uri="{FF2B5EF4-FFF2-40B4-BE49-F238E27FC236}">
                <a16:creationId xmlns:a16="http://schemas.microsoft.com/office/drawing/2014/main" id="{62A34268-0C8F-4F29-9100-3E708E1C6168}"/>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1490135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Collaborator Key Competencies</a:t>
            </a:r>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en-US" dirty="0"/>
              <a:t>Physicians are able to:</a:t>
            </a:r>
          </a:p>
          <a:p>
            <a:pPr marL="514350" indent="-514350">
              <a:buFont typeface="+mj-lt"/>
              <a:buAutoNum type="arabicPeriod"/>
            </a:pPr>
            <a:r>
              <a:rPr lang="en-US" dirty="0"/>
              <a:t>Work effectively with physicians and other colleagues in the health care professions</a:t>
            </a:r>
          </a:p>
          <a:p>
            <a:pPr marL="514350" indent="-514350">
              <a:buFont typeface="+mj-lt"/>
              <a:buAutoNum type="arabicPeriod"/>
            </a:pPr>
            <a:r>
              <a:rPr lang="en-US" dirty="0"/>
              <a:t>Work with physicians and other colleagues in the health care professions to promote understanding, manage differences, and resolve conflicts</a:t>
            </a:r>
          </a:p>
          <a:p>
            <a:pPr marL="514350" indent="-514350">
              <a:buFont typeface="+mj-lt"/>
              <a:buAutoNum type="arabicPeriod"/>
            </a:pPr>
            <a:r>
              <a:rPr lang="en-US" dirty="0"/>
              <a:t>Hand over the care of a patient to another health care professional to facilitate continuity of safe patient care</a:t>
            </a:r>
          </a:p>
        </p:txBody>
      </p:sp>
      <p:sp>
        <p:nvSpPr>
          <p:cNvPr id="2" name="Footer Placeholder 1">
            <a:extLst>
              <a:ext uri="{FF2B5EF4-FFF2-40B4-BE49-F238E27FC236}">
                <a16:creationId xmlns:a16="http://schemas.microsoft.com/office/drawing/2014/main" id="{9EC4E76A-88DB-4C6A-A9D6-D43635BBF01A}"/>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C04E0411-48F4-4234-A95A-D96955BF240A}"/>
              </a:ext>
            </a:extLst>
          </p:cNvPr>
          <p:cNvSpPr>
            <a:spLocks noGrp="1"/>
          </p:cNvSpPr>
          <p:nvPr>
            <p:ph type="sldNum" sz="quarter" idx="12"/>
          </p:nvPr>
        </p:nvSpPr>
        <p:spPr/>
        <p:txBody>
          <a:bodyPr/>
          <a:lstStyle/>
          <a:p>
            <a:fld id="{0F408A5D-059A-A247-8344-29C129C8EF29}" type="slidenum">
              <a:rPr lang="en-US" smtClean="0"/>
              <a:pPr/>
              <a:t>24</a:t>
            </a:fld>
            <a:endParaRPr lang="en-US" dirty="0"/>
          </a:p>
        </p:txBody>
      </p:sp>
    </p:spTree>
    <p:extLst>
      <p:ext uri="{BB962C8B-B14F-4D97-AF65-F5344CB8AC3E}">
        <p14:creationId xmlns:p14="http://schemas.microsoft.com/office/powerpoint/2010/main" val="434019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Collaborator Key Competency 1</a:t>
            </a:r>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en-US" sz="2000" dirty="0"/>
              <a:t>Physicians are able to:</a:t>
            </a:r>
          </a:p>
          <a:p>
            <a:pPr marL="457200" indent="-457200">
              <a:buFont typeface="+mj-lt"/>
              <a:buAutoNum type="arabicPeriod"/>
            </a:pPr>
            <a:r>
              <a:rPr lang="en-US" sz="2000" dirty="0"/>
              <a:t>Work effectively with physicians and other colleagues in the health care professions</a:t>
            </a:r>
          </a:p>
          <a:p>
            <a:pPr marL="457200" lvl="1" indent="0">
              <a:buNone/>
            </a:pPr>
            <a:r>
              <a:rPr lang="en-US" sz="2000" dirty="0"/>
              <a:t>1.1 	Establish and maintain positive relationships with physicians and other colleagues in the 	health care professions to support relationship-</a:t>
            </a:r>
            <a:r>
              <a:rPr lang="en-US" sz="2000" dirty="0" err="1"/>
              <a:t>centred</a:t>
            </a:r>
            <a:r>
              <a:rPr lang="en-US" sz="2000" dirty="0"/>
              <a:t> collaborative care</a:t>
            </a:r>
          </a:p>
          <a:p>
            <a:pPr marL="457200" lvl="1" indent="0">
              <a:buNone/>
            </a:pPr>
            <a:r>
              <a:rPr lang="en-US" sz="2000" dirty="0"/>
              <a:t>1.2 	Negotiate overlapping and shared responsibilities with physicians and other colleagues in 	the health care professions in episodic and ongoing care</a:t>
            </a:r>
          </a:p>
          <a:p>
            <a:pPr marL="457200" lvl="1" indent="0">
              <a:buNone/>
            </a:pPr>
            <a:r>
              <a:rPr lang="en-US" sz="2000" dirty="0"/>
              <a:t>1.3 	Engage in respectful shared decision-making with physicians and other colleagues in the 	health care professions</a:t>
            </a:r>
          </a:p>
        </p:txBody>
      </p:sp>
      <p:sp>
        <p:nvSpPr>
          <p:cNvPr id="2" name="Footer Placeholder 1">
            <a:extLst>
              <a:ext uri="{FF2B5EF4-FFF2-40B4-BE49-F238E27FC236}">
                <a16:creationId xmlns:a16="http://schemas.microsoft.com/office/drawing/2014/main" id="{E778AC4F-63C9-4AAF-AAA6-3C06E4EFE880}"/>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6EBDE311-988F-4516-B633-F7ED35A0C7DF}"/>
              </a:ext>
            </a:extLst>
          </p:cNvPr>
          <p:cNvSpPr>
            <a:spLocks noGrp="1"/>
          </p:cNvSpPr>
          <p:nvPr>
            <p:ph type="sldNum" sz="quarter" idx="12"/>
          </p:nvPr>
        </p:nvSpPr>
        <p:spPr/>
        <p:txBody>
          <a:bodyPr/>
          <a:lstStyle/>
          <a:p>
            <a:fld id="{0F408A5D-059A-A247-8344-29C129C8EF29}" type="slidenum">
              <a:rPr lang="en-US" smtClean="0"/>
              <a:pPr/>
              <a:t>25</a:t>
            </a:fld>
            <a:endParaRPr lang="en-US" dirty="0"/>
          </a:p>
        </p:txBody>
      </p:sp>
    </p:spTree>
    <p:extLst>
      <p:ext uri="{BB962C8B-B14F-4D97-AF65-F5344CB8AC3E}">
        <p14:creationId xmlns:p14="http://schemas.microsoft.com/office/powerpoint/2010/main" val="2800486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Collaborator Key Competency 2</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sz="2000" dirty="0"/>
              <a:t>Physicians are able to:</a:t>
            </a:r>
          </a:p>
          <a:p>
            <a:pPr marL="457200" indent="-457200">
              <a:buFont typeface="+mj-lt"/>
              <a:buAutoNum type="arabicPeriod" startAt="2"/>
            </a:pPr>
            <a:r>
              <a:rPr lang="en-US" sz="2000" dirty="0"/>
              <a:t>Work with physicians and other colleagues in the health care professions to promote understanding, manage differences, and resolve conflicts</a:t>
            </a:r>
          </a:p>
          <a:p>
            <a:pPr marL="457200" lvl="1" indent="0">
              <a:buNone/>
            </a:pPr>
            <a:r>
              <a:rPr lang="en-US" sz="2000" dirty="0"/>
              <a:t>2.1 	Show respect toward collaborators</a:t>
            </a:r>
          </a:p>
          <a:p>
            <a:pPr marL="457200" lvl="1" indent="0">
              <a:buNone/>
            </a:pPr>
            <a:r>
              <a:rPr lang="en-US" sz="2000" dirty="0"/>
              <a:t>2.2 	Implement strategies to promote understanding, manage differences, and resolve conflicts 	in a manner that supports a collaborative culture</a:t>
            </a:r>
          </a:p>
        </p:txBody>
      </p:sp>
      <p:sp>
        <p:nvSpPr>
          <p:cNvPr id="2" name="Footer Placeholder 1">
            <a:extLst>
              <a:ext uri="{FF2B5EF4-FFF2-40B4-BE49-F238E27FC236}">
                <a16:creationId xmlns:a16="http://schemas.microsoft.com/office/drawing/2014/main" id="{C35FBE2C-8987-4628-871E-64043B0BBEF6}"/>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50A30989-191D-4896-8DE3-4F4996CF0CCB}"/>
              </a:ext>
            </a:extLst>
          </p:cNvPr>
          <p:cNvSpPr>
            <a:spLocks noGrp="1"/>
          </p:cNvSpPr>
          <p:nvPr>
            <p:ph type="sldNum" sz="quarter" idx="12"/>
          </p:nvPr>
        </p:nvSpPr>
        <p:spPr/>
        <p:txBody>
          <a:bodyPr/>
          <a:lstStyle/>
          <a:p>
            <a:fld id="{0F408A5D-059A-A247-8344-29C129C8EF29}" type="slidenum">
              <a:rPr lang="en-US" smtClean="0"/>
              <a:pPr/>
              <a:t>26</a:t>
            </a:fld>
            <a:endParaRPr lang="en-US" dirty="0"/>
          </a:p>
        </p:txBody>
      </p:sp>
    </p:spTree>
    <p:extLst>
      <p:ext uri="{BB962C8B-B14F-4D97-AF65-F5344CB8AC3E}">
        <p14:creationId xmlns:p14="http://schemas.microsoft.com/office/powerpoint/2010/main" val="3721039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Collaborator Key Competency 3</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sz="2000" dirty="0"/>
              <a:t>Physicians are able to:</a:t>
            </a:r>
          </a:p>
          <a:p>
            <a:pPr marL="457200" indent="-457200">
              <a:buFont typeface="+mj-lt"/>
              <a:buAutoNum type="arabicPeriod" startAt="3"/>
            </a:pPr>
            <a:r>
              <a:rPr lang="en-US" sz="2000" dirty="0"/>
              <a:t>Hand over the care of a patient to another health care professional to facilitate continuity of safe patient care</a:t>
            </a:r>
          </a:p>
          <a:p>
            <a:pPr marL="457200" lvl="1" indent="0">
              <a:buNone/>
            </a:pPr>
            <a:r>
              <a:rPr lang="en-US" sz="2000" dirty="0"/>
              <a:t>3.1 	Determine when care should be transferred to another physician or health care 	professional</a:t>
            </a:r>
          </a:p>
          <a:p>
            <a:pPr marL="457200" lvl="1" indent="0">
              <a:buNone/>
            </a:pPr>
            <a:r>
              <a:rPr lang="en-US" sz="2000" dirty="0"/>
              <a:t>3.2 	Demonstrate safe handover of care, using both verbal and written communication, during 	a patient transition to a different health care professional, setting, or stage of care</a:t>
            </a:r>
          </a:p>
        </p:txBody>
      </p:sp>
      <p:sp>
        <p:nvSpPr>
          <p:cNvPr id="2" name="Footer Placeholder 1">
            <a:extLst>
              <a:ext uri="{FF2B5EF4-FFF2-40B4-BE49-F238E27FC236}">
                <a16:creationId xmlns:a16="http://schemas.microsoft.com/office/drawing/2014/main" id="{64E082DA-796B-48DC-A0AE-98DF9A8513D2}"/>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A2B41CCB-222E-42E3-86CA-8019284155BC}"/>
              </a:ext>
            </a:extLst>
          </p:cNvPr>
          <p:cNvSpPr>
            <a:spLocks noGrp="1"/>
          </p:cNvSpPr>
          <p:nvPr>
            <p:ph type="sldNum" sz="quarter" idx="12"/>
          </p:nvPr>
        </p:nvSpPr>
        <p:spPr/>
        <p:txBody>
          <a:bodyPr/>
          <a:lstStyle/>
          <a:p>
            <a:fld id="{0F408A5D-059A-A247-8344-29C129C8EF29}" type="slidenum">
              <a:rPr lang="en-US" smtClean="0"/>
              <a:pPr/>
              <a:t>27</a:t>
            </a:fld>
            <a:endParaRPr lang="en-US" dirty="0"/>
          </a:p>
        </p:txBody>
      </p:sp>
    </p:spTree>
    <p:extLst>
      <p:ext uri="{BB962C8B-B14F-4D97-AF65-F5344CB8AC3E}">
        <p14:creationId xmlns:p14="http://schemas.microsoft.com/office/powerpoint/2010/main" val="2822794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a:p>
          <a:p>
            <a:pPr marL="514350" indent="-514350">
              <a:buFont typeface="+mj-lt"/>
              <a:buAutoNum type="arabicPeriod"/>
            </a:pPr>
            <a:r>
              <a:rPr lang="en-US" dirty="0"/>
              <a:t>Recognize common words related to the process and content of Collaboration</a:t>
            </a:r>
          </a:p>
          <a:p>
            <a:pPr marL="514350" indent="-514350">
              <a:buFont typeface="+mj-lt"/>
              <a:buAutoNum type="arabicPeriod"/>
            </a:pPr>
            <a:r>
              <a:rPr lang="en-US" dirty="0"/>
              <a:t>Apply key collaboration steps to examples from day to day practice </a:t>
            </a:r>
          </a:p>
          <a:p>
            <a:pPr marL="514350" indent="-514350">
              <a:buFont typeface="+mj-lt"/>
              <a:buAutoNum type="arabicPeriod"/>
            </a:pPr>
            <a:r>
              <a:rPr lang="en-US" dirty="0"/>
              <a:t>Develop personal collaboration resources for day to day practice</a:t>
            </a:r>
          </a:p>
        </p:txBody>
      </p:sp>
      <p:sp>
        <p:nvSpPr>
          <p:cNvPr id="2" name="Footer Placeholder 1">
            <a:extLst>
              <a:ext uri="{FF2B5EF4-FFF2-40B4-BE49-F238E27FC236}">
                <a16:creationId xmlns:a16="http://schemas.microsoft.com/office/drawing/2014/main" id="{9632B701-40D5-498C-9A6C-FC5C7C906CC7}"/>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769B8195-6768-4BB4-B967-E8457FF73EC7}"/>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en-US" dirty="0"/>
              <a:t>Why the Collaborator Role matters</a:t>
            </a:r>
          </a:p>
        </p:txBody>
      </p:sp>
      <p:sp>
        <p:nvSpPr>
          <p:cNvPr id="14355" name="Rectangle 19"/>
          <p:cNvSpPr>
            <a:spLocks noGrp="1" noChangeArrowheads="1"/>
          </p:cNvSpPr>
          <p:nvPr>
            <p:ph type="body" idx="1"/>
          </p:nvPr>
        </p:nvSpPr>
        <p:spPr>
          <a:xfrm>
            <a:off x="838200" y="1690688"/>
            <a:ext cx="10515600" cy="4482384"/>
          </a:xfrm>
        </p:spPr>
        <p:txBody>
          <a:bodyPr/>
          <a:lstStyle/>
          <a:p>
            <a:r>
              <a:rPr lang="en-US" sz="2400" dirty="0"/>
              <a:t>Professionals must work together </a:t>
            </a:r>
          </a:p>
          <a:p>
            <a:r>
              <a:rPr lang="en-US" sz="2400" dirty="0"/>
              <a:t>Collaboration improves patient care outcomes, patient safety, attitudes between practitioners, patient satisfactions, work systems, and clinical satisfaction.</a:t>
            </a:r>
          </a:p>
          <a:p>
            <a:r>
              <a:rPr lang="en-US" sz="2400" dirty="0"/>
              <a:t>Collaboration can look and feel different depending on the contest and individuals</a:t>
            </a:r>
          </a:p>
          <a:p>
            <a:r>
              <a:rPr lang="en-US" sz="2400" dirty="0"/>
              <a:t>When collaboration is not working, there is an established process to improve it.</a:t>
            </a:r>
          </a:p>
          <a:p>
            <a:r>
              <a:rPr lang="en-US" sz="2400" dirty="0"/>
              <a:t>Collaboration also includes learning that occurs from the service provided. </a:t>
            </a:r>
          </a:p>
        </p:txBody>
      </p:sp>
      <p:sp>
        <p:nvSpPr>
          <p:cNvPr id="2" name="Footer Placeholder 1">
            <a:extLst>
              <a:ext uri="{FF2B5EF4-FFF2-40B4-BE49-F238E27FC236}">
                <a16:creationId xmlns:a16="http://schemas.microsoft.com/office/drawing/2014/main" id="{2E18ED20-33BC-44D9-90FF-E005B29104C9}"/>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AD25C411-230B-4369-821C-EFAE26CBA56D}"/>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a:t>The details: What is the Collaborator Role</a:t>
            </a:r>
          </a:p>
        </p:txBody>
      </p:sp>
      <p:sp>
        <p:nvSpPr>
          <p:cNvPr id="18439" name="Rectangle 7"/>
          <p:cNvSpPr>
            <a:spLocks noGrp="1" noChangeArrowheads="1"/>
          </p:cNvSpPr>
          <p:nvPr>
            <p:ph type="body" idx="1"/>
          </p:nvPr>
        </p:nvSpPr>
        <p:spPr/>
        <p:txBody>
          <a:bodyPr/>
          <a:lstStyle/>
          <a:p>
            <a:pPr marL="0" indent="0">
              <a:buNone/>
            </a:pPr>
            <a:endParaRPr lang="en-US" dirty="0"/>
          </a:p>
          <a:p>
            <a:pPr marL="0" indent="0">
              <a:buNone/>
            </a:pPr>
            <a:r>
              <a:rPr lang="en-US" dirty="0"/>
              <a:t>As Collaborators, physicians work effectively with other health care professionals to provide safe, high-quality, patient-</a:t>
            </a:r>
            <a:r>
              <a:rPr lang="en-US" dirty="0" err="1"/>
              <a:t>centred</a:t>
            </a:r>
            <a:r>
              <a:rPr lang="en-US" dirty="0"/>
              <a:t> care.</a:t>
            </a:r>
          </a:p>
        </p:txBody>
      </p:sp>
      <p:pic>
        <p:nvPicPr>
          <p:cNvPr id="18440" name="Picture 8" descr="IMG_01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3038" y="3919979"/>
            <a:ext cx="2133600" cy="152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98" dir="19560026" algn="ctr" rotWithShape="0">
                    <a:srgbClr val="414F5C">
                      <a:alpha val="80000"/>
                    </a:srgbClr>
                  </a:outerShdw>
                </a:effectLst>
              </a14:hiddenEffects>
            </a:ext>
          </a:extLst>
        </p:spPr>
      </p:pic>
      <p:pic>
        <p:nvPicPr>
          <p:cNvPr id="18441" name="Picture 7" descr="IMG_01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9988" y="3935854"/>
            <a:ext cx="2106612" cy="150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100" dir="19560002" algn="ctr" rotWithShape="0">
                    <a:srgbClr val="414F5C">
                      <a:alpha val="80000"/>
                    </a:srgbClr>
                  </a:outerShdw>
                </a:effectLst>
              </a14:hiddenEffects>
            </a:ext>
          </a:extLst>
        </p:spPr>
      </p:pic>
      <p:pic>
        <p:nvPicPr>
          <p:cNvPr id="18442" name="Picture 9" descr="DSC_33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900" y="3921567"/>
            <a:ext cx="2324100" cy="152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85" dir="19559995" algn="ctr" rotWithShape="0">
                    <a:srgbClr val="414F5C">
                      <a:alpha val="80000"/>
                    </a:srgbClr>
                  </a:outerShdw>
                </a:effectLst>
              </a14:hiddenEffects>
            </a:ext>
          </a:extLst>
        </p:spPr>
      </p:pic>
      <p:sp>
        <p:nvSpPr>
          <p:cNvPr id="2" name="Footer Placeholder 1">
            <a:extLst>
              <a:ext uri="{FF2B5EF4-FFF2-40B4-BE49-F238E27FC236}">
                <a16:creationId xmlns:a16="http://schemas.microsoft.com/office/drawing/2014/main" id="{12842774-955C-4F0E-876A-FF6E35FB645C}"/>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37A0B6DB-5075-441D-8275-599B887DD9A0}"/>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Recognizing Collaborator process</a:t>
            </a:r>
          </a:p>
        </p:txBody>
      </p:sp>
      <p:sp>
        <p:nvSpPr>
          <p:cNvPr id="20486" name="Rectangle 6"/>
          <p:cNvSpPr>
            <a:spLocks noGrp="1" noChangeArrowheads="1"/>
          </p:cNvSpPr>
          <p:nvPr>
            <p:ph type="body" idx="1"/>
          </p:nvPr>
        </p:nvSpPr>
        <p:spPr>
          <a:xfrm>
            <a:off x="1292202" y="1690688"/>
            <a:ext cx="3661792" cy="4419600"/>
          </a:xfrm>
        </p:spPr>
        <p:txBody>
          <a:bodyPr/>
          <a:lstStyle/>
          <a:p>
            <a:r>
              <a:rPr lang="en-US" dirty="0"/>
              <a:t>Accommodating</a:t>
            </a:r>
          </a:p>
          <a:p>
            <a:r>
              <a:rPr lang="en-US" dirty="0"/>
              <a:t>Asking questions</a:t>
            </a:r>
          </a:p>
          <a:p>
            <a:r>
              <a:rPr lang="en-US" dirty="0"/>
              <a:t>Building trust</a:t>
            </a:r>
          </a:p>
          <a:p>
            <a:r>
              <a:rPr lang="en-US" dirty="0"/>
              <a:t>Communicating</a:t>
            </a:r>
          </a:p>
          <a:p>
            <a:r>
              <a:rPr lang="en-US" dirty="0"/>
              <a:t>Contributing</a:t>
            </a:r>
          </a:p>
          <a:p>
            <a:r>
              <a:rPr lang="en-US" dirty="0"/>
              <a:t>Cooperating</a:t>
            </a:r>
          </a:p>
          <a:p>
            <a:r>
              <a:rPr lang="en-US" dirty="0"/>
              <a:t>Embracing Diversity</a:t>
            </a:r>
          </a:p>
        </p:txBody>
      </p:sp>
      <p:sp>
        <p:nvSpPr>
          <p:cNvPr id="3" name="Footer Placeholder 2">
            <a:extLst>
              <a:ext uri="{FF2B5EF4-FFF2-40B4-BE49-F238E27FC236}">
                <a16:creationId xmlns:a16="http://schemas.microsoft.com/office/drawing/2014/main" id="{484C4D77-7E36-46B2-8328-9EAAA2358C2F}"/>
              </a:ext>
            </a:extLst>
          </p:cNvPr>
          <p:cNvSpPr>
            <a:spLocks noGrp="1"/>
          </p:cNvSpPr>
          <p:nvPr>
            <p:ph type="ftr" sz="quarter" idx="11"/>
          </p:nvPr>
        </p:nvSpPr>
        <p:spPr/>
        <p:txBody>
          <a:bodyPr/>
          <a:lstStyle/>
          <a:p>
            <a:r>
              <a:rPr lang="en-US"/>
              <a:t>T2 - Teaching the Collaborator Role</a:t>
            </a:r>
            <a:endParaRPr lang="en-US" dirty="0"/>
          </a:p>
        </p:txBody>
      </p:sp>
      <p:sp>
        <p:nvSpPr>
          <p:cNvPr id="4" name="Slide Number Placeholder 3">
            <a:extLst>
              <a:ext uri="{FF2B5EF4-FFF2-40B4-BE49-F238E27FC236}">
                <a16:creationId xmlns:a16="http://schemas.microsoft.com/office/drawing/2014/main" id="{D53BA725-2204-4A8A-B7F6-602B918D5392}"/>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
        <p:nvSpPr>
          <p:cNvPr id="8" name="Rectangle 6">
            <a:extLst>
              <a:ext uri="{FF2B5EF4-FFF2-40B4-BE49-F238E27FC236}">
                <a16:creationId xmlns:a16="http://schemas.microsoft.com/office/drawing/2014/main" id="{135697B7-A001-48D6-BDFB-733E0932FC3E}"/>
              </a:ext>
            </a:extLst>
          </p:cNvPr>
          <p:cNvSpPr txBox="1">
            <a:spLocks noChangeArrowheads="1"/>
          </p:cNvSpPr>
          <p:nvPr/>
        </p:nvSpPr>
        <p:spPr>
          <a:xfrm>
            <a:off x="5912907" y="1690688"/>
            <a:ext cx="3661792" cy="44196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188" lvl="0" indent="-230188">
              <a:spcBef>
                <a:spcPct val="20000"/>
              </a:spcBef>
              <a:spcAft>
                <a:spcPct val="30000"/>
              </a:spcAft>
              <a:buFont typeface="Times" charset="0"/>
              <a:buChar char="•"/>
            </a:pPr>
            <a:r>
              <a:rPr lang="en-US" kern="0" dirty="0"/>
              <a:t>Engaging</a:t>
            </a:r>
          </a:p>
          <a:p>
            <a:pPr marL="230188" lvl="0" indent="-230188">
              <a:spcBef>
                <a:spcPct val="20000"/>
              </a:spcBef>
              <a:spcAft>
                <a:spcPct val="30000"/>
              </a:spcAft>
              <a:buFont typeface="Times" charset="0"/>
              <a:buChar char="•"/>
            </a:pPr>
            <a:r>
              <a:rPr lang="en-US" kern="0" dirty="0"/>
              <a:t>Helping</a:t>
            </a:r>
          </a:p>
          <a:p>
            <a:pPr marL="230188" lvl="0" indent="-230188">
              <a:spcBef>
                <a:spcPct val="20000"/>
              </a:spcBef>
              <a:spcAft>
                <a:spcPct val="30000"/>
              </a:spcAft>
              <a:buFont typeface="Times" charset="0"/>
              <a:buChar char="•"/>
            </a:pPr>
            <a:r>
              <a:rPr lang="en-US" kern="0" dirty="0"/>
              <a:t>Promoting understanding</a:t>
            </a:r>
          </a:p>
          <a:p>
            <a:pPr marL="230188" lvl="0" indent="-230188">
              <a:spcBef>
                <a:spcPct val="20000"/>
              </a:spcBef>
              <a:spcAft>
                <a:spcPct val="30000"/>
              </a:spcAft>
              <a:buFont typeface="Times" charset="0"/>
              <a:buChar char="•"/>
            </a:pPr>
            <a:r>
              <a:rPr lang="en-US" kern="0" dirty="0"/>
              <a:t>Reframing</a:t>
            </a:r>
          </a:p>
          <a:p>
            <a:pPr marL="230188" lvl="0" indent="-230188">
              <a:spcBef>
                <a:spcPct val="20000"/>
              </a:spcBef>
              <a:spcAft>
                <a:spcPct val="30000"/>
              </a:spcAft>
              <a:buFont typeface="Times" charset="0"/>
              <a:buChar char="•"/>
            </a:pPr>
            <a:r>
              <a:rPr lang="en-US" kern="0" dirty="0"/>
              <a:t>Relationship building</a:t>
            </a:r>
          </a:p>
          <a:p>
            <a:pPr marL="230188" lvl="0" indent="-230188">
              <a:spcBef>
                <a:spcPct val="20000"/>
              </a:spcBef>
              <a:spcAft>
                <a:spcPct val="30000"/>
              </a:spcAft>
              <a:buFont typeface="Times" charset="0"/>
              <a:buChar char="•"/>
            </a:pPr>
            <a:r>
              <a:rPr lang="en-US" kern="0" dirty="0"/>
              <a:t>Respecting</a:t>
            </a:r>
          </a:p>
          <a:p>
            <a:pPr marL="230188" lvl="0" indent="-230188">
              <a:spcBef>
                <a:spcPct val="20000"/>
              </a:spcBef>
              <a:spcAft>
                <a:spcPct val="30000"/>
              </a:spcAft>
              <a:buFont typeface="Times" charset="0"/>
              <a:buChar char="•"/>
            </a:pPr>
            <a:r>
              <a:rPr lang="en-US" kern="0" dirty="0"/>
              <a:t>Sharing</a:t>
            </a:r>
          </a:p>
        </p:txBody>
      </p:sp>
    </p:spTree>
    <p:extLst>
      <p:ext uri="{BB962C8B-B14F-4D97-AF65-F5344CB8AC3E}">
        <p14:creationId xmlns:p14="http://schemas.microsoft.com/office/powerpoint/2010/main" val="3435669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Recognizing Collaborator content</a:t>
            </a:r>
          </a:p>
        </p:txBody>
      </p:sp>
      <p:sp>
        <p:nvSpPr>
          <p:cNvPr id="20486" name="Rectangle 6"/>
          <p:cNvSpPr>
            <a:spLocks noGrp="1" noChangeArrowheads="1"/>
          </p:cNvSpPr>
          <p:nvPr>
            <p:ph type="body" idx="1"/>
          </p:nvPr>
        </p:nvSpPr>
        <p:spPr>
          <a:xfrm>
            <a:off x="6307261" y="1457282"/>
            <a:ext cx="3661792" cy="4890864"/>
          </a:xfrm>
        </p:spPr>
        <p:txBody>
          <a:bodyPr/>
          <a:lstStyle/>
          <a:p>
            <a:pPr marL="230188" lvl="0" indent="-230188">
              <a:spcBef>
                <a:spcPct val="20000"/>
              </a:spcBef>
              <a:spcAft>
                <a:spcPct val="30000"/>
              </a:spcAft>
              <a:buFont typeface="Times" charset="0"/>
              <a:buChar char="•"/>
            </a:pPr>
            <a:r>
              <a:rPr lang="en-US" kern="0" dirty="0"/>
              <a:t>Organizational awareness</a:t>
            </a:r>
          </a:p>
          <a:p>
            <a:pPr marL="230188" lvl="0" indent="-230188">
              <a:spcBef>
                <a:spcPct val="20000"/>
              </a:spcBef>
              <a:spcAft>
                <a:spcPct val="30000"/>
              </a:spcAft>
              <a:buFont typeface="Times" charset="0"/>
              <a:buChar char="•"/>
            </a:pPr>
            <a:r>
              <a:rPr lang="en-US" kern="0" dirty="0"/>
              <a:t>Power and Hierarchy</a:t>
            </a:r>
          </a:p>
          <a:p>
            <a:pPr marL="230188" lvl="0" indent="-230188">
              <a:spcBef>
                <a:spcPct val="20000"/>
              </a:spcBef>
              <a:spcAft>
                <a:spcPct val="30000"/>
              </a:spcAft>
              <a:buFont typeface="Times" charset="0"/>
              <a:buChar char="•"/>
            </a:pPr>
            <a:r>
              <a:rPr lang="en-US" kern="0" dirty="0"/>
              <a:t>Process</a:t>
            </a:r>
          </a:p>
          <a:p>
            <a:pPr marL="230188" lvl="0" indent="-230188">
              <a:spcBef>
                <a:spcPct val="20000"/>
              </a:spcBef>
              <a:spcAft>
                <a:spcPct val="30000"/>
              </a:spcAft>
              <a:buFont typeface="Times" charset="0"/>
              <a:buChar char="•"/>
            </a:pPr>
            <a:r>
              <a:rPr lang="en-US" kern="0" dirty="0"/>
              <a:t>Reflective practice</a:t>
            </a:r>
          </a:p>
          <a:p>
            <a:pPr marL="230188" lvl="0" indent="-230188">
              <a:spcBef>
                <a:spcPct val="20000"/>
              </a:spcBef>
              <a:spcAft>
                <a:spcPct val="30000"/>
              </a:spcAft>
              <a:buFont typeface="Times" charset="0"/>
              <a:buChar char="•"/>
            </a:pPr>
            <a:r>
              <a:rPr lang="en-US" kern="0" dirty="0"/>
              <a:t>Shared decision-making</a:t>
            </a:r>
          </a:p>
          <a:p>
            <a:pPr marL="230188" lvl="0" indent="-230188">
              <a:spcBef>
                <a:spcPct val="20000"/>
              </a:spcBef>
              <a:spcAft>
                <a:spcPct val="30000"/>
              </a:spcAft>
              <a:buFont typeface="Times" charset="0"/>
              <a:buChar char="•"/>
            </a:pPr>
            <a:r>
              <a:rPr lang="en-US" kern="0" dirty="0"/>
              <a:t>Situational awareness</a:t>
            </a:r>
          </a:p>
          <a:p>
            <a:pPr marL="230188" lvl="0" indent="-230188">
              <a:spcBef>
                <a:spcPct val="20000"/>
              </a:spcBef>
              <a:spcAft>
                <a:spcPct val="30000"/>
              </a:spcAft>
              <a:buFont typeface="Times" charset="0"/>
              <a:buChar char="•"/>
            </a:pPr>
            <a:r>
              <a:rPr lang="en-US" kern="0" dirty="0"/>
              <a:t>Team development</a:t>
            </a:r>
          </a:p>
          <a:p>
            <a:endParaRPr lang="en-US" dirty="0"/>
          </a:p>
        </p:txBody>
      </p:sp>
      <p:sp>
        <p:nvSpPr>
          <p:cNvPr id="3" name="Footer Placeholder 2">
            <a:extLst>
              <a:ext uri="{FF2B5EF4-FFF2-40B4-BE49-F238E27FC236}">
                <a16:creationId xmlns:a16="http://schemas.microsoft.com/office/drawing/2014/main" id="{E2C2D7A6-6D9A-4230-9E8C-EBCC7A7AECA1}"/>
              </a:ext>
            </a:extLst>
          </p:cNvPr>
          <p:cNvSpPr>
            <a:spLocks noGrp="1"/>
          </p:cNvSpPr>
          <p:nvPr>
            <p:ph type="ftr" sz="quarter" idx="11"/>
          </p:nvPr>
        </p:nvSpPr>
        <p:spPr/>
        <p:txBody>
          <a:bodyPr/>
          <a:lstStyle/>
          <a:p>
            <a:r>
              <a:rPr lang="en-US"/>
              <a:t>T2 - Teaching the Collaborator Role</a:t>
            </a:r>
            <a:endParaRPr lang="en-US" dirty="0"/>
          </a:p>
        </p:txBody>
      </p:sp>
      <p:sp>
        <p:nvSpPr>
          <p:cNvPr id="4" name="Slide Number Placeholder 3">
            <a:extLst>
              <a:ext uri="{FF2B5EF4-FFF2-40B4-BE49-F238E27FC236}">
                <a16:creationId xmlns:a16="http://schemas.microsoft.com/office/drawing/2014/main" id="{17FADE19-A03B-4036-B60E-C931935E0F23}"/>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
        <p:nvSpPr>
          <p:cNvPr id="8" name="Rectangle 6">
            <a:extLst>
              <a:ext uri="{FF2B5EF4-FFF2-40B4-BE49-F238E27FC236}">
                <a16:creationId xmlns:a16="http://schemas.microsoft.com/office/drawing/2014/main" id="{F45AB42E-72AE-46B0-A004-10AF6412C931}"/>
              </a:ext>
            </a:extLst>
          </p:cNvPr>
          <p:cNvSpPr txBox="1">
            <a:spLocks noChangeArrowheads="1"/>
          </p:cNvSpPr>
          <p:nvPr/>
        </p:nvSpPr>
        <p:spPr>
          <a:xfrm>
            <a:off x="1444602" y="1457282"/>
            <a:ext cx="3661792" cy="48908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Common ground</a:t>
            </a:r>
          </a:p>
          <a:p>
            <a:r>
              <a:rPr lang="en-US" dirty="0"/>
              <a:t>Conflict resolution</a:t>
            </a:r>
          </a:p>
          <a:p>
            <a:r>
              <a:rPr lang="en-US" dirty="0"/>
              <a:t>Debriefing</a:t>
            </a:r>
          </a:p>
          <a:p>
            <a:r>
              <a:rPr lang="en-US" dirty="0"/>
              <a:t>Difference and Diversity </a:t>
            </a:r>
          </a:p>
          <a:p>
            <a:r>
              <a:rPr lang="en-US" dirty="0"/>
              <a:t>Disruptive </a:t>
            </a:r>
            <a:r>
              <a:rPr lang="en-US" dirty="0" err="1"/>
              <a:t>behaviour</a:t>
            </a:r>
            <a:endParaRPr lang="en-US" dirty="0"/>
          </a:p>
          <a:p>
            <a:r>
              <a:rPr lang="en-US" dirty="0"/>
              <a:t>Handover</a:t>
            </a:r>
          </a:p>
          <a:p>
            <a:r>
              <a:rPr lang="en-US" dirty="0"/>
              <a:t>Intention and Impact</a:t>
            </a:r>
          </a:p>
          <a:p>
            <a:endParaRPr lang="en-US" dirty="0"/>
          </a:p>
        </p:txBody>
      </p:sp>
    </p:spTree>
    <p:extLst>
      <p:ext uri="{BB962C8B-B14F-4D97-AF65-F5344CB8AC3E}">
        <p14:creationId xmlns:p14="http://schemas.microsoft.com/office/powerpoint/2010/main" val="399146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Good Collaborators</a:t>
            </a:r>
          </a:p>
        </p:txBody>
      </p:sp>
      <p:sp>
        <p:nvSpPr>
          <p:cNvPr id="20486" name="Rectangle 6"/>
          <p:cNvSpPr>
            <a:spLocks noGrp="1" noChangeArrowheads="1"/>
          </p:cNvSpPr>
          <p:nvPr>
            <p:ph type="body" idx="1"/>
          </p:nvPr>
        </p:nvSpPr>
        <p:spPr>
          <a:xfrm>
            <a:off x="904973" y="1556792"/>
            <a:ext cx="10448826" cy="4890864"/>
          </a:xfrm>
        </p:spPr>
        <p:txBody>
          <a:bodyPr/>
          <a:lstStyle/>
          <a:p>
            <a:r>
              <a:rPr lang="en-US" dirty="0"/>
              <a:t>make an effort to build relationships</a:t>
            </a:r>
          </a:p>
          <a:p>
            <a:r>
              <a:rPr lang="en-US" dirty="0"/>
              <a:t>assume others have good intentions</a:t>
            </a:r>
          </a:p>
          <a:p>
            <a:r>
              <a:rPr lang="en-US" dirty="0"/>
              <a:t>respect others time, expertise and contributions</a:t>
            </a:r>
          </a:p>
          <a:p>
            <a:r>
              <a:rPr lang="en-US" dirty="0"/>
              <a:t>elicit input, actively seeking differences of opinions</a:t>
            </a:r>
          </a:p>
          <a:p>
            <a:r>
              <a:rPr lang="en-US" dirty="0"/>
              <a:t>reframe problems to find common ground</a:t>
            </a:r>
          </a:p>
          <a:p>
            <a:r>
              <a:rPr lang="en-US" dirty="0"/>
              <a:t>are genuinely curious about others’ perspectives</a:t>
            </a:r>
          </a:p>
          <a:p>
            <a:r>
              <a:rPr lang="en-US" dirty="0"/>
              <a:t>authentically ask questions to clarify and promote understanding</a:t>
            </a:r>
          </a:p>
        </p:txBody>
      </p:sp>
      <p:sp>
        <p:nvSpPr>
          <p:cNvPr id="2" name="Footer Placeholder 1">
            <a:extLst>
              <a:ext uri="{FF2B5EF4-FFF2-40B4-BE49-F238E27FC236}">
                <a16:creationId xmlns:a16="http://schemas.microsoft.com/office/drawing/2014/main" id="{228F2FC9-DC62-45A9-84B1-E7B4408EEC92}"/>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54168ED8-BF0A-4FD1-A488-D54D4293393C}"/>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Tree>
    <p:extLst>
      <p:ext uri="{BB962C8B-B14F-4D97-AF65-F5344CB8AC3E}">
        <p14:creationId xmlns:p14="http://schemas.microsoft.com/office/powerpoint/2010/main" val="1032993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About Collaboration</a:t>
            </a:r>
          </a:p>
        </p:txBody>
      </p:sp>
      <p:sp>
        <p:nvSpPr>
          <p:cNvPr id="20486" name="Rectangle 6"/>
          <p:cNvSpPr>
            <a:spLocks noGrp="1" noChangeArrowheads="1"/>
          </p:cNvSpPr>
          <p:nvPr>
            <p:ph type="body" idx="1"/>
          </p:nvPr>
        </p:nvSpPr>
        <p:spPr>
          <a:xfrm>
            <a:off x="838200" y="1556792"/>
            <a:ext cx="10515600" cy="4890864"/>
          </a:xfrm>
        </p:spPr>
        <p:txBody>
          <a:bodyPr/>
          <a:lstStyle/>
          <a:p>
            <a:r>
              <a:rPr lang="en-US" dirty="0"/>
              <a:t>‘team’, ‘teamwork’ and ‘collaboration’ have different meanings</a:t>
            </a:r>
          </a:p>
          <a:p>
            <a:r>
              <a:rPr lang="en-US" dirty="0"/>
              <a:t>is active, deliberate and relationship-</a:t>
            </a:r>
            <a:r>
              <a:rPr lang="en-US" dirty="0" err="1"/>
              <a:t>centred</a:t>
            </a:r>
            <a:endParaRPr lang="en-US" dirty="0"/>
          </a:p>
          <a:p>
            <a:r>
              <a:rPr lang="en-US" dirty="0"/>
              <a:t>occurs in same or different locations and/or includes colleagues from different or same profession</a:t>
            </a:r>
          </a:p>
          <a:p>
            <a:r>
              <a:rPr lang="en-US" dirty="0"/>
              <a:t>dependent on the complexity of the situation and patient needs</a:t>
            </a:r>
          </a:p>
          <a:p>
            <a:r>
              <a:rPr lang="en-US" dirty="0"/>
              <a:t>includes actively sharing, soliciting and encouraging diverse perspectives so the best course of action can be determined</a:t>
            </a:r>
          </a:p>
          <a:p>
            <a:endParaRPr lang="en-US" dirty="0"/>
          </a:p>
        </p:txBody>
      </p:sp>
      <p:sp>
        <p:nvSpPr>
          <p:cNvPr id="2" name="Footer Placeholder 1">
            <a:extLst>
              <a:ext uri="{FF2B5EF4-FFF2-40B4-BE49-F238E27FC236}">
                <a16:creationId xmlns:a16="http://schemas.microsoft.com/office/drawing/2014/main" id="{CA673A03-C37B-410F-919A-93F4D623882A}"/>
              </a:ext>
            </a:extLst>
          </p:cNvPr>
          <p:cNvSpPr>
            <a:spLocks noGrp="1"/>
          </p:cNvSpPr>
          <p:nvPr>
            <p:ph type="ftr" sz="quarter" idx="11"/>
          </p:nvPr>
        </p:nvSpPr>
        <p:spPr/>
        <p:txBody>
          <a:bodyPr/>
          <a:lstStyle/>
          <a:p>
            <a:r>
              <a:rPr lang="en-US"/>
              <a:t>T2 - Teaching the Collaborator Role</a:t>
            </a:r>
            <a:endParaRPr lang="en-US" dirty="0"/>
          </a:p>
        </p:txBody>
      </p:sp>
      <p:sp>
        <p:nvSpPr>
          <p:cNvPr id="3" name="Slide Number Placeholder 2">
            <a:extLst>
              <a:ext uri="{FF2B5EF4-FFF2-40B4-BE49-F238E27FC236}">
                <a16:creationId xmlns:a16="http://schemas.microsoft.com/office/drawing/2014/main" id="{9CEFC304-0B10-4388-B94D-552C37FA8B7D}"/>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Tree>
    <p:extLst>
      <p:ext uri="{BB962C8B-B14F-4D97-AF65-F5344CB8AC3E}">
        <p14:creationId xmlns:p14="http://schemas.microsoft.com/office/powerpoint/2010/main" val="199861154"/>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3DBBA-FC33-4435-A23A-D91A01689D97}">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purl.org/dc/terms/"/>
    <ds:schemaRef ds:uri="http://schemas.microsoft.com/office/infopath/2007/PartnerControls"/>
    <ds:schemaRef ds:uri="http://purl.org/dc/elements/1.1/"/>
    <ds:schemaRef ds:uri="f3c17827-2a44-4186-817e-0d9f5805cdb5"/>
    <ds:schemaRef ds:uri="http://www.w3.org/XML/1998/namespace"/>
  </ds:schemaRefs>
</ds:datastoreItem>
</file>

<file path=customXml/itemProps2.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3.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1294</TotalTime>
  <Words>2455</Words>
  <Application>Microsoft Office PowerPoint</Application>
  <PresentationFormat>Widescreen</PresentationFormat>
  <Paragraphs>333</Paragraphs>
  <Slides>27</Slides>
  <Notes>27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Arial</vt:lpstr>
      <vt:lpstr>Calibri</vt:lpstr>
      <vt:lpstr>Courier New</vt:lpstr>
      <vt:lpstr>Frutiger LT Std 45 Light</vt:lpstr>
      <vt:lpstr>Frutiger-Bold</vt:lpstr>
      <vt:lpstr>Frutiger-Light</vt:lpstr>
      <vt:lpstr>Frutiger-LightItalic</vt:lpstr>
      <vt:lpstr>MS Mincho</vt:lpstr>
      <vt:lpstr>System Font Regular</vt:lpstr>
      <vt:lpstr>Times</vt:lpstr>
      <vt:lpstr>Times New Roman</vt:lpstr>
      <vt:lpstr>Office Theme</vt:lpstr>
      <vt:lpstr>T2 - Teaching the Collaborator Role</vt:lpstr>
      <vt:lpstr>PowerPoint Presentation</vt:lpstr>
      <vt:lpstr>Objectives and agenda</vt:lpstr>
      <vt:lpstr>Why the Collaborator Role matters</vt:lpstr>
      <vt:lpstr>The details: What is the Collaborator Role</vt:lpstr>
      <vt:lpstr>Recognizing Collaborator process</vt:lpstr>
      <vt:lpstr>Recognizing Collaborator content</vt:lpstr>
      <vt:lpstr>Good Collaborators</vt:lpstr>
      <vt:lpstr>About Collaboration</vt:lpstr>
      <vt:lpstr>Collaborator Intelligence (CI) key domains</vt:lpstr>
      <vt:lpstr>Understanding collaboration in everyday care </vt:lpstr>
      <vt:lpstr>PowerPoint Presentation</vt:lpstr>
      <vt:lpstr>Features of effective handovers</vt:lpstr>
      <vt:lpstr>Risk reduction reminders</vt:lpstr>
      <vt:lpstr>Worksheet T3</vt:lpstr>
      <vt:lpstr>PRIME Model</vt:lpstr>
      <vt:lpstr>Worksheet T4</vt:lpstr>
      <vt:lpstr>PowerPoint Presentation</vt:lpstr>
      <vt:lpstr>Approaches to apply to different situations</vt:lpstr>
      <vt:lpstr>Steps and hints to promote understanding</vt:lpstr>
      <vt:lpstr>Objectives</vt:lpstr>
      <vt:lpstr>References</vt:lpstr>
      <vt:lpstr>Other Slides</vt:lpstr>
      <vt:lpstr>Collaborator Key Competencies</vt:lpstr>
      <vt:lpstr>Collaborator Key Competency 1</vt:lpstr>
      <vt:lpstr>Collaborator Key Competency 2</vt:lpstr>
      <vt:lpstr>Collaborator Key Competency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81</cp:revision>
  <dcterms:created xsi:type="dcterms:W3CDTF">2018-08-09T17:14:48Z</dcterms:created>
  <dcterms:modified xsi:type="dcterms:W3CDTF">2021-11-05T19:11:03Z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