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4026" r:id="rId3"/>
    <p:sldMasterId id="2147484041" r:id="rId4"/>
    <p:sldMasterId id="2147484056" r:id="rId5"/>
    <p:sldMasterId id="2147484071" r:id="rId6"/>
    <p:sldMasterId id="2147484086" r:id="rId7"/>
    <p:sldMasterId id="2147484101" r:id="rId8"/>
    <p:sldMasterId id="2147484116" r:id="rId9"/>
    <p:sldMasterId id="2147484131" r:id="rId10"/>
  </p:sldMasterIdLst>
  <p:notesMasterIdLst>
    <p:notesMasterId r:id="rId43"/>
  </p:notesMasterIdLst>
  <p:sldIdLst>
    <p:sldId id="597" r:id="rId11"/>
    <p:sldId id="598" r:id="rId12"/>
    <p:sldId id="586" r:id="rId13"/>
    <p:sldId id="562" r:id="rId14"/>
    <p:sldId id="603" r:id="rId15"/>
    <p:sldId id="604" r:id="rId16"/>
    <p:sldId id="605" r:id="rId17"/>
    <p:sldId id="606" r:id="rId18"/>
    <p:sldId id="607" r:id="rId19"/>
    <p:sldId id="609" r:id="rId20"/>
    <p:sldId id="583" r:id="rId21"/>
    <p:sldId id="536" r:id="rId22"/>
    <p:sldId id="507" r:id="rId23"/>
    <p:sldId id="610" r:id="rId24"/>
    <p:sldId id="508" r:id="rId25"/>
    <p:sldId id="511" r:id="rId26"/>
    <p:sldId id="584" r:id="rId27"/>
    <p:sldId id="563" r:id="rId28"/>
    <p:sldId id="449" r:id="rId29"/>
    <p:sldId id="590" r:id="rId30"/>
    <p:sldId id="522" r:id="rId31"/>
    <p:sldId id="582" r:id="rId32"/>
    <p:sldId id="599" r:id="rId33"/>
    <p:sldId id="578" r:id="rId34"/>
    <p:sldId id="568" r:id="rId35"/>
    <p:sldId id="574" r:id="rId36"/>
    <p:sldId id="579" r:id="rId37"/>
    <p:sldId id="585" r:id="rId38"/>
    <p:sldId id="564" r:id="rId39"/>
    <p:sldId id="447" r:id="rId40"/>
    <p:sldId id="458" r:id="rId41"/>
    <p:sldId id="601"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Hillis" initials="CH [27]" lastIdx="2" clrIdx="0"/>
  <p:cmAuthor id="29" name="Francoise Ko" initials="FK" lastIdx="7" clrIdx="29">
    <p:extLst/>
  </p:cmAuthor>
  <p:cmAuthor id="1" name="jtvngo" initials="j" lastIdx="6" clrIdx="1"/>
  <p:cmAuthor id="2" name="Christopher Hillis" initials="CH [31]" lastIdx="1" clrIdx="2"/>
  <p:cmAuthor id="3" name="Christopher Hillis" initials="CH [32]" lastIdx="1" clrIdx="3"/>
  <p:cmAuthor id="4" name="Christopher Hillis" initials="CH [33]" lastIdx="1" clrIdx="4"/>
  <p:cmAuthor id="5" name="Christopher Hillis" initials="CH [34]" lastIdx="1" clrIdx="5"/>
  <p:cmAuthor id="6" name="sethjstern@gmail.com" initials="s" lastIdx="2" clrIdx="6"/>
  <p:cmAuthor id="7" name="Geetha S" initials="GS" lastIdx="1" clrIdx="7"/>
  <p:cmAuthor id="8" name="Christopher Hillis" initials="CH [4]" lastIdx="1" clrIdx="8"/>
  <p:cmAuthor id="9" name="sethjstern@gmail.com" initials="s [3]" lastIdx="1" clrIdx="9"/>
  <p:cmAuthor id="10" name="Christopher Hillis" initials="CH [5]" lastIdx="1" clrIdx="10"/>
  <p:cmAuthor id="11" name="Christopher Hillis" initials="CH [16]" lastIdx="1" clrIdx="11"/>
  <p:cmAuthor id="12" name="Adina Weinerman" initials="" lastIdx="1" clrIdx="12"/>
  <p:cmAuthor id="13" name="Information Services" initials="IS" lastIdx="3" clrIdx="13"/>
  <p:cmAuthor id="14" name="Christopher Hillis" initials="CH" lastIdx="12" clrIdx="14">
    <p:extLst/>
  </p:cmAuthor>
  <p:cmAuthor id="15" name="Christopher Hillis" initials="CH [2]" lastIdx="1" clrIdx="15">
    <p:extLst/>
  </p:cmAuthor>
  <p:cmAuthor id="16" name="Christopher Hillis" initials="CH [3]" lastIdx="1" clrIdx="16">
    <p:extLst/>
  </p:cmAuthor>
  <p:cmAuthor id="17" name="Christopher Hillis" initials="CH [6]" lastIdx="1" clrIdx="17">
    <p:extLst/>
  </p:cmAuthor>
  <p:cmAuthor id="18" name="Christopher Hillis" initials="CH [7]" lastIdx="1" clrIdx="18">
    <p:extLst/>
  </p:cmAuthor>
  <p:cmAuthor id="19" name="Brian M. Wong" initials="BMW" lastIdx="34" clrIdx="19">
    <p:extLst/>
  </p:cmAuthor>
  <p:cmAuthor id="20" name="Brian M. Wong" initials="BMW [2]" lastIdx="1" clrIdx="20">
    <p:extLst/>
  </p:cmAuthor>
  <p:cmAuthor id="21" name="Brian M. Wong" initials="BMW [3]" lastIdx="1" clrIdx="21">
    <p:extLst/>
  </p:cmAuthor>
  <p:cmAuthor id="22" name="Brian M. Wong" initials="BMW [4]" lastIdx="1" clrIdx="22">
    <p:extLst/>
  </p:cmAuthor>
  <p:cmAuthor id="23" name="Brian M. Wong" initials="BMW [5]" lastIdx="1" clrIdx="23">
    <p:extLst/>
  </p:cmAuthor>
  <p:cmAuthor id="24" name="Brian M. Wong" initials="BMW [6]" lastIdx="1" clrIdx="24">
    <p:extLst/>
  </p:cmAuthor>
  <p:cmAuthor id="25" name="Brian M. Wong" initials="BMW [7]" lastIdx="1" clrIdx="25">
    <p:extLst/>
  </p:cmAuthor>
  <p:cmAuthor id="26" name="Brian M. Wong" initials="BMW [8]" lastIdx="1" clrIdx="26">
    <p:extLst/>
  </p:cmAuthor>
  <p:cmAuthor id="27" name="GS" initials="GS" lastIdx="7" clrIdx="27"/>
  <p:cmAuthor id="28" name="Agnew, Melanie" initials="MA" lastIdx="0" clrIdx="2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00C1DE"/>
    <a:srgbClr val="998D5F"/>
    <a:srgbClr val="BBC7D9"/>
    <a:srgbClr val="C8B385"/>
    <a:srgbClr val="C3D500"/>
    <a:srgbClr val="003152"/>
    <a:srgbClr val="557FA6"/>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7" autoAdjust="0"/>
    <p:restoredTop sz="71200" autoAdjust="0"/>
  </p:normalViewPr>
  <p:slideViewPr>
    <p:cSldViewPr>
      <p:cViewPr>
        <p:scale>
          <a:sx n="100" d="100"/>
          <a:sy n="100" d="100"/>
        </p:scale>
        <p:origin x="-19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6" d="100"/>
        <a:sy n="126" d="100"/>
      </p:scale>
      <p:origin x="0" y="188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9" dt="2018-07-24T16:07:38.518" idx="4">
    <p:pos x="10" y="10"/>
    <p:text>HAve added slide 14 to address this point.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9" dt="2018-07-24T17:04:14.418" idx="6">
    <p:pos x="5787" y="3966"/>
    <p:text>Need to insert full reference in notes https://www.ncbi.nlm.nih.gov/pubmed/26560888?dopt=Abstract</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F9593-AE58-43DF-9879-00C4264FE31F}"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CA"/>
        </a:p>
      </dgm:t>
    </dgm:pt>
    <dgm:pt modelId="{B22D91CD-198B-41EE-BA84-9D57DB6310FC}">
      <dgm:prSet phldrT="[Text]" custT="1"/>
      <dgm:spPr>
        <a:solidFill>
          <a:srgbClr val="EF7521"/>
        </a:solidFill>
      </dgm:spPr>
      <dgm:t>
        <a:bodyPr/>
        <a:lstStyle/>
        <a:p>
          <a:r>
            <a:rPr lang="en-CA" sz="2000" b="1" dirty="0">
              <a:solidFill>
                <a:srgbClr val="002060"/>
              </a:solidFill>
              <a:latin typeface="Verdana" panose="020B0604030504040204" pitchFamily="34" charset="0"/>
              <a:ea typeface="Verdana" panose="020B0604030504040204" pitchFamily="34" charset="0"/>
              <a:cs typeface="Verdana" panose="020B0604030504040204" pitchFamily="34" charset="0"/>
            </a:rPr>
            <a:t>Quality</a:t>
          </a:r>
        </a:p>
      </dgm:t>
    </dgm:pt>
    <dgm:pt modelId="{11B6014A-AB5A-4DE2-B696-7FB54B9937D7}" type="parTrans" cxnId="{5DC617DA-C4A1-4BAE-8808-B10FAED407C0}">
      <dgm:prSet/>
      <dgm:spPr/>
      <dgm:t>
        <a:bodyPr/>
        <a:lstStyle/>
        <a:p>
          <a:endParaRPr lang="en-CA"/>
        </a:p>
      </dgm:t>
    </dgm:pt>
    <dgm:pt modelId="{FDA5D3F6-EB22-442B-99B5-FC8781859099}" type="sibTrans" cxnId="{5DC617DA-C4A1-4BAE-8808-B10FAED407C0}">
      <dgm:prSet/>
      <dgm:spPr/>
      <dgm:t>
        <a:bodyPr/>
        <a:lstStyle/>
        <a:p>
          <a:endParaRPr lang="en-CA"/>
        </a:p>
      </dgm:t>
    </dgm:pt>
    <dgm:pt modelId="{375551EC-8BD0-4852-8651-F7DC3D529D0F}">
      <dgm:prSet phldrT="[Text]" custT="1"/>
      <dgm:spPr>
        <a:solidFill>
          <a:srgbClr val="003152"/>
        </a:solidFill>
      </dgm:spPr>
      <dgm:t>
        <a:bodyPr/>
        <a:lstStyle/>
        <a:p>
          <a:r>
            <a:rPr lang="en-CA" sz="1800" dirty="0">
              <a:latin typeface="Verdana" panose="020B0604030504040204" pitchFamily="34" charset="0"/>
              <a:ea typeface="Verdana" panose="020B0604030504040204" pitchFamily="34" charset="0"/>
              <a:cs typeface="Verdana" panose="020B0604030504040204" pitchFamily="34" charset="0"/>
            </a:rPr>
            <a:t>Equity</a:t>
          </a:r>
        </a:p>
      </dgm:t>
    </dgm:pt>
    <dgm:pt modelId="{A14CBEB2-4D78-4A98-BDA5-685EF443D696}" type="parTrans" cxnId="{0819FB1F-BFA8-4BC4-BBF8-429FBD92E94B}">
      <dgm:prSet/>
      <dgm:spPr/>
      <dgm:t>
        <a:bodyPr/>
        <a:lstStyle/>
        <a:p>
          <a:endParaRPr lang="en-CA"/>
        </a:p>
      </dgm:t>
    </dgm:pt>
    <dgm:pt modelId="{2777AF1E-81EC-4484-B9DB-0F145032383B}" type="sibTrans" cxnId="{0819FB1F-BFA8-4BC4-BBF8-429FBD92E94B}">
      <dgm:prSet/>
      <dgm:spPr/>
      <dgm:t>
        <a:bodyPr/>
        <a:lstStyle/>
        <a:p>
          <a:endParaRPr lang="en-CA"/>
        </a:p>
      </dgm:t>
    </dgm:pt>
    <dgm:pt modelId="{5C3757F6-0630-454A-A441-47CEE0BC52A6}">
      <dgm:prSet phldrT="[Text]" custT="1"/>
      <dgm:spPr>
        <a:solidFill>
          <a:srgbClr val="414F5C"/>
        </a:solidFill>
      </dgm:spPr>
      <dgm:t>
        <a:bodyPr/>
        <a:lstStyle/>
        <a:p>
          <a:r>
            <a:rPr lang="en-CA" sz="1800" dirty="0">
              <a:latin typeface="Verdana" panose="020B0604030504040204" pitchFamily="34" charset="0"/>
              <a:ea typeface="Verdana" panose="020B0604030504040204" pitchFamily="34" charset="0"/>
              <a:cs typeface="Verdana" panose="020B0604030504040204" pitchFamily="34" charset="0"/>
            </a:rPr>
            <a:t>Timeliness</a:t>
          </a:r>
        </a:p>
      </dgm:t>
    </dgm:pt>
    <dgm:pt modelId="{D0EF3351-A066-4BBD-A3CB-882CA843DE32}" type="parTrans" cxnId="{8EE8817E-67A9-48BD-9C54-45389DB2A189}">
      <dgm:prSet/>
      <dgm:spPr/>
      <dgm:t>
        <a:bodyPr/>
        <a:lstStyle/>
        <a:p>
          <a:endParaRPr lang="en-CA"/>
        </a:p>
      </dgm:t>
    </dgm:pt>
    <dgm:pt modelId="{56F767D7-5523-493D-9C3A-1D1575FA849C}" type="sibTrans" cxnId="{8EE8817E-67A9-48BD-9C54-45389DB2A189}">
      <dgm:prSet/>
      <dgm:spPr/>
      <dgm:t>
        <a:bodyPr/>
        <a:lstStyle/>
        <a:p>
          <a:endParaRPr lang="en-CA"/>
        </a:p>
      </dgm:t>
    </dgm:pt>
    <dgm:pt modelId="{4BB811B2-97F4-450A-A680-BCBECCF6F09B}">
      <dgm:prSet phldrT="[Text]" custT="1"/>
      <dgm:spPr>
        <a:solidFill>
          <a:srgbClr val="557FA6"/>
        </a:solidFill>
      </dgm:spPr>
      <dgm:t>
        <a:bodyPr/>
        <a:lstStyle/>
        <a:p>
          <a:r>
            <a:rPr lang="en-CA" sz="1800" dirty="0">
              <a:latin typeface="Verdana" panose="020B0604030504040204" pitchFamily="34" charset="0"/>
              <a:ea typeface="Verdana" panose="020B0604030504040204" pitchFamily="34" charset="0"/>
              <a:cs typeface="Verdana" panose="020B0604030504040204" pitchFamily="34" charset="0"/>
            </a:rPr>
            <a:t>Efficiency</a:t>
          </a:r>
        </a:p>
      </dgm:t>
    </dgm:pt>
    <dgm:pt modelId="{051B20E2-DECA-4A7D-AE56-789848D8A855}" type="parTrans" cxnId="{16530240-3B01-4676-A00A-5CBD8544D046}">
      <dgm:prSet/>
      <dgm:spPr/>
      <dgm:t>
        <a:bodyPr/>
        <a:lstStyle/>
        <a:p>
          <a:endParaRPr lang="en-CA"/>
        </a:p>
      </dgm:t>
    </dgm:pt>
    <dgm:pt modelId="{03C1135D-BCBB-483E-B749-C3743627E488}" type="sibTrans" cxnId="{16530240-3B01-4676-A00A-5CBD8544D046}">
      <dgm:prSet/>
      <dgm:spPr/>
      <dgm:t>
        <a:bodyPr/>
        <a:lstStyle/>
        <a:p>
          <a:endParaRPr lang="en-CA"/>
        </a:p>
      </dgm:t>
    </dgm:pt>
    <dgm:pt modelId="{F6AE4926-50DE-42E8-923F-A646BC11C882}">
      <dgm:prSet phldrT="[Text]" custT="1"/>
      <dgm:spPr>
        <a:solidFill>
          <a:srgbClr val="BBC7D9"/>
        </a:solidFill>
      </dgm:spPr>
      <dgm:t>
        <a:bodyPr/>
        <a:lstStyle/>
        <a:p>
          <a:r>
            <a:rPr lang="en-CA" sz="1800" dirty="0" smtClean="0">
              <a:latin typeface="Verdana" panose="020B0604030504040204" pitchFamily="34" charset="0"/>
              <a:ea typeface="Verdana" panose="020B0604030504040204" pitchFamily="34" charset="0"/>
              <a:cs typeface="Verdana" panose="020B0604030504040204" pitchFamily="34" charset="0"/>
            </a:rPr>
            <a:t>Effective-ness</a:t>
          </a:r>
          <a:endParaRPr lang="en-CA" sz="1800" dirty="0">
            <a:latin typeface="Verdana" panose="020B0604030504040204" pitchFamily="34" charset="0"/>
            <a:ea typeface="Verdana" panose="020B0604030504040204" pitchFamily="34" charset="0"/>
            <a:cs typeface="Verdana" panose="020B0604030504040204" pitchFamily="34" charset="0"/>
          </a:endParaRPr>
        </a:p>
      </dgm:t>
    </dgm:pt>
    <dgm:pt modelId="{4C62FD65-658E-44C5-A507-6C96B0D27451}" type="parTrans" cxnId="{8EEA5497-04DA-4660-816F-C1652660311B}">
      <dgm:prSet/>
      <dgm:spPr/>
      <dgm:t>
        <a:bodyPr/>
        <a:lstStyle/>
        <a:p>
          <a:endParaRPr lang="en-CA"/>
        </a:p>
      </dgm:t>
    </dgm:pt>
    <dgm:pt modelId="{6E85FBC0-62F5-4D26-A18B-B27E6D157949}" type="sibTrans" cxnId="{8EEA5497-04DA-4660-816F-C1652660311B}">
      <dgm:prSet/>
      <dgm:spPr/>
      <dgm:t>
        <a:bodyPr/>
        <a:lstStyle/>
        <a:p>
          <a:endParaRPr lang="en-CA"/>
        </a:p>
      </dgm:t>
    </dgm:pt>
    <dgm:pt modelId="{3D1E6EFB-E763-44EA-96BF-F504FA2D3403}">
      <dgm:prSet phldrT="[Text]" custT="1"/>
      <dgm:spPr>
        <a:solidFill>
          <a:srgbClr val="998D5F"/>
        </a:solidFill>
        <a:ln>
          <a:solidFill>
            <a:srgbClr val="D8DFE0"/>
          </a:solidFill>
        </a:ln>
      </dgm:spPr>
      <dgm:t>
        <a:bodyPr/>
        <a:lstStyle/>
        <a:p>
          <a:r>
            <a:rPr lang="en-CA" sz="1800" dirty="0">
              <a:latin typeface="Verdana" panose="020B0604030504040204" pitchFamily="34" charset="0"/>
              <a:ea typeface="Verdana" panose="020B0604030504040204" pitchFamily="34" charset="0"/>
              <a:cs typeface="Verdana" panose="020B0604030504040204" pitchFamily="34" charset="0"/>
            </a:rPr>
            <a:t>Patient </a:t>
          </a:r>
          <a:r>
            <a:rPr lang="en-CA" sz="1800" dirty="0" smtClean="0">
              <a:latin typeface="Verdana" panose="020B0604030504040204" pitchFamily="34" charset="0"/>
              <a:ea typeface="Verdana" panose="020B0604030504040204" pitchFamily="34" charset="0"/>
              <a:cs typeface="Verdana" panose="020B0604030504040204" pitchFamily="34" charset="0"/>
            </a:rPr>
            <a:t>Centered-ness</a:t>
          </a:r>
          <a:endParaRPr lang="en-CA" sz="1800" dirty="0">
            <a:latin typeface="Verdana" panose="020B0604030504040204" pitchFamily="34" charset="0"/>
            <a:ea typeface="Verdana" panose="020B0604030504040204" pitchFamily="34" charset="0"/>
            <a:cs typeface="Verdana" panose="020B0604030504040204" pitchFamily="34" charset="0"/>
          </a:endParaRPr>
        </a:p>
      </dgm:t>
    </dgm:pt>
    <dgm:pt modelId="{F9FCB6E9-CCD3-4B30-AB37-E1D7A76E54B0}" type="parTrans" cxnId="{F817C67C-EAC3-4490-8D61-A7FC3E181E98}">
      <dgm:prSet/>
      <dgm:spPr/>
      <dgm:t>
        <a:bodyPr/>
        <a:lstStyle/>
        <a:p>
          <a:endParaRPr lang="en-CA"/>
        </a:p>
      </dgm:t>
    </dgm:pt>
    <dgm:pt modelId="{FD71C471-AA27-42C4-8DAD-AE3CEB3BD143}" type="sibTrans" cxnId="{F817C67C-EAC3-4490-8D61-A7FC3E181E98}">
      <dgm:prSet/>
      <dgm:spPr/>
      <dgm:t>
        <a:bodyPr/>
        <a:lstStyle/>
        <a:p>
          <a:endParaRPr lang="en-CA"/>
        </a:p>
      </dgm:t>
    </dgm:pt>
    <dgm:pt modelId="{BBCB63FC-6AD3-4515-892F-CEA4A2FA9D5B}">
      <dgm:prSet phldrT="[Text]" custT="1"/>
      <dgm:spPr>
        <a:solidFill>
          <a:srgbClr val="C8B385"/>
        </a:solidFill>
      </dgm:spPr>
      <dgm:t>
        <a:bodyPr/>
        <a:lstStyle/>
        <a:p>
          <a:r>
            <a:rPr lang="en-CA" sz="1800" dirty="0">
              <a:latin typeface="Verdana" panose="020B0604030504040204" pitchFamily="34" charset="0"/>
              <a:ea typeface="Verdana" panose="020B0604030504040204" pitchFamily="34" charset="0"/>
              <a:cs typeface="Verdana" panose="020B0604030504040204" pitchFamily="34" charset="0"/>
            </a:rPr>
            <a:t>Safety</a:t>
          </a:r>
        </a:p>
      </dgm:t>
    </dgm:pt>
    <dgm:pt modelId="{81F1E12E-221F-4C44-A7EE-69B74634DA0C}" type="parTrans" cxnId="{52D9C52F-C951-49C8-879D-AC656758521A}">
      <dgm:prSet/>
      <dgm:spPr/>
      <dgm:t>
        <a:bodyPr/>
        <a:lstStyle/>
        <a:p>
          <a:endParaRPr lang="en-CA"/>
        </a:p>
      </dgm:t>
    </dgm:pt>
    <dgm:pt modelId="{6393BF6E-D85E-464F-A3B6-5097495FE623}" type="sibTrans" cxnId="{52D9C52F-C951-49C8-879D-AC656758521A}">
      <dgm:prSet/>
      <dgm:spPr/>
      <dgm:t>
        <a:bodyPr/>
        <a:lstStyle/>
        <a:p>
          <a:endParaRPr lang="en-CA"/>
        </a:p>
      </dgm:t>
    </dgm:pt>
    <dgm:pt modelId="{0026F0DB-99D1-4091-A4EE-27D3A9487CDA}" type="pres">
      <dgm:prSet presAssocID="{D65F9593-AE58-43DF-9879-00C4264FE31F}" presName="Name0" presStyleCnt="0">
        <dgm:presLayoutVars>
          <dgm:chMax val="1"/>
          <dgm:chPref val="1"/>
          <dgm:dir/>
          <dgm:animOne val="branch"/>
          <dgm:animLvl val="lvl"/>
        </dgm:presLayoutVars>
      </dgm:prSet>
      <dgm:spPr/>
      <dgm:t>
        <a:bodyPr/>
        <a:lstStyle/>
        <a:p>
          <a:endParaRPr lang="en-CA"/>
        </a:p>
      </dgm:t>
    </dgm:pt>
    <dgm:pt modelId="{589AF552-AD2D-4352-ACA7-584727D8882F}" type="pres">
      <dgm:prSet presAssocID="{B22D91CD-198B-41EE-BA84-9D57DB6310FC}" presName="Parent" presStyleLbl="node0" presStyleIdx="0" presStyleCnt="1" custScaleX="117755" custScaleY="81676" custLinFactNeighborX="-12736" custLinFactNeighborY="-1790">
        <dgm:presLayoutVars>
          <dgm:chMax val="6"/>
          <dgm:chPref val="6"/>
        </dgm:presLayoutVars>
      </dgm:prSet>
      <dgm:spPr/>
      <dgm:t>
        <a:bodyPr/>
        <a:lstStyle/>
        <a:p>
          <a:endParaRPr lang="en-CA"/>
        </a:p>
      </dgm:t>
    </dgm:pt>
    <dgm:pt modelId="{2D723C74-B619-40AB-A459-05E408FABB88}" type="pres">
      <dgm:prSet presAssocID="{375551EC-8BD0-4852-8651-F7DC3D529D0F}" presName="Accent1" presStyleCnt="0"/>
      <dgm:spPr/>
    </dgm:pt>
    <dgm:pt modelId="{3B01B036-61D0-4FF5-BE11-2680D8D133C1}" type="pres">
      <dgm:prSet presAssocID="{375551EC-8BD0-4852-8651-F7DC3D529D0F}" presName="Accent" presStyleLbl="bgShp" presStyleIdx="0" presStyleCnt="6"/>
      <dgm:spPr/>
    </dgm:pt>
    <dgm:pt modelId="{97F49839-F780-46C0-8F90-48875AB6ECD3}" type="pres">
      <dgm:prSet presAssocID="{375551EC-8BD0-4852-8651-F7DC3D529D0F}" presName="Child1" presStyleLbl="node1" presStyleIdx="0" presStyleCnt="6" custScaleX="143692" custScaleY="99657" custLinFactNeighborX="-16974" custLinFactNeighborY="20094">
        <dgm:presLayoutVars>
          <dgm:chMax val="0"/>
          <dgm:chPref val="0"/>
          <dgm:bulletEnabled val="1"/>
        </dgm:presLayoutVars>
      </dgm:prSet>
      <dgm:spPr/>
      <dgm:t>
        <a:bodyPr/>
        <a:lstStyle/>
        <a:p>
          <a:endParaRPr lang="en-CA"/>
        </a:p>
      </dgm:t>
    </dgm:pt>
    <dgm:pt modelId="{BF0E4310-4748-43C6-AF5A-32FC8C6AF8FB}" type="pres">
      <dgm:prSet presAssocID="{5C3757F6-0630-454A-A441-47CEE0BC52A6}" presName="Accent2" presStyleCnt="0"/>
      <dgm:spPr/>
    </dgm:pt>
    <dgm:pt modelId="{A7B6AFEB-21C8-4950-9521-1CF992126181}" type="pres">
      <dgm:prSet presAssocID="{5C3757F6-0630-454A-A441-47CEE0BC52A6}" presName="Accent" presStyleLbl="bgShp" presStyleIdx="1" presStyleCnt="6" custLinFactNeighborX="-15854" custLinFactNeighborY="-13801"/>
      <dgm:spPr/>
    </dgm:pt>
    <dgm:pt modelId="{B3CD6D16-77CD-4DE0-8893-1D1763DE91E7}" type="pres">
      <dgm:prSet presAssocID="{5C3757F6-0630-454A-A441-47CEE0BC52A6}" presName="Child2" presStyleLbl="node1" presStyleIdx="1" presStyleCnt="6" custScaleX="143692" custScaleY="99657" custLinFactNeighborX="12123" custLinFactNeighborY="7183">
        <dgm:presLayoutVars>
          <dgm:chMax val="0"/>
          <dgm:chPref val="0"/>
          <dgm:bulletEnabled val="1"/>
        </dgm:presLayoutVars>
      </dgm:prSet>
      <dgm:spPr/>
      <dgm:t>
        <a:bodyPr/>
        <a:lstStyle/>
        <a:p>
          <a:endParaRPr lang="en-CA"/>
        </a:p>
      </dgm:t>
    </dgm:pt>
    <dgm:pt modelId="{65AFB652-15BC-4947-BA8B-8D25F158A514}" type="pres">
      <dgm:prSet presAssocID="{4BB811B2-97F4-450A-A680-BCBECCF6F09B}" presName="Accent3" presStyleCnt="0"/>
      <dgm:spPr/>
    </dgm:pt>
    <dgm:pt modelId="{171643EB-536B-45FD-814B-08F5905ED5B5}" type="pres">
      <dgm:prSet presAssocID="{4BB811B2-97F4-450A-A680-BCBECCF6F09B}" presName="Accent" presStyleLbl="bgShp" presStyleIdx="2" presStyleCnt="6"/>
      <dgm:spPr/>
    </dgm:pt>
    <dgm:pt modelId="{81DA9610-F98E-420F-8EF9-A2035BA8B5A1}" type="pres">
      <dgm:prSet presAssocID="{4BB811B2-97F4-450A-A680-BCBECCF6F09B}" presName="Child3" presStyleLbl="node1" presStyleIdx="2" presStyleCnt="6" custScaleX="143692" custScaleY="99657" custLinFactNeighborX="12489" custLinFactNeighborY="-12969">
        <dgm:presLayoutVars>
          <dgm:chMax val="0"/>
          <dgm:chPref val="0"/>
          <dgm:bulletEnabled val="1"/>
        </dgm:presLayoutVars>
      </dgm:prSet>
      <dgm:spPr/>
      <dgm:t>
        <a:bodyPr/>
        <a:lstStyle/>
        <a:p>
          <a:endParaRPr lang="en-CA"/>
        </a:p>
      </dgm:t>
    </dgm:pt>
    <dgm:pt modelId="{E4DDEAA6-E87E-4209-9DF5-067C5564A036}" type="pres">
      <dgm:prSet presAssocID="{F6AE4926-50DE-42E8-923F-A646BC11C882}" presName="Accent4" presStyleCnt="0"/>
      <dgm:spPr/>
    </dgm:pt>
    <dgm:pt modelId="{498D2DD0-1D9F-4928-AF15-BD2807DC13CF}" type="pres">
      <dgm:prSet presAssocID="{F6AE4926-50DE-42E8-923F-A646BC11C882}" presName="Accent" presStyleLbl="bgShp" presStyleIdx="3" presStyleCnt="6"/>
      <dgm:spPr>
        <a:solidFill>
          <a:schemeClr val="bg1"/>
        </a:solidFill>
      </dgm:spPr>
    </dgm:pt>
    <dgm:pt modelId="{B4291D9D-64E5-4BEF-AAC0-4C5385148020}" type="pres">
      <dgm:prSet presAssocID="{F6AE4926-50DE-42E8-923F-A646BC11C882}" presName="Child4" presStyleLbl="node1" presStyleIdx="3" presStyleCnt="6" custScaleX="143692" custScaleY="99657" custLinFactNeighborX="-15404" custLinFactNeighborY="-24361">
        <dgm:presLayoutVars>
          <dgm:chMax val="0"/>
          <dgm:chPref val="0"/>
          <dgm:bulletEnabled val="1"/>
        </dgm:presLayoutVars>
      </dgm:prSet>
      <dgm:spPr/>
      <dgm:t>
        <a:bodyPr/>
        <a:lstStyle/>
        <a:p>
          <a:endParaRPr lang="en-CA"/>
        </a:p>
      </dgm:t>
    </dgm:pt>
    <dgm:pt modelId="{FA1947C7-3176-4074-9A3E-E80316849DF3}" type="pres">
      <dgm:prSet presAssocID="{3D1E6EFB-E763-44EA-96BF-F504FA2D3403}" presName="Accent5" presStyleCnt="0"/>
      <dgm:spPr/>
    </dgm:pt>
    <dgm:pt modelId="{935F73DE-1BF5-43DE-95BA-A383A3D42D29}" type="pres">
      <dgm:prSet presAssocID="{3D1E6EFB-E763-44EA-96BF-F504FA2D3403}" presName="Accent" presStyleLbl="bgShp" presStyleIdx="4" presStyleCnt="6"/>
      <dgm:spPr/>
    </dgm:pt>
    <dgm:pt modelId="{5C741645-F2D9-49D2-A48E-676FA1751C01}" type="pres">
      <dgm:prSet presAssocID="{3D1E6EFB-E763-44EA-96BF-F504FA2D3403}" presName="Child5" presStyleLbl="node1" presStyleIdx="4" presStyleCnt="6" custScaleX="143692" custScaleY="99657" custLinFactNeighborX="-42356" custLinFactNeighborY="-13195">
        <dgm:presLayoutVars>
          <dgm:chMax val="0"/>
          <dgm:chPref val="0"/>
          <dgm:bulletEnabled val="1"/>
        </dgm:presLayoutVars>
      </dgm:prSet>
      <dgm:spPr/>
      <dgm:t>
        <a:bodyPr/>
        <a:lstStyle/>
        <a:p>
          <a:endParaRPr lang="en-CA"/>
        </a:p>
      </dgm:t>
    </dgm:pt>
    <dgm:pt modelId="{2A19FEC0-631F-493C-9EDB-9BA094358740}" type="pres">
      <dgm:prSet presAssocID="{BBCB63FC-6AD3-4515-892F-CEA4A2FA9D5B}" presName="Accent6" presStyleCnt="0"/>
      <dgm:spPr/>
    </dgm:pt>
    <dgm:pt modelId="{1EFB9D98-3A10-4E4D-A21C-C60E9B05A8A6}" type="pres">
      <dgm:prSet presAssocID="{BBCB63FC-6AD3-4515-892F-CEA4A2FA9D5B}" presName="Accent" presStyleLbl="bgShp" presStyleIdx="5" presStyleCnt="6" custLinFactNeighborX="-25103"/>
      <dgm:spPr>
        <a:solidFill>
          <a:schemeClr val="bg2"/>
        </a:solidFill>
      </dgm:spPr>
    </dgm:pt>
    <dgm:pt modelId="{972E4866-1458-48ED-AD60-2B39477AF9CA}" type="pres">
      <dgm:prSet presAssocID="{BBCB63FC-6AD3-4515-892F-CEA4A2FA9D5B}" presName="Child6" presStyleLbl="node1" presStyleIdx="5" presStyleCnt="6" custScaleX="143692" custScaleY="99657" custLinFactNeighborX="-43340" custLinFactNeighborY="8269">
        <dgm:presLayoutVars>
          <dgm:chMax val="0"/>
          <dgm:chPref val="0"/>
          <dgm:bulletEnabled val="1"/>
        </dgm:presLayoutVars>
      </dgm:prSet>
      <dgm:spPr/>
      <dgm:t>
        <a:bodyPr/>
        <a:lstStyle/>
        <a:p>
          <a:endParaRPr lang="en-CA"/>
        </a:p>
      </dgm:t>
    </dgm:pt>
  </dgm:ptLst>
  <dgm:cxnLst>
    <dgm:cxn modelId="{30804AEB-5BA1-48F0-A197-C8FFD4ED6A6B}" type="presOf" srcId="{F6AE4926-50DE-42E8-923F-A646BC11C882}" destId="{B4291D9D-64E5-4BEF-AAC0-4C5385148020}" srcOrd="0" destOrd="0" presId="urn:microsoft.com/office/officeart/2011/layout/HexagonRadial"/>
    <dgm:cxn modelId="{16530240-3B01-4676-A00A-5CBD8544D046}" srcId="{B22D91CD-198B-41EE-BA84-9D57DB6310FC}" destId="{4BB811B2-97F4-450A-A680-BCBECCF6F09B}" srcOrd="2" destOrd="0" parTransId="{051B20E2-DECA-4A7D-AE56-789848D8A855}" sibTransId="{03C1135D-BCBB-483E-B749-C3743627E488}"/>
    <dgm:cxn modelId="{8EE8817E-67A9-48BD-9C54-45389DB2A189}" srcId="{B22D91CD-198B-41EE-BA84-9D57DB6310FC}" destId="{5C3757F6-0630-454A-A441-47CEE0BC52A6}" srcOrd="1" destOrd="0" parTransId="{D0EF3351-A066-4BBD-A3CB-882CA843DE32}" sibTransId="{56F767D7-5523-493D-9C3A-1D1575FA849C}"/>
    <dgm:cxn modelId="{5DC617DA-C4A1-4BAE-8808-B10FAED407C0}" srcId="{D65F9593-AE58-43DF-9879-00C4264FE31F}" destId="{B22D91CD-198B-41EE-BA84-9D57DB6310FC}" srcOrd="0" destOrd="0" parTransId="{11B6014A-AB5A-4DE2-B696-7FB54B9937D7}" sibTransId="{FDA5D3F6-EB22-442B-99B5-FC8781859099}"/>
    <dgm:cxn modelId="{411B750B-F25F-4B04-912F-54EB375E3A33}" type="presOf" srcId="{BBCB63FC-6AD3-4515-892F-CEA4A2FA9D5B}" destId="{972E4866-1458-48ED-AD60-2B39477AF9CA}" srcOrd="0" destOrd="0" presId="urn:microsoft.com/office/officeart/2011/layout/HexagonRadial"/>
    <dgm:cxn modelId="{ABD84A3C-DA1F-4871-B63B-610AD3796B9C}" type="presOf" srcId="{5C3757F6-0630-454A-A441-47CEE0BC52A6}" destId="{B3CD6D16-77CD-4DE0-8893-1D1763DE91E7}" srcOrd="0" destOrd="0" presId="urn:microsoft.com/office/officeart/2011/layout/HexagonRadial"/>
    <dgm:cxn modelId="{4C0C1711-46F1-4A61-8FD5-408113D75F3F}" type="presOf" srcId="{375551EC-8BD0-4852-8651-F7DC3D529D0F}" destId="{97F49839-F780-46C0-8F90-48875AB6ECD3}" srcOrd="0" destOrd="0" presId="urn:microsoft.com/office/officeart/2011/layout/HexagonRadial"/>
    <dgm:cxn modelId="{F817C67C-EAC3-4490-8D61-A7FC3E181E98}" srcId="{B22D91CD-198B-41EE-BA84-9D57DB6310FC}" destId="{3D1E6EFB-E763-44EA-96BF-F504FA2D3403}" srcOrd="4" destOrd="0" parTransId="{F9FCB6E9-CCD3-4B30-AB37-E1D7A76E54B0}" sibTransId="{FD71C471-AA27-42C4-8DAD-AE3CEB3BD143}"/>
    <dgm:cxn modelId="{B9ECC9EC-66DA-438E-9362-F24531AD0789}" type="presOf" srcId="{D65F9593-AE58-43DF-9879-00C4264FE31F}" destId="{0026F0DB-99D1-4091-A4EE-27D3A9487CDA}" srcOrd="0" destOrd="0" presId="urn:microsoft.com/office/officeart/2011/layout/HexagonRadial"/>
    <dgm:cxn modelId="{1ADE4F45-E995-4B19-98AD-AF50EC4F13CA}" type="presOf" srcId="{3D1E6EFB-E763-44EA-96BF-F504FA2D3403}" destId="{5C741645-F2D9-49D2-A48E-676FA1751C01}" srcOrd="0" destOrd="0" presId="urn:microsoft.com/office/officeart/2011/layout/HexagonRadial"/>
    <dgm:cxn modelId="{52D9C52F-C951-49C8-879D-AC656758521A}" srcId="{B22D91CD-198B-41EE-BA84-9D57DB6310FC}" destId="{BBCB63FC-6AD3-4515-892F-CEA4A2FA9D5B}" srcOrd="5" destOrd="0" parTransId="{81F1E12E-221F-4C44-A7EE-69B74634DA0C}" sibTransId="{6393BF6E-D85E-464F-A3B6-5097495FE623}"/>
    <dgm:cxn modelId="{0819FB1F-BFA8-4BC4-BBF8-429FBD92E94B}" srcId="{B22D91CD-198B-41EE-BA84-9D57DB6310FC}" destId="{375551EC-8BD0-4852-8651-F7DC3D529D0F}" srcOrd="0" destOrd="0" parTransId="{A14CBEB2-4D78-4A98-BDA5-685EF443D696}" sibTransId="{2777AF1E-81EC-4484-B9DB-0F145032383B}"/>
    <dgm:cxn modelId="{A734F313-F572-4505-A599-956011F05D69}" type="presOf" srcId="{B22D91CD-198B-41EE-BA84-9D57DB6310FC}" destId="{589AF552-AD2D-4352-ACA7-584727D8882F}" srcOrd="0" destOrd="0" presId="urn:microsoft.com/office/officeart/2011/layout/HexagonRadial"/>
    <dgm:cxn modelId="{332BF5CF-6D08-401C-9B82-BB75EECF788D}" type="presOf" srcId="{4BB811B2-97F4-450A-A680-BCBECCF6F09B}" destId="{81DA9610-F98E-420F-8EF9-A2035BA8B5A1}" srcOrd="0" destOrd="0" presId="urn:microsoft.com/office/officeart/2011/layout/HexagonRadial"/>
    <dgm:cxn modelId="{8EEA5497-04DA-4660-816F-C1652660311B}" srcId="{B22D91CD-198B-41EE-BA84-9D57DB6310FC}" destId="{F6AE4926-50DE-42E8-923F-A646BC11C882}" srcOrd="3" destOrd="0" parTransId="{4C62FD65-658E-44C5-A507-6C96B0D27451}" sibTransId="{6E85FBC0-62F5-4D26-A18B-B27E6D157949}"/>
    <dgm:cxn modelId="{C1285728-8F8C-417A-8C0E-61E735A5E096}" type="presParOf" srcId="{0026F0DB-99D1-4091-A4EE-27D3A9487CDA}" destId="{589AF552-AD2D-4352-ACA7-584727D8882F}" srcOrd="0" destOrd="0" presId="urn:microsoft.com/office/officeart/2011/layout/HexagonRadial"/>
    <dgm:cxn modelId="{76F1669D-566E-46DA-827B-5DFD162EADB9}" type="presParOf" srcId="{0026F0DB-99D1-4091-A4EE-27D3A9487CDA}" destId="{2D723C74-B619-40AB-A459-05E408FABB88}" srcOrd="1" destOrd="0" presId="urn:microsoft.com/office/officeart/2011/layout/HexagonRadial"/>
    <dgm:cxn modelId="{719BE463-B2ED-4C5F-8CD0-2D2ADF34F711}" type="presParOf" srcId="{2D723C74-B619-40AB-A459-05E408FABB88}" destId="{3B01B036-61D0-4FF5-BE11-2680D8D133C1}" srcOrd="0" destOrd="0" presId="urn:microsoft.com/office/officeart/2011/layout/HexagonRadial"/>
    <dgm:cxn modelId="{1E02AF6C-947D-4011-88E5-BEFF7AC67F1D}" type="presParOf" srcId="{0026F0DB-99D1-4091-A4EE-27D3A9487CDA}" destId="{97F49839-F780-46C0-8F90-48875AB6ECD3}" srcOrd="2" destOrd="0" presId="urn:microsoft.com/office/officeart/2011/layout/HexagonRadial"/>
    <dgm:cxn modelId="{AB6E3087-97F0-48C9-AA5C-6CED7AD995A8}" type="presParOf" srcId="{0026F0DB-99D1-4091-A4EE-27D3A9487CDA}" destId="{BF0E4310-4748-43C6-AF5A-32FC8C6AF8FB}" srcOrd="3" destOrd="0" presId="urn:microsoft.com/office/officeart/2011/layout/HexagonRadial"/>
    <dgm:cxn modelId="{71C605B6-8F4E-44D0-87B1-23FFFE970134}" type="presParOf" srcId="{BF0E4310-4748-43C6-AF5A-32FC8C6AF8FB}" destId="{A7B6AFEB-21C8-4950-9521-1CF992126181}" srcOrd="0" destOrd="0" presId="urn:microsoft.com/office/officeart/2011/layout/HexagonRadial"/>
    <dgm:cxn modelId="{DDD3FF36-5EE8-418E-AFBC-2F848FEF1490}" type="presParOf" srcId="{0026F0DB-99D1-4091-A4EE-27D3A9487CDA}" destId="{B3CD6D16-77CD-4DE0-8893-1D1763DE91E7}" srcOrd="4" destOrd="0" presId="urn:microsoft.com/office/officeart/2011/layout/HexagonRadial"/>
    <dgm:cxn modelId="{D743A9C5-6794-49DB-B2CA-CB29538E05D5}" type="presParOf" srcId="{0026F0DB-99D1-4091-A4EE-27D3A9487CDA}" destId="{65AFB652-15BC-4947-BA8B-8D25F158A514}" srcOrd="5" destOrd="0" presId="urn:microsoft.com/office/officeart/2011/layout/HexagonRadial"/>
    <dgm:cxn modelId="{F5282991-6DC6-4D57-A801-E9689FC021E0}" type="presParOf" srcId="{65AFB652-15BC-4947-BA8B-8D25F158A514}" destId="{171643EB-536B-45FD-814B-08F5905ED5B5}" srcOrd="0" destOrd="0" presId="urn:microsoft.com/office/officeart/2011/layout/HexagonRadial"/>
    <dgm:cxn modelId="{0EAD02A2-569B-44D1-82AA-BCE43D86C9D3}" type="presParOf" srcId="{0026F0DB-99D1-4091-A4EE-27D3A9487CDA}" destId="{81DA9610-F98E-420F-8EF9-A2035BA8B5A1}" srcOrd="6" destOrd="0" presId="urn:microsoft.com/office/officeart/2011/layout/HexagonRadial"/>
    <dgm:cxn modelId="{7C0C6853-E833-4789-886D-342EB34CC16E}" type="presParOf" srcId="{0026F0DB-99D1-4091-A4EE-27D3A9487CDA}" destId="{E4DDEAA6-E87E-4209-9DF5-067C5564A036}" srcOrd="7" destOrd="0" presId="urn:microsoft.com/office/officeart/2011/layout/HexagonRadial"/>
    <dgm:cxn modelId="{F597D978-3ED2-47AD-9DE0-D0FF3CDC68CE}" type="presParOf" srcId="{E4DDEAA6-E87E-4209-9DF5-067C5564A036}" destId="{498D2DD0-1D9F-4928-AF15-BD2807DC13CF}" srcOrd="0" destOrd="0" presId="urn:microsoft.com/office/officeart/2011/layout/HexagonRadial"/>
    <dgm:cxn modelId="{9CC16318-8969-4B81-A972-CDBF569125EE}" type="presParOf" srcId="{0026F0DB-99D1-4091-A4EE-27D3A9487CDA}" destId="{B4291D9D-64E5-4BEF-AAC0-4C5385148020}" srcOrd="8" destOrd="0" presId="urn:microsoft.com/office/officeart/2011/layout/HexagonRadial"/>
    <dgm:cxn modelId="{67F8C2A5-CF9F-4D78-8B39-9D7416AB2D80}" type="presParOf" srcId="{0026F0DB-99D1-4091-A4EE-27D3A9487CDA}" destId="{FA1947C7-3176-4074-9A3E-E80316849DF3}" srcOrd="9" destOrd="0" presId="urn:microsoft.com/office/officeart/2011/layout/HexagonRadial"/>
    <dgm:cxn modelId="{693C2CFE-64C4-4245-B07E-B1DEA32E42DC}" type="presParOf" srcId="{FA1947C7-3176-4074-9A3E-E80316849DF3}" destId="{935F73DE-1BF5-43DE-95BA-A383A3D42D29}" srcOrd="0" destOrd="0" presId="urn:microsoft.com/office/officeart/2011/layout/HexagonRadial"/>
    <dgm:cxn modelId="{77EAC346-B028-4DFD-AD14-DE11F5D83F90}" type="presParOf" srcId="{0026F0DB-99D1-4091-A4EE-27D3A9487CDA}" destId="{5C741645-F2D9-49D2-A48E-676FA1751C01}" srcOrd="10" destOrd="0" presId="urn:microsoft.com/office/officeart/2011/layout/HexagonRadial"/>
    <dgm:cxn modelId="{935C1CF9-1BCF-4BB1-B08F-BBDBA7A91D41}" type="presParOf" srcId="{0026F0DB-99D1-4091-A4EE-27D3A9487CDA}" destId="{2A19FEC0-631F-493C-9EDB-9BA094358740}" srcOrd="11" destOrd="0" presId="urn:microsoft.com/office/officeart/2011/layout/HexagonRadial"/>
    <dgm:cxn modelId="{596ECADD-BEC2-4C06-9914-656916E8AE97}" type="presParOf" srcId="{2A19FEC0-631F-493C-9EDB-9BA094358740}" destId="{1EFB9D98-3A10-4E4D-A21C-C60E9B05A8A6}" srcOrd="0" destOrd="0" presId="urn:microsoft.com/office/officeart/2011/layout/HexagonRadial"/>
    <dgm:cxn modelId="{A67100AB-F943-47DB-8A27-DC1B76CA7B80}" type="presParOf" srcId="{0026F0DB-99D1-4091-A4EE-27D3A9487CDA}" destId="{972E4866-1458-48ED-AD60-2B39477AF9CA}"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C4042-3468-43DE-82AF-0DEEE84CC254}"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CA"/>
        </a:p>
      </dgm:t>
    </dgm:pt>
    <dgm:pt modelId="{139943F7-A150-421F-9A8B-482C00692F41}">
      <dgm:prSet phldrT="[Text]" custT="1"/>
      <dgm:spPr>
        <a:solidFill>
          <a:srgbClr val="00C1DE"/>
        </a:solidFill>
        <a:ln w="19050">
          <a:solidFill>
            <a:srgbClr val="003152"/>
          </a:solidFill>
        </a:ln>
      </dgm:spPr>
      <dgm:t>
        <a:bodyPr/>
        <a:lstStyle/>
        <a:p>
          <a:r>
            <a:rPr lang="en-CA" sz="2000" b="1" dirty="0">
              <a:solidFill>
                <a:srgbClr val="002060"/>
              </a:solidFill>
              <a:latin typeface="Verdana" panose="020B0604030504040204" pitchFamily="34" charset="0"/>
              <a:ea typeface="Verdana" panose="020B0604030504040204" pitchFamily="34" charset="0"/>
              <a:cs typeface="Verdana" panose="020B0604030504040204" pitchFamily="34" charset="0"/>
            </a:rPr>
            <a:t>Total Cost</a:t>
          </a:r>
        </a:p>
      </dgm:t>
    </dgm:pt>
    <dgm:pt modelId="{1661D95B-9823-45ED-AD80-3D7ECF7665C9}" type="parTrans" cxnId="{F205A204-852C-408F-BD9D-AA2B73571158}">
      <dgm:prSet/>
      <dgm:spPr/>
      <dgm:t>
        <a:bodyPr/>
        <a:lstStyle/>
        <a:p>
          <a:endParaRPr lang="en-CA"/>
        </a:p>
      </dgm:t>
    </dgm:pt>
    <dgm:pt modelId="{FF4AD775-9E91-4AF9-A098-6F81235E9EF9}" type="sibTrans" cxnId="{F205A204-852C-408F-BD9D-AA2B73571158}">
      <dgm:prSet/>
      <dgm:spPr/>
      <dgm:t>
        <a:bodyPr/>
        <a:lstStyle/>
        <a:p>
          <a:endParaRPr lang="en-CA"/>
        </a:p>
      </dgm:t>
    </dgm:pt>
    <dgm:pt modelId="{FFFFCF85-0A5D-4010-91E0-7A3D22682DAB}">
      <dgm:prSet phldrT="[Text]" custT="1"/>
      <dgm:spPr>
        <a:solidFill>
          <a:srgbClr val="557FA6"/>
        </a:solidFill>
      </dgm:spPr>
      <dgm:t>
        <a:bodyPr/>
        <a:lstStyle/>
        <a:p>
          <a:r>
            <a:rPr lang="en-CA" sz="1200" dirty="0">
              <a:latin typeface="Verdana" panose="020B0604030504040204" pitchFamily="34" charset="0"/>
              <a:ea typeface="Verdana" panose="020B0604030504040204" pitchFamily="34" charset="0"/>
              <a:cs typeface="Verdana" panose="020B0604030504040204" pitchFamily="34" charset="0"/>
            </a:rPr>
            <a:t>Direct Costs to Patients</a:t>
          </a:r>
        </a:p>
      </dgm:t>
    </dgm:pt>
    <dgm:pt modelId="{754779FD-1AAF-4B40-97BE-CC384B6379ED}" type="parTrans" cxnId="{DB29CF45-8330-4138-B4C3-2EB358533F6B}">
      <dgm:prSet/>
      <dgm:spPr>
        <a:solidFill>
          <a:srgbClr val="557FA6"/>
        </a:solidFill>
      </dgm:spPr>
      <dgm:t>
        <a:bodyPr/>
        <a:lstStyle/>
        <a:p>
          <a:endParaRPr lang="en-CA"/>
        </a:p>
      </dgm:t>
    </dgm:pt>
    <dgm:pt modelId="{BAFF3878-356B-4CE0-8256-313910571692}" type="sibTrans" cxnId="{DB29CF45-8330-4138-B4C3-2EB358533F6B}">
      <dgm:prSet/>
      <dgm:spPr/>
      <dgm:t>
        <a:bodyPr/>
        <a:lstStyle/>
        <a:p>
          <a:endParaRPr lang="en-CA"/>
        </a:p>
      </dgm:t>
    </dgm:pt>
    <dgm:pt modelId="{EACF6BCB-B1DD-4D11-8D7B-904CF1323C2F}">
      <dgm:prSet phldrT="[Text]" custT="1"/>
      <dgm:spPr>
        <a:solidFill>
          <a:srgbClr val="414F5C"/>
        </a:solidFill>
      </dgm:spPr>
      <dgm:t>
        <a:bodyPr/>
        <a:lstStyle/>
        <a:p>
          <a:r>
            <a:rPr lang="en-CA" sz="1200" dirty="0">
              <a:latin typeface="Verdana" panose="020B0604030504040204" pitchFamily="34" charset="0"/>
              <a:ea typeface="Verdana" panose="020B0604030504040204" pitchFamily="34" charset="0"/>
              <a:cs typeface="Verdana" panose="020B0604030504040204" pitchFamily="34" charset="0"/>
            </a:rPr>
            <a:t>Direct Costs to System</a:t>
          </a:r>
        </a:p>
      </dgm:t>
    </dgm:pt>
    <dgm:pt modelId="{5A1F57DE-7E75-432C-9C22-7C3C722C8694}" type="parTrans" cxnId="{CC72C0AC-456C-40BD-B75F-A18A3C1F42D1}">
      <dgm:prSet/>
      <dgm:spPr>
        <a:solidFill>
          <a:srgbClr val="414F5C"/>
        </a:solidFill>
      </dgm:spPr>
      <dgm:t>
        <a:bodyPr/>
        <a:lstStyle/>
        <a:p>
          <a:endParaRPr lang="en-CA"/>
        </a:p>
      </dgm:t>
    </dgm:pt>
    <dgm:pt modelId="{581A7E30-B180-4E01-8D60-75372C381B3A}" type="sibTrans" cxnId="{CC72C0AC-456C-40BD-B75F-A18A3C1F42D1}">
      <dgm:prSet/>
      <dgm:spPr/>
      <dgm:t>
        <a:bodyPr/>
        <a:lstStyle/>
        <a:p>
          <a:endParaRPr lang="en-CA"/>
        </a:p>
      </dgm:t>
    </dgm:pt>
    <dgm:pt modelId="{98CE88F7-9FC6-4ADF-A165-B7A2B29B5494}">
      <dgm:prSet phldrT="[Text]" custT="1"/>
      <dgm:spPr>
        <a:solidFill>
          <a:srgbClr val="C8B385"/>
        </a:solidFill>
      </dgm:spPr>
      <dgm:t>
        <a:bodyPr/>
        <a:lstStyle/>
        <a:p>
          <a:r>
            <a:rPr lang="en-CA" sz="1200" dirty="0" smtClean="0">
              <a:latin typeface="Verdana" panose="020B0604030504040204" pitchFamily="34" charset="0"/>
              <a:ea typeface="Verdana" panose="020B0604030504040204" pitchFamily="34" charset="0"/>
              <a:cs typeface="Verdana" panose="020B0604030504040204" pitchFamily="34" charset="0"/>
            </a:rPr>
            <a:t>Down-stream </a:t>
          </a:r>
          <a:r>
            <a:rPr lang="en-CA" sz="1200" dirty="0">
              <a:latin typeface="Verdana" panose="020B0604030504040204" pitchFamily="34" charset="0"/>
              <a:ea typeface="Verdana" panose="020B0604030504040204" pitchFamily="34" charset="0"/>
              <a:cs typeface="Verdana" panose="020B0604030504040204" pitchFamily="34" charset="0"/>
            </a:rPr>
            <a:t>Costs and Harm</a:t>
          </a:r>
        </a:p>
      </dgm:t>
    </dgm:pt>
    <dgm:pt modelId="{C7149265-AD6C-4394-9A3B-921088365D7E}" type="parTrans" cxnId="{EFCDF3AB-7A47-40E2-B90D-9F69C65D95D9}">
      <dgm:prSet/>
      <dgm:spPr>
        <a:solidFill>
          <a:srgbClr val="C8B385"/>
        </a:solidFill>
      </dgm:spPr>
      <dgm:t>
        <a:bodyPr/>
        <a:lstStyle/>
        <a:p>
          <a:endParaRPr lang="en-CA"/>
        </a:p>
      </dgm:t>
    </dgm:pt>
    <dgm:pt modelId="{CB07A53B-6B0C-4DF1-B8B0-AED352D69C52}" type="sibTrans" cxnId="{EFCDF3AB-7A47-40E2-B90D-9F69C65D95D9}">
      <dgm:prSet/>
      <dgm:spPr/>
      <dgm:t>
        <a:bodyPr/>
        <a:lstStyle/>
        <a:p>
          <a:endParaRPr lang="en-CA"/>
        </a:p>
      </dgm:t>
    </dgm:pt>
    <dgm:pt modelId="{8761B2BA-BE83-45A1-AB23-7BBA6745E4E5}">
      <dgm:prSet phldrT="[Text]" custT="1"/>
      <dgm:spPr>
        <a:solidFill>
          <a:srgbClr val="998D5F"/>
        </a:solidFill>
      </dgm:spPr>
      <dgm:t>
        <a:bodyPr/>
        <a:lstStyle/>
        <a:p>
          <a:r>
            <a:rPr lang="en-CA" sz="1050" dirty="0">
              <a:latin typeface="Verdana" panose="020B0604030504040204" pitchFamily="34" charset="0"/>
              <a:ea typeface="Verdana" panose="020B0604030504040204" pitchFamily="34" charset="0"/>
              <a:cs typeface="Verdana" panose="020B0604030504040204" pitchFamily="34" charset="0"/>
            </a:rPr>
            <a:t>Opportunity Costs</a:t>
          </a:r>
        </a:p>
      </dgm:t>
    </dgm:pt>
    <dgm:pt modelId="{38AE5FCC-B224-4D44-8854-51B540260AA1}" type="parTrans" cxnId="{9E982BFE-6EC2-46C5-9674-4028D711D9F2}">
      <dgm:prSet/>
      <dgm:spPr>
        <a:solidFill>
          <a:srgbClr val="998D5F"/>
        </a:solidFill>
      </dgm:spPr>
      <dgm:t>
        <a:bodyPr/>
        <a:lstStyle/>
        <a:p>
          <a:endParaRPr lang="en-CA"/>
        </a:p>
      </dgm:t>
    </dgm:pt>
    <dgm:pt modelId="{E0DA465E-99CF-4FEE-9C9D-AC3353C19012}" type="sibTrans" cxnId="{9E982BFE-6EC2-46C5-9674-4028D711D9F2}">
      <dgm:prSet/>
      <dgm:spPr/>
      <dgm:t>
        <a:bodyPr/>
        <a:lstStyle/>
        <a:p>
          <a:endParaRPr lang="en-CA"/>
        </a:p>
      </dgm:t>
    </dgm:pt>
    <dgm:pt modelId="{8D270CBE-CF76-441C-AC3B-E02E1728AD54}" type="pres">
      <dgm:prSet presAssocID="{75AC4042-3468-43DE-82AF-0DEEE84CC254}" presName="Name0" presStyleCnt="0">
        <dgm:presLayoutVars>
          <dgm:chMax val="1"/>
          <dgm:dir/>
          <dgm:animLvl val="ctr"/>
          <dgm:resizeHandles val="exact"/>
        </dgm:presLayoutVars>
      </dgm:prSet>
      <dgm:spPr/>
      <dgm:t>
        <a:bodyPr/>
        <a:lstStyle/>
        <a:p>
          <a:endParaRPr lang="en-CA"/>
        </a:p>
      </dgm:t>
    </dgm:pt>
    <dgm:pt modelId="{D993AE89-11E3-4F26-86E3-BABAA809A041}" type="pres">
      <dgm:prSet presAssocID="{139943F7-A150-421F-9A8B-482C00692F41}" presName="centerShape" presStyleLbl="node0" presStyleIdx="0" presStyleCnt="1" custLinFactNeighborY="559"/>
      <dgm:spPr/>
      <dgm:t>
        <a:bodyPr/>
        <a:lstStyle/>
        <a:p>
          <a:endParaRPr lang="en-CA"/>
        </a:p>
      </dgm:t>
    </dgm:pt>
    <dgm:pt modelId="{D288F496-C77D-42D8-B269-229567FD264C}" type="pres">
      <dgm:prSet presAssocID="{754779FD-1AAF-4B40-97BE-CC384B6379ED}" presName="parTrans" presStyleLbl="sibTrans2D1" presStyleIdx="0" presStyleCnt="4" custAng="10800000"/>
      <dgm:spPr/>
      <dgm:t>
        <a:bodyPr/>
        <a:lstStyle/>
        <a:p>
          <a:endParaRPr lang="en-CA"/>
        </a:p>
      </dgm:t>
    </dgm:pt>
    <dgm:pt modelId="{036E649E-599F-4FE1-844C-66DB5E6B0C56}" type="pres">
      <dgm:prSet presAssocID="{754779FD-1AAF-4B40-97BE-CC384B6379ED}" presName="connectorText" presStyleLbl="sibTrans2D1" presStyleIdx="0" presStyleCnt="4"/>
      <dgm:spPr/>
      <dgm:t>
        <a:bodyPr/>
        <a:lstStyle/>
        <a:p>
          <a:endParaRPr lang="en-CA"/>
        </a:p>
      </dgm:t>
    </dgm:pt>
    <dgm:pt modelId="{3BB6DF4E-314A-46BE-A150-7439B7E67295}" type="pres">
      <dgm:prSet presAssocID="{FFFFCF85-0A5D-4010-91E0-7A3D22682DAB}" presName="node" presStyleLbl="node1" presStyleIdx="0" presStyleCnt="4">
        <dgm:presLayoutVars>
          <dgm:bulletEnabled val="1"/>
        </dgm:presLayoutVars>
      </dgm:prSet>
      <dgm:spPr/>
      <dgm:t>
        <a:bodyPr/>
        <a:lstStyle/>
        <a:p>
          <a:endParaRPr lang="en-CA"/>
        </a:p>
      </dgm:t>
    </dgm:pt>
    <dgm:pt modelId="{9A8F0A3A-05BE-4C43-ADFE-1D1B6046BF6F}" type="pres">
      <dgm:prSet presAssocID="{5A1F57DE-7E75-432C-9C22-7C3C722C8694}" presName="parTrans" presStyleLbl="sibTrans2D1" presStyleIdx="1" presStyleCnt="4" custAng="10800000"/>
      <dgm:spPr/>
      <dgm:t>
        <a:bodyPr/>
        <a:lstStyle/>
        <a:p>
          <a:endParaRPr lang="en-CA"/>
        </a:p>
      </dgm:t>
    </dgm:pt>
    <dgm:pt modelId="{A1C95199-6C38-4568-B001-BECC05FA5E91}" type="pres">
      <dgm:prSet presAssocID="{5A1F57DE-7E75-432C-9C22-7C3C722C8694}" presName="connectorText" presStyleLbl="sibTrans2D1" presStyleIdx="1" presStyleCnt="4"/>
      <dgm:spPr/>
      <dgm:t>
        <a:bodyPr/>
        <a:lstStyle/>
        <a:p>
          <a:endParaRPr lang="en-CA"/>
        </a:p>
      </dgm:t>
    </dgm:pt>
    <dgm:pt modelId="{105A948A-450D-42CA-9939-904E8D62D4DB}" type="pres">
      <dgm:prSet presAssocID="{EACF6BCB-B1DD-4D11-8D7B-904CF1323C2F}" presName="node" presStyleLbl="node1" presStyleIdx="1" presStyleCnt="4">
        <dgm:presLayoutVars>
          <dgm:bulletEnabled val="1"/>
        </dgm:presLayoutVars>
      </dgm:prSet>
      <dgm:spPr/>
      <dgm:t>
        <a:bodyPr/>
        <a:lstStyle/>
        <a:p>
          <a:endParaRPr lang="en-CA"/>
        </a:p>
      </dgm:t>
    </dgm:pt>
    <dgm:pt modelId="{3C513615-3F90-4458-82ED-5EE976635428}" type="pres">
      <dgm:prSet presAssocID="{C7149265-AD6C-4394-9A3B-921088365D7E}" presName="parTrans" presStyleLbl="sibTrans2D1" presStyleIdx="2" presStyleCnt="4" custAng="10800000"/>
      <dgm:spPr/>
      <dgm:t>
        <a:bodyPr/>
        <a:lstStyle/>
        <a:p>
          <a:endParaRPr lang="en-CA"/>
        </a:p>
      </dgm:t>
    </dgm:pt>
    <dgm:pt modelId="{A914A4AC-012D-4A35-8038-A56AEC61909F}" type="pres">
      <dgm:prSet presAssocID="{C7149265-AD6C-4394-9A3B-921088365D7E}" presName="connectorText" presStyleLbl="sibTrans2D1" presStyleIdx="2" presStyleCnt="4"/>
      <dgm:spPr/>
      <dgm:t>
        <a:bodyPr/>
        <a:lstStyle/>
        <a:p>
          <a:endParaRPr lang="en-CA"/>
        </a:p>
      </dgm:t>
    </dgm:pt>
    <dgm:pt modelId="{F8520D4B-6DE9-4D13-BD41-07174CF38E6B}" type="pres">
      <dgm:prSet presAssocID="{98CE88F7-9FC6-4ADF-A165-B7A2B29B5494}" presName="node" presStyleLbl="node1" presStyleIdx="2" presStyleCnt="4">
        <dgm:presLayoutVars>
          <dgm:bulletEnabled val="1"/>
        </dgm:presLayoutVars>
      </dgm:prSet>
      <dgm:spPr/>
      <dgm:t>
        <a:bodyPr/>
        <a:lstStyle/>
        <a:p>
          <a:endParaRPr lang="en-CA"/>
        </a:p>
      </dgm:t>
    </dgm:pt>
    <dgm:pt modelId="{CEA84897-D4C7-4AC3-9756-043494FD04AE}" type="pres">
      <dgm:prSet presAssocID="{38AE5FCC-B224-4D44-8854-51B540260AA1}" presName="parTrans" presStyleLbl="sibTrans2D1" presStyleIdx="3" presStyleCnt="4" custAng="10800000"/>
      <dgm:spPr/>
      <dgm:t>
        <a:bodyPr/>
        <a:lstStyle/>
        <a:p>
          <a:endParaRPr lang="en-CA"/>
        </a:p>
      </dgm:t>
    </dgm:pt>
    <dgm:pt modelId="{9B6E1AFA-D06C-4A43-8C0C-DD9721FE1ACB}" type="pres">
      <dgm:prSet presAssocID="{38AE5FCC-B224-4D44-8854-51B540260AA1}" presName="connectorText" presStyleLbl="sibTrans2D1" presStyleIdx="3" presStyleCnt="4"/>
      <dgm:spPr/>
      <dgm:t>
        <a:bodyPr/>
        <a:lstStyle/>
        <a:p>
          <a:endParaRPr lang="en-CA"/>
        </a:p>
      </dgm:t>
    </dgm:pt>
    <dgm:pt modelId="{E1A78FFB-366D-43C7-BCDC-B8095F85BB23}" type="pres">
      <dgm:prSet presAssocID="{8761B2BA-BE83-45A1-AB23-7BBA6745E4E5}" presName="node" presStyleLbl="node1" presStyleIdx="3" presStyleCnt="4">
        <dgm:presLayoutVars>
          <dgm:bulletEnabled val="1"/>
        </dgm:presLayoutVars>
      </dgm:prSet>
      <dgm:spPr/>
      <dgm:t>
        <a:bodyPr/>
        <a:lstStyle/>
        <a:p>
          <a:endParaRPr lang="en-CA"/>
        </a:p>
      </dgm:t>
    </dgm:pt>
  </dgm:ptLst>
  <dgm:cxnLst>
    <dgm:cxn modelId="{F205A204-852C-408F-BD9D-AA2B73571158}" srcId="{75AC4042-3468-43DE-82AF-0DEEE84CC254}" destId="{139943F7-A150-421F-9A8B-482C00692F41}" srcOrd="0" destOrd="0" parTransId="{1661D95B-9823-45ED-AD80-3D7ECF7665C9}" sibTransId="{FF4AD775-9E91-4AF9-A098-6F81235E9EF9}"/>
    <dgm:cxn modelId="{DB29CF45-8330-4138-B4C3-2EB358533F6B}" srcId="{139943F7-A150-421F-9A8B-482C00692F41}" destId="{FFFFCF85-0A5D-4010-91E0-7A3D22682DAB}" srcOrd="0" destOrd="0" parTransId="{754779FD-1AAF-4B40-97BE-CC384B6379ED}" sibTransId="{BAFF3878-356B-4CE0-8256-313910571692}"/>
    <dgm:cxn modelId="{3AFE3D83-7600-4250-B222-D17FB1DE5A0F}" type="presOf" srcId="{5A1F57DE-7E75-432C-9C22-7C3C722C8694}" destId="{9A8F0A3A-05BE-4C43-ADFE-1D1B6046BF6F}" srcOrd="0" destOrd="0" presId="urn:microsoft.com/office/officeart/2005/8/layout/radial5"/>
    <dgm:cxn modelId="{FBFBBB85-F6D6-4149-8820-2A4EF99A814D}" type="presOf" srcId="{FFFFCF85-0A5D-4010-91E0-7A3D22682DAB}" destId="{3BB6DF4E-314A-46BE-A150-7439B7E67295}" srcOrd="0" destOrd="0" presId="urn:microsoft.com/office/officeart/2005/8/layout/radial5"/>
    <dgm:cxn modelId="{D5EA6AFC-5CDD-4A42-8BDF-D2E4C10E1F63}" type="presOf" srcId="{C7149265-AD6C-4394-9A3B-921088365D7E}" destId="{A914A4AC-012D-4A35-8038-A56AEC61909F}" srcOrd="1" destOrd="0" presId="urn:microsoft.com/office/officeart/2005/8/layout/radial5"/>
    <dgm:cxn modelId="{EFCDF3AB-7A47-40E2-B90D-9F69C65D95D9}" srcId="{139943F7-A150-421F-9A8B-482C00692F41}" destId="{98CE88F7-9FC6-4ADF-A165-B7A2B29B5494}" srcOrd="2" destOrd="0" parTransId="{C7149265-AD6C-4394-9A3B-921088365D7E}" sibTransId="{CB07A53B-6B0C-4DF1-B8B0-AED352D69C52}"/>
    <dgm:cxn modelId="{3473C0E0-CFC3-40CB-BE31-85334E225E39}" type="presOf" srcId="{38AE5FCC-B224-4D44-8854-51B540260AA1}" destId="{9B6E1AFA-D06C-4A43-8C0C-DD9721FE1ACB}" srcOrd="1" destOrd="0" presId="urn:microsoft.com/office/officeart/2005/8/layout/radial5"/>
    <dgm:cxn modelId="{2BB81F1B-ABCE-4674-B796-B5FA3CB4A6A1}" type="presOf" srcId="{98CE88F7-9FC6-4ADF-A165-B7A2B29B5494}" destId="{F8520D4B-6DE9-4D13-BD41-07174CF38E6B}" srcOrd="0" destOrd="0" presId="urn:microsoft.com/office/officeart/2005/8/layout/radial5"/>
    <dgm:cxn modelId="{AEE5A8E6-6EB4-48EA-8D85-930BF41526AE}" type="presOf" srcId="{8761B2BA-BE83-45A1-AB23-7BBA6745E4E5}" destId="{E1A78FFB-366D-43C7-BCDC-B8095F85BB23}" srcOrd="0" destOrd="0" presId="urn:microsoft.com/office/officeart/2005/8/layout/radial5"/>
    <dgm:cxn modelId="{0DBC6993-5E33-4D6B-AEE3-36D39A788304}" type="presOf" srcId="{38AE5FCC-B224-4D44-8854-51B540260AA1}" destId="{CEA84897-D4C7-4AC3-9756-043494FD04AE}" srcOrd="0" destOrd="0" presId="urn:microsoft.com/office/officeart/2005/8/layout/radial5"/>
    <dgm:cxn modelId="{0F2115E4-22FD-4EF8-80B9-DCFB3FA0E339}" type="presOf" srcId="{754779FD-1AAF-4B40-97BE-CC384B6379ED}" destId="{D288F496-C77D-42D8-B269-229567FD264C}" srcOrd="0" destOrd="0" presId="urn:microsoft.com/office/officeart/2005/8/layout/radial5"/>
    <dgm:cxn modelId="{86DCDEBE-69B7-4D08-B4FB-81E893C17615}" type="presOf" srcId="{EACF6BCB-B1DD-4D11-8D7B-904CF1323C2F}" destId="{105A948A-450D-42CA-9939-904E8D62D4DB}" srcOrd="0" destOrd="0" presId="urn:microsoft.com/office/officeart/2005/8/layout/radial5"/>
    <dgm:cxn modelId="{9E982BFE-6EC2-46C5-9674-4028D711D9F2}" srcId="{139943F7-A150-421F-9A8B-482C00692F41}" destId="{8761B2BA-BE83-45A1-AB23-7BBA6745E4E5}" srcOrd="3" destOrd="0" parTransId="{38AE5FCC-B224-4D44-8854-51B540260AA1}" sibTransId="{E0DA465E-99CF-4FEE-9C9D-AC3353C19012}"/>
    <dgm:cxn modelId="{3827F5D2-29F0-438F-B796-FF4FC35951C3}" type="presOf" srcId="{C7149265-AD6C-4394-9A3B-921088365D7E}" destId="{3C513615-3F90-4458-82ED-5EE976635428}" srcOrd="0" destOrd="0" presId="urn:microsoft.com/office/officeart/2005/8/layout/radial5"/>
    <dgm:cxn modelId="{34924C39-D411-4FCA-A19F-E3619C4EFE25}" type="presOf" srcId="{5A1F57DE-7E75-432C-9C22-7C3C722C8694}" destId="{A1C95199-6C38-4568-B001-BECC05FA5E91}" srcOrd="1" destOrd="0" presId="urn:microsoft.com/office/officeart/2005/8/layout/radial5"/>
    <dgm:cxn modelId="{3606F84B-7576-4393-80CF-B7163B8B93C9}" type="presOf" srcId="{139943F7-A150-421F-9A8B-482C00692F41}" destId="{D993AE89-11E3-4F26-86E3-BABAA809A041}" srcOrd="0" destOrd="0" presId="urn:microsoft.com/office/officeart/2005/8/layout/radial5"/>
    <dgm:cxn modelId="{CC72C0AC-456C-40BD-B75F-A18A3C1F42D1}" srcId="{139943F7-A150-421F-9A8B-482C00692F41}" destId="{EACF6BCB-B1DD-4D11-8D7B-904CF1323C2F}" srcOrd="1" destOrd="0" parTransId="{5A1F57DE-7E75-432C-9C22-7C3C722C8694}" sibTransId="{581A7E30-B180-4E01-8D60-75372C381B3A}"/>
    <dgm:cxn modelId="{08099A72-21E4-42AC-B91D-7FFBCD06C9B1}" type="presOf" srcId="{754779FD-1AAF-4B40-97BE-CC384B6379ED}" destId="{036E649E-599F-4FE1-844C-66DB5E6B0C56}" srcOrd="1" destOrd="0" presId="urn:microsoft.com/office/officeart/2005/8/layout/radial5"/>
    <dgm:cxn modelId="{B84CB08B-CAE6-46C2-9605-2D6C2A85B507}" type="presOf" srcId="{75AC4042-3468-43DE-82AF-0DEEE84CC254}" destId="{8D270CBE-CF76-441C-AC3B-E02E1728AD54}" srcOrd="0" destOrd="0" presId="urn:microsoft.com/office/officeart/2005/8/layout/radial5"/>
    <dgm:cxn modelId="{E68B6CDA-A288-43E2-8EDC-7C31C6096CC4}" type="presParOf" srcId="{8D270CBE-CF76-441C-AC3B-E02E1728AD54}" destId="{D993AE89-11E3-4F26-86E3-BABAA809A041}" srcOrd="0" destOrd="0" presId="urn:microsoft.com/office/officeart/2005/8/layout/radial5"/>
    <dgm:cxn modelId="{157872BE-D11D-4467-99F7-D81FCC3B86D3}" type="presParOf" srcId="{8D270CBE-CF76-441C-AC3B-E02E1728AD54}" destId="{D288F496-C77D-42D8-B269-229567FD264C}" srcOrd="1" destOrd="0" presId="urn:microsoft.com/office/officeart/2005/8/layout/radial5"/>
    <dgm:cxn modelId="{6A8C84D8-9DBE-4557-95D4-6D0DC6D893E7}" type="presParOf" srcId="{D288F496-C77D-42D8-B269-229567FD264C}" destId="{036E649E-599F-4FE1-844C-66DB5E6B0C56}" srcOrd="0" destOrd="0" presId="urn:microsoft.com/office/officeart/2005/8/layout/radial5"/>
    <dgm:cxn modelId="{E7915B0A-DAA8-41D1-BFF1-1DE988B6AC5A}" type="presParOf" srcId="{8D270CBE-CF76-441C-AC3B-E02E1728AD54}" destId="{3BB6DF4E-314A-46BE-A150-7439B7E67295}" srcOrd="2" destOrd="0" presId="urn:microsoft.com/office/officeart/2005/8/layout/radial5"/>
    <dgm:cxn modelId="{98CA1037-ACFB-43E6-AAAA-B9983A1096CD}" type="presParOf" srcId="{8D270CBE-CF76-441C-AC3B-E02E1728AD54}" destId="{9A8F0A3A-05BE-4C43-ADFE-1D1B6046BF6F}" srcOrd="3" destOrd="0" presId="urn:microsoft.com/office/officeart/2005/8/layout/radial5"/>
    <dgm:cxn modelId="{7C42C958-D2EB-443A-9D6D-17C9305C51FB}" type="presParOf" srcId="{9A8F0A3A-05BE-4C43-ADFE-1D1B6046BF6F}" destId="{A1C95199-6C38-4568-B001-BECC05FA5E91}" srcOrd="0" destOrd="0" presId="urn:microsoft.com/office/officeart/2005/8/layout/radial5"/>
    <dgm:cxn modelId="{822A2C1A-89F2-4913-B2E2-5B13F2399862}" type="presParOf" srcId="{8D270CBE-CF76-441C-AC3B-E02E1728AD54}" destId="{105A948A-450D-42CA-9939-904E8D62D4DB}" srcOrd="4" destOrd="0" presId="urn:microsoft.com/office/officeart/2005/8/layout/radial5"/>
    <dgm:cxn modelId="{9371147C-5BD7-4B50-A582-1FA7AC39B464}" type="presParOf" srcId="{8D270CBE-CF76-441C-AC3B-E02E1728AD54}" destId="{3C513615-3F90-4458-82ED-5EE976635428}" srcOrd="5" destOrd="0" presId="urn:microsoft.com/office/officeart/2005/8/layout/radial5"/>
    <dgm:cxn modelId="{302FA0E4-1E91-446B-B0C5-856EF5B17C42}" type="presParOf" srcId="{3C513615-3F90-4458-82ED-5EE976635428}" destId="{A914A4AC-012D-4A35-8038-A56AEC61909F}" srcOrd="0" destOrd="0" presId="urn:microsoft.com/office/officeart/2005/8/layout/radial5"/>
    <dgm:cxn modelId="{34D853CD-0FA0-4E5D-9FE0-D1F5FDED6525}" type="presParOf" srcId="{8D270CBE-CF76-441C-AC3B-E02E1728AD54}" destId="{F8520D4B-6DE9-4D13-BD41-07174CF38E6B}" srcOrd="6" destOrd="0" presId="urn:microsoft.com/office/officeart/2005/8/layout/radial5"/>
    <dgm:cxn modelId="{695D4A65-2899-4C8F-BA28-8E27767873CC}" type="presParOf" srcId="{8D270CBE-CF76-441C-AC3B-E02E1728AD54}" destId="{CEA84897-D4C7-4AC3-9756-043494FD04AE}" srcOrd="7" destOrd="0" presId="urn:microsoft.com/office/officeart/2005/8/layout/radial5"/>
    <dgm:cxn modelId="{8637FD6F-3609-4942-BD8B-D4FBA72BAB83}" type="presParOf" srcId="{CEA84897-D4C7-4AC3-9756-043494FD04AE}" destId="{9B6E1AFA-D06C-4A43-8C0C-DD9721FE1ACB}" srcOrd="0" destOrd="0" presId="urn:microsoft.com/office/officeart/2005/8/layout/radial5"/>
    <dgm:cxn modelId="{F1E9DADC-C529-4399-BFAC-9B71C9FB67AC}" type="presParOf" srcId="{8D270CBE-CF76-441C-AC3B-E02E1728AD54}" destId="{E1A78FFB-366D-43C7-BCDC-B8095F85BB2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C4042-3468-43DE-82AF-0DEEE84CC254}"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CA"/>
        </a:p>
      </dgm:t>
    </dgm:pt>
    <dgm:pt modelId="{139943F7-A150-421F-9A8B-482C00692F41}">
      <dgm:prSet phldrT="[Text]" custT="1"/>
      <dgm:spPr>
        <a:solidFill>
          <a:srgbClr val="00C1DE"/>
        </a:solidFill>
        <a:ln w="19050">
          <a:solidFill>
            <a:srgbClr val="003152"/>
          </a:solidFill>
        </a:ln>
      </dgm:spPr>
      <dgm:t>
        <a:bodyPr/>
        <a:lstStyle/>
        <a:p>
          <a:r>
            <a:rPr lang="en-CA" sz="1050" b="1" dirty="0">
              <a:solidFill>
                <a:srgbClr val="002060"/>
              </a:solidFill>
              <a:latin typeface="Verdana" panose="020B0604030504040204" pitchFamily="34" charset="0"/>
              <a:ea typeface="Verdana" panose="020B0604030504040204" pitchFamily="34" charset="0"/>
              <a:cs typeface="Verdana" panose="020B0604030504040204" pitchFamily="34" charset="0"/>
            </a:rPr>
            <a:t>Total Cost</a:t>
          </a:r>
        </a:p>
      </dgm:t>
    </dgm:pt>
    <dgm:pt modelId="{1661D95B-9823-45ED-AD80-3D7ECF7665C9}" type="parTrans" cxnId="{F205A204-852C-408F-BD9D-AA2B73571158}">
      <dgm:prSet/>
      <dgm:spPr/>
      <dgm:t>
        <a:bodyPr/>
        <a:lstStyle/>
        <a:p>
          <a:endParaRPr lang="en-CA"/>
        </a:p>
      </dgm:t>
    </dgm:pt>
    <dgm:pt modelId="{FF4AD775-9E91-4AF9-A098-6F81235E9EF9}" type="sibTrans" cxnId="{F205A204-852C-408F-BD9D-AA2B73571158}">
      <dgm:prSet/>
      <dgm:spPr/>
      <dgm:t>
        <a:bodyPr/>
        <a:lstStyle/>
        <a:p>
          <a:endParaRPr lang="en-CA"/>
        </a:p>
      </dgm:t>
    </dgm:pt>
    <dgm:pt modelId="{FFFFCF85-0A5D-4010-91E0-7A3D22682DAB}">
      <dgm:prSet phldrT="[Text]" custT="1"/>
      <dgm:spPr>
        <a:solidFill>
          <a:srgbClr val="557FA6"/>
        </a:solidFill>
      </dgm:spPr>
      <dgm:t>
        <a:bodyPr/>
        <a:lstStyle/>
        <a:p>
          <a:r>
            <a:rPr lang="en-CA" sz="800" dirty="0">
              <a:latin typeface="Verdana" panose="020B0604030504040204" pitchFamily="34" charset="0"/>
              <a:ea typeface="Verdana" panose="020B0604030504040204" pitchFamily="34" charset="0"/>
              <a:cs typeface="Verdana" panose="020B0604030504040204" pitchFamily="34" charset="0"/>
            </a:rPr>
            <a:t>Direct Costs to Patients</a:t>
          </a:r>
        </a:p>
      </dgm:t>
    </dgm:pt>
    <dgm:pt modelId="{754779FD-1AAF-4B40-97BE-CC384B6379ED}" type="parTrans" cxnId="{DB29CF45-8330-4138-B4C3-2EB358533F6B}">
      <dgm:prSet custT="1"/>
      <dgm:spPr>
        <a:solidFill>
          <a:srgbClr val="557FA6"/>
        </a:solidFill>
      </dgm:spPr>
      <dgm:t>
        <a:bodyPr/>
        <a:lstStyle/>
        <a:p>
          <a:endParaRPr lang="en-CA" sz="100"/>
        </a:p>
      </dgm:t>
    </dgm:pt>
    <dgm:pt modelId="{BAFF3878-356B-4CE0-8256-313910571692}" type="sibTrans" cxnId="{DB29CF45-8330-4138-B4C3-2EB358533F6B}">
      <dgm:prSet/>
      <dgm:spPr/>
      <dgm:t>
        <a:bodyPr/>
        <a:lstStyle/>
        <a:p>
          <a:endParaRPr lang="en-CA"/>
        </a:p>
      </dgm:t>
    </dgm:pt>
    <dgm:pt modelId="{EACF6BCB-B1DD-4D11-8D7B-904CF1323C2F}">
      <dgm:prSet phldrT="[Text]" custT="1"/>
      <dgm:spPr>
        <a:solidFill>
          <a:srgbClr val="414F5C"/>
        </a:solidFill>
      </dgm:spPr>
      <dgm:t>
        <a:bodyPr/>
        <a:lstStyle/>
        <a:p>
          <a:r>
            <a:rPr lang="en-CA" sz="800" dirty="0">
              <a:latin typeface="Verdana" panose="020B0604030504040204" pitchFamily="34" charset="0"/>
              <a:ea typeface="Verdana" panose="020B0604030504040204" pitchFamily="34" charset="0"/>
              <a:cs typeface="Verdana" panose="020B0604030504040204" pitchFamily="34" charset="0"/>
            </a:rPr>
            <a:t>Direct Costs to System</a:t>
          </a:r>
        </a:p>
      </dgm:t>
    </dgm:pt>
    <dgm:pt modelId="{5A1F57DE-7E75-432C-9C22-7C3C722C8694}" type="parTrans" cxnId="{CC72C0AC-456C-40BD-B75F-A18A3C1F42D1}">
      <dgm:prSet custT="1"/>
      <dgm:spPr>
        <a:solidFill>
          <a:srgbClr val="414F5C"/>
        </a:solidFill>
      </dgm:spPr>
      <dgm:t>
        <a:bodyPr/>
        <a:lstStyle/>
        <a:p>
          <a:endParaRPr lang="en-CA" sz="100"/>
        </a:p>
      </dgm:t>
    </dgm:pt>
    <dgm:pt modelId="{581A7E30-B180-4E01-8D60-75372C381B3A}" type="sibTrans" cxnId="{CC72C0AC-456C-40BD-B75F-A18A3C1F42D1}">
      <dgm:prSet/>
      <dgm:spPr/>
      <dgm:t>
        <a:bodyPr/>
        <a:lstStyle/>
        <a:p>
          <a:endParaRPr lang="en-CA"/>
        </a:p>
      </dgm:t>
    </dgm:pt>
    <dgm:pt modelId="{98CE88F7-9FC6-4ADF-A165-B7A2B29B5494}">
      <dgm:prSet phldrT="[Text]" custT="1"/>
      <dgm:spPr>
        <a:solidFill>
          <a:srgbClr val="C8B385"/>
        </a:solidFill>
      </dgm:spPr>
      <dgm:t>
        <a:bodyPr/>
        <a:lstStyle/>
        <a:p>
          <a:r>
            <a:rPr lang="en-CA" sz="800" dirty="0" smtClean="0">
              <a:latin typeface="Verdana" panose="020B0604030504040204" pitchFamily="34" charset="0"/>
              <a:ea typeface="Verdana" panose="020B0604030504040204" pitchFamily="34" charset="0"/>
              <a:cs typeface="Verdana" panose="020B0604030504040204" pitchFamily="34" charset="0"/>
            </a:rPr>
            <a:t>Down-stream </a:t>
          </a:r>
          <a:r>
            <a:rPr lang="en-CA" sz="800" dirty="0">
              <a:latin typeface="Verdana" panose="020B0604030504040204" pitchFamily="34" charset="0"/>
              <a:ea typeface="Verdana" panose="020B0604030504040204" pitchFamily="34" charset="0"/>
              <a:cs typeface="Verdana" panose="020B0604030504040204" pitchFamily="34" charset="0"/>
            </a:rPr>
            <a:t>Costs and Harm</a:t>
          </a:r>
        </a:p>
      </dgm:t>
    </dgm:pt>
    <dgm:pt modelId="{C7149265-AD6C-4394-9A3B-921088365D7E}" type="parTrans" cxnId="{EFCDF3AB-7A47-40E2-B90D-9F69C65D95D9}">
      <dgm:prSet custT="1"/>
      <dgm:spPr>
        <a:solidFill>
          <a:srgbClr val="C8B385"/>
        </a:solidFill>
      </dgm:spPr>
      <dgm:t>
        <a:bodyPr/>
        <a:lstStyle/>
        <a:p>
          <a:endParaRPr lang="en-CA" sz="100"/>
        </a:p>
      </dgm:t>
    </dgm:pt>
    <dgm:pt modelId="{CB07A53B-6B0C-4DF1-B8B0-AED352D69C52}" type="sibTrans" cxnId="{EFCDF3AB-7A47-40E2-B90D-9F69C65D95D9}">
      <dgm:prSet/>
      <dgm:spPr/>
      <dgm:t>
        <a:bodyPr/>
        <a:lstStyle/>
        <a:p>
          <a:endParaRPr lang="en-CA"/>
        </a:p>
      </dgm:t>
    </dgm:pt>
    <dgm:pt modelId="{8761B2BA-BE83-45A1-AB23-7BBA6745E4E5}">
      <dgm:prSet phldrT="[Text]" custT="1"/>
      <dgm:spPr>
        <a:solidFill>
          <a:srgbClr val="998D5F"/>
        </a:solidFill>
      </dgm:spPr>
      <dgm:t>
        <a:bodyPr/>
        <a:lstStyle/>
        <a:p>
          <a:r>
            <a:rPr lang="en-CA" sz="1000" dirty="0">
              <a:latin typeface="Verdana" panose="020B0604030504040204" pitchFamily="34" charset="0"/>
              <a:ea typeface="Verdana" panose="020B0604030504040204" pitchFamily="34" charset="0"/>
              <a:cs typeface="Verdana" panose="020B0604030504040204" pitchFamily="34" charset="0"/>
            </a:rPr>
            <a:t>Opportunity Costs</a:t>
          </a:r>
        </a:p>
      </dgm:t>
    </dgm:pt>
    <dgm:pt modelId="{38AE5FCC-B224-4D44-8854-51B540260AA1}" type="parTrans" cxnId="{9E982BFE-6EC2-46C5-9674-4028D711D9F2}">
      <dgm:prSet custT="1"/>
      <dgm:spPr>
        <a:solidFill>
          <a:srgbClr val="998D5F"/>
        </a:solidFill>
      </dgm:spPr>
      <dgm:t>
        <a:bodyPr/>
        <a:lstStyle/>
        <a:p>
          <a:endParaRPr lang="en-CA" sz="100"/>
        </a:p>
      </dgm:t>
    </dgm:pt>
    <dgm:pt modelId="{E0DA465E-99CF-4FEE-9C9D-AC3353C19012}" type="sibTrans" cxnId="{9E982BFE-6EC2-46C5-9674-4028D711D9F2}">
      <dgm:prSet/>
      <dgm:spPr/>
      <dgm:t>
        <a:bodyPr/>
        <a:lstStyle/>
        <a:p>
          <a:endParaRPr lang="en-CA"/>
        </a:p>
      </dgm:t>
    </dgm:pt>
    <dgm:pt modelId="{8D270CBE-CF76-441C-AC3B-E02E1728AD54}" type="pres">
      <dgm:prSet presAssocID="{75AC4042-3468-43DE-82AF-0DEEE84CC254}" presName="Name0" presStyleCnt="0">
        <dgm:presLayoutVars>
          <dgm:chMax val="1"/>
          <dgm:dir/>
          <dgm:animLvl val="ctr"/>
          <dgm:resizeHandles val="exact"/>
        </dgm:presLayoutVars>
      </dgm:prSet>
      <dgm:spPr/>
      <dgm:t>
        <a:bodyPr/>
        <a:lstStyle/>
        <a:p>
          <a:endParaRPr lang="en-CA"/>
        </a:p>
      </dgm:t>
    </dgm:pt>
    <dgm:pt modelId="{D993AE89-11E3-4F26-86E3-BABAA809A041}" type="pres">
      <dgm:prSet presAssocID="{139943F7-A150-421F-9A8B-482C00692F41}" presName="centerShape" presStyleLbl="node0" presStyleIdx="0" presStyleCnt="1" custLinFactNeighborY="559"/>
      <dgm:spPr/>
      <dgm:t>
        <a:bodyPr/>
        <a:lstStyle/>
        <a:p>
          <a:endParaRPr lang="en-CA"/>
        </a:p>
      </dgm:t>
    </dgm:pt>
    <dgm:pt modelId="{D288F496-C77D-42D8-B269-229567FD264C}" type="pres">
      <dgm:prSet presAssocID="{754779FD-1AAF-4B40-97BE-CC384B6379ED}" presName="parTrans" presStyleLbl="sibTrans2D1" presStyleIdx="0" presStyleCnt="4" custAng="10800000"/>
      <dgm:spPr/>
      <dgm:t>
        <a:bodyPr/>
        <a:lstStyle/>
        <a:p>
          <a:endParaRPr lang="en-CA"/>
        </a:p>
      </dgm:t>
    </dgm:pt>
    <dgm:pt modelId="{036E649E-599F-4FE1-844C-66DB5E6B0C56}" type="pres">
      <dgm:prSet presAssocID="{754779FD-1AAF-4B40-97BE-CC384B6379ED}" presName="connectorText" presStyleLbl="sibTrans2D1" presStyleIdx="0" presStyleCnt="4"/>
      <dgm:spPr/>
      <dgm:t>
        <a:bodyPr/>
        <a:lstStyle/>
        <a:p>
          <a:endParaRPr lang="en-CA"/>
        </a:p>
      </dgm:t>
    </dgm:pt>
    <dgm:pt modelId="{3BB6DF4E-314A-46BE-A150-7439B7E67295}" type="pres">
      <dgm:prSet presAssocID="{FFFFCF85-0A5D-4010-91E0-7A3D22682DAB}" presName="node" presStyleLbl="node1" presStyleIdx="0" presStyleCnt="4">
        <dgm:presLayoutVars>
          <dgm:bulletEnabled val="1"/>
        </dgm:presLayoutVars>
      </dgm:prSet>
      <dgm:spPr/>
      <dgm:t>
        <a:bodyPr/>
        <a:lstStyle/>
        <a:p>
          <a:endParaRPr lang="en-CA"/>
        </a:p>
      </dgm:t>
    </dgm:pt>
    <dgm:pt modelId="{9A8F0A3A-05BE-4C43-ADFE-1D1B6046BF6F}" type="pres">
      <dgm:prSet presAssocID="{5A1F57DE-7E75-432C-9C22-7C3C722C8694}" presName="parTrans" presStyleLbl="sibTrans2D1" presStyleIdx="1" presStyleCnt="4" custAng="10800000"/>
      <dgm:spPr/>
      <dgm:t>
        <a:bodyPr/>
        <a:lstStyle/>
        <a:p>
          <a:endParaRPr lang="en-CA"/>
        </a:p>
      </dgm:t>
    </dgm:pt>
    <dgm:pt modelId="{A1C95199-6C38-4568-B001-BECC05FA5E91}" type="pres">
      <dgm:prSet presAssocID="{5A1F57DE-7E75-432C-9C22-7C3C722C8694}" presName="connectorText" presStyleLbl="sibTrans2D1" presStyleIdx="1" presStyleCnt="4"/>
      <dgm:spPr/>
      <dgm:t>
        <a:bodyPr/>
        <a:lstStyle/>
        <a:p>
          <a:endParaRPr lang="en-CA"/>
        </a:p>
      </dgm:t>
    </dgm:pt>
    <dgm:pt modelId="{105A948A-450D-42CA-9939-904E8D62D4DB}" type="pres">
      <dgm:prSet presAssocID="{EACF6BCB-B1DD-4D11-8D7B-904CF1323C2F}" presName="node" presStyleLbl="node1" presStyleIdx="1" presStyleCnt="4">
        <dgm:presLayoutVars>
          <dgm:bulletEnabled val="1"/>
        </dgm:presLayoutVars>
      </dgm:prSet>
      <dgm:spPr/>
      <dgm:t>
        <a:bodyPr/>
        <a:lstStyle/>
        <a:p>
          <a:endParaRPr lang="en-CA"/>
        </a:p>
      </dgm:t>
    </dgm:pt>
    <dgm:pt modelId="{3C513615-3F90-4458-82ED-5EE976635428}" type="pres">
      <dgm:prSet presAssocID="{C7149265-AD6C-4394-9A3B-921088365D7E}" presName="parTrans" presStyleLbl="sibTrans2D1" presStyleIdx="2" presStyleCnt="4" custAng="10800000"/>
      <dgm:spPr/>
      <dgm:t>
        <a:bodyPr/>
        <a:lstStyle/>
        <a:p>
          <a:endParaRPr lang="en-CA"/>
        </a:p>
      </dgm:t>
    </dgm:pt>
    <dgm:pt modelId="{A914A4AC-012D-4A35-8038-A56AEC61909F}" type="pres">
      <dgm:prSet presAssocID="{C7149265-AD6C-4394-9A3B-921088365D7E}" presName="connectorText" presStyleLbl="sibTrans2D1" presStyleIdx="2" presStyleCnt="4"/>
      <dgm:spPr/>
      <dgm:t>
        <a:bodyPr/>
        <a:lstStyle/>
        <a:p>
          <a:endParaRPr lang="en-CA"/>
        </a:p>
      </dgm:t>
    </dgm:pt>
    <dgm:pt modelId="{F8520D4B-6DE9-4D13-BD41-07174CF38E6B}" type="pres">
      <dgm:prSet presAssocID="{98CE88F7-9FC6-4ADF-A165-B7A2B29B5494}" presName="node" presStyleLbl="node1" presStyleIdx="2" presStyleCnt="4">
        <dgm:presLayoutVars>
          <dgm:bulletEnabled val="1"/>
        </dgm:presLayoutVars>
      </dgm:prSet>
      <dgm:spPr/>
      <dgm:t>
        <a:bodyPr/>
        <a:lstStyle/>
        <a:p>
          <a:endParaRPr lang="en-CA"/>
        </a:p>
      </dgm:t>
    </dgm:pt>
    <dgm:pt modelId="{CEA84897-D4C7-4AC3-9756-043494FD04AE}" type="pres">
      <dgm:prSet presAssocID="{38AE5FCC-B224-4D44-8854-51B540260AA1}" presName="parTrans" presStyleLbl="sibTrans2D1" presStyleIdx="3" presStyleCnt="4" custAng="10800000"/>
      <dgm:spPr/>
      <dgm:t>
        <a:bodyPr/>
        <a:lstStyle/>
        <a:p>
          <a:endParaRPr lang="en-CA"/>
        </a:p>
      </dgm:t>
    </dgm:pt>
    <dgm:pt modelId="{9B6E1AFA-D06C-4A43-8C0C-DD9721FE1ACB}" type="pres">
      <dgm:prSet presAssocID="{38AE5FCC-B224-4D44-8854-51B540260AA1}" presName="connectorText" presStyleLbl="sibTrans2D1" presStyleIdx="3" presStyleCnt="4"/>
      <dgm:spPr/>
      <dgm:t>
        <a:bodyPr/>
        <a:lstStyle/>
        <a:p>
          <a:endParaRPr lang="en-CA"/>
        </a:p>
      </dgm:t>
    </dgm:pt>
    <dgm:pt modelId="{E1A78FFB-366D-43C7-BCDC-B8095F85BB23}" type="pres">
      <dgm:prSet presAssocID="{8761B2BA-BE83-45A1-AB23-7BBA6745E4E5}" presName="node" presStyleLbl="node1" presStyleIdx="3" presStyleCnt="4">
        <dgm:presLayoutVars>
          <dgm:bulletEnabled val="1"/>
        </dgm:presLayoutVars>
      </dgm:prSet>
      <dgm:spPr/>
      <dgm:t>
        <a:bodyPr/>
        <a:lstStyle/>
        <a:p>
          <a:endParaRPr lang="en-CA"/>
        </a:p>
      </dgm:t>
    </dgm:pt>
  </dgm:ptLst>
  <dgm:cxnLst>
    <dgm:cxn modelId="{F205A204-852C-408F-BD9D-AA2B73571158}" srcId="{75AC4042-3468-43DE-82AF-0DEEE84CC254}" destId="{139943F7-A150-421F-9A8B-482C00692F41}" srcOrd="0" destOrd="0" parTransId="{1661D95B-9823-45ED-AD80-3D7ECF7665C9}" sibTransId="{FF4AD775-9E91-4AF9-A098-6F81235E9EF9}"/>
    <dgm:cxn modelId="{71CB6DE0-BDCA-4E7F-BC83-FBDBB34115A9}" type="presOf" srcId="{C7149265-AD6C-4394-9A3B-921088365D7E}" destId="{3C513615-3F90-4458-82ED-5EE976635428}" srcOrd="0" destOrd="0" presId="urn:microsoft.com/office/officeart/2005/8/layout/radial5"/>
    <dgm:cxn modelId="{DB29CF45-8330-4138-B4C3-2EB358533F6B}" srcId="{139943F7-A150-421F-9A8B-482C00692F41}" destId="{FFFFCF85-0A5D-4010-91E0-7A3D22682DAB}" srcOrd="0" destOrd="0" parTransId="{754779FD-1AAF-4B40-97BE-CC384B6379ED}" sibTransId="{BAFF3878-356B-4CE0-8256-313910571692}"/>
    <dgm:cxn modelId="{3ABA0373-5B78-4BF8-A9D4-1D96A99021B6}" type="presOf" srcId="{98CE88F7-9FC6-4ADF-A165-B7A2B29B5494}" destId="{F8520D4B-6DE9-4D13-BD41-07174CF38E6B}" srcOrd="0" destOrd="0" presId="urn:microsoft.com/office/officeart/2005/8/layout/radial5"/>
    <dgm:cxn modelId="{5B78BB43-D580-45C1-A602-7E6C2F6C7957}" type="presOf" srcId="{5A1F57DE-7E75-432C-9C22-7C3C722C8694}" destId="{A1C95199-6C38-4568-B001-BECC05FA5E91}" srcOrd="1" destOrd="0" presId="urn:microsoft.com/office/officeart/2005/8/layout/radial5"/>
    <dgm:cxn modelId="{2428647B-A413-4B89-9D0A-8093A819076C}" type="presOf" srcId="{139943F7-A150-421F-9A8B-482C00692F41}" destId="{D993AE89-11E3-4F26-86E3-BABAA809A041}" srcOrd="0" destOrd="0" presId="urn:microsoft.com/office/officeart/2005/8/layout/radial5"/>
    <dgm:cxn modelId="{F3B69412-589E-4595-AFE0-D21B8142F0C3}" type="presOf" srcId="{FFFFCF85-0A5D-4010-91E0-7A3D22682DAB}" destId="{3BB6DF4E-314A-46BE-A150-7439B7E67295}" srcOrd="0" destOrd="0" presId="urn:microsoft.com/office/officeart/2005/8/layout/radial5"/>
    <dgm:cxn modelId="{EFCDF3AB-7A47-40E2-B90D-9F69C65D95D9}" srcId="{139943F7-A150-421F-9A8B-482C00692F41}" destId="{98CE88F7-9FC6-4ADF-A165-B7A2B29B5494}" srcOrd="2" destOrd="0" parTransId="{C7149265-AD6C-4394-9A3B-921088365D7E}" sibTransId="{CB07A53B-6B0C-4DF1-B8B0-AED352D69C52}"/>
    <dgm:cxn modelId="{6D5C8F4B-07E7-497F-8C06-83FA67B12E9A}" type="presOf" srcId="{C7149265-AD6C-4394-9A3B-921088365D7E}" destId="{A914A4AC-012D-4A35-8038-A56AEC61909F}" srcOrd="1" destOrd="0" presId="urn:microsoft.com/office/officeart/2005/8/layout/radial5"/>
    <dgm:cxn modelId="{F9953133-FAB8-4A22-AA43-26DCAB7CCF4F}" type="presOf" srcId="{EACF6BCB-B1DD-4D11-8D7B-904CF1323C2F}" destId="{105A948A-450D-42CA-9939-904E8D62D4DB}" srcOrd="0" destOrd="0" presId="urn:microsoft.com/office/officeart/2005/8/layout/radial5"/>
    <dgm:cxn modelId="{369CF3BB-B3EB-45E4-A996-A491F1692F87}" type="presOf" srcId="{754779FD-1AAF-4B40-97BE-CC384B6379ED}" destId="{036E649E-599F-4FE1-844C-66DB5E6B0C56}" srcOrd="1" destOrd="0" presId="urn:microsoft.com/office/officeart/2005/8/layout/radial5"/>
    <dgm:cxn modelId="{96850BF1-8276-47C9-AE60-74B09BFF0869}" type="presOf" srcId="{8761B2BA-BE83-45A1-AB23-7BBA6745E4E5}" destId="{E1A78FFB-366D-43C7-BCDC-B8095F85BB23}" srcOrd="0" destOrd="0" presId="urn:microsoft.com/office/officeart/2005/8/layout/radial5"/>
    <dgm:cxn modelId="{9E982BFE-6EC2-46C5-9674-4028D711D9F2}" srcId="{139943F7-A150-421F-9A8B-482C00692F41}" destId="{8761B2BA-BE83-45A1-AB23-7BBA6745E4E5}" srcOrd="3" destOrd="0" parTransId="{38AE5FCC-B224-4D44-8854-51B540260AA1}" sibTransId="{E0DA465E-99CF-4FEE-9C9D-AC3353C19012}"/>
    <dgm:cxn modelId="{F0178464-3ACC-44C6-8310-F4496BCA1B4A}" type="presOf" srcId="{5A1F57DE-7E75-432C-9C22-7C3C722C8694}" destId="{9A8F0A3A-05BE-4C43-ADFE-1D1B6046BF6F}" srcOrd="0" destOrd="0" presId="urn:microsoft.com/office/officeart/2005/8/layout/radial5"/>
    <dgm:cxn modelId="{AC3520E3-666F-4AFB-99E1-C8545D1E249F}" type="presOf" srcId="{754779FD-1AAF-4B40-97BE-CC384B6379ED}" destId="{D288F496-C77D-42D8-B269-229567FD264C}" srcOrd="0" destOrd="0" presId="urn:microsoft.com/office/officeart/2005/8/layout/radial5"/>
    <dgm:cxn modelId="{CC72C0AC-456C-40BD-B75F-A18A3C1F42D1}" srcId="{139943F7-A150-421F-9A8B-482C00692F41}" destId="{EACF6BCB-B1DD-4D11-8D7B-904CF1323C2F}" srcOrd="1" destOrd="0" parTransId="{5A1F57DE-7E75-432C-9C22-7C3C722C8694}" sibTransId="{581A7E30-B180-4E01-8D60-75372C381B3A}"/>
    <dgm:cxn modelId="{C9967822-2EB9-4A31-B36D-EDD8D02275DA}" type="presOf" srcId="{75AC4042-3468-43DE-82AF-0DEEE84CC254}" destId="{8D270CBE-CF76-441C-AC3B-E02E1728AD54}" srcOrd="0" destOrd="0" presId="urn:microsoft.com/office/officeart/2005/8/layout/radial5"/>
    <dgm:cxn modelId="{3FDA4C23-0B97-4344-ACCD-49AEDF58CBD7}" type="presOf" srcId="{38AE5FCC-B224-4D44-8854-51B540260AA1}" destId="{9B6E1AFA-D06C-4A43-8C0C-DD9721FE1ACB}" srcOrd="1" destOrd="0" presId="urn:microsoft.com/office/officeart/2005/8/layout/radial5"/>
    <dgm:cxn modelId="{EA17BD02-0DA1-46EE-A7F0-5E1E47928D50}" type="presOf" srcId="{38AE5FCC-B224-4D44-8854-51B540260AA1}" destId="{CEA84897-D4C7-4AC3-9756-043494FD04AE}" srcOrd="0" destOrd="0" presId="urn:microsoft.com/office/officeart/2005/8/layout/radial5"/>
    <dgm:cxn modelId="{05568626-DC5D-439B-8139-9B5CD447F512}" type="presParOf" srcId="{8D270CBE-CF76-441C-AC3B-E02E1728AD54}" destId="{D993AE89-11E3-4F26-86E3-BABAA809A041}" srcOrd="0" destOrd="0" presId="urn:microsoft.com/office/officeart/2005/8/layout/radial5"/>
    <dgm:cxn modelId="{99E52351-AC44-42F1-8BE0-F27C81117227}" type="presParOf" srcId="{8D270CBE-CF76-441C-AC3B-E02E1728AD54}" destId="{D288F496-C77D-42D8-B269-229567FD264C}" srcOrd="1" destOrd="0" presId="urn:microsoft.com/office/officeart/2005/8/layout/radial5"/>
    <dgm:cxn modelId="{8DC5AED0-DDDB-4FF4-95A1-C6821CA7664D}" type="presParOf" srcId="{D288F496-C77D-42D8-B269-229567FD264C}" destId="{036E649E-599F-4FE1-844C-66DB5E6B0C56}" srcOrd="0" destOrd="0" presId="urn:microsoft.com/office/officeart/2005/8/layout/radial5"/>
    <dgm:cxn modelId="{85CBEDB0-DEEF-43F3-A555-8057703AE601}" type="presParOf" srcId="{8D270CBE-CF76-441C-AC3B-E02E1728AD54}" destId="{3BB6DF4E-314A-46BE-A150-7439B7E67295}" srcOrd="2" destOrd="0" presId="urn:microsoft.com/office/officeart/2005/8/layout/radial5"/>
    <dgm:cxn modelId="{94099E99-444A-4866-ABBE-1312D44F924C}" type="presParOf" srcId="{8D270CBE-CF76-441C-AC3B-E02E1728AD54}" destId="{9A8F0A3A-05BE-4C43-ADFE-1D1B6046BF6F}" srcOrd="3" destOrd="0" presId="urn:microsoft.com/office/officeart/2005/8/layout/radial5"/>
    <dgm:cxn modelId="{450375B6-7B60-4074-BBED-9924158E2191}" type="presParOf" srcId="{9A8F0A3A-05BE-4C43-ADFE-1D1B6046BF6F}" destId="{A1C95199-6C38-4568-B001-BECC05FA5E91}" srcOrd="0" destOrd="0" presId="urn:microsoft.com/office/officeart/2005/8/layout/radial5"/>
    <dgm:cxn modelId="{E4680E5A-2A1A-4A02-8EEB-D8613394EEBF}" type="presParOf" srcId="{8D270CBE-CF76-441C-AC3B-E02E1728AD54}" destId="{105A948A-450D-42CA-9939-904E8D62D4DB}" srcOrd="4" destOrd="0" presId="urn:microsoft.com/office/officeart/2005/8/layout/radial5"/>
    <dgm:cxn modelId="{E0ABDD60-B105-413B-B370-0CC25DDE1EB8}" type="presParOf" srcId="{8D270CBE-CF76-441C-AC3B-E02E1728AD54}" destId="{3C513615-3F90-4458-82ED-5EE976635428}" srcOrd="5" destOrd="0" presId="urn:microsoft.com/office/officeart/2005/8/layout/radial5"/>
    <dgm:cxn modelId="{C432227F-DE19-4A1C-871D-4E88153E20D3}" type="presParOf" srcId="{3C513615-3F90-4458-82ED-5EE976635428}" destId="{A914A4AC-012D-4A35-8038-A56AEC61909F}" srcOrd="0" destOrd="0" presId="urn:microsoft.com/office/officeart/2005/8/layout/radial5"/>
    <dgm:cxn modelId="{90AD6CE7-27E1-4C79-BAFC-F2A252ABF1D7}" type="presParOf" srcId="{8D270CBE-CF76-441C-AC3B-E02E1728AD54}" destId="{F8520D4B-6DE9-4D13-BD41-07174CF38E6B}" srcOrd="6" destOrd="0" presId="urn:microsoft.com/office/officeart/2005/8/layout/radial5"/>
    <dgm:cxn modelId="{FCD9DD96-D302-4DEB-B0D0-79E562CF95A7}" type="presParOf" srcId="{8D270CBE-CF76-441C-AC3B-E02E1728AD54}" destId="{CEA84897-D4C7-4AC3-9756-043494FD04AE}" srcOrd="7" destOrd="0" presId="urn:microsoft.com/office/officeart/2005/8/layout/radial5"/>
    <dgm:cxn modelId="{C5106F5F-624F-4225-9E1E-FF68BF8E1CDA}" type="presParOf" srcId="{CEA84897-D4C7-4AC3-9756-043494FD04AE}" destId="{9B6E1AFA-D06C-4A43-8C0C-DD9721FE1ACB}" srcOrd="0" destOrd="0" presId="urn:microsoft.com/office/officeart/2005/8/layout/radial5"/>
    <dgm:cxn modelId="{43296F39-1F05-4A5E-99AB-FD3ABFF650E3}" type="presParOf" srcId="{8D270CBE-CF76-441C-AC3B-E02E1728AD54}" destId="{E1A78FFB-366D-43C7-BCDC-B8095F85BB2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AF552-AD2D-4352-ACA7-584727D8882F}">
      <dsp:nvSpPr>
        <dsp:cNvPr id="0" name=""/>
        <dsp:cNvSpPr/>
      </dsp:nvSpPr>
      <dsp:spPr>
        <a:xfrm>
          <a:off x="2587780" y="1300116"/>
          <a:ext cx="1800006" cy="1080004"/>
        </a:xfrm>
        <a:prstGeom prst="hexagon">
          <a:avLst>
            <a:gd name="adj" fmla="val 28570"/>
            <a:gd name="vf" fmla="val 115470"/>
          </a:avLst>
        </a:prstGeom>
        <a:solidFill>
          <a:srgbClr val="EF75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b="1" kern="1200" dirty="0">
              <a:solidFill>
                <a:srgbClr val="002060"/>
              </a:solidFill>
              <a:latin typeface="Verdana" panose="020B0604030504040204" pitchFamily="34" charset="0"/>
              <a:ea typeface="Verdana" panose="020B0604030504040204" pitchFamily="34" charset="0"/>
              <a:cs typeface="Verdana" panose="020B0604030504040204" pitchFamily="34" charset="0"/>
            </a:rPr>
            <a:t>Quality</a:t>
          </a:r>
        </a:p>
      </dsp:txBody>
      <dsp:txXfrm>
        <a:off x="2840633" y="1451828"/>
        <a:ext cx="1294300" cy="776580"/>
      </dsp:txXfrm>
    </dsp:sp>
    <dsp:sp modelId="{A7B6AFEB-21C8-4950-9521-1CF992126181}">
      <dsp:nvSpPr>
        <dsp:cNvPr id="0" name=""/>
        <dsp:cNvSpPr/>
      </dsp:nvSpPr>
      <dsp:spPr>
        <a:xfrm>
          <a:off x="3783928" y="501421"/>
          <a:ext cx="576737" cy="4969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49839-F780-46C0-8F90-48875AB6ECD3}">
      <dsp:nvSpPr>
        <dsp:cNvPr id="0" name=""/>
        <dsp:cNvSpPr/>
      </dsp:nvSpPr>
      <dsp:spPr>
        <a:xfrm>
          <a:off x="2572681" y="219620"/>
          <a:ext cx="1800000" cy="1079997"/>
        </a:xfrm>
        <a:prstGeom prst="hexagon">
          <a:avLst>
            <a:gd name="adj" fmla="val 28570"/>
            <a:gd name="vf" fmla="val 115470"/>
          </a:avLst>
        </a:prstGeom>
        <a:solidFill>
          <a:srgbClr val="0031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latin typeface="Verdana" panose="020B0604030504040204" pitchFamily="34" charset="0"/>
              <a:ea typeface="Verdana" panose="020B0604030504040204" pitchFamily="34" charset="0"/>
              <a:cs typeface="Verdana" panose="020B0604030504040204" pitchFamily="34" charset="0"/>
            </a:rPr>
            <a:t>Equity</a:t>
          </a:r>
        </a:p>
      </dsp:txBody>
      <dsp:txXfrm>
        <a:off x="2825533" y="371331"/>
        <a:ext cx="1294296" cy="776575"/>
      </dsp:txXfrm>
    </dsp:sp>
    <dsp:sp modelId="{171643EB-536B-45FD-814B-08F5905ED5B5}">
      <dsp:nvSpPr>
        <dsp:cNvPr id="0" name=""/>
        <dsp:cNvSpPr/>
      </dsp:nvSpPr>
      <dsp:spPr>
        <a:xfrm>
          <a:off x="4548461" y="1499008"/>
          <a:ext cx="576737" cy="4969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D6D16-77CD-4DE0-8893-1D1763DE91E7}">
      <dsp:nvSpPr>
        <dsp:cNvPr id="0" name=""/>
        <dsp:cNvSpPr/>
      </dsp:nvSpPr>
      <dsp:spPr>
        <a:xfrm>
          <a:off x="4086025" y="746259"/>
          <a:ext cx="1800000" cy="1079997"/>
        </a:xfrm>
        <a:prstGeom prst="hexagon">
          <a:avLst>
            <a:gd name="adj" fmla="val 28570"/>
            <a:gd name="vf" fmla="val 115470"/>
          </a:avLst>
        </a:prstGeom>
        <a:solidFill>
          <a:srgbClr val="414F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latin typeface="Verdana" panose="020B0604030504040204" pitchFamily="34" charset="0"/>
              <a:ea typeface="Verdana" panose="020B0604030504040204" pitchFamily="34" charset="0"/>
              <a:cs typeface="Verdana" panose="020B0604030504040204" pitchFamily="34" charset="0"/>
            </a:rPr>
            <a:t>Timeliness</a:t>
          </a:r>
        </a:p>
      </dsp:txBody>
      <dsp:txXfrm>
        <a:off x="4338877" y="897970"/>
        <a:ext cx="1294296" cy="776575"/>
      </dsp:txXfrm>
    </dsp:sp>
    <dsp:sp modelId="{498D2DD0-1D9F-4928-AF15-BD2807DC13CF}">
      <dsp:nvSpPr>
        <dsp:cNvPr id="0" name=""/>
        <dsp:cNvSpPr/>
      </dsp:nvSpPr>
      <dsp:spPr>
        <a:xfrm>
          <a:off x="4080884" y="2547680"/>
          <a:ext cx="576737" cy="496935"/>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81DA9610-F98E-420F-8EF9-A2035BA8B5A1}">
      <dsp:nvSpPr>
        <dsp:cNvPr id="0" name=""/>
        <dsp:cNvSpPr/>
      </dsp:nvSpPr>
      <dsp:spPr>
        <a:xfrm>
          <a:off x="4090610" y="1838242"/>
          <a:ext cx="1800000" cy="1079997"/>
        </a:xfrm>
        <a:prstGeom prst="hexagon">
          <a:avLst>
            <a:gd name="adj" fmla="val 28570"/>
            <a:gd name="vf" fmla="val 115470"/>
          </a:avLst>
        </a:prstGeom>
        <a:solidFill>
          <a:srgbClr val="557F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latin typeface="Verdana" panose="020B0604030504040204" pitchFamily="34" charset="0"/>
              <a:ea typeface="Verdana" panose="020B0604030504040204" pitchFamily="34" charset="0"/>
              <a:cs typeface="Verdana" panose="020B0604030504040204" pitchFamily="34" charset="0"/>
            </a:rPr>
            <a:t>Efficiency</a:t>
          </a:r>
        </a:p>
      </dsp:txBody>
      <dsp:txXfrm>
        <a:off x="4343462" y="1989953"/>
        <a:ext cx="1294296" cy="776575"/>
      </dsp:txXfrm>
    </dsp:sp>
    <dsp:sp modelId="{935F73DE-1BF5-43DE-95BA-A383A3D42D29}">
      <dsp:nvSpPr>
        <dsp:cNvPr id="0" name=""/>
        <dsp:cNvSpPr/>
      </dsp:nvSpPr>
      <dsp:spPr>
        <a:xfrm>
          <a:off x="2921009" y="2656536"/>
          <a:ext cx="576737" cy="4969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91D9D-64E5-4BEF-AAC0-4C5385148020}">
      <dsp:nvSpPr>
        <dsp:cNvPr id="0" name=""/>
        <dsp:cNvSpPr/>
      </dsp:nvSpPr>
      <dsp:spPr>
        <a:xfrm>
          <a:off x="2592348" y="2382089"/>
          <a:ext cx="1800000" cy="1079997"/>
        </a:xfrm>
        <a:prstGeom prst="hexagon">
          <a:avLst>
            <a:gd name="adj" fmla="val 28570"/>
            <a:gd name="vf" fmla="val 115470"/>
          </a:avLst>
        </a:prstGeom>
        <a:solidFill>
          <a:srgbClr val="BBC7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latin typeface="Verdana" panose="020B0604030504040204" pitchFamily="34" charset="0"/>
              <a:ea typeface="Verdana" panose="020B0604030504040204" pitchFamily="34" charset="0"/>
              <a:cs typeface="Verdana" panose="020B0604030504040204" pitchFamily="34" charset="0"/>
            </a:rPr>
            <a:t>Effective-ness</a:t>
          </a:r>
          <a:endParaRPr lang="en-CA" sz="1800" kern="1200" dirty="0">
            <a:latin typeface="Verdana" panose="020B0604030504040204" pitchFamily="34" charset="0"/>
            <a:ea typeface="Verdana" panose="020B0604030504040204" pitchFamily="34" charset="0"/>
            <a:cs typeface="Verdana" panose="020B0604030504040204" pitchFamily="34" charset="0"/>
          </a:endParaRPr>
        </a:p>
      </dsp:txBody>
      <dsp:txXfrm>
        <a:off x="2845200" y="2533800"/>
        <a:ext cx="1294296" cy="776575"/>
      </dsp:txXfrm>
    </dsp:sp>
    <dsp:sp modelId="{1EFB9D98-3A10-4E4D-A21C-C60E9B05A8A6}">
      <dsp:nvSpPr>
        <dsp:cNvPr id="0" name=""/>
        <dsp:cNvSpPr/>
      </dsp:nvSpPr>
      <dsp:spPr>
        <a:xfrm>
          <a:off x="2092111" y="1727904"/>
          <a:ext cx="576737" cy="496935"/>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C741645-F2D9-49D2-A48E-676FA1751C01}">
      <dsp:nvSpPr>
        <dsp:cNvPr id="0" name=""/>
        <dsp:cNvSpPr/>
      </dsp:nvSpPr>
      <dsp:spPr>
        <a:xfrm>
          <a:off x="1100540" y="1836539"/>
          <a:ext cx="1800000" cy="1079997"/>
        </a:xfrm>
        <a:prstGeom prst="hexagon">
          <a:avLst>
            <a:gd name="adj" fmla="val 28570"/>
            <a:gd name="vf" fmla="val 115470"/>
          </a:avLst>
        </a:prstGeom>
        <a:solidFill>
          <a:srgbClr val="998D5F"/>
        </a:solidFill>
        <a:ln w="12700" cap="flat" cmpd="sng" algn="ctr">
          <a:solidFill>
            <a:srgbClr val="D8DFE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latin typeface="Verdana" panose="020B0604030504040204" pitchFamily="34" charset="0"/>
              <a:ea typeface="Verdana" panose="020B0604030504040204" pitchFamily="34" charset="0"/>
              <a:cs typeface="Verdana" panose="020B0604030504040204" pitchFamily="34" charset="0"/>
            </a:rPr>
            <a:t>Patient </a:t>
          </a:r>
          <a:r>
            <a:rPr lang="en-CA" sz="1800" kern="1200" dirty="0" smtClean="0">
              <a:latin typeface="Verdana" panose="020B0604030504040204" pitchFamily="34" charset="0"/>
              <a:ea typeface="Verdana" panose="020B0604030504040204" pitchFamily="34" charset="0"/>
              <a:cs typeface="Verdana" panose="020B0604030504040204" pitchFamily="34" charset="0"/>
            </a:rPr>
            <a:t>Centered-ness</a:t>
          </a:r>
          <a:endParaRPr lang="en-CA" sz="1800" kern="1200" dirty="0">
            <a:latin typeface="Verdana" panose="020B0604030504040204" pitchFamily="34" charset="0"/>
            <a:ea typeface="Verdana" panose="020B0604030504040204" pitchFamily="34" charset="0"/>
            <a:cs typeface="Verdana" panose="020B0604030504040204" pitchFamily="34" charset="0"/>
          </a:endParaRPr>
        </a:p>
      </dsp:txBody>
      <dsp:txXfrm>
        <a:off x="1353392" y="1988250"/>
        <a:ext cx="1294296" cy="776575"/>
      </dsp:txXfrm>
    </dsp:sp>
    <dsp:sp modelId="{972E4866-1458-48ED-AD60-2B39477AF9CA}">
      <dsp:nvSpPr>
        <dsp:cNvPr id="0" name=""/>
        <dsp:cNvSpPr/>
      </dsp:nvSpPr>
      <dsp:spPr>
        <a:xfrm>
          <a:off x="1088214" y="756537"/>
          <a:ext cx="1800000" cy="1079997"/>
        </a:xfrm>
        <a:prstGeom prst="hexagon">
          <a:avLst>
            <a:gd name="adj" fmla="val 28570"/>
            <a:gd name="vf" fmla="val 115470"/>
          </a:avLst>
        </a:prstGeom>
        <a:solidFill>
          <a:srgbClr val="C8B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latin typeface="Verdana" panose="020B0604030504040204" pitchFamily="34" charset="0"/>
              <a:ea typeface="Verdana" panose="020B0604030504040204" pitchFamily="34" charset="0"/>
              <a:cs typeface="Verdana" panose="020B0604030504040204" pitchFamily="34" charset="0"/>
            </a:rPr>
            <a:t>Safety</a:t>
          </a:r>
        </a:p>
      </dsp:txBody>
      <dsp:txXfrm>
        <a:off x="1341066" y="908248"/>
        <a:ext cx="1294296" cy="776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3AE89-11E3-4F26-86E3-BABAA809A041}">
      <dsp:nvSpPr>
        <dsp:cNvPr id="0" name=""/>
        <dsp:cNvSpPr/>
      </dsp:nvSpPr>
      <dsp:spPr>
        <a:xfrm>
          <a:off x="2548401" y="1723446"/>
          <a:ext cx="1214111" cy="1214111"/>
        </a:xfrm>
        <a:prstGeom prst="ellipse">
          <a:avLst/>
        </a:prstGeom>
        <a:solidFill>
          <a:srgbClr val="00C1DE"/>
        </a:solidFill>
        <a:ln w="19050" cap="flat" cmpd="sng" algn="ctr">
          <a:solidFill>
            <a:srgbClr val="0031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b="1" kern="1200" dirty="0">
              <a:solidFill>
                <a:srgbClr val="002060"/>
              </a:solidFill>
              <a:latin typeface="Verdana" panose="020B0604030504040204" pitchFamily="34" charset="0"/>
              <a:ea typeface="Verdana" panose="020B0604030504040204" pitchFamily="34" charset="0"/>
              <a:cs typeface="Verdana" panose="020B0604030504040204" pitchFamily="34" charset="0"/>
            </a:rPr>
            <a:t>Total Cost</a:t>
          </a:r>
        </a:p>
      </dsp:txBody>
      <dsp:txXfrm>
        <a:off x="2726203" y="1901248"/>
        <a:ext cx="858507" cy="858507"/>
      </dsp:txXfrm>
    </dsp:sp>
    <dsp:sp modelId="{D288F496-C77D-42D8-B269-229567FD264C}">
      <dsp:nvSpPr>
        <dsp:cNvPr id="0" name=""/>
        <dsp:cNvSpPr/>
      </dsp:nvSpPr>
      <dsp:spPr>
        <a:xfrm rot="5400000">
          <a:off x="3021304" y="1271521"/>
          <a:ext cx="268306" cy="412797"/>
        </a:xfrm>
        <a:prstGeom prst="rightArrow">
          <a:avLst>
            <a:gd name="adj1" fmla="val 60000"/>
            <a:gd name="adj2" fmla="val 50000"/>
          </a:avLst>
        </a:prstGeom>
        <a:solidFill>
          <a:srgbClr val="557F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dsp:txBody>
      <dsp:txXfrm>
        <a:off x="3061550" y="1313834"/>
        <a:ext cx="187814" cy="247679"/>
      </dsp:txXfrm>
    </dsp:sp>
    <dsp:sp modelId="{3BB6DF4E-314A-46BE-A150-7439B7E67295}">
      <dsp:nvSpPr>
        <dsp:cNvPr id="0" name=""/>
        <dsp:cNvSpPr/>
      </dsp:nvSpPr>
      <dsp:spPr>
        <a:xfrm>
          <a:off x="2548401" y="3095"/>
          <a:ext cx="1214111" cy="1214111"/>
        </a:xfrm>
        <a:prstGeom prst="ellipse">
          <a:avLst/>
        </a:prstGeom>
        <a:solidFill>
          <a:srgbClr val="557F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latin typeface="Verdana" panose="020B0604030504040204" pitchFamily="34" charset="0"/>
              <a:ea typeface="Verdana" panose="020B0604030504040204" pitchFamily="34" charset="0"/>
              <a:cs typeface="Verdana" panose="020B0604030504040204" pitchFamily="34" charset="0"/>
            </a:rPr>
            <a:t>Direct Costs to Patients</a:t>
          </a:r>
        </a:p>
      </dsp:txBody>
      <dsp:txXfrm>
        <a:off x="2726203" y="180897"/>
        <a:ext cx="858507" cy="858507"/>
      </dsp:txXfrm>
    </dsp:sp>
    <dsp:sp modelId="{9A8F0A3A-05BE-4C43-ADFE-1D1B6046BF6F}">
      <dsp:nvSpPr>
        <dsp:cNvPr id="0" name=""/>
        <dsp:cNvSpPr/>
      </dsp:nvSpPr>
      <dsp:spPr>
        <a:xfrm rot="10761568">
          <a:off x="3869671" y="2114674"/>
          <a:ext cx="258281" cy="412797"/>
        </a:xfrm>
        <a:prstGeom prst="rightArrow">
          <a:avLst>
            <a:gd name="adj1" fmla="val 60000"/>
            <a:gd name="adj2" fmla="val 50000"/>
          </a:avLst>
        </a:prstGeom>
        <a:solidFill>
          <a:srgbClr val="414F5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dsp:txBody>
      <dsp:txXfrm>
        <a:off x="3947153" y="2196800"/>
        <a:ext cx="180797" cy="247679"/>
      </dsp:txXfrm>
    </dsp:sp>
    <dsp:sp modelId="{105A948A-450D-42CA-9939-904E8D62D4DB}">
      <dsp:nvSpPr>
        <dsp:cNvPr id="0" name=""/>
        <dsp:cNvSpPr/>
      </dsp:nvSpPr>
      <dsp:spPr>
        <a:xfrm>
          <a:off x="4249731" y="1704425"/>
          <a:ext cx="1214111" cy="1214111"/>
        </a:xfrm>
        <a:prstGeom prst="ellipse">
          <a:avLst/>
        </a:prstGeom>
        <a:solidFill>
          <a:srgbClr val="414F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a:latin typeface="Verdana" panose="020B0604030504040204" pitchFamily="34" charset="0"/>
              <a:ea typeface="Verdana" panose="020B0604030504040204" pitchFamily="34" charset="0"/>
              <a:cs typeface="Verdana" panose="020B0604030504040204" pitchFamily="34" charset="0"/>
            </a:rPr>
            <a:t>Direct Costs to System</a:t>
          </a:r>
        </a:p>
      </dsp:txBody>
      <dsp:txXfrm>
        <a:off x="4427533" y="1882227"/>
        <a:ext cx="858507" cy="858507"/>
      </dsp:txXfrm>
    </dsp:sp>
    <dsp:sp modelId="{3C513615-3F90-4458-82ED-5EE976635428}">
      <dsp:nvSpPr>
        <dsp:cNvPr id="0" name=""/>
        <dsp:cNvSpPr/>
      </dsp:nvSpPr>
      <dsp:spPr>
        <a:xfrm rot="16200000">
          <a:off x="3031385" y="2958234"/>
          <a:ext cx="248144" cy="412797"/>
        </a:xfrm>
        <a:prstGeom prst="rightArrow">
          <a:avLst>
            <a:gd name="adj1" fmla="val 60000"/>
            <a:gd name="adj2" fmla="val 50000"/>
          </a:avLst>
        </a:prstGeom>
        <a:solidFill>
          <a:srgbClr val="C8B38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dsp:txBody>
      <dsp:txXfrm>
        <a:off x="3068607" y="3078015"/>
        <a:ext cx="173701" cy="247679"/>
      </dsp:txXfrm>
    </dsp:sp>
    <dsp:sp modelId="{F8520D4B-6DE9-4D13-BD41-07174CF38E6B}">
      <dsp:nvSpPr>
        <dsp:cNvPr id="0" name=""/>
        <dsp:cNvSpPr/>
      </dsp:nvSpPr>
      <dsp:spPr>
        <a:xfrm>
          <a:off x="2548401" y="3405755"/>
          <a:ext cx="1214111" cy="1214111"/>
        </a:xfrm>
        <a:prstGeom prst="ellipse">
          <a:avLst/>
        </a:prstGeom>
        <a:solidFill>
          <a:srgbClr val="C8B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latin typeface="Verdana" panose="020B0604030504040204" pitchFamily="34" charset="0"/>
              <a:ea typeface="Verdana" panose="020B0604030504040204" pitchFamily="34" charset="0"/>
              <a:cs typeface="Verdana" panose="020B0604030504040204" pitchFamily="34" charset="0"/>
            </a:rPr>
            <a:t>Down-stream </a:t>
          </a:r>
          <a:r>
            <a:rPr lang="en-CA" sz="1200" kern="1200" dirty="0">
              <a:latin typeface="Verdana" panose="020B0604030504040204" pitchFamily="34" charset="0"/>
              <a:ea typeface="Verdana" panose="020B0604030504040204" pitchFamily="34" charset="0"/>
              <a:cs typeface="Verdana" panose="020B0604030504040204" pitchFamily="34" charset="0"/>
            </a:rPr>
            <a:t>Costs and Harm</a:t>
          </a:r>
        </a:p>
      </dsp:txBody>
      <dsp:txXfrm>
        <a:off x="2726203" y="3583557"/>
        <a:ext cx="858507" cy="858507"/>
      </dsp:txXfrm>
    </dsp:sp>
    <dsp:sp modelId="{CEA84897-D4C7-4AC3-9756-043494FD04AE}">
      <dsp:nvSpPr>
        <dsp:cNvPr id="0" name=""/>
        <dsp:cNvSpPr/>
      </dsp:nvSpPr>
      <dsp:spPr>
        <a:xfrm rot="38432">
          <a:off x="2182961" y="2114674"/>
          <a:ext cx="258281" cy="412797"/>
        </a:xfrm>
        <a:prstGeom prst="rightArrow">
          <a:avLst>
            <a:gd name="adj1" fmla="val 60000"/>
            <a:gd name="adj2" fmla="val 50000"/>
          </a:avLst>
        </a:prstGeom>
        <a:solidFill>
          <a:srgbClr val="998D5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dsp:txBody>
      <dsp:txXfrm rot="10800000">
        <a:off x="2182963" y="2196800"/>
        <a:ext cx="180797" cy="247679"/>
      </dsp:txXfrm>
    </dsp:sp>
    <dsp:sp modelId="{E1A78FFB-366D-43C7-BCDC-B8095F85BB23}">
      <dsp:nvSpPr>
        <dsp:cNvPr id="0" name=""/>
        <dsp:cNvSpPr/>
      </dsp:nvSpPr>
      <dsp:spPr>
        <a:xfrm>
          <a:off x="847071" y="1704425"/>
          <a:ext cx="1214111" cy="1214111"/>
        </a:xfrm>
        <a:prstGeom prst="ellipse">
          <a:avLst/>
        </a:prstGeom>
        <a:solidFill>
          <a:srgbClr val="998D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kern="1200" dirty="0">
              <a:latin typeface="Verdana" panose="020B0604030504040204" pitchFamily="34" charset="0"/>
              <a:ea typeface="Verdana" panose="020B0604030504040204" pitchFamily="34" charset="0"/>
              <a:cs typeface="Verdana" panose="020B0604030504040204" pitchFamily="34" charset="0"/>
            </a:rPr>
            <a:t>Opportunity Costs</a:t>
          </a:r>
        </a:p>
      </dsp:txBody>
      <dsp:txXfrm>
        <a:off x="1024873" y="1882227"/>
        <a:ext cx="858507" cy="858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3AE89-11E3-4F26-86E3-BABAA809A041}">
      <dsp:nvSpPr>
        <dsp:cNvPr id="0" name=""/>
        <dsp:cNvSpPr/>
      </dsp:nvSpPr>
      <dsp:spPr>
        <a:xfrm>
          <a:off x="1498048" y="1154222"/>
          <a:ext cx="813903" cy="813903"/>
        </a:xfrm>
        <a:prstGeom prst="ellipse">
          <a:avLst/>
        </a:prstGeom>
        <a:solidFill>
          <a:srgbClr val="00C1DE"/>
        </a:solidFill>
        <a:ln w="19050" cap="flat" cmpd="sng" algn="ctr">
          <a:solidFill>
            <a:srgbClr val="0031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dirty="0">
              <a:solidFill>
                <a:srgbClr val="002060"/>
              </a:solidFill>
              <a:latin typeface="Verdana" panose="020B0604030504040204" pitchFamily="34" charset="0"/>
              <a:ea typeface="Verdana" panose="020B0604030504040204" pitchFamily="34" charset="0"/>
              <a:cs typeface="Verdana" panose="020B0604030504040204" pitchFamily="34" charset="0"/>
            </a:rPr>
            <a:t>Total Cost</a:t>
          </a:r>
        </a:p>
      </dsp:txBody>
      <dsp:txXfrm>
        <a:off x="1617241" y="1273415"/>
        <a:ext cx="575517" cy="575517"/>
      </dsp:txXfrm>
    </dsp:sp>
    <dsp:sp modelId="{D288F496-C77D-42D8-B269-229567FD264C}">
      <dsp:nvSpPr>
        <dsp:cNvPr id="0" name=""/>
        <dsp:cNvSpPr/>
      </dsp:nvSpPr>
      <dsp:spPr>
        <a:xfrm rot="5400000">
          <a:off x="1815493" y="852045"/>
          <a:ext cx="179012" cy="276727"/>
        </a:xfrm>
        <a:prstGeom prst="rightArrow">
          <a:avLst>
            <a:gd name="adj1" fmla="val 60000"/>
            <a:gd name="adj2" fmla="val 50000"/>
          </a:avLst>
        </a:prstGeom>
        <a:solidFill>
          <a:srgbClr val="557F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CA" sz="100" kern="1200"/>
        </a:p>
      </dsp:txBody>
      <dsp:txXfrm>
        <a:off x="1842345" y="880538"/>
        <a:ext cx="125308" cy="166037"/>
      </dsp:txXfrm>
    </dsp:sp>
    <dsp:sp modelId="{3BB6DF4E-314A-46BE-A150-7439B7E67295}">
      <dsp:nvSpPr>
        <dsp:cNvPr id="0" name=""/>
        <dsp:cNvSpPr/>
      </dsp:nvSpPr>
      <dsp:spPr>
        <a:xfrm>
          <a:off x="1498048" y="2559"/>
          <a:ext cx="813903" cy="813903"/>
        </a:xfrm>
        <a:prstGeom prst="ellipse">
          <a:avLst/>
        </a:prstGeom>
        <a:solidFill>
          <a:srgbClr val="557F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CA" sz="800" kern="1200" dirty="0">
              <a:latin typeface="Verdana" panose="020B0604030504040204" pitchFamily="34" charset="0"/>
              <a:ea typeface="Verdana" panose="020B0604030504040204" pitchFamily="34" charset="0"/>
              <a:cs typeface="Verdana" panose="020B0604030504040204" pitchFamily="34" charset="0"/>
            </a:rPr>
            <a:t>Direct Costs to Patients</a:t>
          </a:r>
        </a:p>
      </dsp:txBody>
      <dsp:txXfrm>
        <a:off x="1617241" y="121752"/>
        <a:ext cx="575517" cy="575517"/>
      </dsp:txXfrm>
    </dsp:sp>
    <dsp:sp modelId="{9A8F0A3A-05BE-4C43-ADFE-1D1B6046BF6F}">
      <dsp:nvSpPr>
        <dsp:cNvPr id="0" name=""/>
        <dsp:cNvSpPr/>
      </dsp:nvSpPr>
      <dsp:spPr>
        <a:xfrm rot="10761568">
          <a:off x="2383438" y="1416498"/>
          <a:ext cx="172301" cy="276727"/>
        </a:xfrm>
        <a:prstGeom prst="rightArrow">
          <a:avLst>
            <a:gd name="adj1" fmla="val 60000"/>
            <a:gd name="adj2" fmla="val 50000"/>
          </a:avLst>
        </a:prstGeom>
        <a:solidFill>
          <a:srgbClr val="414F5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CA" sz="100" kern="1200"/>
        </a:p>
      </dsp:txBody>
      <dsp:txXfrm>
        <a:off x="2435126" y="1471554"/>
        <a:ext cx="120611" cy="166037"/>
      </dsp:txXfrm>
    </dsp:sp>
    <dsp:sp modelId="{105A948A-450D-42CA-9939-904E8D62D4DB}">
      <dsp:nvSpPr>
        <dsp:cNvPr id="0" name=""/>
        <dsp:cNvSpPr/>
      </dsp:nvSpPr>
      <dsp:spPr>
        <a:xfrm>
          <a:off x="2636978" y="1141489"/>
          <a:ext cx="813903" cy="813903"/>
        </a:xfrm>
        <a:prstGeom prst="ellipse">
          <a:avLst/>
        </a:prstGeom>
        <a:solidFill>
          <a:srgbClr val="414F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CA" sz="800" kern="1200" dirty="0">
              <a:latin typeface="Verdana" panose="020B0604030504040204" pitchFamily="34" charset="0"/>
              <a:ea typeface="Verdana" panose="020B0604030504040204" pitchFamily="34" charset="0"/>
              <a:cs typeface="Verdana" panose="020B0604030504040204" pitchFamily="34" charset="0"/>
            </a:rPr>
            <a:t>Direct Costs to System</a:t>
          </a:r>
        </a:p>
      </dsp:txBody>
      <dsp:txXfrm>
        <a:off x="2756171" y="1260682"/>
        <a:ext cx="575517" cy="575517"/>
      </dsp:txXfrm>
    </dsp:sp>
    <dsp:sp modelId="{3C513615-3F90-4458-82ED-5EE976635428}">
      <dsp:nvSpPr>
        <dsp:cNvPr id="0" name=""/>
        <dsp:cNvSpPr/>
      </dsp:nvSpPr>
      <dsp:spPr>
        <a:xfrm rot="16200000">
          <a:off x="1822242" y="1981225"/>
          <a:ext cx="165515" cy="276727"/>
        </a:xfrm>
        <a:prstGeom prst="rightArrow">
          <a:avLst>
            <a:gd name="adj1" fmla="val 60000"/>
            <a:gd name="adj2" fmla="val 50000"/>
          </a:avLst>
        </a:prstGeom>
        <a:solidFill>
          <a:srgbClr val="C8B38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CA" sz="100" kern="1200"/>
        </a:p>
      </dsp:txBody>
      <dsp:txXfrm>
        <a:off x="1847069" y="2061397"/>
        <a:ext cx="115861" cy="166037"/>
      </dsp:txXfrm>
    </dsp:sp>
    <dsp:sp modelId="{F8520D4B-6DE9-4D13-BD41-07174CF38E6B}">
      <dsp:nvSpPr>
        <dsp:cNvPr id="0" name=""/>
        <dsp:cNvSpPr/>
      </dsp:nvSpPr>
      <dsp:spPr>
        <a:xfrm>
          <a:off x="1498048" y="2280419"/>
          <a:ext cx="813903" cy="813903"/>
        </a:xfrm>
        <a:prstGeom prst="ellipse">
          <a:avLst/>
        </a:prstGeom>
        <a:solidFill>
          <a:srgbClr val="C8B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CA" sz="800" kern="1200" dirty="0" smtClean="0">
              <a:latin typeface="Verdana" panose="020B0604030504040204" pitchFamily="34" charset="0"/>
              <a:ea typeface="Verdana" panose="020B0604030504040204" pitchFamily="34" charset="0"/>
              <a:cs typeface="Verdana" panose="020B0604030504040204" pitchFamily="34" charset="0"/>
            </a:rPr>
            <a:t>Down-stream </a:t>
          </a:r>
          <a:r>
            <a:rPr lang="en-CA" sz="800" kern="1200" dirty="0">
              <a:latin typeface="Verdana" panose="020B0604030504040204" pitchFamily="34" charset="0"/>
              <a:ea typeface="Verdana" panose="020B0604030504040204" pitchFamily="34" charset="0"/>
              <a:cs typeface="Verdana" panose="020B0604030504040204" pitchFamily="34" charset="0"/>
            </a:rPr>
            <a:t>Costs and Harm</a:t>
          </a:r>
        </a:p>
      </dsp:txBody>
      <dsp:txXfrm>
        <a:off x="1617241" y="2399612"/>
        <a:ext cx="575517" cy="575517"/>
      </dsp:txXfrm>
    </dsp:sp>
    <dsp:sp modelId="{CEA84897-D4C7-4AC3-9756-043494FD04AE}">
      <dsp:nvSpPr>
        <dsp:cNvPr id="0" name=""/>
        <dsp:cNvSpPr/>
      </dsp:nvSpPr>
      <dsp:spPr>
        <a:xfrm rot="38432">
          <a:off x="1254260" y="1416498"/>
          <a:ext cx="172301" cy="276727"/>
        </a:xfrm>
        <a:prstGeom prst="rightArrow">
          <a:avLst>
            <a:gd name="adj1" fmla="val 60000"/>
            <a:gd name="adj2" fmla="val 50000"/>
          </a:avLst>
        </a:prstGeom>
        <a:solidFill>
          <a:srgbClr val="998D5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CA" sz="100" kern="1200"/>
        </a:p>
      </dsp:txBody>
      <dsp:txXfrm rot="10800000">
        <a:off x="1254262" y="1471554"/>
        <a:ext cx="120611" cy="166037"/>
      </dsp:txXfrm>
    </dsp:sp>
    <dsp:sp modelId="{E1A78FFB-366D-43C7-BCDC-B8095F85BB23}">
      <dsp:nvSpPr>
        <dsp:cNvPr id="0" name=""/>
        <dsp:cNvSpPr/>
      </dsp:nvSpPr>
      <dsp:spPr>
        <a:xfrm>
          <a:off x="359118" y="1141489"/>
          <a:ext cx="813903" cy="813903"/>
        </a:xfrm>
        <a:prstGeom prst="ellipse">
          <a:avLst/>
        </a:prstGeom>
        <a:solidFill>
          <a:srgbClr val="998D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CA" sz="1000" kern="1200" dirty="0">
              <a:latin typeface="Verdana" panose="020B0604030504040204" pitchFamily="34" charset="0"/>
              <a:ea typeface="Verdana" panose="020B0604030504040204" pitchFamily="34" charset="0"/>
              <a:cs typeface="Verdana" panose="020B0604030504040204" pitchFamily="34" charset="0"/>
            </a:rPr>
            <a:t>Opportunity Costs</a:t>
          </a:r>
        </a:p>
      </dsp:txBody>
      <dsp:txXfrm>
        <a:off x="478311" y="1260682"/>
        <a:ext cx="575517" cy="57551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5752" tIns="47876" rIns="95752" bIns="47876"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5752" tIns="47876" rIns="95752" bIns="47876" rtlCol="0"/>
          <a:lstStyle>
            <a:lvl1pPr algn="r">
              <a:defRPr sz="1200"/>
            </a:lvl1pPr>
          </a:lstStyle>
          <a:p>
            <a:fld id="{1526E0CA-FDF7-47AA-A3DB-B3C0DA26B369}" type="datetimeFigureOut">
              <a:rPr lang="en-US" smtClean="0"/>
              <a:pPr/>
              <a:t>8/21/2018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52" tIns="47876" rIns="95752" bIns="47876"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52" tIns="47876" rIns="95752" bIns="478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52" tIns="47876" rIns="95752" bIns="47876"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52" tIns="47876" rIns="95752" bIns="47876" rtlCol="0" anchor="b"/>
          <a:lstStyle>
            <a:lvl1pPr algn="r">
              <a:defRPr sz="1200"/>
            </a:lvl1pPr>
          </a:lstStyle>
          <a:p>
            <a:fld id="{1DAD1941-59E6-4AF0-B07F-4B8F473A36E5}" type="slidenum">
              <a:rPr lang="en-US" smtClean="0"/>
              <a:pPr/>
              <a:t>‹#›</a:t>
            </a:fld>
            <a:endParaRPr lang="en-US"/>
          </a:p>
        </p:txBody>
      </p:sp>
    </p:spTree>
    <p:extLst>
      <p:ext uri="{BB962C8B-B14F-4D97-AF65-F5344CB8AC3E}">
        <p14:creationId xmlns:p14="http://schemas.microsoft.com/office/powerpoint/2010/main" val="77254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oyalcollege.ca/rcsite/canmeds-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anmeds@royalcollege.c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57518">
              <a:defRPr/>
            </a:pPr>
            <a:r>
              <a:rPr lang="en-US" sz="1050" dirty="0">
                <a:latin typeface="Verdana" panose="020B0604030504040204" pitchFamily="34" charset="0"/>
                <a:ea typeface="Verdana" panose="020B0604030504040204" pitchFamily="34" charset="0"/>
                <a:cs typeface="Verdana" panose="020B0604030504040204" pitchFamily="34" charset="0"/>
              </a:rPr>
              <a:t>The focus of this power point presentation is on teaching residents communication skills associated with resource stewardship. More specifically, it will provide a framework for how to communicate with patients and families that are requesting a medically unnecessary test/treatment. </a:t>
            </a:r>
          </a:p>
          <a:p>
            <a:pPr defTabSz="957518">
              <a:defRPr/>
            </a:pPr>
            <a:endParaRPr lang="en-US" sz="1050" dirty="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US" sz="1050" dirty="0">
                <a:latin typeface="Verdana" panose="020B0604030504040204" pitchFamily="34" charset="0"/>
                <a:ea typeface="Verdana" panose="020B0604030504040204" pitchFamily="34" charset="0"/>
                <a:cs typeface="Verdana" panose="020B0604030504040204" pitchFamily="34" charset="0"/>
              </a:rPr>
              <a:t>We have incorporated a few introductory slides on resource stewardship from the Foundations Toolkit in order to set the stage for the toolkit’s focus on effective communication. For a more comprehensive review of resource stewardship principles, please see the Foundations Toolkit.</a:t>
            </a:r>
          </a:p>
          <a:p>
            <a:endParaRPr lang="en-US" sz="1050" b="1" dirty="0">
              <a:latin typeface="Verdana" panose="020B0604030504040204" pitchFamily="34" charset="0"/>
              <a:ea typeface="Verdana" panose="020B0604030504040204" pitchFamily="34" charset="0"/>
              <a:cs typeface="Verdana" panose="020B0604030504040204" pitchFamily="34" charset="0"/>
            </a:endParaRPr>
          </a:p>
          <a:p>
            <a:r>
              <a:rPr lang="en-US" sz="1050" b="1" dirty="0">
                <a:latin typeface="Verdana" panose="020B0604030504040204" pitchFamily="34" charset="0"/>
                <a:ea typeface="Verdana" panose="020B0604030504040204" pitchFamily="34" charset="0"/>
                <a:cs typeface="Verdana" panose="020B0604030504040204" pitchFamily="34" charset="0"/>
              </a:rPr>
              <a:t>Editors:</a:t>
            </a:r>
            <a:r>
              <a:rPr lang="en-US" sz="1050" dirty="0">
                <a:latin typeface="Verdana" panose="020B0604030504040204" pitchFamily="34" charset="0"/>
                <a:ea typeface="Verdana" panose="020B0604030504040204" pitchFamily="34" charset="0"/>
                <a:cs typeface="Verdana" panose="020B0604030504040204" pitchFamily="34" charset="0"/>
              </a:rPr>
              <a:t> Geetha Mukerji MD, MSc, FRCPC and Adina Weinerman MD, FRCPC </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b="1" dirty="0">
                <a:latin typeface="Verdana" panose="020B0604030504040204" pitchFamily="34" charset="0"/>
                <a:ea typeface="Verdana" panose="020B0604030504040204" pitchFamily="34" charset="0"/>
                <a:cs typeface="Verdana" panose="020B0604030504040204" pitchFamily="34" charset="0"/>
              </a:rPr>
              <a:t>Series Editor: </a:t>
            </a:r>
            <a:r>
              <a:rPr lang="en-US" sz="1050" dirty="0">
                <a:latin typeface="Verdana" panose="020B0604030504040204" pitchFamily="34" charset="0"/>
                <a:ea typeface="Verdana" panose="020B0604030504040204" pitchFamily="34" charset="0"/>
                <a:cs typeface="Verdana" panose="020B0604030504040204" pitchFamily="34" charset="0"/>
              </a:rPr>
              <a:t>Chris Hillis, MD, MSc (QI/PS), FRCPC</a:t>
            </a:r>
          </a:p>
          <a:p>
            <a:r>
              <a:rPr lang="en-US" sz="1000" dirty="0">
                <a:latin typeface="Verdana" panose="020B0604030504040204" pitchFamily="34" charset="0"/>
                <a:ea typeface="Verdana" panose="020B0604030504040204" pitchFamily="34" charset="0"/>
                <a:cs typeface="Verdana" panose="020B0604030504040204" pitchFamily="34" charset="0"/>
              </a:rPr>
              <a:t/>
            </a:r>
            <a:br>
              <a:rPr lang="en-US" sz="1000" dirty="0">
                <a:latin typeface="Verdana" panose="020B0604030504040204" pitchFamily="34" charset="0"/>
                <a:ea typeface="Verdana" panose="020B0604030504040204" pitchFamily="34" charset="0"/>
                <a:cs typeface="Verdana" panose="020B0604030504040204" pitchFamily="34" charset="0"/>
              </a:rPr>
            </a:br>
            <a:r>
              <a:rPr lang="en-US" sz="1000" b="1" dirty="0">
                <a:latin typeface="Verdana" panose="020B0604030504040204" pitchFamily="34" charset="0"/>
                <a:ea typeface="Verdana" panose="020B0604030504040204" pitchFamily="34" charset="0"/>
                <a:cs typeface="Verdana" panose="020B0604030504040204" pitchFamily="34" charset="0"/>
              </a:rPr>
              <a:t>Contributors:</a:t>
            </a:r>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1000" dirty="0">
                <a:latin typeface="Verdana" panose="020B0604030504040204" pitchFamily="34" charset="0"/>
                <a:ea typeface="Verdana" panose="020B0604030504040204" pitchFamily="34" charset="0"/>
                <a:cs typeface="Verdana" panose="020B0604030504040204" pitchFamily="34" charset="0"/>
              </a:rPr>
              <a:t>Samantha </a:t>
            </a:r>
            <a:r>
              <a:rPr lang="en-US" sz="1000" dirty="0" err="1">
                <a:latin typeface="Verdana" panose="020B0604030504040204" pitchFamily="34" charset="0"/>
                <a:ea typeface="Verdana" panose="020B0604030504040204" pitchFamily="34" charset="0"/>
                <a:cs typeface="Verdana" panose="020B0604030504040204" pitchFamily="34" charset="0"/>
              </a:rPr>
              <a:t>Buttemer</a:t>
            </a:r>
            <a:r>
              <a:rPr lang="en-US" sz="1000" dirty="0">
                <a:latin typeface="Verdana" panose="020B0604030504040204" pitchFamily="34" charset="0"/>
                <a:ea typeface="Verdana" panose="020B0604030504040204" pitchFamily="34" charset="0"/>
                <a:cs typeface="Verdana" panose="020B0604030504040204" pitchFamily="34" charset="0"/>
              </a:rPr>
              <a:t>, MD		</a:t>
            </a:r>
          </a:p>
          <a:p>
            <a:r>
              <a:rPr lang="en-US" sz="1000" dirty="0">
                <a:latin typeface="Verdana" panose="020B0604030504040204" pitchFamily="34" charset="0"/>
                <a:ea typeface="Verdana" panose="020B0604030504040204" pitchFamily="34" charset="0"/>
                <a:cs typeface="Verdana" panose="020B0604030504040204" pitchFamily="34" charset="0"/>
              </a:rPr>
              <a:t>Ming-Ka Chan, MD, MHPE, FRCPC</a:t>
            </a:r>
          </a:p>
          <a:p>
            <a:r>
              <a:rPr lang="en-US" sz="1000" dirty="0">
                <a:latin typeface="Verdana" panose="020B0604030504040204" pitchFamily="34" charset="0"/>
                <a:ea typeface="Verdana" panose="020B0604030504040204" pitchFamily="34" charset="0"/>
                <a:cs typeface="Verdana" panose="020B0604030504040204" pitchFamily="34" charset="0"/>
              </a:rPr>
              <a:t>Constance Leblanc, FCFP, CCFP(EM), </a:t>
            </a:r>
            <a:r>
              <a:rPr lang="en-US" sz="1000" dirty="0" err="1">
                <a:latin typeface="Verdana" panose="020B0604030504040204" pitchFamily="34" charset="0"/>
                <a:ea typeface="Verdana" panose="020B0604030504040204" pitchFamily="34" charset="0"/>
                <a:cs typeface="Verdana" panose="020B0604030504040204" pitchFamily="34" charset="0"/>
              </a:rPr>
              <a:t>MAEd</a:t>
            </a:r>
            <a:r>
              <a:rPr lang="en-US" sz="1000" dirty="0">
                <a:latin typeface="Verdana" panose="020B0604030504040204" pitchFamily="34" charset="0"/>
                <a:ea typeface="Verdana" panose="020B0604030504040204" pitchFamily="34" charset="0"/>
                <a:cs typeface="Verdana" panose="020B0604030504040204" pitchFamily="34" charset="0"/>
              </a:rPr>
              <a:t>, CCPE</a:t>
            </a:r>
          </a:p>
          <a:p>
            <a:r>
              <a:rPr lang="en-US" sz="1000" dirty="0">
                <a:latin typeface="Verdana" panose="020B0604030504040204" pitchFamily="34" charset="0"/>
                <a:ea typeface="Verdana" panose="020B0604030504040204" pitchFamily="34" charset="0"/>
                <a:cs typeface="Verdana" panose="020B0604030504040204" pitchFamily="34" charset="0"/>
              </a:rPr>
              <a:t>Jennifer Russell, MD, </a:t>
            </a:r>
            <a:r>
              <a:rPr lang="en-US" sz="1000" dirty="0" smtClean="0">
                <a:latin typeface="Verdana" panose="020B0604030504040204" pitchFamily="34" charset="0"/>
                <a:ea typeface="Verdana" panose="020B0604030504040204" pitchFamily="34" charset="0"/>
                <a:cs typeface="Verdana" panose="020B0604030504040204" pitchFamily="34" charset="0"/>
              </a:rPr>
              <a:t>FRCPC</a:t>
            </a:r>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1000" dirty="0">
                <a:latin typeface="Verdana" panose="020B0604030504040204" pitchFamily="34" charset="0"/>
                <a:ea typeface="Verdana" panose="020B0604030504040204" pitchFamily="34" charset="0"/>
                <a:cs typeface="Verdana" panose="020B0604030504040204" pitchFamily="34" charset="0"/>
              </a:rPr>
              <a:t> </a:t>
            </a:r>
          </a:p>
          <a:p>
            <a:r>
              <a:rPr lang="en-US" sz="1000" b="1" dirty="0">
                <a:latin typeface="Verdana" panose="020B0604030504040204" pitchFamily="34" charset="0"/>
                <a:ea typeface="Verdana" panose="020B0604030504040204" pitchFamily="34" charset="0"/>
                <a:cs typeface="Verdana" panose="020B0604030504040204" pitchFamily="34" charset="0"/>
              </a:rPr>
              <a:t>Reviewers:</a:t>
            </a:r>
            <a:r>
              <a:rPr lang="en-US" sz="1000" dirty="0">
                <a:latin typeface="Verdana" panose="020B0604030504040204" pitchFamily="34" charset="0"/>
                <a:ea typeface="Verdana" panose="020B0604030504040204" pitchFamily="34" charset="0"/>
                <a:cs typeface="Verdana" panose="020B0604030504040204" pitchFamily="34" charset="0"/>
              </a:rPr>
              <a:t> </a:t>
            </a:r>
          </a:p>
          <a:p>
            <a:r>
              <a:rPr lang="en-US" sz="1000" dirty="0">
                <a:latin typeface="Verdana" panose="020B0604030504040204" pitchFamily="34" charset="0"/>
                <a:ea typeface="Verdana" panose="020B0604030504040204" pitchFamily="34" charset="0"/>
                <a:cs typeface="Verdana" panose="020B0604030504040204" pitchFamily="34" charset="0"/>
              </a:rPr>
              <a:t>Nancy Fowler, MD, CCFP, FCFP</a:t>
            </a:r>
          </a:p>
          <a:p>
            <a:r>
              <a:rPr lang="en-US" sz="1000" dirty="0">
                <a:latin typeface="Verdana" panose="020B0604030504040204" pitchFamily="34" charset="0"/>
                <a:ea typeface="Verdana" panose="020B0604030504040204" pitchFamily="34" charset="0"/>
                <a:cs typeface="Verdana" panose="020B0604030504040204" pitchFamily="34" charset="0"/>
              </a:rPr>
              <a:t>Brian M. Wong, MD, FRCPC</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defTabSz="948507">
              <a:defRPr/>
            </a:pPr>
            <a:r>
              <a:rPr lang="en-US" sz="1000" dirty="0">
                <a:latin typeface="Verdana" panose="020B0604030504040204" pitchFamily="34" charset="0"/>
                <a:ea typeface="Verdana" panose="020B0604030504040204" pitchFamily="34" charset="0"/>
                <a:cs typeface="Verdana" panose="020B0604030504040204" pitchFamily="34" charset="0"/>
              </a:rPr>
              <a:t>------------------</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Copyright © 2017 The Royal College of Physicians and Surgeons of Canada.</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All rights reserved.</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 </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This material may be reproduced in whole or in part for educational, personal or public non-commercial purposes only.</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Written permission from the Royal College is required for all other uses.</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 </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How to reference this document:</a:t>
            </a:r>
          </a:p>
          <a:p>
            <a:r>
              <a:rPr lang="en-US" sz="1000" dirty="0">
                <a:latin typeface="Verdana" panose="020B0604030504040204" pitchFamily="34" charset="0"/>
                <a:ea typeface="Verdana" panose="020B0604030504040204" pitchFamily="34" charset="0"/>
                <a:cs typeface="Verdana" panose="020B0604030504040204" pitchFamily="34" charset="0"/>
              </a:rPr>
              <a:t>Hillis C, G Mukerji and A Weinerman, editors. 2017. </a:t>
            </a:r>
            <a:r>
              <a:rPr lang="en-US" sz="1000" i="1" dirty="0">
                <a:latin typeface="Verdana" panose="020B0604030504040204" pitchFamily="34" charset="0"/>
                <a:ea typeface="Verdana" panose="020B0604030504040204" pitchFamily="34" charset="0"/>
                <a:cs typeface="Verdana" panose="020B0604030504040204" pitchFamily="34" charset="0"/>
              </a:rPr>
              <a:t>Communicating with patients and families about medically unnecessary tests and treatments.</a:t>
            </a:r>
            <a:r>
              <a:rPr lang="en-US" sz="1000" dirty="0">
                <a:latin typeface="Verdana" panose="020B0604030504040204" pitchFamily="34" charset="0"/>
                <a:ea typeface="Verdana" panose="020B0604030504040204" pitchFamily="34" charset="0"/>
                <a:cs typeface="Verdana" panose="020B0604030504040204" pitchFamily="34" charset="0"/>
              </a:rPr>
              <a:t> Part of:</a:t>
            </a:r>
            <a:r>
              <a:rPr lang="en-US" sz="1000" i="1" dirty="0">
                <a:latin typeface="Verdana" panose="020B0604030504040204" pitchFamily="34" charset="0"/>
                <a:ea typeface="Verdana" panose="020B0604030504040204" pitchFamily="34" charset="0"/>
                <a:cs typeface="Verdana" panose="020B0604030504040204" pitchFamily="34" charset="0"/>
              </a:rPr>
              <a:t> The CanMEDS Resource Stewardship Curriculum Toolkit Series</a:t>
            </a:r>
            <a:r>
              <a:rPr lang="en-US" sz="1000" dirty="0">
                <a:latin typeface="Verdana" panose="020B0604030504040204" pitchFamily="34" charset="0"/>
                <a:ea typeface="Verdana" panose="020B0604030504040204" pitchFamily="34" charset="0"/>
                <a:cs typeface="Verdana" panose="020B0604030504040204" pitchFamily="34" charset="0"/>
              </a:rPr>
              <a:t>. Ottawa: The Royal College of Physicians and Surgeons of Canada.</a:t>
            </a:r>
          </a:p>
          <a:p>
            <a:endParaRPr lang="en-US" sz="1000" dirty="0">
              <a:latin typeface="Verdana" panose="020B0604030504040204" pitchFamily="34" charset="0"/>
              <a:ea typeface="Verdana" panose="020B0604030504040204" pitchFamily="34" charset="0"/>
              <a:cs typeface="Verdana" panose="020B0604030504040204" pitchFamily="34" charset="0"/>
            </a:endParaRP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The Royal College of Physicians and Surgeons of Canada</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774 Echo Drive</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Ottawa, Ontario K1S 5N8 Canada Telephone: 613-730-8177</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Toll-Free: 1-800-668-3740</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Fax: 613-730-3707</a:t>
            </a: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Website: </a:t>
            </a:r>
            <a:r>
              <a:rPr lang="en-US" sz="1000" u="sng" dirty="0">
                <a:latin typeface="Verdana" panose="020B0604030504040204" pitchFamily="34" charset="0"/>
                <a:ea typeface="Verdana" panose="020B0604030504040204" pitchFamily="34" charset="0"/>
                <a:cs typeface="Verdana" panose="020B0604030504040204" pitchFamily="34" charset="0"/>
                <a:hlinkClick r:id="rId3"/>
              </a:rPr>
              <a:t>royalcollege.ca/</a:t>
            </a:r>
            <a:r>
              <a:rPr lang="en-US" sz="1000" u="sng" dirty="0" err="1">
                <a:latin typeface="Verdana" panose="020B0604030504040204" pitchFamily="34" charset="0"/>
                <a:ea typeface="Verdana" panose="020B0604030504040204" pitchFamily="34" charset="0"/>
                <a:cs typeface="Verdana" panose="020B0604030504040204" pitchFamily="34" charset="0"/>
                <a:hlinkClick r:id="rId3"/>
              </a:rPr>
              <a:t>canmeds</a:t>
            </a:r>
            <a:r>
              <a:rPr lang="en-US" sz="1000" u="sng" dirty="0">
                <a:latin typeface="Verdana" panose="020B0604030504040204" pitchFamily="34" charset="0"/>
                <a:ea typeface="Verdana" panose="020B0604030504040204" pitchFamily="34" charset="0"/>
                <a:cs typeface="Verdana" panose="020B0604030504040204" pitchFamily="34" charset="0"/>
                <a:hlinkClick r:id="rId3"/>
              </a:rPr>
              <a:t> </a:t>
            </a:r>
            <a:endParaRPr lang="en-US" sz="1000" dirty="0">
              <a:latin typeface="Verdana" panose="020B0604030504040204" pitchFamily="34" charset="0"/>
              <a:ea typeface="Verdana" panose="020B0604030504040204" pitchFamily="34" charset="0"/>
              <a:cs typeface="Verdana" panose="020B0604030504040204" pitchFamily="34" charset="0"/>
            </a:endParaRPr>
          </a:p>
          <a:p>
            <a:pPr eaLnBrk="0" hangingPunct="0"/>
            <a:r>
              <a:rPr lang="en-US" sz="1000" dirty="0">
                <a:latin typeface="Verdana" panose="020B0604030504040204" pitchFamily="34" charset="0"/>
                <a:ea typeface="Verdana" panose="020B0604030504040204" pitchFamily="34" charset="0"/>
                <a:cs typeface="Verdana" panose="020B0604030504040204" pitchFamily="34" charset="0"/>
              </a:rPr>
              <a:t>E-mail: </a:t>
            </a:r>
            <a:r>
              <a:rPr lang="en-US" sz="1000" u="sng" dirty="0">
                <a:latin typeface="Verdana" panose="020B0604030504040204" pitchFamily="34" charset="0"/>
                <a:ea typeface="Verdana" panose="020B0604030504040204" pitchFamily="34" charset="0"/>
                <a:cs typeface="Verdana" panose="020B0604030504040204" pitchFamily="34" charset="0"/>
                <a:hlinkClick r:id="rId4"/>
              </a:rPr>
              <a:t>canmeds@royalcollege.ca</a:t>
            </a:r>
            <a:endParaRPr lang="en-US" sz="1000" dirty="0">
              <a:latin typeface="Verdana" panose="020B0604030504040204" pitchFamily="34" charset="0"/>
              <a:ea typeface="Verdana" panose="020B0604030504040204" pitchFamily="34" charset="0"/>
              <a:cs typeface="Verdana" panose="020B0604030504040204" pitchFamily="34" charset="0"/>
            </a:endParaRPr>
          </a:p>
          <a:p>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1</a:t>
            </a:fld>
            <a:endParaRPr lang="en-CA">
              <a:solidFill>
                <a:prstClr val="black"/>
              </a:solidFill>
            </a:endParaRPr>
          </a:p>
        </p:txBody>
      </p:sp>
    </p:spTree>
    <p:extLst>
      <p:ext uri="{BB962C8B-B14F-4D97-AF65-F5344CB8AC3E}">
        <p14:creationId xmlns:p14="http://schemas.microsoft.com/office/powerpoint/2010/main" val="372331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defRPr/>
            </a:pPr>
            <a:r>
              <a:rPr lang="en-CA" sz="1050" dirty="0">
                <a:latin typeface="Verdana" panose="020B0604030504040204" pitchFamily="34" charset="0"/>
                <a:ea typeface="Verdana" panose="020B0604030504040204" pitchFamily="34" charset="0"/>
                <a:cs typeface="Verdana" panose="020B0604030504040204" pitchFamily="34" charset="0"/>
              </a:rPr>
              <a:t>Adapted from an interesting paper by Don Berwick</a:t>
            </a:r>
          </a:p>
          <a:p>
            <a:pPr marL="179535" indent="-179535" defTabSz="957518">
              <a:buFont typeface="Arial" charset="0"/>
              <a:buChar char="•"/>
              <a:defRPr/>
            </a:pPr>
            <a:r>
              <a:rPr lang="en-CA" sz="1050" dirty="0">
                <a:latin typeface="Verdana" panose="020B0604030504040204" pitchFamily="34" charset="0"/>
                <a:ea typeface="Verdana" panose="020B0604030504040204" pitchFamily="34" charset="0"/>
                <a:cs typeface="Verdana" panose="020B0604030504040204" pitchFamily="34" charset="0"/>
              </a:rPr>
              <a:t>Percentage of a nations GDP spent on healthcare should be constant. </a:t>
            </a:r>
          </a:p>
          <a:p>
            <a:pPr marL="179535" indent="-179535" defTabSz="957518">
              <a:buFont typeface="Arial" charset="0"/>
              <a:buChar char="•"/>
              <a:defRPr/>
            </a:pPr>
            <a:r>
              <a:rPr lang="en-CA" sz="1050" dirty="0">
                <a:latin typeface="Verdana" panose="020B0604030504040204" pitchFamily="34" charset="0"/>
                <a:ea typeface="Verdana" panose="020B0604030504040204" pitchFamily="34" charset="0"/>
                <a:cs typeface="Verdana" panose="020B0604030504040204" pitchFamily="34" charset="0"/>
              </a:rPr>
              <a:t>Failures of care delivery and care coordination, reflect issues with underuse and misuse, while another wedge represents overuse (overtreatment). </a:t>
            </a:r>
          </a:p>
          <a:p>
            <a:pPr marL="179535" indent="-179535" defTabSz="957518">
              <a:buFont typeface="Arial" charset="0"/>
              <a:buChar char="•"/>
              <a:defRPr/>
            </a:pPr>
            <a:r>
              <a:rPr lang="en-CA" sz="1050" dirty="0">
                <a:latin typeface="Verdana" panose="020B0604030504040204" pitchFamily="34" charset="0"/>
                <a:ea typeface="Verdana" panose="020B0604030504040204" pitchFamily="34" charset="0"/>
                <a:cs typeface="Verdana" panose="020B0604030504040204" pitchFamily="34" charset="0"/>
              </a:rPr>
              <a:t>MDs drives 80% of all healthcare costs (e.g., which patients are seen and how frequently; which patients are hospitalized; which tests, procedures, and surgical operations are administered; which technologies are used; and which medications are prescribed</a:t>
            </a:r>
            <a:r>
              <a:rPr lang="en-CA" sz="1050" dirty="0" smtClean="0">
                <a:latin typeface="Verdana" panose="020B0604030504040204" pitchFamily="34" charset="0"/>
                <a:ea typeface="Verdana" panose="020B0604030504040204" pitchFamily="34" charset="0"/>
                <a:cs typeface="Verdana" panose="020B0604030504040204" pitchFamily="34" charset="0"/>
              </a:rPr>
              <a:t>).</a:t>
            </a:r>
          </a:p>
          <a:p>
            <a:pPr marL="0" indent="0" defTabSz="957518">
              <a:buFont typeface="Arial" charset="0"/>
              <a:buNone/>
              <a:defRPr/>
            </a:pPr>
            <a:endParaRPr lang="en-US" sz="1100" dirty="0" smtClean="0"/>
          </a:p>
          <a:p>
            <a:r>
              <a:rPr lang="en-US" sz="1100" dirty="0">
                <a:latin typeface="Verdana" panose="020B0604030504040204" pitchFamily="34" charset="0"/>
                <a:ea typeface="Verdana" panose="020B0604030504040204" pitchFamily="34" charset="0"/>
                <a:cs typeface="Verdana" panose="020B0604030504040204" pitchFamily="34" charset="0"/>
              </a:rPr>
              <a:t>------------------</a:t>
            </a:r>
          </a:p>
          <a:p>
            <a:r>
              <a:rPr lang="en-US" sz="1000" baseline="30000" dirty="0">
                <a:latin typeface="Verdana" panose="020B0604030504040204" pitchFamily="34" charset="0"/>
                <a:ea typeface="Verdana" panose="020B0604030504040204" pitchFamily="34" charset="0"/>
                <a:cs typeface="Verdana" panose="020B0604030504040204" pitchFamily="34" charset="0"/>
              </a:rPr>
              <a:t>1 </a:t>
            </a:r>
            <a:r>
              <a:rPr lang="en-US" sz="1000" dirty="0">
                <a:latin typeface="Verdana" panose="020B0604030504040204" pitchFamily="34" charset="0"/>
                <a:ea typeface="Verdana" panose="020B0604030504040204" pitchFamily="34" charset="0"/>
                <a:cs typeface="Verdana" panose="020B0604030504040204" pitchFamily="34" charset="0"/>
              </a:rPr>
              <a:t>Berwick D and AD </a:t>
            </a:r>
            <a:r>
              <a:rPr lang="en-US" sz="1000" dirty="0" err="1">
                <a:latin typeface="Verdana" panose="020B0604030504040204" pitchFamily="34" charset="0"/>
                <a:ea typeface="Verdana" panose="020B0604030504040204" pitchFamily="34" charset="0"/>
                <a:cs typeface="Verdana" panose="020B0604030504040204" pitchFamily="34" charset="0"/>
              </a:rPr>
              <a:t>Hackbarth</a:t>
            </a:r>
            <a:r>
              <a:rPr lang="en-US" sz="1000" dirty="0">
                <a:latin typeface="Verdana" panose="020B0604030504040204" pitchFamily="34" charset="0"/>
                <a:ea typeface="Verdana" panose="020B0604030504040204" pitchFamily="34" charset="0"/>
                <a:cs typeface="Verdana" panose="020B0604030504040204" pitchFamily="34" charset="0"/>
              </a:rPr>
              <a:t>.  Eliminating Waste in US Health Care. JAMA. 2012;307(14):1513-1516 </a:t>
            </a:r>
            <a:endParaRPr lang="en-US" dirty="0"/>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285930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50" dirty="0">
                <a:latin typeface="Verdana" panose="020B0604030504040204" pitchFamily="34" charset="0"/>
                <a:ea typeface="Verdana" panose="020B0604030504040204" pitchFamily="34" charset="0"/>
                <a:cs typeface="Verdana" panose="020B0604030504040204" pitchFamily="34" charset="0"/>
              </a:rPr>
              <a:t>The focus of this slide is types of harm that can be caused by overuse. </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CA" sz="1050" b="1" u="sng" dirty="0">
                <a:latin typeface="Verdana" panose="020B0604030504040204" pitchFamily="34" charset="0"/>
                <a:ea typeface="Verdana" panose="020B0604030504040204" pitchFamily="34" charset="0"/>
                <a:cs typeface="Verdana" panose="020B0604030504040204" pitchFamily="34" charset="0"/>
              </a:rPr>
              <a:t>*Note to presenter: </a:t>
            </a:r>
            <a:r>
              <a:rPr lang="en-CA" sz="1050" dirty="0">
                <a:latin typeface="Verdana" panose="020B0604030504040204" pitchFamily="34" charset="0"/>
                <a:ea typeface="Verdana" panose="020B0604030504040204" pitchFamily="34" charset="0"/>
                <a:cs typeface="Verdana" panose="020B0604030504040204" pitchFamily="34" charset="0"/>
              </a:rPr>
              <a:t>This slide directly relates back to Slide 7 on the discussion of “costs” in the value equation. The graphic in the bottom right hand corner is meant to remind trainees of this. </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There are several costs/harms associated with medically unnecessary tests/treatments (such as the examples outlined on this slide) and the focus certainly should not solely be on the financial cost to the system.</a:t>
            </a:r>
            <a:endParaRPr lang="en-CA" sz="1050" strike="sngStrike"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11</a:t>
            </a:fld>
            <a:endParaRPr lang="en-US"/>
          </a:p>
        </p:txBody>
      </p:sp>
    </p:spTree>
    <p:extLst>
      <p:ext uri="{BB962C8B-B14F-4D97-AF65-F5344CB8AC3E}">
        <p14:creationId xmlns:p14="http://schemas.microsoft.com/office/powerpoint/2010/main" val="368649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defRPr/>
            </a:pPr>
            <a:r>
              <a:rPr lang="en-CA" sz="1050" b="1" u="sng" dirty="0">
                <a:latin typeface="Verdana" panose="020B0604030504040204" pitchFamily="34" charset="0"/>
                <a:ea typeface="Verdana" panose="020B0604030504040204" pitchFamily="34" charset="0"/>
                <a:cs typeface="Verdana" panose="020B0604030504040204" pitchFamily="34" charset="0"/>
              </a:rPr>
              <a:t>*Note to presenter: Interactive moment</a:t>
            </a:r>
            <a:r>
              <a:rPr lang="en-CA" sz="1050" u="sng" dirty="0">
                <a:latin typeface="Verdana" panose="020B0604030504040204" pitchFamily="34" charset="0"/>
                <a:ea typeface="Verdana" panose="020B0604030504040204" pitchFamily="34" charset="0"/>
                <a:cs typeface="Verdana" panose="020B0604030504040204" pitchFamily="34" charset="0"/>
              </a:rPr>
              <a:t> </a:t>
            </a:r>
            <a:r>
              <a:rPr lang="en-US" sz="1050" b="1" dirty="0">
                <a:latin typeface="Verdana" panose="020B0604030504040204" pitchFamily="34" charset="0"/>
                <a:ea typeface="Verdana" panose="020B0604030504040204" pitchFamily="34" charset="0"/>
                <a:cs typeface="Verdana" panose="020B0604030504040204" pitchFamily="34" charset="0"/>
              </a:rPr>
              <a:t>-</a:t>
            </a:r>
            <a:r>
              <a:rPr lang="en-US" sz="1050" dirty="0">
                <a:latin typeface="Verdana" panose="020B0604030504040204" pitchFamily="34" charset="0"/>
                <a:ea typeface="Verdana" panose="020B0604030504040204" pitchFamily="34" charset="0"/>
                <a:cs typeface="Verdana" panose="020B0604030504040204" pitchFamily="34" charset="0"/>
              </a:rPr>
              <a:t> Before presenting the barriers and reasons for overuse on the following slides, this would be an excellent opportunity to open the floor for trainees to volunteer their own perceived barriers to resource stewardship.  Additionally, they can be prompted to volunteer their own anecdotal experiences to illustrate one of these points.  Once all responses have been exhausted, the slide can be presented with the list of barriers (hopefully most of which have already been discussed).</a:t>
            </a:r>
          </a:p>
        </p:txBody>
      </p:sp>
      <p:sp>
        <p:nvSpPr>
          <p:cNvPr id="4" name="Slide Number Placeholder 3"/>
          <p:cNvSpPr>
            <a:spLocks noGrp="1"/>
          </p:cNvSpPr>
          <p:nvPr>
            <p:ph type="sldNum" sz="quarter" idx="10"/>
          </p:nvPr>
        </p:nvSpPr>
        <p:spPr/>
        <p:txBody>
          <a:bodyPr/>
          <a:lstStyle/>
          <a:p>
            <a:fld id="{1DAD1941-59E6-4AF0-B07F-4B8F473A36E5}" type="slidenum">
              <a:rPr lang="en-US" smtClean="0"/>
              <a:pPr/>
              <a:t>12</a:t>
            </a:fld>
            <a:endParaRPr lang="en-US"/>
          </a:p>
        </p:txBody>
      </p:sp>
    </p:spTree>
    <p:extLst>
      <p:ext uri="{BB962C8B-B14F-4D97-AF65-F5344CB8AC3E}">
        <p14:creationId xmlns:p14="http://schemas.microsoft.com/office/powerpoint/2010/main" val="349673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a:latin typeface="Verdana" panose="020B0604030504040204" pitchFamily="34" charset="0"/>
                <a:ea typeface="Verdana" panose="020B0604030504040204" pitchFamily="34" charset="0"/>
                <a:cs typeface="Verdana" panose="020B0604030504040204" pitchFamily="34" charset="0"/>
              </a:rPr>
              <a:t>The emphasis of this slide is the final bullet point - Patient and family requests and expectations.</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US" sz="1050" dirty="0" smtClean="0">
                <a:latin typeface="Verdana" panose="020B0604030504040204" pitchFamily="34" charset="0"/>
                <a:ea typeface="Verdana" panose="020B0604030504040204" pitchFamily="34" charset="0"/>
                <a:cs typeface="Verdana" panose="020B0604030504040204" pitchFamily="34" charset="0"/>
              </a:rPr>
              <a:t>Patients may request or expect tests or procedures that they have heard about, or may expect providers to take action as opposed to inaction. Providers may feel pressured to satisfy their patients’ requests.</a:t>
            </a:r>
          </a:p>
          <a:p>
            <a:endParaRPr lang="en-US" sz="1050" dirty="0" smtClean="0">
              <a:latin typeface="Verdana" panose="020B0604030504040204" pitchFamily="34" charset="0"/>
              <a:ea typeface="Verdana" panose="020B0604030504040204" pitchFamily="34" charset="0"/>
              <a:cs typeface="Verdana" panose="020B0604030504040204" pitchFamily="34" charset="0"/>
            </a:endParaRPr>
          </a:p>
          <a:p>
            <a:r>
              <a:rPr lang="en-US" sz="1050" b="1" u="sng" dirty="0" smtClean="0">
                <a:latin typeface="Verdana" panose="020B0604030504040204" pitchFamily="34" charset="0"/>
                <a:ea typeface="Verdana" panose="020B0604030504040204" pitchFamily="34" charset="0"/>
                <a:cs typeface="Verdana" panose="020B0604030504040204" pitchFamily="34" charset="0"/>
              </a:rPr>
              <a:t>*</a:t>
            </a:r>
            <a:r>
              <a:rPr lang="en-US" sz="1050" b="1" u="sng" dirty="0">
                <a:latin typeface="Verdana" panose="020B0604030504040204" pitchFamily="34" charset="0"/>
                <a:ea typeface="Verdana" panose="020B0604030504040204" pitchFamily="34" charset="0"/>
                <a:cs typeface="Verdana" panose="020B0604030504040204" pitchFamily="34" charset="0"/>
              </a:rPr>
              <a:t>Note to presenter: </a:t>
            </a:r>
            <a:r>
              <a:rPr lang="en-US" sz="1050" dirty="0">
                <a:latin typeface="Verdana" panose="020B0604030504040204" pitchFamily="34" charset="0"/>
                <a:ea typeface="Verdana" panose="020B0604030504040204" pitchFamily="34" charset="0"/>
                <a:cs typeface="Verdana" panose="020B0604030504040204" pitchFamily="34" charset="0"/>
              </a:rPr>
              <a:t>The final bullet point is the focus of this toolkit. Although it is only one of a number of reasons why overuse happen, it is the reason that can be mitigated and influenced based on improved communication between patients and physicians</a:t>
            </a:r>
            <a:endParaRPr lang="en-CA" sz="105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13</a:t>
            </a:fld>
            <a:endParaRPr lang="en-US"/>
          </a:p>
        </p:txBody>
      </p:sp>
    </p:spTree>
    <p:extLst>
      <p:ext uri="{BB962C8B-B14F-4D97-AF65-F5344CB8AC3E}">
        <p14:creationId xmlns:p14="http://schemas.microsoft.com/office/powerpoint/2010/main" val="153152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r>
              <a:rPr lang="en-US" sz="1100" dirty="0" smtClean="0">
                <a:latin typeface="Verdana" panose="020B0604030504040204" pitchFamily="34" charset="0"/>
                <a:ea typeface="Verdana" panose="020B0604030504040204" pitchFamily="34" charset="0"/>
                <a:cs typeface="Verdana" panose="020B0604030504040204" pitchFamily="34" charset="0"/>
              </a:rPr>
              <a:t>------------------</a:t>
            </a:r>
          </a:p>
          <a:p>
            <a:pPr defTabSz="957518"/>
            <a:r>
              <a:rPr lang="en-CA" sz="1000" baseline="30000" dirty="0" smtClean="0">
                <a:latin typeface="Verdana" panose="020B0604030504040204" pitchFamily="34" charset="0"/>
                <a:ea typeface="Verdana" panose="020B0604030504040204" pitchFamily="34" charset="0"/>
                <a:cs typeface="Verdana" panose="020B0604030504040204" pitchFamily="34" charset="0"/>
              </a:rPr>
              <a:t>1</a:t>
            </a:r>
            <a:r>
              <a:rPr lang="en-CA" sz="2000" i="1" dirty="0" smtClean="0">
                <a:solidFill>
                  <a:srgbClr val="003152"/>
                </a:solidFill>
              </a:rPr>
              <a:t>Zikmund-Fisher et al. JGIM 2017. Feb; 32(2): 210–217.  </a:t>
            </a:r>
          </a:p>
          <a:p>
            <a:endParaRPr lang="en-CA"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14</a:t>
            </a:fld>
            <a:endParaRPr lang="en-US"/>
          </a:p>
        </p:txBody>
      </p:sp>
    </p:spTree>
    <p:extLst>
      <p:ext uri="{BB962C8B-B14F-4D97-AF65-F5344CB8AC3E}">
        <p14:creationId xmlns:p14="http://schemas.microsoft.com/office/powerpoint/2010/main" val="2187121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a:latin typeface="Verdana" panose="020B0604030504040204" pitchFamily="34" charset="0"/>
                <a:ea typeface="Verdana" panose="020B0604030504040204" pitchFamily="34" charset="0"/>
                <a:cs typeface="Verdana" panose="020B0604030504040204" pitchFamily="34" charset="0"/>
              </a:rPr>
              <a:t>Here we continue to highlight that we recognize there are a lot of reasons why overuse happens while </a:t>
            </a:r>
            <a:r>
              <a:rPr lang="en-US" sz="1050" dirty="0" smtClean="0">
                <a:latin typeface="Verdana" panose="020B0604030504040204" pitchFamily="34" charset="0"/>
                <a:ea typeface="Verdana" panose="020B0604030504040204" pitchFamily="34" charset="0"/>
                <a:cs typeface="Verdana" panose="020B0604030504040204" pitchFamily="34" charset="0"/>
              </a:rPr>
              <a:t>trying </a:t>
            </a:r>
            <a:r>
              <a:rPr lang="en-US" sz="1050" dirty="0">
                <a:latin typeface="Verdana" panose="020B0604030504040204" pitchFamily="34" charset="0"/>
                <a:ea typeface="Verdana" panose="020B0604030504040204" pitchFamily="34" charset="0"/>
                <a:cs typeface="Verdana" panose="020B0604030504040204" pitchFamily="34" charset="0"/>
              </a:rPr>
              <a:t>to focus on one reason that can be mitigated by communication.</a:t>
            </a:r>
            <a:endParaRPr lang="en-CA" sz="1050" dirty="0">
              <a:latin typeface="Verdana" panose="020B0604030504040204" pitchFamily="34" charset="0"/>
              <a:ea typeface="Verdana" panose="020B0604030504040204" pitchFamily="34" charset="0"/>
              <a:cs typeface="Verdana" panose="020B0604030504040204" pitchFamily="34" charset="0"/>
            </a:endParaRP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CA" sz="1050" b="1" dirty="0">
                <a:latin typeface="Verdana" panose="020B0604030504040204" pitchFamily="34" charset="0"/>
                <a:ea typeface="Verdana" panose="020B0604030504040204" pitchFamily="34" charset="0"/>
                <a:cs typeface="Verdana" panose="020B0604030504040204" pitchFamily="34" charset="0"/>
              </a:rPr>
              <a:t>It is important to recognize that while providers cite patient-related factors as a common driver of resource overuse, this belief is unsupported by the literature evidence.</a:t>
            </a:r>
            <a:r>
              <a:rPr lang="en-CA" sz="1050" dirty="0">
                <a:latin typeface="Verdana" panose="020B0604030504040204" pitchFamily="34" charset="0"/>
                <a:ea typeface="Verdana" panose="020B0604030504040204" pitchFamily="34" charset="0"/>
                <a:cs typeface="Verdana" panose="020B0604030504040204" pitchFamily="34" charset="0"/>
              </a:rPr>
              <a:t> Patients may request to have tests, interventions, or prescriptions for a variety of reasons, such as anxiety, misinterpretation of</a:t>
            </a:r>
            <a:r>
              <a:rPr lang="x-none" sz="1050" dirty="0">
                <a:latin typeface="Verdana" panose="020B0604030504040204" pitchFamily="34" charset="0"/>
                <a:ea typeface="Verdana" panose="020B0604030504040204" pitchFamily="34" charset="0"/>
                <a:cs typeface="Verdana" panose="020B0604030504040204" pitchFamily="34" charset="0"/>
              </a:rPr>
              <a:t> online information,</a:t>
            </a:r>
            <a:r>
              <a:rPr lang="en-CA" sz="1050" dirty="0">
                <a:latin typeface="Verdana" panose="020B0604030504040204" pitchFamily="34" charset="0"/>
                <a:ea typeface="Verdana" panose="020B0604030504040204" pitchFamily="34" charset="0"/>
                <a:cs typeface="Verdana" panose="020B0604030504040204" pitchFamily="34" charset="0"/>
              </a:rPr>
              <a:t> or </a:t>
            </a:r>
            <a:r>
              <a:rPr lang="x-none" sz="1050" dirty="0">
                <a:latin typeface="Verdana" panose="020B0604030504040204" pitchFamily="34" charset="0"/>
                <a:ea typeface="Verdana" panose="020B0604030504040204" pitchFamily="34" charset="0"/>
                <a:cs typeface="Verdana" panose="020B0604030504040204" pitchFamily="34" charset="0"/>
              </a:rPr>
              <a:t>social or work</a:t>
            </a:r>
            <a:r>
              <a:rPr lang="en-CA" sz="1050" dirty="0">
                <a:latin typeface="Verdana" panose="020B0604030504040204" pitchFamily="34" charset="0"/>
                <a:ea typeface="Verdana" panose="020B0604030504040204" pitchFamily="34" charset="0"/>
                <a:cs typeface="Verdana" panose="020B0604030504040204" pitchFamily="34" charset="0"/>
              </a:rPr>
              <a:t>-</a:t>
            </a:r>
            <a:r>
              <a:rPr lang="x-none" sz="1050" dirty="0">
                <a:latin typeface="Verdana" panose="020B0604030504040204" pitchFamily="34" charset="0"/>
                <a:ea typeface="Verdana" panose="020B0604030504040204" pitchFamily="34" charset="0"/>
                <a:cs typeface="Verdana" panose="020B0604030504040204" pitchFamily="34" charset="0"/>
              </a:rPr>
              <a:t>related stress</a:t>
            </a:r>
            <a:r>
              <a:rPr lang="en-CA" sz="1050" dirty="0" err="1">
                <a:latin typeface="Verdana" panose="020B0604030504040204" pitchFamily="34" charset="0"/>
                <a:ea typeface="Verdana" panose="020B0604030504040204" pitchFamily="34" charset="0"/>
                <a:cs typeface="Verdana" panose="020B0604030504040204" pitchFamily="34" charset="0"/>
              </a:rPr>
              <a:t>ors</a:t>
            </a:r>
            <a:r>
              <a:rPr lang="x-none" sz="1050" dirty="0">
                <a:latin typeface="Verdana" panose="020B0604030504040204" pitchFamily="34" charset="0"/>
                <a:ea typeface="Verdana" panose="020B0604030504040204" pitchFamily="34" charset="0"/>
                <a:cs typeface="Verdana" panose="020B0604030504040204" pitchFamily="34" charset="0"/>
              </a:rPr>
              <a:t>. </a:t>
            </a:r>
            <a:r>
              <a:rPr lang="en-CA" sz="1050" dirty="0">
                <a:latin typeface="Verdana" panose="020B0604030504040204" pitchFamily="34" charset="0"/>
                <a:ea typeface="Verdana" panose="020B0604030504040204" pitchFamily="34" charset="0"/>
                <a:cs typeface="Verdana" panose="020B0604030504040204" pitchFamily="34" charset="0"/>
              </a:rPr>
              <a:t>Patients may falsely believe that </a:t>
            </a:r>
            <a:r>
              <a:rPr lang="x-none" sz="1050" dirty="0">
                <a:latin typeface="Verdana" panose="020B0604030504040204" pitchFamily="34" charset="0"/>
                <a:ea typeface="Verdana" panose="020B0604030504040204" pitchFamily="34" charset="0"/>
                <a:cs typeface="Verdana" panose="020B0604030504040204" pitchFamily="34" charset="0"/>
              </a:rPr>
              <a:t>interventions </a:t>
            </a:r>
            <a:r>
              <a:rPr lang="en-CA" sz="1050" dirty="0">
                <a:latin typeface="Verdana" panose="020B0604030504040204" pitchFamily="34" charset="0"/>
                <a:ea typeface="Verdana" panose="020B0604030504040204" pitchFamily="34" charset="0"/>
                <a:cs typeface="Verdana" panose="020B0604030504040204" pitchFamily="34" charset="0"/>
              </a:rPr>
              <a:t>equate to a high</a:t>
            </a:r>
            <a:r>
              <a:rPr lang="x-none" sz="1050" dirty="0">
                <a:latin typeface="Verdana" panose="020B0604030504040204" pitchFamily="34" charset="0"/>
                <a:ea typeface="Verdana" panose="020B0604030504040204" pitchFamily="34" charset="0"/>
                <a:cs typeface="Verdana" panose="020B0604030504040204" pitchFamily="34" charset="0"/>
              </a:rPr>
              <a:t> quality of care. </a:t>
            </a:r>
            <a:r>
              <a:rPr lang="en-CA" sz="1050" dirty="0">
                <a:latin typeface="Verdana" panose="020B0604030504040204" pitchFamily="34" charset="0"/>
                <a:ea typeface="Verdana" panose="020B0604030504040204" pitchFamily="34" charset="0"/>
                <a:cs typeface="Verdana" panose="020B0604030504040204" pitchFamily="34" charset="0"/>
              </a:rPr>
              <a:t>However, if physicians are able to counsel their patients, then these </a:t>
            </a:r>
            <a:r>
              <a:rPr lang="x-none" sz="1050" dirty="0">
                <a:latin typeface="Verdana" panose="020B0604030504040204" pitchFamily="34" charset="0"/>
                <a:ea typeface="Verdana" panose="020B0604030504040204" pitchFamily="34" charset="0"/>
                <a:cs typeface="Verdana" panose="020B0604030504040204" pitchFamily="34" charset="0"/>
              </a:rPr>
              <a:t>better</a:t>
            </a:r>
            <a:r>
              <a:rPr lang="en-CA" sz="1050" dirty="0">
                <a:latin typeface="Verdana" panose="020B0604030504040204" pitchFamily="34" charset="0"/>
                <a:ea typeface="Verdana" panose="020B0604030504040204" pitchFamily="34" charset="0"/>
                <a:cs typeface="Verdana" panose="020B0604030504040204" pitchFamily="34" charset="0"/>
              </a:rPr>
              <a:t>-</a:t>
            </a:r>
            <a:r>
              <a:rPr lang="x-none" sz="1050" dirty="0">
                <a:latin typeface="Verdana" panose="020B0604030504040204" pitchFamily="34" charset="0"/>
                <a:ea typeface="Verdana" panose="020B0604030504040204" pitchFamily="34" charset="0"/>
                <a:cs typeface="Verdana" panose="020B0604030504040204" pitchFamily="34" charset="0"/>
              </a:rPr>
              <a:t>informed patients </a:t>
            </a:r>
            <a:r>
              <a:rPr lang="en-CA" sz="1050" dirty="0">
                <a:latin typeface="Verdana" panose="020B0604030504040204" pitchFamily="34" charset="0"/>
                <a:ea typeface="Verdana" panose="020B0604030504040204" pitchFamily="34" charset="0"/>
                <a:cs typeface="Verdana" panose="020B0604030504040204" pitchFamily="34" charset="0"/>
              </a:rPr>
              <a:t>are</a:t>
            </a:r>
            <a:r>
              <a:rPr lang="x-none" sz="1050" dirty="0">
                <a:latin typeface="Verdana" panose="020B0604030504040204" pitchFamily="34" charset="0"/>
                <a:ea typeface="Verdana" panose="020B0604030504040204" pitchFamily="34" charset="0"/>
                <a:cs typeface="Verdana" panose="020B0604030504040204" pitchFamily="34" charset="0"/>
              </a:rPr>
              <a:t> less likely to </a:t>
            </a:r>
            <a:r>
              <a:rPr lang="en-CA" sz="1050" dirty="0">
                <a:latin typeface="Verdana" panose="020B0604030504040204" pitchFamily="34" charset="0"/>
                <a:ea typeface="Verdana" panose="020B0604030504040204" pitchFamily="34" charset="0"/>
                <a:cs typeface="Verdana" panose="020B0604030504040204" pitchFamily="34" charset="0"/>
              </a:rPr>
              <a:t>continue to request unnecessary </a:t>
            </a:r>
            <a:r>
              <a:rPr lang="x-none" sz="1050" dirty="0">
                <a:latin typeface="Verdana" panose="020B0604030504040204" pitchFamily="34" charset="0"/>
                <a:ea typeface="Verdana" panose="020B0604030504040204" pitchFamily="34" charset="0"/>
                <a:cs typeface="Verdana" panose="020B0604030504040204" pitchFamily="34" charset="0"/>
              </a:rPr>
              <a:t>intervention</a:t>
            </a:r>
            <a:r>
              <a:rPr lang="en-CA" sz="1050" dirty="0">
                <a:latin typeface="Verdana" panose="020B0604030504040204" pitchFamily="34" charset="0"/>
                <a:ea typeface="Verdana" panose="020B0604030504040204" pitchFamily="34" charset="0"/>
                <a:cs typeface="Verdana" panose="020B0604030504040204" pitchFamily="34" charset="0"/>
              </a:rPr>
              <a:t>s.</a:t>
            </a:r>
            <a:r>
              <a:rPr lang="x-none" sz="1050" dirty="0">
                <a:latin typeface="Verdana" panose="020B0604030504040204" pitchFamily="34" charset="0"/>
                <a:ea typeface="Verdana" panose="020B0604030504040204" pitchFamily="34" charset="0"/>
                <a:cs typeface="Verdana" panose="020B0604030504040204" pitchFamily="34" charset="0"/>
              </a:rPr>
              <a:t> </a:t>
            </a:r>
            <a:r>
              <a:rPr lang="en-CA" sz="1050" dirty="0">
                <a:latin typeface="Verdana" panose="020B0604030504040204" pitchFamily="34" charset="0"/>
                <a:ea typeface="Verdana" panose="020B0604030504040204" pitchFamily="34" charset="0"/>
                <a:cs typeface="Verdana" panose="020B0604030504040204" pitchFamily="34" charset="0"/>
              </a:rPr>
              <a:t> </a:t>
            </a:r>
          </a:p>
          <a:p>
            <a:endParaRPr lang="en-CA"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15</a:t>
            </a:fld>
            <a:endParaRPr lang="en-US"/>
          </a:p>
        </p:txBody>
      </p:sp>
    </p:spTree>
    <p:extLst>
      <p:ext uri="{BB962C8B-B14F-4D97-AF65-F5344CB8AC3E}">
        <p14:creationId xmlns:p14="http://schemas.microsoft.com/office/powerpoint/2010/main" val="384862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50" b="1" u="sng" dirty="0">
                <a:latin typeface="Verdana" panose="020B0604030504040204" pitchFamily="34" charset="0"/>
                <a:ea typeface="Verdana" panose="020B0604030504040204" pitchFamily="34" charset="0"/>
                <a:cs typeface="Verdana" panose="020B0604030504040204" pitchFamily="34" charset="0"/>
              </a:rPr>
              <a:t>*Note to presenter: </a:t>
            </a:r>
            <a:r>
              <a:rPr lang="en-US" sz="1050" dirty="0">
                <a:latin typeface="Verdana" panose="020B0604030504040204" pitchFamily="34" charset="0"/>
                <a:ea typeface="Verdana" panose="020B0604030504040204" pitchFamily="34" charset="0"/>
                <a:cs typeface="Verdana" panose="020B0604030504040204" pitchFamily="34" charset="0"/>
              </a:rPr>
              <a:t>This “Think, Pair, Share” slide is meant to have trainees get together in pairs to reflect on a situation where they felt over-testing caused harm. If trainees are comfortable, some of these examples can be shared to the wider group for reflection and debrief. Spending approximately 10 minutes on this exercise would be ideal.</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CA" sz="1050" b="1" dirty="0">
                <a:latin typeface="Verdana" panose="020B0604030504040204" pitchFamily="34" charset="0"/>
                <a:ea typeface="Verdana" panose="020B0604030504040204" pitchFamily="34" charset="0"/>
                <a:cs typeface="Verdana" panose="020B0604030504040204" pitchFamily="34" charset="0"/>
              </a:rPr>
              <a:t>Step One: Think </a:t>
            </a:r>
            <a:r>
              <a:rPr lang="en-CA" sz="1050" b="1" i="1" dirty="0">
                <a:latin typeface="Verdana" panose="020B0604030504040204" pitchFamily="34" charset="0"/>
                <a:ea typeface="Verdana" panose="020B0604030504040204" pitchFamily="34" charset="0"/>
                <a:cs typeface="Verdana" panose="020B0604030504040204" pitchFamily="34" charset="0"/>
              </a:rPr>
              <a:t>(give the students two to three minutes to do this on their own)</a:t>
            </a:r>
            <a:r>
              <a:rPr lang="en-CA" sz="1050" dirty="0">
                <a:latin typeface="Verdana" panose="020B0604030504040204" pitchFamily="34" charset="0"/>
                <a:ea typeface="Verdana" panose="020B0604030504040204" pitchFamily="34" charset="0"/>
                <a:cs typeface="Verdana" panose="020B0604030504040204" pitchFamily="34" charset="0"/>
              </a:rPr>
              <a:t/>
            </a:r>
            <a:br>
              <a:rPr lang="en-CA" sz="1050" dirty="0">
                <a:latin typeface="Verdana" panose="020B0604030504040204" pitchFamily="34" charset="0"/>
                <a:ea typeface="Verdana" panose="020B0604030504040204" pitchFamily="34" charset="0"/>
                <a:cs typeface="Verdana" panose="020B0604030504040204" pitchFamily="34" charset="0"/>
              </a:rPr>
            </a:br>
            <a:r>
              <a:rPr lang="en-CA" sz="1050" dirty="0">
                <a:latin typeface="Verdana" panose="020B0604030504040204" pitchFamily="34" charset="0"/>
                <a:ea typeface="Verdana" panose="020B0604030504040204" pitchFamily="34" charset="0"/>
                <a:cs typeface="Verdana" panose="020B0604030504040204" pitchFamily="34" charset="0"/>
              </a:rPr>
              <a:t>Have students reflect on the question </a:t>
            </a:r>
          </a:p>
          <a:p>
            <a:r>
              <a:rPr lang="en-CA" sz="1050" b="1" dirty="0">
                <a:latin typeface="Verdana" panose="020B0604030504040204" pitchFamily="34" charset="0"/>
                <a:ea typeface="Verdana" panose="020B0604030504040204" pitchFamily="34" charset="0"/>
                <a:cs typeface="Verdana" panose="020B0604030504040204" pitchFamily="34" charset="0"/>
              </a:rPr>
              <a:t>Step Two: Pair </a:t>
            </a:r>
            <a:r>
              <a:rPr lang="en-CA" sz="1050" b="1" i="1" dirty="0">
                <a:latin typeface="Verdana" panose="020B0604030504040204" pitchFamily="34" charset="0"/>
                <a:ea typeface="Verdana" panose="020B0604030504040204" pitchFamily="34" charset="0"/>
                <a:cs typeface="Verdana" panose="020B0604030504040204" pitchFamily="34" charset="0"/>
              </a:rPr>
              <a:t>(give the students three to five minutes to do this in pairs)</a:t>
            </a:r>
            <a:r>
              <a:rPr lang="en-CA" sz="1050" dirty="0">
                <a:latin typeface="Verdana" panose="020B0604030504040204" pitchFamily="34" charset="0"/>
                <a:ea typeface="Verdana" panose="020B0604030504040204" pitchFamily="34" charset="0"/>
                <a:cs typeface="Verdana" panose="020B0604030504040204" pitchFamily="34" charset="0"/>
              </a:rPr>
              <a:t/>
            </a:r>
            <a:br>
              <a:rPr lang="en-CA" sz="1050" dirty="0">
                <a:latin typeface="Verdana" panose="020B0604030504040204" pitchFamily="34" charset="0"/>
                <a:ea typeface="Verdana" panose="020B0604030504040204" pitchFamily="34" charset="0"/>
                <a:cs typeface="Verdana" panose="020B0604030504040204" pitchFamily="34" charset="0"/>
              </a:rPr>
            </a:br>
            <a:r>
              <a:rPr lang="en-CA" sz="1050" dirty="0">
                <a:latin typeface="Verdana" panose="020B0604030504040204" pitchFamily="34" charset="0"/>
                <a:ea typeface="Verdana" panose="020B0604030504040204" pitchFamily="34" charset="0"/>
                <a:cs typeface="Verdana" panose="020B0604030504040204" pitchFamily="34" charset="0"/>
              </a:rPr>
              <a:t>Have students pair up with one other student and share their responses.</a:t>
            </a:r>
          </a:p>
          <a:p>
            <a:r>
              <a:rPr lang="en-CA" sz="1050" b="1" dirty="0">
                <a:latin typeface="Verdana" panose="020B0604030504040204" pitchFamily="34" charset="0"/>
                <a:ea typeface="Verdana" panose="020B0604030504040204" pitchFamily="34" charset="0"/>
                <a:cs typeface="Verdana" panose="020B0604030504040204" pitchFamily="34" charset="0"/>
              </a:rPr>
              <a:t>Step Three: Share </a:t>
            </a:r>
            <a:r>
              <a:rPr lang="en-CA" sz="1050" b="1" i="1" dirty="0">
                <a:latin typeface="Verdana" panose="020B0604030504040204" pitchFamily="34" charset="0"/>
                <a:ea typeface="Verdana" panose="020B0604030504040204" pitchFamily="34" charset="0"/>
                <a:cs typeface="Verdana" panose="020B0604030504040204" pitchFamily="34" charset="0"/>
              </a:rPr>
              <a:t>(allocate three to five minutes for the large group discussion)</a:t>
            </a:r>
            <a:r>
              <a:rPr lang="en-CA" sz="1050" dirty="0">
                <a:latin typeface="Verdana" panose="020B0604030504040204" pitchFamily="34" charset="0"/>
                <a:ea typeface="Verdana" panose="020B0604030504040204" pitchFamily="34" charset="0"/>
                <a:cs typeface="Verdana" panose="020B0604030504040204" pitchFamily="34" charset="0"/>
              </a:rPr>
              <a:t/>
            </a:r>
            <a:br>
              <a:rPr lang="en-CA" sz="1050" dirty="0">
                <a:latin typeface="Verdana" panose="020B0604030504040204" pitchFamily="34" charset="0"/>
                <a:ea typeface="Verdana" panose="020B0604030504040204" pitchFamily="34" charset="0"/>
                <a:cs typeface="Verdana" panose="020B0604030504040204" pitchFamily="34" charset="0"/>
              </a:rPr>
            </a:br>
            <a:r>
              <a:rPr lang="en-CA" sz="1050" dirty="0">
                <a:latin typeface="Verdana" panose="020B0604030504040204" pitchFamily="34" charset="0"/>
                <a:ea typeface="Verdana" panose="020B0604030504040204" pitchFamily="34" charset="0"/>
                <a:cs typeface="Verdana" panose="020B0604030504040204" pitchFamily="34" charset="0"/>
              </a:rPr>
              <a:t>When the larger group reconvenes, ask pairs to report back on their conversations or could ask students to share what their partner said. </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Group discussion can focus on what the test or treatment being requested was. Potential discussion topics include:</a:t>
            </a:r>
          </a:p>
          <a:p>
            <a:pPr marL="179535" indent="-179535">
              <a:buFont typeface="Arial" charset="0"/>
              <a:buChar char="•"/>
            </a:pPr>
            <a:r>
              <a:rPr lang="en-US" sz="1050" dirty="0">
                <a:latin typeface="Verdana" panose="020B0604030504040204" pitchFamily="34" charset="0"/>
                <a:ea typeface="Verdana" panose="020B0604030504040204" pitchFamily="34" charset="0"/>
                <a:cs typeface="Verdana" panose="020B0604030504040204" pitchFamily="34" charset="0"/>
              </a:rPr>
              <a:t>What did the resident/attending do? (i.e. did they order the test/treatment or </a:t>
            </a:r>
            <a:r>
              <a:rPr lang="en-US" sz="1050" dirty="0" smtClean="0">
                <a:latin typeface="Verdana" panose="020B0604030504040204" pitchFamily="34" charset="0"/>
                <a:ea typeface="Verdana" panose="020B0604030504040204" pitchFamily="34" charset="0"/>
                <a:cs typeface="Verdana" panose="020B0604030504040204" pitchFamily="34" charset="0"/>
              </a:rPr>
              <a:t>not?) </a:t>
            </a:r>
            <a:endParaRPr lang="en-US" sz="1050" dirty="0">
              <a:latin typeface="Verdana" panose="020B0604030504040204" pitchFamily="34" charset="0"/>
              <a:ea typeface="Verdana" panose="020B0604030504040204" pitchFamily="34" charset="0"/>
              <a:cs typeface="Verdana" panose="020B0604030504040204" pitchFamily="34" charset="0"/>
            </a:endParaRPr>
          </a:p>
          <a:p>
            <a:pPr marL="179535" indent="-179535">
              <a:buFont typeface="Arial" charset="0"/>
              <a:buChar char="•"/>
            </a:pPr>
            <a:r>
              <a:rPr lang="en-US" sz="1050" dirty="0">
                <a:latin typeface="Verdana" panose="020B0604030504040204" pitchFamily="34" charset="0"/>
                <a:ea typeface="Verdana" panose="020B0604030504040204" pitchFamily="34" charset="0"/>
                <a:cs typeface="Verdana" panose="020B0604030504040204" pitchFamily="34" charset="0"/>
              </a:rPr>
              <a:t>What were the challenges in this scenario? </a:t>
            </a:r>
          </a:p>
          <a:p>
            <a:pPr marL="179535" indent="-179535">
              <a:buFont typeface="Arial" charset="0"/>
              <a:buChar char="•"/>
            </a:pPr>
            <a:r>
              <a:rPr lang="en-US" sz="1050" dirty="0">
                <a:latin typeface="Verdana" panose="020B0604030504040204" pitchFamily="34" charset="0"/>
                <a:ea typeface="Verdana" panose="020B0604030504040204" pitchFamily="34" charset="0"/>
                <a:cs typeface="Verdana" panose="020B0604030504040204" pitchFamily="34" charset="0"/>
              </a:rPr>
              <a:t>How did the interaction between patient and physician go? </a:t>
            </a:r>
          </a:p>
          <a:p>
            <a:pPr marL="179535" indent="-179535">
              <a:buFont typeface="Arial" charset="0"/>
              <a:buChar char="•"/>
            </a:pPr>
            <a:r>
              <a:rPr lang="en-US" sz="1050" dirty="0">
                <a:latin typeface="Verdana" panose="020B0604030504040204" pitchFamily="34" charset="0"/>
                <a:ea typeface="Verdana" panose="020B0604030504040204" pitchFamily="34" charset="0"/>
                <a:cs typeface="Verdana" panose="020B0604030504040204" pitchFamily="34" charset="0"/>
              </a:rPr>
              <a:t>How did the interaction make the resident feel? </a:t>
            </a:r>
          </a:p>
          <a:p>
            <a:pPr marL="179535" indent="-179535">
              <a:buFont typeface="Arial" charset="0"/>
              <a:buChar char="•"/>
            </a:pPr>
            <a:r>
              <a:rPr lang="en-US" sz="1050" dirty="0">
                <a:latin typeface="Verdana" panose="020B0604030504040204" pitchFamily="34" charset="0"/>
                <a:ea typeface="Verdana" panose="020B0604030504040204" pitchFamily="34" charset="0"/>
                <a:cs typeface="Verdana" panose="020B0604030504040204" pitchFamily="34" charset="0"/>
              </a:rPr>
              <a:t>Which factors influenced the unnecessary test or treatment to be ordered in this situation? </a:t>
            </a:r>
          </a:p>
          <a:p>
            <a:pPr marL="179535" indent="-179535">
              <a:buFont typeface="Arial" charset="0"/>
              <a:buChar char="•"/>
            </a:pPr>
            <a:r>
              <a:rPr lang="en-US" sz="1050" dirty="0">
                <a:latin typeface="Verdana" panose="020B0604030504040204" pitchFamily="34" charset="0"/>
                <a:ea typeface="Verdana" panose="020B0604030504040204" pitchFamily="34" charset="0"/>
                <a:cs typeface="Verdana" panose="020B0604030504040204" pitchFamily="34" charset="0"/>
              </a:rPr>
              <a:t>What happened? (i.e., did the patient experience harm? Did the test reveal anything?) </a:t>
            </a:r>
          </a:p>
          <a:p>
            <a:pPr marL="179535" indent="-179535">
              <a:buFont typeface="Arial" charset="0"/>
              <a:buChar char="•"/>
            </a:pPr>
            <a:r>
              <a:rPr lang="en-US" sz="1050" dirty="0">
                <a:latin typeface="Verdana" panose="020B0604030504040204" pitchFamily="34" charset="0"/>
                <a:ea typeface="Verdana" panose="020B0604030504040204" pitchFamily="34" charset="0"/>
                <a:cs typeface="Verdana" panose="020B0604030504040204" pitchFamily="34" charset="0"/>
              </a:rPr>
              <a:t>What would they consider doing the same or differently next time?</a:t>
            </a:r>
          </a:p>
        </p:txBody>
      </p:sp>
      <p:sp>
        <p:nvSpPr>
          <p:cNvPr id="4" name="Slide Number Placeholder 3"/>
          <p:cNvSpPr>
            <a:spLocks noGrp="1"/>
          </p:cNvSpPr>
          <p:nvPr>
            <p:ph type="sldNum" sz="quarter" idx="10"/>
          </p:nvPr>
        </p:nvSpPr>
        <p:spPr/>
        <p:txBody>
          <a:bodyPr/>
          <a:lstStyle/>
          <a:p>
            <a:fld id="{1DAD1941-59E6-4AF0-B07F-4B8F473A36E5}" type="slidenum">
              <a:rPr lang="en-US" smtClean="0"/>
              <a:pPr/>
              <a:t>16</a:t>
            </a:fld>
            <a:endParaRPr lang="en-US"/>
          </a:p>
        </p:txBody>
      </p:sp>
    </p:spTree>
    <p:extLst>
      <p:ext uri="{BB962C8B-B14F-4D97-AF65-F5344CB8AC3E}">
        <p14:creationId xmlns:p14="http://schemas.microsoft.com/office/powerpoint/2010/main" val="197749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latin typeface="Verdana" panose="020B0604030504040204" pitchFamily="34" charset="0"/>
                <a:ea typeface="Verdana" panose="020B0604030504040204" pitchFamily="34" charset="0"/>
                <a:cs typeface="Verdana" panose="020B0604030504040204" pitchFamily="34" charset="0"/>
              </a:rPr>
              <a:t>We have now reached the second part of the talk that will focus on a communication framework to communicate with patients and families about unnecessary tests and treatments. </a:t>
            </a:r>
            <a:r>
              <a:rPr lang="en-US" sz="1050" dirty="0">
                <a:latin typeface="Verdana" panose="020B0604030504040204" pitchFamily="34" charset="0"/>
                <a:ea typeface="Verdana" panose="020B0604030504040204" pitchFamily="34" charset="0"/>
                <a:cs typeface="Verdana" panose="020B0604030504040204" pitchFamily="34" charset="0"/>
              </a:rPr>
              <a:t>In a two hour session, approximately 40 minutes should be allotted to </a:t>
            </a:r>
            <a:r>
              <a:rPr lang="en-US" sz="1050" b="1" dirty="0">
                <a:latin typeface="Verdana" panose="020B0604030504040204" pitchFamily="34" charset="0"/>
                <a:ea typeface="Verdana" panose="020B0604030504040204" pitchFamily="34" charset="0"/>
                <a:cs typeface="Verdana" panose="020B0604030504040204" pitchFamily="34" charset="0"/>
              </a:rPr>
              <a:t>Part 2.</a:t>
            </a:r>
            <a:endParaRPr lang="en-CA" sz="105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17</a:t>
            </a:fld>
            <a:endParaRPr lang="en-US"/>
          </a:p>
        </p:txBody>
      </p:sp>
    </p:spTree>
    <p:extLst>
      <p:ext uri="{BB962C8B-B14F-4D97-AF65-F5344CB8AC3E}">
        <p14:creationId xmlns:p14="http://schemas.microsoft.com/office/powerpoint/2010/main" val="124329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latin typeface="Verdana" panose="020B0604030504040204" pitchFamily="34" charset="0"/>
                <a:ea typeface="Verdana" panose="020B0604030504040204" pitchFamily="34" charset="0"/>
                <a:cs typeface="Verdana" panose="020B0604030504040204" pitchFamily="34" charset="0"/>
              </a:rPr>
              <a:t>While you prepare for this talk, please take the time to think about examples that reflect the discipline of the trainees that you will be teaching.</a:t>
            </a:r>
          </a:p>
        </p:txBody>
      </p:sp>
      <p:sp>
        <p:nvSpPr>
          <p:cNvPr id="4" name="Slide Number Placeholder 3"/>
          <p:cNvSpPr>
            <a:spLocks noGrp="1"/>
          </p:cNvSpPr>
          <p:nvPr>
            <p:ph type="sldNum" sz="quarter" idx="10"/>
          </p:nvPr>
        </p:nvSpPr>
        <p:spPr/>
        <p:txBody>
          <a:bodyPr/>
          <a:lstStyle/>
          <a:p>
            <a:fld id="{1DAD1941-59E6-4AF0-B07F-4B8F473A36E5}" type="slidenum">
              <a:rPr lang="en-US" smtClean="0"/>
              <a:pPr/>
              <a:t>18</a:t>
            </a:fld>
            <a:endParaRPr lang="en-US"/>
          </a:p>
        </p:txBody>
      </p:sp>
    </p:spTree>
    <p:extLst>
      <p:ext uri="{BB962C8B-B14F-4D97-AF65-F5344CB8AC3E}">
        <p14:creationId xmlns:p14="http://schemas.microsoft.com/office/powerpoint/2010/main" val="24549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b="1" u="sng" dirty="0">
                <a:latin typeface="Verdana" panose="020B0604030504040204" pitchFamily="34" charset="0"/>
                <a:ea typeface="Verdana" panose="020B0604030504040204" pitchFamily="34" charset="0"/>
                <a:cs typeface="Verdana" panose="020B0604030504040204" pitchFamily="34" charset="0"/>
              </a:rPr>
              <a:t>*Note to presenter: </a:t>
            </a:r>
            <a:r>
              <a:rPr lang="en-US" sz="1050" dirty="0">
                <a:latin typeface="Verdana" panose="020B0604030504040204" pitchFamily="34" charset="0"/>
                <a:ea typeface="Verdana" panose="020B0604030504040204" pitchFamily="34" charset="0"/>
                <a:cs typeface="Verdana" panose="020B0604030504040204" pitchFamily="34" charset="0"/>
              </a:rPr>
              <a:t>This slide anchors the remainder of the talk. The communication framework presented teaches trainees how to engage in conversations with patients and families who are requesting an unnecessary test/treatment. This framework is an adaptation of a tool originally created by ABIM Foundation and Drexel University (http://www.choosingwisely.org/resources/modules/). We have adapted it to acknowledge some of the evolution in this field that has occurred over the last few years.</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The slides that follow will break down the evidence and rationale for several of the steps. After the framework has been discussed in more detail, there will be a video demonstrating this framework in action and then an opportunity for the trainees to practice using this framework in role play.</a:t>
            </a:r>
          </a:p>
          <a:p>
            <a:pPr lvl="0"/>
            <a:endParaRPr lang="en-US"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19</a:t>
            </a:fld>
            <a:endParaRPr lang="en-US"/>
          </a:p>
        </p:txBody>
      </p:sp>
    </p:spTree>
    <p:extLst>
      <p:ext uri="{BB962C8B-B14F-4D97-AF65-F5344CB8AC3E}">
        <p14:creationId xmlns:p14="http://schemas.microsoft.com/office/powerpoint/2010/main" val="375958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defRPr/>
            </a:pPr>
            <a:r>
              <a:rPr lang="en-US" sz="1050" dirty="0">
                <a:solidFill>
                  <a:prstClr val="black"/>
                </a:solidFill>
                <a:latin typeface="Verdana" panose="020B0604030504040204" pitchFamily="34" charset="0"/>
                <a:ea typeface="Verdana" panose="020B0604030504040204" pitchFamily="34" charset="0"/>
                <a:cs typeface="Verdana" panose="020B0604030504040204" pitchFamily="34" charset="0"/>
              </a:rPr>
              <a:t>*Note that this presentation also has an accompanying preceptor guide that can be accessed </a:t>
            </a:r>
            <a:r>
              <a:rPr lang="en-US" sz="1050" dirty="0" smtClean="0">
                <a:solidFill>
                  <a:prstClr val="black"/>
                </a:solidFill>
                <a:latin typeface="Verdana" panose="020B0604030504040204" pitchFamily="34" charset="0"/>
                <a:ea typeface="Verdana" panose="020B0604030504040204" pitchFamily="34" charset="0"/>
                <a:cs typeface="Verdana" panose="020B0604030504040204" pitchFamily="34" charset="0"/>
              </a:rPr>
              <a:t>here: royalcollege.ca/</a:t>
            </a:r>
            <a:r>
              <a:rPr lang="en-US" sz="105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resourcestewardship</a:t>
            </a:r>
            <a:endParaRPr lang="en-US" sz="105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957518">
              <a:defRPr/>
            </a:pPr>
            <a:endParaRPr lang="en-CA" sz="1050" dirty="0"/>
          </a:p>
          <a:p>
            <a:r>
              <a:rPr lang="en-CA" sz="1050" dirty="0">
                <a:latin typeface="Verdana" panose="020B0604030504040204" pitchFamily="34" charset="0"/>
                <a:ea typeface="Verdana" panose="020B0604030504040204" pitchFamily="34" charset="0"/>
                <a:cs typeface="Verdana" panose="020B0604030504040204" pitchFamily="34" charset="0"/>
              </a:rPr>
              <a:t>The objectives for the trainees are as stated. </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The first part of the presentation is a brief summary of key concepts relating to resource stewardship in healthcare (for a more comprehensive review of resource stewardship principles, please see the </a:t>
            </a:r>
            <a:r>
              <a:rPr lang="en-US" sz="1050" b="1" dirty="0">
                <a:latin typeface="Verdana" panose="020B0604030504040204" pitchFamily="34" charset="0"/>
                <a:ea typeface="Verdana" panose="020B0604030504040204" pitchFamily="34" charset="0"/>
                <a:cs typeface="Verdana" panose="020B0604030504040204" pitchFamily="34" charset="0"/>
              </a:rPr>
              <a:t>Foundations </a:t>
            </a:r>
            <a:r>
              <a:rPr lang="en-US" sz="1050" b="1" dirty="0" smtClean="0">
                <a:latin typeface="Verdana" panose="020B0604030504040204" pitchFamily="34" charset="0"/>
                <a:ea typeface="Verdana" panose="020B0604030504040204" pitchFamily="34" charset="0"/>
                <a:cs typeface="Verdana" panose="020B0604030504040204" pitchFamily="34" charset="0"/>
              </a:rPr>
              <a:t>Toolkit</a:t>
            </a:r>
            <a:r>
              <a:rPr lang="en-US" sz="1050" b="0" dirty="0" smtClean="0">
                <a:latin typeface="Verdana" panose="020B0604030504040204" pitchFamily="34" charset="0"/>
                <a:ea typeface="Verdana" panose="020B0604030504040204" pitchFamily="34" charset="0"/>
                <a:cs typeface="Verdana" panose="020B0604030504040204" pitchFamily="34" charset="0"/>
              </a:rPr>
              <a:t> at</a:t>
            </a:r>
            <a:r>
              <a:rPr lang="en-US" sz="1050" b="0" baseline="0" dirty="0" smtClean="0">
                <a:latin typeface="Verdana" panose="020B0604030504040204" pitchFamily="34" charset="0"/>
                <a:ea typeface="Verdana" panose="020B0604030504040204" pitchFamily="34" charset="0"/>
                <a:cs typeface="Verdana" panose="020B0604030504040204" pitchFamily="34" charset="0"/>
              </a:rPr>
              <a:t> the site listed above</a:t>
            </a:r>
            <a:r>
              <a:rPr lang="en-US" sz="1050" dirty="0" smtClean="0">
                <a:latin typeface="Verdana" panose="020B0604030504040204" pitchFamily="34" charset="0"/>
                <a:ea typeface="Verdana" panose="020B0604030504040204" pitchFamily="34" charset="0"/>
                <a:cs typeface="Verdana" panose="020B0604030504040204" pitchFamily="34" charset="0"/>
              </a:rPr>
              <a:t>). </a:t>
            </a:r>
            <a:r>
              <a:rPr lang="en-US" sz="1050" dirty="0">
                <a:latin typeface="Verdana" panose="020B0604030504040204" pitchFamily="34" charset="0"/>
                <a:ea typeface="Verdana" panose="020B0604030504040204" pitchFamily="34" charset="0"/>
                <a:cs typeface="Verdana" panose="020B0604030504040204" pitchFamily="34" charset="0"/>
              </a:rPr>
              <a:t>It is meant to provide learners with some background leading up to the first objective: to recognize that patients and families requesting medically unnecessary tests/treatments is one reason for overuse. </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Because overuse can be potentially modified by learning new communication skills, the remainder of the presentation focuses on the communication framework. This framework should be applied when engaging in a conversation with patients and families who are requesting a medically unnecessary test/treatment.</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The final part of the talk introduces a role-play scenario so trainees can practice applying the framework.</a:t>
            </a: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100901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defRPr/>
            </a:pPr>
            <a:r>
              <a:rPr lang="en-CA" sz="1050" b="1" dirty="0">
                <a:latin typeface="Verdana" panose="020B0604030504040204" pitchFamily="34" charset="0"/>
                <a:ea typeface="Verdana" panose="020B0604030504040204" pitchFamily="34" charset="0"/>
                <a:cs typeface="Verdana" panose="020B0604030504040204" pitchFamily="34" charset="0"/>
              </a:rPr>
              <a:t>*Note to presenter- Interactive moment: </a:t>
            </a:r>
            <a:r>
              <a:rPr lang="en-CA" sz="1050" dirty="0">
                <a:latin typeface="Verdana" panose="020B0604030504040204" pitchFamily="34" charset="0"/>
                <a:ea typeface="Verdana" panose="020B0604030504040204" pitchFamily="34" charset="0"/>
                <a:cs typeface="Verdana" panose="020B0604030504040204" pitchFamily="34" charset="0"/>
              </a:rPr>
              <a:t>trainees can be prompted to provide examples of the questions that they can ask during a patient encounter, to elicit the above information. After the animation, we present examples of how to ask these questions.</a:t>
            </a:r>
          </a:p>
          <a:p>
            <a:pPr defTabSz="957518">
              <a:defRPr/>
            </a:pPr>
            <a:endParaRPr lang="en-CA" dirty="0"/>
          </a:p>
        </p:txBody>
      </p:sp>
      <p:sp>
        <p:nvSpPr>
          <p:cNvPr id="4" name="Slide Number Placeholder 3"/>
          <p:cNvSpPr>
            <a:spLocks noGrp="1"/>
          </p:cNvSpPr>
          <p:nvPr>
            <p:ph type="sldNum" sz="quarter" idx="10"/>
          </p:nvPr>
        </p:nvSpPr>
        <p:spPr/>
        <p:txBody>
          <a:bodyPr/>
          <a:lstStyle/>
          <a:p>
            <a:fld id="{904F43C5-7990-438D-AED8-0E48326EE1E8}" type="slidenum">
              <a:rPr lang="en-CA" smtClean="0"/>
              <a:t>20</a:t>
            </a:fld>
            <a:endParaRPr lang="en-CA"/>
          </a:p>
        </p:txBody>
      </p:sp>
    </p:spTree>
    <p:extLst>
      <p:ext uri="{BB962C8B-B14F-4D97-AF65-F5344CB8AC3E}">
        <p14:creationId xmlns:p14="http://schemas.microsoft.com/office/powerpoint/2010/main" val="170195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50" dirty="0">
                <a:latin typeface="Verdana" panose="020B0604030504040204" pitchFamily="34" charset="0"/>
                <a:ea typeface="Verdana" panose="020B0604030504040204" pitchFamily="34" charset="0"/>
                <a:cs typeface="Verdana" panose="020B0604030504040204" pitchFamily="34" charset="0"/>
              </a:rPr>
              <a:t>This slide elaborates on the second step in the framework: Demonstrate empathy and acknowledge patient / family concern.</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Patients, particularly those with health concerns, are looking to their physicians to be optimistic, empathic and supportive. They want to know that their physicians care about them. However, </a:t>
            </a:r>
            <a:r>
              <a:rPr lang="en-US" sz="1050" i="1" dirty="0">
                <a:latin typeface="Verdana" panose="020B0604030504040204" pitchFamily="34" charset="0"/>
                <a:ea typeface="Verdana" panose="020B0604030504040204" pitchFamily="34" charset="0"/>
                <a:cs typeface="Verdana" panose="020B0604030504040204" pitchFamily="34" charset="0"/>
              </a:rPr>
              <a:t>feeling</a:t>
            </a:r>
            <a:r>
              <a:rPr lang="en-US" sz="1050" dirty="0">
                <a:latin typeface="Verdana" panose="020B0604030504040204" pitchFamily="34" charset="0"/>
                <a:ea typeface="Verdana" panose="020B0604030504040204" pitchFamily="34" charset="0"/>
                <a:cs typeface="Verdana" panose="020B0604030504040204" pitchFamily="34" charset="0"/>
              </a:rPr>
              <a:t> empathetic and caring is not the same as </a:t>
            </a:r>
            <a:r>
              <a:rPr lang="en-US" sz="1050" i="1" dirty="0">
                <a:latin typeface="Verdana" panose="020B0604030504040204" pitchFamily="34" charset="0"/>
                <a:ea typeface="Verdana" panose="020B0604030504040204" pitchFamily="34" charset="0"/>
                <a:cs typeface="Verdana" panose="020B0604030504040204" pitchFamily="34" charset="0"/>
              </a:rPr>
              <a:t>communicating</a:t>
            </a:r>
            <a:r>
              <a:rPr lang="en-US" sz="1050" dirty="0">
                <a:latin typeface="Verdana" panose="020B0604030504040204" pitchFamily="34" charset="0"/>
                <a:ea typeface="Verdana" panose="020B0604030504040204" pitchFamily="34" charset="0"/>
                <a:cs typeface="Verdana" panose="020B0604030504040204" pitchFamily="34" charset="0"/>
              </a:rPr>
              <a:t> that you care by using the skills outlined on this slide.</a:t>
            </a:r>
          </a:p>
          <a:p>
            <a:endParaRPr lang="en-US" sz="1100" dirty="0">
              <a:latin typeface="Verdana" panose="020B0604030504040204" pitchFamily="34" charset="0"/>
              <a:ea typeface="Verdana" panose="020B0604030504040204" pitchFamily="34" charset="0"/>
              <a:cs typeface="Verdana" panose="020B0604030504040204" pitchFamily="34" charset="0"/>
            </a:endParaRPr>
          </a:p>
          <a:p>
            <a:pPr defTabSz="957518"/>
            <a:r>
              <a:rPr lang="en-US" sz="1100" dirty="0">
                <a:latin typeface="Verdana" panose="020B0604030504040204" pitchFamily="34" charset="0"/>
                <a:ea typeface="Verdana" panose="020B0604030504040204" pitchFamily="34" charset="0"/>
                <a:cs typeface="Verdana" panose="020B0604030504040204" pitchFamily="34" charset="0"/>
              </a:rPr>
              <a:t>------------------</a:t>
            </a:r>
          </a:p>
          <a:p>
            <a:pPr defTabSz="957518"/>
            <a:r>
              <a:rPr lang="en-CA" sz="1000" baseline="30000" dirty="0">
                <a:latin typeface="Verdana" panose="020B0604030504040204" pitchFamily="34" charset="0"/>
                <a:ea typeface="Verdana" panose="020B0604030504040204" pitchFamily="34" charset="0"/>
                <a:cs typeface="Verdana" panose="020B0604030504040204" pitchFamily="34" charset="0"/>
              </a:rPr>
              <a:t>1</a:t>
            </a:r>
            <a:r>
              <a:rPr lang="en-CA" sz="1000" dirty="0">
                <a:latin typeface="Verdana" panose="020B0604030504040204" pitchFamily="34" charset="0"/>
                <a:ea typeface="Verdana" panose="020B0604030504040204" pitchFamily="34" charset="0"/>
                <a:cs typeface="Verdana" panose="020B0604030504040204" pitchFamily="34" charset="0"/>
              </a:rPr>
              <a:t>Choosing Wisely. </a:t>
            </a:r>
            <a:r>
              <a:rPr lang="en-CA" sz="1000" i="1" dirty="0">
                <a:latin typeface="Verdana" panose="020B0604030504040204" pitchFamily="34" charset="0"/>
                <a:ea typeface="Verdana" panose="020B0604030504040204" pitchFamily="34" charset="0"/>
                <a:cs typeface="Verdana" panose="020B0604030504040204" pitchFamily="34" charset="0"/>
              </a:rPr>
              <a:t> </a:t>
            </a:r>
            <a:r>
              <a:rPr lang="en-US" sz="1000" i="1" dirty="0">
                <a:latin typeface="Verdana" panose="020B0604030504040204" pitchFamily="34" charset="0"/>
                <a:ea typeface="Verdana" panose="020B0604030504040204" pitchFamily="34" charset="0"/>
                <a:cs typeface="Verdana" panose="020B0604030504040204" pitchFamily="34" charset="0"/>
              </a:rPr>
              <a:t>Communication Skills to Providing Empathy during a Patient Encounter. </a:t>
            </a:r>
            <a:r>
              <a:rPr lang="en-CA" sz="1000" dirty="0">
                <a:latin typeface="Verdana" panose="020B0604030504040204" pitchFamily="34" charset="0"/>
                <a:ea typeface="Verdana" panose="020B0604030504040204" pitchFamily="34" charset="0"/>
                <a:cs typeface="Verdana" panose="020B0604030504040204" pitchFamily="34" charset="0"/>
              </a:rPr>
              <a:t>Last retrieved August 31, 2017, from Choosing </a:t>
            </a:r>
            <a:r>
              <a:rPr lang="en-CA" sz="1000" dirty="0" err="1">
                <a:latin typeface="Verdana" panose="020B0604030504040204" pitchFamily="34" charset="0"/>
                <a:ea typeface="Verdana" panose="020B0604030504040204" pitchFamily="34" charset="0"/>
                <a:cs typeface="Verdana" panose="020B0604030504040204" pitchFamily="34" charset="0"/>
              </a:rPr>
              <a:t>Wisely’s</a:t>
            </a:r>
            <a:r>
              <a:rPr lang="en-CA" sz="1000" dirty="0">
                <a:latin typeface="Verdana" panose="020B0604030504040204" pitchFamily="34" charset="0"/>
                <a:ea typeface="Verdana" panose="020B0604030504040204" pitchFamily="34" charset="0"/>
                <a:cs typeface="Verdana" panose="020B0604030504040204" pitchFamily="34" charset="0"/>
              </a:rPr>
              <a:t> website: </a:t>
            </a:r>
            <a:r>
              <a:rPr lang="en-US" sz="1000" u="sng" dirty="0">
                <a:latin typeface="Verdana" panose="020B0604030504040204" pitchFamily="34" charset="0"/>
                <a:ea typeface="Verdana" panose="020B0604030504040204" pitchFamily="34" charset="0"/>
                <a:cs typeface="Verdana" panose="020B0604030504040204" pitchFamily="34" charset="0"/>
              </a:rPr>
              <a:t>http://modules.choosingwisely.org/modules/m_00/content/1_30_Empathy.htm</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21</a:t>
            </a:fld>
            <a:endParaRPr lang="en-US"/>
          </a:p>
        </p:txBody>
      </p:sp>
    </p:spTree>
    <p:extLst>
      <p:ext uri="{BB962C8B-B14F-4D97-AF65-F5344CB8AC3E}">
        <p14:creationId xmlns:p14="http://schemas.microsoft.com/office/powerpoint/2010/main" val="2008522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defRPr/>
            </a:pPr>
            <a:r>
              <a:rPr lang="en-US" sz="1050" dirty="0">
                <a:latin typeface="Verdana" panose="020B0604030504040204" pitchFamily="34" charset="0"/>
                <a:ea typeface="Verdana" panose="020B0604030504040204" pitchFamily="34" charset="0"/>
                <a:cs typeface="Verdana" panose="020B0604030504040204" pitchFamily="34" charset="0"/>
              </a:rPr>
              <a:t>This slide elaborates on the third step in the framework:  promoting shared-decision making, with particular emphasis on communicating risk and benefits. You may choose to discuss challenges patients may have in interpreting both relative risks and absolute risks.</a:t>
            </a:r>
            <a:endParaRPr lang="en-CA" sz="105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en-CA" smtClean="0"/>
              <a:t>22</a:t>
            </a:fld>
            <a:endParaRPr lang="en-CA"/>
          </a:p>
        </p:txBody>
      </p:sp>
    </p:spTree>
    <p:extLst>
      <p:ext uri="{BB962C8B-B14F-4D97-AF65-F5344CB8AC3E}">
        <p14:creationId xmlns:p14="http://schemas.microsoft.com/office/powerpoint/2010/main" val="1512078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defRPr/>
            </a:pPr>
            <a:r>
              <a:rPr lang="en-US" sz="1050" dirty="0">
                <a:latin typeface="Verdana" panose="020B0604030504040204" pitchFamily="34" charset="0"/>
                <a:ea typeface="Verdana" panose="020B0604030504040204" pitchFamily="34" charset="0"/>
                <a:cs typeface="Verdana" panose="020B0604030504040204" pitchFamily="34" charset="0"/>
              </a:rPr>
              <a:t>This slide continues elaborating on the third step in the framework: promoting shared-decision making, this time emphasizing on providing health information and/or decision aids.</a:t>
            </a:r>
          </a:p>
          <a:p>
            <a:pPr defTabSz="957518">
              <a:defRPr/>
            </a:pPr>
            <a:endParaRPr lang="en-US" sz="1050" b="1" dirty="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US" sz="1050" b="1" dirty="0">
                <a:latin typeface="Verdana" panose="020B0604030504040204" pitchFamily="34" charset="0"/>
                <a:ea typeface="Verdana" panose="020B0604030504040204" pitchFamily="34" charset="0"/>
                <a:cs typeface="Verdana" panose="020B0604030504040204" pitchFamily="34" charset="0"/>
              </a:rPr>
              <a:t>It is important to emphasize here that patients need to be included in the decision-making process. </a:t>
            </a:r>
            <a:r>
              <a:rPr lang="en-US" sz="1050" dirty="0">
                <a:latin typeface="Verdana" panose="020B0604030504040204" pitchFamily="34" charset="0"/>
                <a:ea typeface="Verdana" panose="020B0604030504040204" pitchFamily="34" charset="0"/>
                <a:cs typeface="Verdana" panose="020B0604030504040204" pitchFamily="34" charset="0"/>
              </a:rPr>
              <a:t>However, the patient should not be the one to put together the list of available options. From the available and evidence-based options, the physician needs to help the patient determine which option suits them best and best addresses their concerns. </a:t>
            </a:r>
          </a:p>
        </p:txBody>
      </p:sp>
      <p:sp>
        <p:nvSpPr>
          <p:cNvPr id="4" name="Slide Number Placeholder 3"/>
          <p:cNvSpPr>
            <a:spLocks noGrp="1"/>
          </p:cNvSpPr>
          <p:nvPr>
            <p:ph type="sldNum" sz="quarter" idx="10"/>
          </p:nvPr>
        </p:nvSpPr>
        <p:spPr/>
        <p:txBody>
          <a:bodyPr/>
          <a:lstStyle/>
          <a:p>
            <a:fld id="{904F43C5-7990-438D-AED8-0E48326EE1E8}" type="slidenum">
              <a:rPr lang="en-CA" smtClean="0"/>
              <a:t>23</a:t>
            </a:fld>
            <a:endParaRPr lang="en-CA"/>
          </a:p>
        </p:txBody>
      </p:sp>
    </p:spTree>
    <p:extLst>
      <p:ext uri="{BB962C8B-B14F-4D97-AF65-F5344CB8AC3E}">
        <p14:creationId xmlns:p14="http://schemas.microsoft.com/office/powerpoint/2010/main" val="1512078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latin typeface="Verdana" panose="020B0604030504040204" pitchFamily="34" charset="0"/>
                <a:ea typeface="Verdana" panose="020B0604030504040204" pitchFamily="34" charset="0"/>
                <a:cs typeface="Verdana" panose="020B0604030504040204" pitchFamily="34" charset="0"/>
              </a:rPr>
              <a:t>This slide highlights some of the cumulative evidence on decision aids, as presented in a recent Cochrane review. </a:t>
            </a:r>
          </a:p>
          <a:p>
            <a:endParaRPr lang="en-US" sz="1050" dirty="0" smtClean="0">
              <a:latin typeface="Verdana" panose="020B0604030504040204" pitchFamily="34" charset="0"/>
              <a:ea typeface="Verdana" panose="020B0604030504040204" pitchFamily="34" charset="0"/>
              <a:cs typeface="Verdana" panose="020B0604030504040204" pitchFamily="34" charset="0"/>
            </a:endParaRPr>
          </a:p>
          <a:p>
            <a:r>
              <a:rPr lang="en-US" sz="1050" dirty="0" smtClean="0">
                <a:latin typeface="Verdana" panose="020B0604030504040204" pitchFamily="34" charset="0"/>
                <a:ea typeface="Verdana" panose="020B0604030504040204" pitchFamily="34" charset="0"/>
                <a:cs typeface="Verdana" panose="020B0604030504040204" pitchFamily="34" charset="0"/>
              </a:rPr>
              <a:t>The authors’ conclusions are, that compared to usual care, patients exposed to decision aids “feel more knowledgeable, better informed, and clearer about their values, and they probably have a more active role in decision making and more accurate risk perceptions.”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US" sz="1100" dirty="0">
                <a:latin typeface="Verdana" panose="020B0604030504040204" pitchFamily="34" charset="0"/>
                <a:ea typeface="Verdana" panose="020B0604030504040204" pitchFamily="34" charset="0"/>
                <a:cs typeface="Verdana" panose="020B0604030504040204" pitchFamily="34" charset="0"/>
              </a:rPr>
              <a:t>------------------</a:t>
            </a:r>
          </a:p>
          <a:p>
            <a:pPr fontAlgn="base"/>
            <a:r>
              <a:rPr lang="en-CA" sz="1000" baseline="30000" dirty="0" smtClean="0">
                <a:latin typeface="Verdana" panose="020B0604030504040204" pitchFamily="34" charset="0"/>
                <a:ea typeface="Verdana" panose="020B0604030504040204" pitchFamily="34" charset="0"/>
                <a:cs typeface="Verdana" panose="020B0604030504040204" pitchFamily="34" charset="0"/>
              </a:rPr>
              <a:t>1</a:t>
            </a:r>
            <a:r>
              <a:rPr lang="en-CA" sz="1000" baseline="0" dirty="0" smtClean="0">
                <a:latin typeface="Verdana" panose="020B0604030504040204" pitchFamily="34" charset="0"/>
                <a:ea typeface="Verdana" panose="020B0604030504040204" pitchFamily="34" charset="0"/>
                <a:cs typeface="Verdana" panose="020B0604030504040204" pitchFamily="34" charset="0"/>
              </a:rPr>
              <a:t>P </a:t>
            </a:r>
            <a:r>
              <a:rPr lang="en-CA" sz="1000" baseline="0" dirty="0" err="1" smtClean="0">
                <a:latin typeface="Verdana" panose="020B0604030504040204" pitchFamily="34" charset="0"/>
                <a:ea typeface="Verdana" panose="020B0604030504040204" pitchFamily="34" charset="0"/>
                <a:cs typeface="Verdana" panose="020B0604030504040204" pitchFamily="34" charset="0"/>
              </a:rPr>
              <a:t>Coxeter</a:t>
            </a:r>
            <a:r>
              <a:rPr lang="en-CA" sz="1000" baseline="0" dirty="0" smtClean="0">
                <a:latin typeface="Verdana" panose="020B0604030504040204" pitchFamily="34" charset="0"/>
                <a:ea typeface="Verdana" panose="020B0604030504040204" pitchFamily="34" charset="0"/>
                <a:cs typeface="Verdana" panose="020B0604030504040204" pitchFamily="34" charset="0"/>
              </a:rPr>
              <a:t>, CB Del Mar, L McGregor, EM </a:t>
            </a:r>
            <a:r>
              <a:rPr lang="en-CA" sz="1000" baseline="0" dirty="0" err="1" smtClean="0">
                <a:latin typeface="Verdana" panose="020B0604030504040204" pitchFamily="34" charset="0"/>
                <a:ea typeface="Verdana" panose="020B0604030504040204" pitchFamily="34" charset="0"/>
                <a:cs typeface="Verdana" panose="020B0604030504040204" pitchFamily="34" charset="0"/>
              </a:rPr>
              <a:t>Beller</a:t>
            </a:r>
            <a:r>
              <a:rPr lang="en-CA" sz="1000" baseline="0" dirty="0" smtClean="0">
                <a:latin typeface="Verdana" panose="020B0604030504040204" pitchFamily="34" charset="0"/>
                <a:ea typeface="Verdana" panose="020B0604030504040204" pitchFamily="34" charset="0"/>
                <a:cs typeface="Verdana" panose="020B0604030504040204" pitchFamily="34" charset="0"/>
              </a:rPr>
              <a:t>, and TC Hoffmann. Intervention to facilitate shared decision making to address antibiotics use for acute respiratory infections in primary care. </a:t>
            </a:r>
            <a:r>
              <a:rPr lang="en-CA" sz="1000" i="1" baseline="0" dirty="0" smtClean="0">
                <a:latin typeface="Verdana" panose="020B0604030504040204" pitchFamily="34" charset="0"/>
                <a:ea typeface="Verdana" panose="020B0604030504040204" pitchFamily="34" charset="0"/>
                <a:cs typeface="Verdana" panose="020B0604030504040204" pitchFamily="34" charset="0"/>
              </a:rPr>
              <a:t>Cochrane Database of Systematic Reviews. </a:t>
            </a:r>
            <a:r>
              <a:rPr lang="en-CA" sz="1000" b="1" i="0" baseline="0" dirty="0" smtClean="0">
                <a:latin typeface="Verdana" panose="020B0604030504040204" pitchFamily="34" charset="0"/>
                <a:ea typeface="Verdana" panose="020B0604030504040204" pitchFamily="34" charset="0"/>
                <a:cs typeface="Verdana" panose="020B0604030504040204" pitchFamily="34" charset="0"/>
              </a:rPr>
              <a:t>2</a:t>
            </a:r>
            <a:r>
              <a:rPr lang="en-CA" sz="1000" b="0" i="0" baseline="0" dirty="0" smtClean="0">
                <a:latin typeface="Verdana" panose="020B0604030504040204" pitchFamily="34" charset="0"/>
                <a:ea typeface="Verdana" panose="020B0604030504040204" pitchFamily="34" charset="0"/>
                <a:cs typeface="Verdana" panose="020B0604030504040204" pitchFamily="34" charset="0"/>
              </a:rPr>
              <a:t>:CD010907</a:t>
            </a:r>
          </a:p>
          <a:p>
            <a:pPr fontAlgn="base"/>
            <a:r>
              <a:rPr lang="en-CA" sz="1000" baseline="30000" dirty="0" smtClean="0">
                <a:latin typeface="Verdana" panose="020B0604030504040204" pitchFamily="34" charset="0"/>
                <a:ea typeface="Verdana" panose="020B0604030504040204" pitchFamily="34" charset="0"/>
                <a:cs typeface="Verdana" panose="020B0604030504040204" pitchFamily="34" charset="0"/>
              </a:rPr>
              <a:t>2</a:t>
            </a:r>
            <a:r>
              <a:rPr lang="en-CA" sz="1000" baseline="0" dirty="0" smtClean="0">
                <a:latin typeface="Verdana" panose="020B0604030504040204" pitchFamily="34" charset="0"/>
                <a:ea typeface="Verdana" panose="020B0604030504040204" pitchFamily="34" charset="0"/>
                <a:cs typeface="Verdana" panose="020B0604030504040204" pitchFamily="34" charset="0"/>
              </a:rPr>
              <a:t>D Stacey</a:t>
            </a:r>
            <a:r>
              <a:rPr lang="en-CA" sz="1000" dirty="0" smtClean="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F </a:t>
            </a:r>
            <a:r>
              <a:rPr lang="en-US" sz="1000" dirty="0" err="1">
                <a:latin typeface="Verdana" panose="020B0604030504040204" pitchFamily="34" charset="0"/>
                <a:ea typeface="Verdana" panose="020B0604030504040204" pitchFamily="34" charset="0"/>
                <a:cs typeface="Verdana" panose="020B0604030504040204" pitchFamily="34" charset="0"/>
              </a:rPr>
              <a:t>Légaré</a:t>
            </a:r>
            <a:r>
              <a:rPr lang="en-US" sz="1000" dirty="0">
                <a:latin typeface="Verdana" panose="020B0604030504040204" pitchFamily="34" charset="0"/>
                <a:ea typeface="Verdana" panose="020B0604030504040204" pitchFamily="34" charset="0"/>
                <a:cs typeface="Verdana" panose="020B0604030504040204" pitchFamily="34" charset="0"/>
              </a:rPr>
              <a:t>, K Lewis, MJ Barry, CL Bennett, KB Eden, M Holmes-</a:t>
            </a:r>
            <a:r>
              <a:rPr lang="en-US" sz="1000" dirty="0" err="1">
                <a:latin typeface="Verdana" panose="020B0604030504040204" pitchFamily="34" charset="0"/>
                <a:ea typeface="Verdana" panose="020B0604030504040204" pitchFamily="34" charset="0"/>
                <a:cs typeface="Verdana" panose="020B0604030504040204" pitchFamily="34" charset="0"/>
              </a:rPr>
              <a:t>Rovner</a:t>
            </a:r>
            <a:r>
              <a:rPr lang="en-US" sz="1000" dirty="0">
                <a:latin typeface="Verdana" panose="020B0604030504040204" pitchFamily="34" charset="0"/>
                <a:ea typeface="Verdana" panose="020B0604030504040204" pitchFamily="34" charset="0"/>
                <a:cs typeface="Verdana" panose="020B0604030504040204" pitchFamily="34" charset="0"/>
              </a:rPr>
              <a:t>, H Llewellyn-Thomas, A </a:t>
            </a:r>
            <a:r>
              <a:rPr lang="en-US" sz="1000" dirty="0" err="1">
                <a:latin typeface="Verdana" panose="020B0604030504040204" pitchFamily="34" charset="0"/>
                <a:ea typeface="Verdana" panose="020B0604030504040204" pitchFamily="34" charset="0"/>
                <a:cs typeface="Verdana" panose="020B0604030504040204" pitchFamily="34" charset="0"/>
              </a:rPr>
              <a:t>Lyddiatt</a:t>
            </a:r>
            <a:r>
              <a:rPr lang="en-US" sz="1000" dirty="0">
                <a:latin typeface="Verdana" panose="020B0604030504040204" pitchFamily="34" charset="0"/>
                <a:ea typeface="Verdana" panose="020B0604030504040204" pitchFamily="34" charset="0"/>
                <a:cs typeface="Verdana" panose="020B0604030504040204" pitchFamily="34" charset="0"/>
              </a:rPr>
              <a:t>, R Thomson and L Trevena. </a:t>
            </a:r>
            <a:r>
              <a:rPr lang="en-CA" sz="1000" dirty="0">
                <a:latin typeface="Verdana" panose="020B0604030504040204" pitchFamily="34" charset="0"/>
                <a:ea typeface="Verdana" panose="020B0604030504040204" pitchFamily="34" charset="0"/>
                <a:cs typeface="Verdana" panose="020B0604030504040204" pitchFamily="34" charset="0"/>
              </a:rPr>
              <a:t>2017. </a:t>
            </a:r>
            <a:r>
              <a:rPr lang="en-US" sz="1000" dirty="0">
                <a:latin typeface="Verdana" panose="020B0604030504040204" pitchFamily="34" charset="0"/>
                <a:ea typeface="Verdana" panose="020B0604030504040204" pitchFamily="34" charset="0"/>
                <a:cs typeface="Verdana" panose="020B0604030504040204" pitchFamily="34" charset="0"/>
              </a:rPr>
              <a:t>Decision aids for people facing health treatment or screening decisions. </a:t>
            </a:r>
            <a:r>
              <a:rPr lang="en-US" sz="1000" i="1" dirty="0">
                <a:latin typeface="Verdana" panose="020B0604030504040204" pitchFamily="34" charset="0"/>
                <a:ea typeface="Verdana" panose="020B0604030504040204" pitchFamily="34" charset="0"/>
                <a:cs typeface="Verdana" panose="020B0604030504040204" pitchFamily="34" charset="0"/>
              </a:rPr>
              <a:t>Cochrane Database of Systematic Reviews. </a:t>
            </a:r>
            <a:r>
              <a:rPr lang="en-US" sz="1000" b="1" dirty="0">
                <a:latin typeface="Verdana" panose="020B0604030504040204" pitchFamily="34" charset="0"/>
                <a:ea typeface="Verdana" panose="020B0604030504040204" pitchFamily="34" charset="0"/>
                <a:cs typeface="Verdana" panose="020B0604030504040204" pitchFamily="34" charset="0"/>
              </a:rPr>
              <a:t>4</a:t>
            </a:r>
            <a:r>
              <a:rPr lang="en-US" sz="1000" dirty="0">
                <a:latin typeface="Verdana" panose="020B0604030504040204" pitchFamily="34" charset="0"/>
                <a:ea typeface="Verdana" panose="020B0604030504040204" pitchFamily="34" charset="0"/>
                <a:cs typeface="Verdana" panose="020B0604030504040204" pitchFamily="34" charset="0"/>
              </a:rPr>
              <a:t>:CD001431</a:t>
            </a:r>
          </a:p>
          <a:p>
            <a:pPr defTabSz="957518">
              <a:defRPr/>
            </a:pPr>
            <a:endParaRPr lang="en-US" sz="1000" i="1" dirty="0">
              <a:latin typeface="Verdana" panose="020B0604030504040204" pitchFamily="34" charset="0"/>
              <a:ea typeface="Verdana" panose="020B0604030504040204" pitchFamily="34" charset="0"/>
              <a:cs typeface="Verdana" panose="020B0604030504040204" pitchFamily="34" charset="0"/>
            </a:endParaRPr>
          </a:p>
          <a:p>
            <a:endParaRPr lang="en-CA" dirty="0" smtClean="0"/>
          </a:p>
        </p:txBody>
      </p:sp>
      <p:sp>
        <p:nvSpPr>
          <p:cNvPr id="4" name="Slide Number Placeholder 3"/>
          <p:cNvSpPr>
            <a:spLocks noGrp="1"/>
          </p:cNvSpPr>
          <p:nvPr>
            <p:ph type="sldNum" sz="quarter" idx="10"/>
          </p:nvPr>
        </p:nvSpPr>
        <p:spPr/>
        <p:txBody>
          <a:bodyPr/>
          <a:lstStyle/>
          <a:p>
            <a:fld id="{1DAD1941-59E6-4AF0-B07F-4B8F473A36E5}" type="slidenum">
              <a:rPr lang="en-US" smtClean="0"/>
              <a:pPr/>
              <a:t>24</a:t>
            </a:fld>
            <a:endParaRPr lang="en-US"/>
          </a:p>
        </p:txBody>
      </p:sp>
    </p:spTree>
    <p:extLst>
      <p:ext uri="{BB962C8B-B14F-4D97-AF65-F5344CB8AC3E}">
        <p14:creationId xmlns:p14="http://schemas.microsoft.com/office/powerpoint/2010/main" val="237922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Verdana" panose="020B0604030504040204" pitchFamily="34" charset="0"/>
                <a:ea typeface="Verdana" panose="020B0604030504040204" pitchFamily="34" charset="0"/>
                <a:cs typeface="Verdana" panose="020B0604030504040204" pitchFamily="34" charset="0"/>
              </a:rPr>
              <a:t>Here is an example of the impact of decision aids to support patient-centered care plans. A CMAJ article published in 2012 demonstrated the effectiveness of training physicians on how to participate in shared-decision making with their patients. The result of training physicians in shared-decision making was a reduction of the overuse of antibiotics for acute respiratory infections by 48 per cent.</a:t>
            </a:r>
          </a:p>
          <a:p>
            <a:endParaRPr lang="en-CA" sz="1100" dirty="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US" sz="1100" dirty="0">
                <a:latin typeface="Verdana" panose="020B0604030504040204" pitchFamily="34" charset="0"/>
                <a:ea typeface="Verdana" panose="020B0604030504040204" pitchFamily="34" charset="0"/>
                <a:cs typeface="Verdana" panose="020B0604030504040204" pitchFamily="34" charset="0"/>
              </a:rPr>
              <a:t>------------------</a:t>
            </a:r>
          </a:p>
          <a:p>
            <a:pPr defTabSz="957518" fontAlgn="base"/>
            <a:r>
              <a:rPr lang="en-CA" sz="1000" baseline="30000" dirty="0">
                <a:latin typeface="Verdana" panose="020B0604030504040204" pitchFamily="34" charset="0"/>
                <a:ea typeface="Verdana" panose="020B0604030504040204" pitchFamily="34" charset="0"/>
                <a:cs typeface="Verdana" panose="020B0604030504040204" pitchFamily="34" charset="0"/>
              </a:rPr>
              <a:t>1</a:t>
            </a:r>
            <a:r>
              <a:rPr lang="en-US" sz="1000" dirty="0" err="1">
                <a:latin typeface="Verdana" panose="020B0604030504040204" pitchFamily="34" charset="0"/>
                <a:ea typeface="Verdana" panose="020B0604030504040204" pitchFamily="34" charset="0"/>
                <a:cs typeface="Verdana" panose="020B0604030504040204" pitchFamily="34" charset="0"/>
              </a:rPr>
              <a:t>Légaré</a:t>
            </a:r>
            <a:r>
              <a:rPr lang="en-US" sz="1000" dirty="0">
                <a:latin typeface="Verdana" panose="020B0604030504040204" pitchFamily="34" charset="0"/>
                <a:ea typeface="Verdana" panose="020B0604030504040204" pitchFamily="34" charset="0"/>
                <a:cs typeface="Verdana" panose="020B0604030504040204" pitchFamily="34" charset="0"/>
              </a:rPr>
              <a:t> F, M </a:t>
            </a:r>
            <a:r>
              <a:rPr lang="en-US" sz="1000" dirty="0" err="1">
                <a:latin typeface="Verdana" panose="020B0604030504040204" pitchFamily="34" charset="0"/>
                <a:ea typeface="Verdana" panose="020B0604030504040204" pitchFamily="34" charset="0"/>
                <a:cs typeface="Verdana" panose="020B0604030504040204" pitchFamily="34" charset="0"/>
              </a:rPr>
              <a:t>Labrecque</a:t>
            </a:r>
            <a:r>
              <a:rPr lang="en-US" sz="1000" dirty="0">
                <a:latin typeface="Verdana" panose="020B0604030504040204" pitchFamily="34" charset="0"/>
                <a:ea typeface="Verdana" panose="020B0604030504040204" pitchFamily="34" charset="0"/>
                <a:cs typeface="Verdana" panose="020B0604030504040204" pitchFamily="34" charset="0"/>
              </a:rPr>
              <a:t>, M </a:t>
            </a:r>
            <a:r>
              <a:rPr lang="en-US" sz="1000" dirty="0" err="1">
                <a:latin typeface="Verdana" panose="020B0604030504040204" pitchFamily="34" charset="0"/>
                <a:ea typeface="Verdana" panose="020B0604030504040204" pitchFamily="34" charset="0"/>
                <a:cs typeface="Verdana" panose="020B0604030504040204" pitchFamily="34" charset="0"/>
              </a:rPr>
              <a:t>Cauchon</a:t>
            </a:r>
            <a:r>
              <a:rPr lang="en-US" sz="1000" dirty="0">
                <a:latin typeface="Verdana" panose="020B0604030504040204" pitchFamily="34" charset="0"/>
                <a:ea typeface="Verdana" panose="020B0604030504040204" pitchFamily="34" charset="0"/>
                <a:cs typeface="Verdana" panose="020B0604030504040204" pitchFamily="34" charset="0"/>
              </a:rPr>
              <a:t>, J Castel, S </a:t>
            </a:r>
            <a:r>
              <a:rPr lang="en-US" sz="1000" dirty="0" err="1">
                <a:latin typeface="Verdana" panose="020B0604030504040204" pitchFamily="34" charset="0"/>
                <a:ea typeface="Verdana" panose="020B0604030504040204" pitchFamily="34" charset="0"/>
                <a:cs typeface="Verdana" panose="020B0604030504040204" pitchFamily="34" charset="0"/>
              </a:rPr>
              <a:t>Turcotte</a:t>
            </a:r>
            <a:r>
              <a:rPr lang="en-US" sz="1000" dirty="0">
                <a:latin typeface="Verdana" panose="020B0604030504040204" pitchFamily="34" charset="0"/>
                <a:ea typeface="Verdana" panose="020B0604030504040204" pitchFamily="34" charset="0"/>
                <a:cs typeface="Verdana" panose="020B0604030504040204" pitchFamily="34" charset="0"/>
              </a:rPr>
              <a:t> and J </a:t>
            </a:r>
            <a:r>
              <a:rPr lang="en-US" sz="1000" dirty="0" err="1">
                <a:latin typeface="Verdana" panose="020B0604030504040204" pitchFamily="34" charset="0"/>
                <a:ea typeface="Verdana" panose="020B0604030504040204" pitchFamily="34" charset="0"/>
                <a:cs typeface="Verdana" panose="020B0604030504040204" pitchFamily="34" charset="0"/>
              </a:rPr>
              <a:t>Grimshaw</a:t>
            </a:r>
            <a:r>
              <a:rPr lang="en-US" sz="1000" dirty="0">
                <a:latin typeface="Verdana" panose="020B0604030504040204" pitchFamily="34" charset="0"/>
                <a:ea typeface="Verdana" panose="020B0604030504040204" pitchFamily="34" charset="0"/>
                <a:cs typeface="Verdana" panose="020B0604030504040204" pitchFamily="34" charset="0"/>
              </a:rPr>
              <a:t>. </a:t>
            </a:r>
            <a:r>
              <a:rPr lang="en-CA" sz="1000" dirty="0">
                <a:latin typeface="Verdana" panose="020B0604030504040204" pitchFamily="34" charset="0"/>
                <a:ea typeface="Verdana" panose="020B0604030504040204" pitchFamily="34" charset="0"/>
                <a:cs typeface="Verdana" panose="020B0604030504040204" pitchFamily="34" charset="0"/>
              </a:rPr>
              <a:t>2012. </a:t>
            </a:r>
            <a:r>
              <a:rPr lang="en-US" sz="1000" dirty="0">
                <a:latin typeface="Verdana" panose="020B0604030504040204" pitchFamily="34" charset="0"/>
                <a:ea typeface="Verdana" panose="020B0604030504040204" pitchFamily="34" charset="0"/>
                <a:cs typeface="Verdana" panose="020B0604030504040204" pitchFamily="34" charset="0"/>
              </a:rPr>
              <a:t>Training family physicians in shared decision-making to reduce the overuse of antibiotics in acute respiratory infections: a cluster randomized trial. </a:t>
            </a:r>
            <a:r>
              <a:rPr lang="en-US" sz="1000" i="1" dirty="0">
                <a:latin typeface="Verdana" panose="020B0604030504040204" pitchFamily="34" charset="0"/>
                <a:ea typeface="Verdana" panose="020B0604030504040204" pitchFamily="34" charset="0"/>
                <a:cs typeface="Verdana" panose="020B0604030504040204" pitchFamily="34" charset="0"/>
              </a:rPr>
              <a:t>Canadian Medical Association Journal. </a:t>
            </a:r>
            <a:r>
              <a:rPr lang="en-US" sz="1000" b="1" dirty="0">
                <a:latin typeface="Verdana" panose="020B0604030504040204" pitchFamily="34" charset="0"/>
                <a:ea typeface="Verdana" panose="020B0604030504040204" pitchFamily="34" charset="0"/>
                <a:cs typeface="Verdana" panose="020B0604030504040204" pitchFamily="34" charset="0"/>
              </a:rPr>
              <a:t>184</a:t>
            </a:r>
            <a:r>
              <a:rPr lang="en-US" sz="1000" dirty="0">
                <a:latin typeface="Verdana" panose="020B0604030504040204" pitchFamily="34" charset="0"/>
                <a:ea typeface="Verdana" panose="020B0604030504040204" pitchFamily="34" charset="0"/>
                <a:cs typeface="Verdana" panose="020B0604030504040204" pitchFamily="34" charset="0"/>
              </a:rPr>
              <a:t>(13).  Supplement last retrieved August 31, 2017, from CMAJ’s website: </a:t>
            </a:r>
            <a:r>
              <a:rPr lang="en-CA" dirty="0"/>
              <a:t>http://www.cmaj.ca/content/suppl/2012/08/03/cmaj.120568v1.DC1/train-legare-1-at.pdf </a:t>
            </a:r>
          </a:p>
        </p:txBody>
      </p:sp>
      <p:sp>
        <p:nvSpPr>
          <p:cNvPr id="4" name="Slide Number Placeholder 3"/>
          <p:cNvSpPr>
            <a:spLocks noGrp="1"/>
          </p:cNvSpPr>
          <p:nvPr>
            <p:ph type="sldNum" sz="quarter" idx="10"/>
          </p:nvPr>
        </p:nvSpPr>
        <p:spPr/>
        <p:txBody>
          <a:bodyPr/>
          <a:lstStyle/>
          <a:p>
            <a:fld id="{1DAD1941-59E6-4AF0-B07F-4B8F473A36E5}" type="slidenum">
              <a:rPr lang="en-US" smtClean="0"/>
              <a:pPr/>
              <a:t>25</a:t>
            </a:fld>
            <a:endParaRPr lang="en-US"/>
          </a:p>
        </p:txBody>
      </p:sp>
    </p:spTree>
    <p:extLst>
      <p:ext uri="{BB962C8B-B14F-4D97-AF65-F5344CB8AC3E}">
        <p14:creationId xmlns:p14="http://schemas.microsoft.com/office/powerpoint/2010/main" val="33243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Verdana" panose="020B0604030504040204" pitchFamily="34" charset="0"/>
                <a:ea typeface="Verdana" panose="020B0604030504040204" pitchFamily="34" charset="0"/>
                <a:cs typeface="Verdana" panose="020B0604030504040204" pitchFamily="34" charset="0"/>
              </a:rPr>
              <a:t>Also incorporated in the third step of engaging in a shared decision making process is reinforcing the key points of the verbal communication with written information.</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Historically this information was thought of as being more passively received by the patient. However, in the right patient population, decision aids with visual information that require more active participation are considered more often part of shared decision making. </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smtClean="0">
                <a:latin typeface="Verdana" panose="020B0604030504040204" pitchFamily="34" charset="0"/>
                <a:ea typeface="Verdana" panose="020B0604030504040204" pitchFamily="34" charset="0"/>
                <a:cs typeface="Verdana" panose="020B0604030504040204" pitchFamily="34" charset="0"/>
              </a:rPr>
              <a:t>Visually</a:t>
            </a:r>
            <a:r>
              <a:rPr lang="en-US" sz="1050" baseline="0" dirty="0" smtClean="0">
                <a:latin typeface="Verdana" panose="020B0604030504040204" pitchFamily="34" charset="0"/>
                <a:ea typeface="Verdana" panose="020B0604030504040204" pitchFamily="34" charset="0"/>
                <a:cs typeface="Verdana" panose="020B0604030504040204" pitchFamily="34" charset="0"/>
              </a:rPr>
              <a:t> </a:t>
            </a:r>
            <a:r>
              <a:rPr lang="en-US" sz="1050" dirty="0" smtClean="0">
                <a:latin typeface="Verdana" panose="020B0604030504040204" pitchFamily="34" charset="0"/>
                <a:ea typeface="Verdana" panose="020B0604030504040204" pitchFamily="34" charset="0"/>
                <a:cs typeface="Verdana" panose="020B0604030504040204" pitchFamily="34" charset="0"/>
              </a:rPr>
              <a:t>representing </a:t>
            </a:r>
            <a:r>
              <a:rPr lang="en-US" sz="1050" dirty="0">
                <a:latin typeface="Verdana" panose="020B0604030504040204" pitchFamily="34" charset="0"/>
                <a:ea typeface="Verdana" panose="020B0604030504040204" pitchFamily="34" charset="0"/>
                <a:cs typeface="Verdana" panose="020B0604030504040204" pitchFamily="34" charset="0"/>
              </a:rPr>
              <a:t>statistical information to help patients understand benefit and risk (as shown on the </a:t>
            </a:r>
            <a:r>
              <a:rPr lang="en-US" sz="1050" dirty="0" smtClean="0">
                <a:latin typeface="Verdana" panose="020B0604030504040204" pitchFamily="34" charset="0"/>
                <a:ea typeface="Verdana" panose="020B0604030504040204" pitchFamily="34" charset="0"/>
                <a:cs typeface="Verdana" panose="020B0604030504040204" pitchFamily="34" charset="0"/>
              </a:rPr>
              <a:t>left </a:t>
            </a:r>
            <a:r>
              <a:rPr lang="en-US" sz="1050" dirty="0">
                <a:latin typeface="Verdana" panose="020B0604030504040204" pitchFamily="34" charset="0"/>
                <a:ea typeface="Verdana" panose="020B0604030504040204" pitchFamily="34" charset="0"/>
                <a:cs typeface="Verdana" panose="020B0604030504040204" pitchFamily="34" charset="0"/>
              </a:rPr>
              <a:t>of the </a:t>
            </a:r>
            <a:r>
              <a:rPr lang="en-US" sz="1050" dirty="0" smtClean="0">
                <a:latin typeface="Verdana" panose="020B0604030504040204" pitchFamily="34" charset="0"/>
                <a:ea typeface="Verdana" panose="020B0604030504040204" pitchFamily="34" charset="0"/>
                <a:cs typeface="Verdana" panose="020B0604030504040204" pitchFamily="34" charset="0"/>
              </a:rPr>
              <a:t>slides)</a:t>
            </a:r>
            <a:r>
              <a:rPr lang="en-US" sz="1050" baseline="30000" dirty="0" smtClean="0">
                <a:latin typeface="Verdana" panose="020B0604030504040204" pitchFamily="34" charset="0"/>
                <a:ea typeface="Verdana" panose="020B0604030504040204" pitchFamily="34" charset="0"/>
                <a:cs typeface="Verdana" panose="020B0604030504040204" pitchFamily="34" charset="0"/>
              </a:rPr>
              <a:t>1</a:t>
            </a:r>
            <a:r>
              <a:rPr lang="en-US" sz="1050" dirty="0" smtClean="0">
                <a:latin typeface="Verdana" panose="020B0604030504040204" pitchFamily="34" charset="0"/>
                <a:ea typeface="Verdana" panose="020B0604030504040204" pitchFamily="34" charset="0"/>
                <a:cs typeface="Verdana" panose="020B0604030504040204" pitchFamily="34" charset="0"/>
              </a:rPr>
              <a:t> </a:t>
            </a:r>
            <a:r>
              <a:rPr lang="en-US" sz="1050" dirty="0">
                <a:latin typeface="Verdana" panose="020B0604030504040204" pitchFamily="34" charset="0"/>
                <a:ea typeface="Verdana" panose="020B0604030504040204" pitchFamily="34" charset="0"/>
                <a:cs typeface="Verdana" panose="020B0604030504040204" pitchFamily="34" charset="0"/>
              </a:rPr>
              <a:t>may help patients make better informed decisions about their healthcare. An example of these is the Choosing Wisely Patient </a:t>
            </a:r>
            <a:r>
              <a:rPr lang="en-US" sz="1050" dirty="0" smtClean="0">
                <a:latin typeface="Verdana" panose="020B0604030504040204" pitchFamily="34" charset="0"/>
                <a:ea typeface="Verdana" panose="020B0604030504040204" pitchFamily="34" charset="0"/>
                <a:cs typeface="Verdana" panose="020B0604030504040204" pitchFamily="34" charset="0"/>
              </a:rPr>
              <a:t>pamphlets</a:t>
            </a:r>
            <a:r>
              <a:rPr lang="en-US" sz="1050" baseline="30000" dirty="0" smtClean="0">
                <a:latin typeface="Verdana" panose="020B0604030504040204" pitchFamily="34" charset="0"/>
                <a:ea typeface="Verdana" panose="020B0604030504040204" pitchFamily="34" charset="0"/>
                <a:cs typeface="Verdana" panose="020B0604030504040204" pitchFamily="34" charset="0"/>
              </a:rPr>
              <a:t>2</a:t>
            </a:r>
            <a:r>
              <a:rPr lang="en-US" sz="1050" dirty="0" smtClean="0">
                <a:latin typeface="Verdana" panose="020B0604030504040204" pitchFamily="34" charset="0"/>
                <a:ea typeface="Verdana" panose="020B0604030504040204" pitchFamily="34" charset="0"/>
                <a:cs typeface="Verdana" panose="020B0604030504040204" pitchFamily="34" charset="0"/>
              </a:rPr>
              <a:t> </a:t>
            </a:r>
            <a:r>
              <a:rPr lang="en-US" sz="1050" dirty="0">
                <a:latin typeface="Verdana" panose="020B0604030504040204" pitchFamily="34" charset="0"/>
                <a:ea typeface="Verdana" panose="020B0604030504040204" pitchFamily="34" charset="0"/>
                <a:cs typeface="Verdana" panose="020B0604030504040204" pitchFamily="34" charset="0"/>
              </a:rPr>
              <a:t>(as shown on </a:t>
            </a:r>
            <a:r>
              <a:rPr lang="en-US" sz="1050" dirty="0" smtClean="0">
                <a:latin typeface="Verdana" panose="020B0604030504040204" pitchFamily="34" charset="0"/>
                <a:ea typeface="Verdana" panose="020B0604030504040204" pitchFamily="34" charset="0"/>
                <a:cs typeface="Verdana" panose="020B0604030504040204" pitchFamily="34" charset="0"/>
              </a:rPr>
              <a:t>the right hand </a:t>
            </a:r>
            <a:r>
              <a:rPr lang="en-US" sz="1050" dirty="0">
                <a:latin typeface="Verdana" panose="020B0604030504040204" pitchFamily="34" charset="0"/>
                <a:ea typeface="Verdana" panose="020B0604030504040204" pitchFamily="34" charset="0"/>
                <a:cs typeface="Verdana" panose="020B0604030504040204" pitchFamily="34" charset="0"/>
              </a:rPr>
              <a:t>of the slide). These pamphlets are geared towards explaining medical issues to patients in a format that is easier to understand. </a:t>
            </a:r>
          </a:p>
          <a:p>
            <a:endParaRPr lang="en-US" sz="1100" dirty="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US" sz="1100" dirty="0">
                <a:latin typeface="Verdana" panose="020B0604030504040204" pitchFamily="34" charset="0"/>
                <a:ea typeface="Verdana" panose="020B0604030504040204" pitchFamily="34" charset="0"/>
                <a:cs typeface="Verdana" panose="020B0604030504040204" pitchFamily="34" charset="0"/>
              </a:rPr>
              <a:t>------------------</a:t>
            </a:r>
          </a:p>
          <a:p>
            <a:pPr marL="0" marR="0" indent="0" algn="l" defTabSz="957518" rtl="0" eaLnBrk="1" fontAlgn="auto" latinLnBrk="0" hangingPunct="1">
              <a:lnSpc>
                <a:spcPct val="100000"/>
              </a:lnSpc>
              <a:spcBef>
                <a:spcPts val="0"/>
              </a:spcBef>
              <a:spcAft>
                <a:spcPts val="0"/>
              </a:spcAft>
              <a:buClrTx/>
              <a:buSzTx/>
              <a:buFontTx/>
              <a:buNone/>
              <a:tabLst/>
              <a:defRPr/>
            </a:pPr>
            <a:r>
              <a:rPr lang="en-CA" sz="1000" baseline="30000" dirty="0" smtClean="0">
                <a:latin typeface="Verdana" panose="020B0604030504040204" pitchFamily="34" charset="0"/>
                <a:ea typeface="Verdana" panose="020B0604030504040204" pitchFamily="34" charset="0"/>
                <a:cs typeface="Verdana" panose="020B0604030504040204" pitchFamily="34" charset="0"/>
              </a:rPr>
              <a:t>1</a:t>
            </a:r>
            <a:r>
              <a:rPr lang="en-US" sz="1000" u="none" dirty="0" smtClean="0">
                <a:latin typeface="Verdana" panose="020B0604030504040204" pitchFamily="34" charset="0"/>
                <a:ea typeface="Verdana" panose="020B0604030504040204" pitchFamily="34" charset="0"/>
                <a:cs typeface="Verdana" panose="020B0604030504040204" pitchFamily="34" charset="0"/>
              </a:rPr>
              <a:t>Canadian</a:t>
            </a:r>
            <a:r>
              <a:rPr lang="en-US" sz="1000" u="none" baseline="0" dirty="0" smtClean="0">
                <a:latin typeface="Verdana" panose="020B0604030504040204" pitchFamily="34" charset="0"/>
                <a:ea typeface="Verdana" panose="020B0604030504040204" pitchFamily="34" charset="0"/>
                <a:cs typeface="Verdana" panose="020B0604030504040204" pitchFamily="34" charset="0"/>
              </a:rPr>
              <a:t> Institute for Health Information. </a:t>
            </a:r>
            <a:r>
              <a:rPr lang="en-US" sz="1000" i="1" u="none" baseline="0" dirty="0" smtClean="0">
                <a:latin typeface="Verdana" panose="020B0604030504040204" pitchFamily="34" charset="0"/>
                <a:ea typeface="Verdana" panose="020B0604030504040204" pitchFamily="34" charset="0"/>
                <a:cs typeface="Verdana" panose="020B0604030504040204" pitchFamily="34" charset="0"/>
              </a:rPr>
              <a:t>In health care, more is not always better. </a:t>
            </a:r>
            <a:r>
              <a:rPr lang="en-CA" sz="1000" dirty="0" smtClean="0">
                <a:latin typeface="Verdana" panose="020B0604030504040204" pitchFamily="34" charset="0"/>
                <a:ea typeface="Verdana" panose="020B0604030504040204" pitchFamily="34" charset="0"/>
                <a:cs typeface="Verdana" panose="020B0604030504040204" pitchFamily="34" charset="0"/>
              </a:rPr>
              <a:t>Last retrieved September 28, 2017, from CIHI’s website: </a:t>
            </a:r>
            <a:r>
              <a:rPr lang="en-US" sz="1000" u="sng" baseline="0" dirty="0" smtClean="0">
                <a:latin typeface="Verdana" panose="020B0604030504040204" pitchFamily="34" charset="0"/>
                <a:ea typeface="Verdana" panose="020B0604030504040204" pitchFamily="34" charset="0"/>
                <a:cs typeface="Verdana" panose="020B0604030504040204" pitchFamily="34" charset="0"/>
              </a:rPr>
              <a:t>https://www.cihi.ca/en/land/data-in-action/in-health-care-more-is-not-always-better </a:t>
            </a:r>
            <a:r>
              <a:rPr lang="en-CA" sz="1000" dirty="0" smtClean="0">
                <a:latin typeface="Verdana" panose="020B0604030504040204" pitchFamily="34" charset="0"/>
                <a:ea typeface="Verdana" panose="020B0604030504040204" pitchFamily="34" charset="0"/>
                <a:cs typeface="Verdana" panose="020B0604030504040204" pitchFamily="34" charset="0"/>
              </a:rPr>
              <a:t>Choosing Wisely Canada. </a:t>
            </a:r>
            <a:endParaRPr lang="en-US" sz="1000" u="sng"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57518" rtl="0" eaLnBrk="1" fontAlgn="auto" latinLnBrk="0" hangingPunct="1">
              <a:lnSpc>
                <a:spcPct val="100000"/>
              </a:lnSpc>
              <a:spcBef>
                <a:spcPts val="0"/>
              </a:spcBef>
              <a:spcAft>
                <a:spcPts val="0"/>
              </a:spcAft>
              <a:buClrTx/>
              <a:buSzTx/>
              <a:buFontTx/>
              <a:buNone/>
              <a:tabLst/>
              <a:defRPr/>
            </a:pPr>
            <a:endParaRPr lang="en-CA" sz="1000" i="1" dirty="0" smtClean="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CA" sz="1000" baseline="30000" dirty="0" smtClean="0">
                <a:latin typeface="Verdana" panose="020B0604030504040204" pitchFamily="34" charset="0"/>
                <a:ea typeface="Verdana" panose="020B0604030504040204" pitchFamily="34" charset="0"/>
                <a:cs typeface="Verdana" panose="020B0604030504040204" pitchFamily="34" charset="0"/>
              </a:rPr>
              <a:t>2</a:t>
            </a:r>
            <a:r>
              <a:rPr lang="en-US" sz="1000" u="none" baseline="0" dirty="0" smtClean="0">
                <a:latin typeface="Verdana" panose="020B0604030504040204" pitchFamily="34" charset="0"/>
                <a:ea typeface="Verdana" panose="020B0604030504040204" pitchFamily="34" charset="0"/>
                <a:cs typeface="Verdana" panose="020B0604030504040204" pitchFamily="34" charset="0"/>
              </a:rPr>
              <a:t>Choosing Wisely Canada. </a:t>
            </a:r>
            <a:r>
              <a:rPr lang="en-CA" sz="1000" i="1" dirty="0" smtClean="0">
                <a:latin typeface="Verdana" panose="020B0604030504040204" pitchFamily="34" charset="0"/>
                <a:ea typeface="Verdana" panose="020B0604030504040204" pitchFamily="34" charset="0"/>
                <a:cs typeface="Verdana" panose="020B0604030504040204" pitchFamily="34" charset="0"/>
              </a:rPr>
              <a:t>Patient Pamphlets. </a:t>
            </a:r>
            <a:r>
              <a:rPr lang="en-CA" sz="1000" dirty="0" smtClean="0">
                <a:latin typeface="Verdana" panose="020B0604030504040204" pitchFamily="34" charset="0"/>
                <a:ea typeface="Verdana" panose="020B0604030504040204" pitchFamily="34" charset="0"/>
                <a:cs typeface="Verdana" panose="020B0604030504040204" pitchFamily="34" charset="0"/>
              </a:rPr>
              <a:t>Last retrieved August 31, 2017, from Choosing Wisely Canada’s website: </a:t>
            </a:r>
            <a:r>
              <a:rPr lang="en-CA" sz="1000" u="sng" dirty="0" smtClean="0">
                <a:latin typeface="Verdana" panose="020B0604030504040204" pitchFamily="34" charset="0"/>
                <a:ea typeface="Verdana" panose="020B0604030504040204" pitchFamily="34" charset="0"/>
                <a:cs typeface="Verdana" panose="020B0604030504040204" pitchFamily="34" charset="0"/>
              </a:rPr>
              <a:t>http://www.choosingwiselycanada.org/materials/</a:t>
            </a:r>
          </a:p>
        </p:txBody>
      </p:sp>
      <p:sp>
        <p:nvSpPr>
          <p:cNvPr id="4" name="Slide Number Placeholder 3"/>
          <p:cNvSpPr>
            <a:spLocks noGrp="1"/>
          </p:cNvSpPr>
          <p:nvPr>
            <p:ph type="sldNum" sz="quarter" idx="10"/>
          </p:nvPr>
        </p:nvSpPr>
        <p:spPr/>
        <p:txBody>
          <a:bodyPr/>
          <a:lstStyle/>
          <a:p>
            <a:fld id="{1DAD1941-59E6-4AF0-B07F-4B8F473A36E5}" type="slidenum">
              <a:rPr lang="en-US" smtClean="0"/>
              <a:pPr/>
              <a:t>26</a:t>
            </a:fld>
            <a:endParaRPr lang="en-US"/>
          </a:p>
        </p:txBody>
      </p:sp>
    </p:spTree>
    <p:extLst>
      <p:ext uri="{BB962C8B-B14F-4D97-AF65-F5344CB8AC3E}">
        <p14:creationId xmlns:p14="http://schemas.microsoft.com/office/powerpoint/2010/main" val="3655566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Verdana" panose="020B0604030504040204" pitchFamily="34" charset="0"/>
                <a:ea typeface="Verdana" panose="020B0604030504040204" pitchFamily="34" charset="0"/>
                <a:cs typeface="Verdana" panose="020B0604030504040204" pitchFamily="34" charset="0"/>
              </a:rPr>
              <a:t>The final two steps of the communication framework are ‘Provide Clear Recommendation(s)’ and ‘Agree on a plan of Action and Document.’</a:t>
            </a:r>
            <a:endParaRPr lang="en-CA" sz="105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27</a:t>
            </a:fld>
            <a:endParaRPr lang="en-US"/>
          </a:p>
        </p:txBody>
      </p:sp>
    </p:spTree>
    <p:extLst>
      <p:ext uri="{BB962C8B-B14F-4D97-AF65-F5344CB8AC3E}">
        <p14:creationId xmlns:p14="http://schemas.microsoft.com/office/powerpoint/2010/main" val="393720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latin typeface="Verdana" panose="020B0604030504040204" pitchFamily="34" charset="0"/>
                <a:ea typeface="Verdana" panose="020B0604030504040204" pitchFamily="34" charset="0"/>
                <a:cs typeface="Verdana" panose="020B0604030504040204" pitchFamily="34" charset="0"/>
              </a:rPr>
              <a:t>We have now reached the third and final part of the talk that will allow the residents to practice applying the communication framework to counsel patients about unnecessary tests and/or treatments that was taught in </a:t>
            </a:r>
            <a:r>
              <a:rPr lang="en-CA" sz="1050" b="1" dirty="0">
                <a:latin typeface="Verdana" panose="020B0604030504040204" pitchFamily="34" charset="0"/>
                <a:ea typeface="Verdana" panose="020B0604030504040204" pitchFamily="34" charset="0"/>
                <a:cs typeface="Verdana" panose="020B0604030504040204" pitchFamily="34" charset="0"/>
              </a:rPr>
              <a:t>Part 2</a:t>
            </a:r>
            <a:r>
              <a:rPr lang="en-CA" sz="1050" dirty="0">
                <a:latin typeface="Verdana" panose="020B0604030504040204" pitchFamily="34" charset="0"/>
                <a:ea typeface="Verdana" panose="020B0604030504040204" pitchFamily="34" charset="0"/>
                <a:cs typeface="Verdana" panose="020B0604030504040204" pitchFamily="34" charset="0"/>
              </a:rPr>
              <a:t>. </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CA" sz="1050" dirty="0">
                <a:latin typeface="Verdana" panose="020B0604030504040204" pitchFamily="34" charset="0"/>
                <a:ea typeface="Verdana" panose="020B0604030504040204" pitchFamily="34" charset="0"/>
                <a:cs typeface="Verdana" panose="020B0604030504040204" pitchFamily="34" charset="0"/>
              </a:rPr>
              <a:t>In a two hour session, approximately one hour should focus on </a:t>
            </a:r>
            <a:r>
              <a:rPr lang="en-CA" sz="1050" b="1" dirty="0">
                <a:latin typeface="Verdana" panose="020B0604030504040204" pitchFamily="34" charset="0"/>
                <a:ea typeface="Verdana" panose="020B0604030504040204" pitchFamily="34" charset="0"/>
                <a:cs typeface="Verdana" panose="020B0604030504040204" pitchFamily="34" charset="0"/>
              </a:rPr>
              <a:t>Part 3 </a:t>
            </a:r>
            <a:r>
              <a:rPr lang="en-CA" sz="1050" dirty="0">
                <a:latin typeface="Verdana" panose="020B0604030504040204" pitchFamily="34" charset="0"/>
                <a:ea typeface="Verdana" panose="020B0604030504040204" pitchFamily="34" charset="0"/>
                <a:cs typeface="Verdana" panose="020B0604030504040204" pitchFamily="34" charset="0"/>
              </a:rPr>
              <a:t>in order to allow ample time for the residents to practice the newly learned skill and receive feedback. </a:t>
            </a:r>
          </a:p>
        </p:txBody>
      </p:sp>
      <p:sp>
        <p:nvSpPr>
          <p:cNvPr id="4" name="Slide Number Placeholder 3"/>
          <p:cNvSpPr>
            <a:spLocks noGrp="1"/>
          </p:cNvSpPr>
          <p:nvPr>
            <p:ph type="sldNum" sz="quarter" idx="10"/>
          </p:nvPr>
        </p:nvSpPr>
        <p:spPr/>
        <p:txBody>
          <a:bodyPr/>
          <a:lstStyle/>
          <a:p>
            <a:fld id="{1DAD1941-59E6-4AF0-B07F-4B8F473A36E5}" type="slidenum">
              <a:rPr lang="en-US" smtClean="0"/>
              <a:pPr/>
              <a:t>28</a:t>
            </a:fld>
            <a:endParaRPr lang="en-US"/>
          </a:p>
        </p:txBody>
      </p:sp>
    </p:spTree>
    <p:extLst>
      <p:ext uri="{BB962C8B-B14F-4D97-AF65-F5344CB8AC3E}">
        <p14:creationId xmlns:p14="http://schemas.microsoft.com/office/powerpoint/2010/main" val="3420148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latin typeface="Verdana" panose="020B0604030504040204" pitchFamily="34" charset="0"/>
                <a:ea typeface="Verdana" panose="020B0604030504040204" pitchFamily="34" charset="0"/>
                <a:cs typeface="Verdana" panose="020B0604030504040204" pitchFamily="34" charset="0"/>
              </a:rPr>
              <a:t>Here we enter the final part of the talk where ideally the session should focus on having the residents or learners practice applying the communication framework to counsel patients about unnecessary tests and/or treatments. This is the section of the toolkit that should be the </a:t>
            </a:r>
            <a:r>
              <a:rPr lang="en-CA" sz="1050" b="1" i="1" dirty="0">
                <a:latin typeface="Verdana" panose="020B0604030504040204" pitchFamily="34" charset="0"/>
                <a:ea typeface="Verdana" panose="020B0604030504040204" pitchFamily="34" charset="0"/>
                <a:cs typeface="Verdana" panose="020B0604030504040204" pitchFamily="34" charset="0"/>
              </a:rPr>
              <a:t>focus</a:t>
            </a:r>
            <a:r>
              <a:rPr lang="en-CA" sz="1050" b="1" dirty="0">
                <a:latin typeface="Verdana" panose="020B0604030504040204" pitchFamily="34" charset="0"/>
                <a:ea typeface="Verdana" panose="020B0604030504040204" pitchFamily="34" charset="0"/>
                <a:cs typeface="Verdana" panose="020B0604030504040204" pitchFamily="34" charset="0"/>
              </a:rPr>
              <a:t> </a:t>
            </a:r>
            <a:r>
              <a:rPr lang="en-CA" sz="1050" dirty="0">
                <a:latin typeface="Verdana" panose="020B0604030504040204" pitchFamily="34" charset="0"/>
                <a:ea typeface="Verdana" panose="020B0604030504040204" pitchFamily="34" charset="0"/>
                <a:cs typeface="Verdana" panose="020B0604030504040204" pitchFamily="34" charset="0"/>
              </a:rPr>
              <a:t>of your session.</a:t>
            </a:r>
          </a:p>
        </p:txBody>
      </p:sp>
      <p:sp>
        <p:nvSpPr>
          <p:cNvPr id="4" name="Slide Number Placeholder 3"/>
          <p:cNvSpPr>
            <a:spLocks noGrp="1"/>
          </p:cNvSpPr>
          <p:nvPr>
            <p:ph type="sldNum" sz="quarter" idx="10"/>
          </p:nvPr>
        </p:nvSpPr>
        <p:spPr/>
        <p:txBody>
          <a:bodyPr/>
          <a:lstStyle/>
          <a:p>
            <a:fld id="{1DAD1941-59E6-4AF0-B07F-4B8F473A36E5}" type="slidenum">
              <a:rPr lang="en-US" smtClean="0"/>
              <a:pPr/>
              <a:t>29</a:t>
            </a:fld>
            <a:endParaRPr lang="en-US"/>
          </a:p>
        </p:txBody>
      </p:sp>
    </p:spTree>
    <p:extLst>
      <p:ext uri="{BB962C8B-B14F-4D97-AF65-F5344CB8AC3E}">
        <p14:creationId xmlns:p14="http://schemas.microsoft.com/office/powerpoint/2010/main" val="13263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defRPr/>
            </a:pPr>
            <a:r>
              <a:rPr lang="en-US" sz="1050" dirty="0">
                <a:latin typeface="Verdana" panose="020B0604030504040204" pitchFamily="34" charset="0"/>
                <a:ea typeface="Verdana" panose="020B0604030504040204" pitchFamily="34" charset="0"/>
                <a:cs typeface="Verdana" panose="020B0604030504040204" pitchFamily="34" charset="0"/>
              </a:rPr>
              <a:t>In a two hour session, approximately 20 minutes should be allotted to </a:t>
            </a:r>
            <a:r>
              <a:rPr lang="en-US" sz="1050" b="1" dirty="0">
                <a:latin typeface="Verdana" panose="020B0604030504040204" pitchFamily="34" charset="0"/>
                <a:ea typeface="Verdana" panose="020B0604030504040204" pitchFamily="34" charset="0"/>
                <a:cs typeface="Verdana" panose="020B0604030504040204" pitchFamily="34" charset="0"/>
              </a:rPr>
              <a:t>Part 1.</a:t>
            </a:r>
            <a:endParaRPr lang="en-CA" sz="1050" b="1"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3</a:t>
            </a:fld>
            <a:endParaRPr lang="en-US"/>
          </a:p>
        </p:txBody>
      </p:sp>
    </p:spTree>
    <p:extLst>
      <p:ext uri="{BB962C8B-B14F-4D97-AF65-F5344CB8AC3E}">
        <p14:creationId xmlns:p14="http://schemas.microsoft.com/office/powerpoint/2010/main" val="3895091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latin typeface="Verdana" panose="020B0604030504040204" pitchFamily="34" charset="0"/>
                <a:ea typeface="Verdana" panose="020B0604030504040204" pitchFamily="34" charset="0"/>
                <a:cs typeface="Verdana" panose="020B0604030504040204" pitchFamily="34" charset="0"/>
              </a:rPr>
              <a:t>The above video will demonstrate how the framework can be used in a real scenario with a patient.</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US" sz="1050" dirty="0" smtClean="0">
                <a:latin typeface="Verdana" panose="020B0604030504040204" pitchFamily="34" charset="0"/>
                <a:ea typeface="Verdana" panose="020B0604030504040204" pitchFamily="34" charset="0"/>
                <a:cs typeface="Verdana" panose="020B0604030504040204" pitchFamily="34" charset="0"/>
              </a:rPr>
              <a:t>This </a:t>
            </a:r>
            <a:r>
              <a:rPr lang="en-US" sz="1050" dirty="0">
                <a:latin typeface="Verdana" panose="020B0604030504040204" pitchFamily="34" charset="0"/>
                <a:ea typeface="Verdana" panose="020B0604030504040204" pitchFamily="34" charset="0"/>
                <a:cs typeface="Verdana" panose="020B0604030504040204" pitchFamily="34" charset="0"/>
              </a:rPr>
              <a:t>scenario is of a patient requesting an MRI for back pain in his family physician’s office. While no video is perfect, this one is meant to highlight some of the elements discussed in the framework.</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After showing the video, have a discussion with the group focused on some of the below questions:</a:t>
            </a:r>
            <a:endParaRPr lang="en-CA" sz="1050" dirty="0">
              <a:latin typeface="Verdana" panose="020B0604030504040204" pitchFamily="34" charset="0"/>
              <a:ea typeface="Verdana" panose="020B0604030504040204" pitchFamily="34" charset="0"/>
              <a:cs typeface="Verdana" panose="020B0604030504040204" pitchFamily="34" charset="0"/>
            </a:endParaRPr>
          </a:p>
          <a:p>
            <a:pPr marL="179535" indent="-179535">
              <a:buFont typeface="Arial" panose="020B0604020202020204" pitchFamily="34" charset="0"/>
              <a:buChar char="•"/>
            </a:pPr>
            <a:r>
              <a:rPr lang="en-US" sz="1050" dirty="0">
                <a:latin typeface="Verdana" panose="020B0604030504040204" pitchFamily="34" charset="0"/>
                <a:ea typeface="Verdana" panose="020B0604030504040204" pitchFamily="34" charset="0"/>
                <a:cs typeface="Verdana" panose="020B0604030504040204" pitchFamily="34" charset="0"/>
              </a:rPr>
              <a:t>What did the physician do well in the interaction with the patient?</a:t>
            </a:r>
            <a:endParaRPr lang="en-CA" sz="1050" dirty="0">
              <a:latin typeface="Verdana" panose="020B0604030504040204" pitchFamily="34" charset="0"/>
              <a:ea typeface="Verdana" panose="020B0604030504040204" pitchFamily="34" charset="0"/>
              <a:cs typeface="Verdana" panose="020B0604030504040204" pitchFamily="34" charset="0"/>
            </a:endParaRPr>
          </a:p>
          <a:p>
            <a:pPr marL="179535" indent="-179535">
              <a:buFont typeface="Arial" panose="020B0604020202020204" pitchFamily="34" charset="0"/>
              <a:buChar char="•"/>
            </a:pPr>
            <a:r>
              <a:rPr lang="en-US" sz="1050" dirty="0">
                <a:latin typeface="Verdana" panose="020B0604030504040204" pitchFamily="34" charset="0"/>
                <a:ea typeface="Verdana" panose="020B0604030504040204" pitchFamily="34" charset="0"/>
                <a:cs typeface="Verdana" panose="020B0604030504040204" pitchFamily="34" charset="0"/>
              </a:rPr>
              <a:t>What could have been improved upon?</a:t>
            </a:r>
            <a:endParaRPr lang="en-CA" sz="1050" dirty="0">
              <a:latin typeface="Verdana" panose="020B0604030504040204" pitchFamily="34" charset="0"/>
              <a:ea typeface="Verdana" panose="020B0604030504040204" pitchFamily="34" charset="0"/>
              <a:cs typeface="Verdana" panose="020B0604030504040204" pitchFamily="34" charset="0"/>
            </a:endParaRPr>
          </a:p>
          <a:p>
            <a:pPr marL="179535" indent="-179535">
              <a:buFont typeface="Arial" panose="020B0604020202020204" pitchFamily="34" charset="0"/>
              <a:buChar char="•"/>
            </a:pPr>
            <a:r>
              <a:rPr lang="en-US" sz="1050" dirty="0">
                <a:latin typeface="Verdana" panose="020B0604030504040204" pitchFamily="34" charset="0"/>
                <a:ea typeface="Verdana" panose="020B0604030504040204" pitchFamily="34" charset="0"/>
                <a:cs typeface="Verdana" panose="020B0604030504040204" pitchFamily="34" charset="0"/>
              </a:rPr>
              <a:t>How would you handle the interact</a:t>
            </a:r>
          </a:p>
          <a:p>
            <a:pPr marL="179535" indent="-179535">
              <a:buFont typeface="Arial" panose="020B0604020202020204" pitchFamily="34" charset="0"/>
              <a:buChar char="•"/>
            </a:pPr>
            <a:r>
              <a:rPr lang="en-US" sz="1050" dirty="0">
                <a:latin typeface="Verdana" panose="020B0604030504040204" pitchFamily="34" charset="0"/>
                <a:ea typeface="Verdana" panose="020B0604030504040204" pitchFamily="34" charset="0"/>
                <a:cs typeface="Verdana" panose="020B0604030504040204" pitchFamily="34" charset="0"/>
              </a:rPr>
              <a:t>ion if the patient continued to be more insistent that the test/treatment was required?</a:t>
            </a:r>
          </a:p>
          <a:p>
            <a:pPr marL="179535" indent="-179535">
              <a:buFont typeface="Arial" panose="020B0604020202020204" pitchFamily="34" charset="0"/>
              <a:buChar char="•"/>
            </a:pPr>
            <a:endParaRPr lang="en-US" sz="1100" dirty="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US" sz="1100" dirty="0">
                <a:latin typeface="Verdana" panose="020B0604030504040204" pitchFamily="34" charset="0"/>
                <a:ea typeface="Verdana" panose="020B0604030504040204" pitchFamily="34" charset="0"/>
                <a:cs typeface="Verdana" panose="020B0604030504040204" pitchFamily="34" charset="0"/>
              </a:rPr>
              <a:t>------------------</a:t>
            </a:r>
          </a:p>
          <a:p>
            <a:pPr defTabSz="957518">
              <a:defRPr/>
            </a:pPr>
            <a:r>
              <a:rPr lang="en-CA" sz="1000" baseline="30000" dirty="0">
                <a:latin typeface="Verdana" panose="020B0604030504040204" pitchFamily="34" charset="0"/>
                <a:ea typeface="Verdana" panose="020B0604030504040204" pitchFamily="34" charset="0"/>
                <a:cs typeface="Verdana" panose="020B0604030504040204" pitchFamily="34" charset="0"/>
              </a:rPr>
              <a:t>1</a:t>
            </a:r>
            <a:r>
              <a:rPr lang="en-CA" sz="1000" dirty="0">
                <a:latin typeface="Verdana" panose="020B0604030504040204" pitchFamily="34" charset="0"/>
                <a:ea typeface="Verdana" panose="020B0604030504040204" pitchFamily="34" charset="0"/>
                <a:cs typeface="Verdana" panose="020B0604030504040204" pitchFamily="34" charset="0"/>
              </a:rPr>
              <a:t>Choosing Wisely</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i="1" dirty="0">
                <a:latin typeface="Verdana" panose="020B0604030504040204" pitchFamily="34" charset="0"/>
                <a:ea typeface="Verdana" panose="020B0604030504040204" pitchFamily="34" charset="0"/>
                <a:cs typeface="Verdana" panose="020B0604030504040204" pitchFamily="34" charset="0"/>
              </a:rPr>
              <a:t>Patient with Back Pain who requests an MRI. </a:t>
            </a:r>
            <a:r>
              <a:rPr lang="en-US" sz="1000" dirty="0">
                <a:latin typeface="Verdana" panose="020B0604030504040204" pitchFamily="34" charset="0"/>
                <a:ea typeface="Verdana" panose="020B0604030504040204" pitchFamily="34" charset="0"/>
                <a:cs typeface="Verdana" panose="020B0604030504040204" pitchFamily="34" charset="0"/>
              </a:rPr>
              <a:t>Last retrieved August 31, 2017 from the ABIM Foundation’s YouTube page: https://www.youtube.com/watch?v=cJLuxDbBs1w </a:t>
            </a: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US" sz="1000" i="1" dirty="0" smtClean="0">
                <a:latin typeface="Verdana" panose="020B0604030504040204" pitchFamily="34" charset="0"/>
                <a:ea typeface="Verdana" panose="020B0604030504040204" pitchFamily="34" charset="0"/>
                <a:cs typeface="Verdana" panose="020B0604030504040204" pitchFamily="34" charset="0"/>
              </a:rPr>
              <a:t>The Royal College of Physicians appreciates the ABIM Foundation for granting permission to use this Choosing Wisely module as part of its work to educate clinicians across Canada. </a:t>
            </a:r>
            <a:endParaRPr lang="en-CA" sz="1000" i="1" dirty="0">
              <a:latin typeface="Verdana" panose="020B0604030504040204" pitchFamily="34" charset="0"/>
              <a:ea typeface="Verdana" panose="020B0604030504040204" pitchFamily="34" charset="0"/>
              <a:cs typeface="Verdana" panose="020B0604030504040204" pitchFamily="34" charset="0"/>
            </a:endParaRPr>
          </a:p>
          <a:p>
            <a:pPr marL="179535" indent="-179535">
              <a:buFont typeface="Arial" panose="020B0604020202020204" pitchFamily="34" charset="0"/>
              <a:buChar char="•"/>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1DAD1941-59E6-4AF0-B07F-4B8F473A36E5}" type="slidenum">
              <a:rPr lang="en-US" smtClean="0"/>
              <a:pPr/>
              <a:t>30</a:t>
            </a:fld>
            <a:endParaRPr lang="en-US" dirty="0"/>
          </a:p>
        </p:txBody>
      </p:sp>
    </p:spTree>
    <p:extLst>
      <p:ext uri="{BB962C8B-B14F-4D97-AF65-F5344CB8AC3E}">
        <p14:creationId xmlns:p14="http://schemas.microsoft.com/office/powerpoint/2010/main" val="201275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a:latin typeface="Verdana" panose="020B0604030504040204" pitchFamily="34" charset="0"/>
                <a:ea typeface="Verdana" panose="020B0604030504040204" pitchFamily="34" charset="0"/>
                <a:cs typeface="Verdana" panose="020B0604030504040204" pitchFamily="34" charset="0"/>
              </a:rPr>
              <a:t>This is an opportunity for the trainees to practice the communication framework. This toolkits contains two sample OSCE scenarios that can be used to role play these skills</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Ideally, the trainees will be broken up into groups of three. One trainee will be role-playing as the physician; another as the patient; and a third as the observer. Role-plays can be modified based on your setting, number and type of participants. </a:t>
            </a: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CA" sz="1050" dirty="0">
                <a:latin typeface="Verdana" panose="020B0604030504040204" pitchFamily="34" charset="0"/>
                <a:ea typeface="Verdana" panose="020B0604030504040204" pitchFamily="34" charset="0"/>
                <a:cs typeface="Verdana" panose="020B0604030504040204" pitchFamily="34" charset="0"/>
              </a:rPr>
              <a:t>Time should be allotted for appropriate debriefing of the role-play. </a:t>
            </a:r>
          </a:p>
        </p:txBody>
      </p:sp>
      <p:sp>
        <p:nvSpPr>
          <p:cNvPr id="4" name="Slide Number Placeholder 3"/>
          <p:cNvSpPr>
            <a:spLocks noGrp="1"/>
          </p:cNvSpPr>
          <p:nvPr>
            <p:ph type="sldNum" sz="quarter" idx="10"/>
          </p:nvPr>
        </p:nvSpPr>
        <p:spPr/>
        <p:txBody>
          <a:bodyPr/>
          <a:lstStyle/>
          <a:p>
            <a:fld id="{1DAD1941-59E6-4AF0-B07F-4B8F473A36E5}" type="slidenum">
              <a:rPr lang="en-US" smtClean="0"/>
              <a:pPr/>
              <a:t>31</a:t>
            </a:fld>
            <a:endParaRPr lang="en-US" dirty="0"/>
          </a:p>
        </p:txBody>
      </p:sp>
    </p:spTree>
    <p:extLst>
      <p:ext uri="{BB962C8B-B14F-4D97-AF65-F5344CB8AC3E}">
        <p14:creationId xmlns:p14="http://schemas.microsoft.com/office/powerpoint/2010/main" val="2990902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Verdana" panose="020B0604030504040204" pitchFamily="34" charset="0"/>
                <a:ea typeface="Verdana" panose="020B0604030504040204" pitchFamily="34" charset="0"/>
                <a:cs typeface="Verdana" panose="020B0604030504040204" pitchFamily="34" charset="0"/>
              </a:rPr>
              <a:t>This is the final slide of the presentation summarizes a few key points:</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The first part of the presentation provided a background on resource stewardship. It is important to remind trainees that providing unnecessary care to patients exposes the patient and the system to harm (not just financial harm). And, although patients/family requesting an unnecessary test/treatment is only one of many reasons for overuse, it is the reason that can potentially be overcome by communication. </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The focus then shifted to a communication framework that can be applied when a patient/family is requesting an unnecessary test/treatment. The framework emphasized that when discussing resource stewardship with patients, it is crucial to participate in shared decision making. </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US" sz="1050" dirty="0" smtClean="0">
                <a:latin typeface="Verdana" panose="020B0604030504040204" pitchFamily="34" charset="0"/>
                <a:ea typeface="Verdana" panose="020B0604030504040204" pitchFamily="34" charset="0"/>
                <a:cs typeface="Verdana" panose="020B0604030504040204" pitchFamily="34" charset="0"/>
              </a:rPr>
              <a:t>Finally,</a:t>
            </a:r>
            <a:r>
              <a:rPr lang="en-US" sz="1050" baseline="0" dirty="0" smtClean="0">
                <a:latin typeface="Verdana" panose="020B0604030504040204" pitchFamily="34" charset="0"/>
                <a:ea typeface="Verdana" panose="020B0604030504040204" pitchFamily="34" charset="0"/>
                <a:cs typeface="Verdana" panose="020B0604030504040204" pitchFamily="34" charset="0"/>
              </a:rPr>
              <a:t> g</a:t>
            </a:r>
            <a:r>
              <a:rPr lang="en-US" sz="1050" dirty="0" smtClean="0">
                <a:latin typeface="Verdana" panose="020B0604030504040204" pitchFamily="34" charset="0"/>
                <a:ea typeface="Verdana" panose="020B0604030504040204" pitchFamily="34" charset="0"/>
                <a:cs typeface="Verdana" panose="020B0604030504040204" pitchFamily="34" charset="0"/>
              </a:rPr>
              <a:t>iven </a:t>
            </a:r>
            <a:r>
              <a:rPr lang="en-US" sz="1050" dirty="0">
                <a:latin typeface="Verdana" panose="020B0604030504040204" pitchFamily="34" charset="0"/>
                <a:ea typeface="Verdana" panose="020B0604030504040204" pitchFamily="34" charset="0"/>
                <a:cs typeface="Verdana" panose="020B0604030504040204" pitchFamily="34" charset="0"/>
              </a:rPr>
              <a:t>that this is such a complex task, the last part of the </a:t>
            </a:r>
            <a:r>
              <a:rPr lang="en-US" sz="1050" dirty="0" smtClean="0">
                <a:latin typeface="Verdana" panose="020B0604030504040204" pitchFamily="34" charset="0"/>
                <a:ea typeface="Verdana" panose="020B0604030504040204" pitchFamily="34" charset="0"/>
                <a:cs typeface="Verdana" panose="020B0604030504040204" pitchFamily="34" charset="0"/>
              </a:rPr>
              <a:t>talk provides </a:t>
            </a:r>
            <a:r>
              <a:rPr lang="en-US" sz="1050" dirty="0">
                <a:latin typeface="Verdana" panose="020B0604030504040204" pitchFamily="34" charset="0"/>
                <a:ea typeface="Verdana" panose="020B0604030504040204" pitchFamily="34" charset="0"/>
                <a:cs typeface="Verdana" panose="020B0604030504040204" pitchFamily="34" charset="0"/>
              </a:rPr>
              <a:t>a video as an example of how the framework can be applied and allowed trainees to participate in a role-play exercise for practice. </a:t>
            </a: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32</a:t>
            </a:fld>
            <a:endParaRPr lang="en-CA" dirty="0">
              <a:solidFill>
                <a:prstClr val="black"/>
              </a:solidFill>
            </a:endParaRPr>
          </a:p>
        </p:txBody>
      </p:sp>
    </p:spTree>
    <p:extLst>
      <p:ext uri="{BB962C8B-B14F-4D97-AF65-F5344CB8AC3E}">
        <p14:creationId xmlns:p14="http://schemas.microsoft.com/office/powerpoint/2010/main" val="151346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DAD1941-59E6-4AF0-B07F-4B8F473A36E5}" type="slidenum">
              <a:rPr lang="en-US" smtClean="0"/>
              <a:pPr/>
              <a:t>4</a:t>
            </a:fld>
            <a:endParaRPr lang="en-US"/>
          </a:p>
        </p:txBody>
      </p:sp>
    </p:spTree>
    <p:extLst>
      <p:ext uri="{BB962C8B-B14F-4D97-AF65-F5344CB8AC3E}">
        <p14:creationId xmlns:p14="http://schemas.microsoft.com/office/powerpoint/2010/main" val="193803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b="1" i="1" dirty="0">
                <a:latin typeface="Verdana" panose="020B0604030504040204" pitchFamily="34" charset="0"/>
                <a:ea typeface="Verdana" panose="020B0604030504040204" pitchFamily="34" charset="0"/>
                <a:cs typeface="Verdana" panose="020B0604030504040204" pitchFamily="34" charset="0"/>
              </a:rPr>
              <a:t>Resource stewardship is the appropriate and responsible use of resources to achieve high value, effective care</a:t>
            </a:r>
            <a:r>
              <a:rPr lang="en-CA" sz="1050" i="1" dirty="0">
                <a:latin typeface="Verdana" panose="020B0604030504040204" pitchFamily="34" charset="0"/>
                <a:ea typeface="Verdana" panose="020B0604030504040204" pitchFamily="34" charset="0"/>
                <a:cs typeface="Verdana" panose="020B0604030504040204" pitchFamily="34" charset="0"/>
              </a:rPr>
              <a:t>.</a:t>
            </a:r>
            <a:endParaRPr lang="en-US" sz="1050" i="1" dirty="0">
              <a:latin typeface="Verdana" panose="020B0604030504040204" pitchFamily="34" charset="0"/>
              <a:ea typeface="Verdana" panose="020B0604030504040204" pitchFamily="34" charset="0"/>
              <a:cs typeface="Verdana" panose="020B0604030504040204" pitchFamily="34" charset="0"/>
            </a:endParaRPr>
          </a:p>
          <a:p>
            <a:r>
              <a:rPr lang="en-CA" sz="1050" dirty="0">
                <a:latin typeface="Verdana" panose="020B0604030504040204" pitchFamily="34" charset="0"/>
                <a:ea typeface="Verdana" panose="020B0604030504040204" pitchFamily="34" charset="0"/>
                <a:cs typeface="Verdana" panose="020B0604030504040204" pitchFamily="34" charset="0"/>
              </a:rPr>
              <a:t> </a:t>
            </a:r>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CA" sz="1050" dirty="0" smtClean="0">
                <a:latin typeface="Verdana" panose="020B0604030504040204" pitchFamily="34" charset="0"/>
                <a:ea typeface="Verdana" panose="020B0604030504040204" pitchFamily="34" charset="0"/>
                <a:cs typeface="Verdana" panose="020B0604030504040204" pitchFamily="34" charset="0"/>
              </a:rPr>
              <a:t>Berwick</a:t>
            </a:r>
            <a:r>
              <a:rPr lang="en-US" sz="1050" baseline="30000" dirty="0" smtClean="0">
                <a:latin typeface="Verdana" panose="020B0604030504040204" pitchFamily="34" charset="0"/>
                <a:ea typeface="Verdana" panose="020B0604030504040204" pitchFamily="34" charset="0"/>
                <a:cs typeface="Verdana" panose="020B0604030504040204" pitchFamily="34" charset="0"/>
              </a:rPr>
              <a:t>1 </a:t>
            </a:r>
            <a:r>
              <a:rPr lang="en-CA" sz="1050" dirty="0" smtClean="0">
                <a:latin typeface="Verdana" panose="020B0604030504040204" pitchFamily="34" charset="0"/>
                <a:ea typeface="Verdana" panose="020B0604030504040204" pitchFamily="34" charset="0"/>
                <a:cs typeface="Verdana" panose="020B0604030504040204" pitchFamily="34" charset="0"/>
              </a:rPr>
              <a:t>has </a:t>
            </a:r>
            <a:r>
              <a:rPr lang="en-CA" sz="1050" dirty="0">
                <a:latin typeface="Verdana" panose="020B0604030504040204" pitchFamily="34" charset="0"/>
                <a:ea typeface="Verdana" panose="020B0604030504040204" pitchFamily="34" charset="0"/>
                <a:cs typeface="Verdana" panose="020B0604030504040204" pitchFamily="34" charset="0"/>
              </a:rPr>
              <a:t>noted three types of quality and safety problems </a:t>
            </a:r>
            <a:r>
              <a:rPr lang="en-CA" sz="1050" b="1" dirty="0">
                <a:latin typeface="Verdana" panose="020B0604030504040204" pitchFamily="34" charset="0"/>
                <a:ea typeface="Verdana" panose="020B0604030504040204" pitchFamily="34" charset="0"/>
                <a:cs typeface="Verdana" panose="020B0604030504040204" pitchFamily="34" charset="0"/>
              </a:rPr>
              <a:t>related to stewardship</a:t>
            </a:r>
            <a:r>
              <a:rPr lang="en-US" sz="1050" dirty="0">
                <a:latin typeface="Verdana" panose="020B0604030504040204" pitchFamily="34" charset="0"/>
                <a:ea typeface="Verdana" panose="020B0604030504040204" pitchFamily="34" charset="0"/>
                <a:cs typeface="Verdana" panose="020B0604030504040204" pitchFamily="34" charset="0"/>
              </a:rPr>
              <a:t>: </a:t>
            </a:r>
            <a:r>
              <a:rPr lang="en-CA" sz="1050" dirty="0">
                <a:latin typeface="Verdana" panose="020B0604030504040204" pitchFamily="34" charset="0"/>
                <a:ea typeface="Verdana" panose="020B0604030504040204" pitchFamily="34" charset="0"/>
                <a:cs typeface="Verdana" panose="020B0604030504040204" pitchFamily="34" charset="0"/>
              </a:rPr>
              <a:t>1) </a:t>
            </a:r>
            <a:r>
              <a:rPr lang="en-CA" sz="1050" b="1" dirty="0">
                <a:latin typeface="Verdana" panose="020B0604030504040204" pitchFamily="34" charset="0"/>
                <a:ea typeface="Verdana" panose="020B0604030504040204" pitchFamily="34" charset="0"/>
                <a:cs typeface="Verdana" panose="020B0604030504040204" pitchFamily="34" charset="0"/>
              </a:rPr>
              <a:t>Underuse</a:t>
            </a:r>
            <a:r>
              <a:rPr lang="en-CA" sz="1050" dirty="0">
                <a:latin typeface="Verdana" panose="020B0604030504040204" pitchFamily="34" charset="0"/>
                <a:ea typeface="Verdana" panose="020B0604030504040204" pitchFamily="34" charset="0"/>
                <a:cs typeface="Verdana" panose="020B0604030504040204" pitchFamily="34" charset="0"/>
              </a:rPr>
              <a:t>, 2) </a:t>
            </a:r>
            <a:r>
              <a:rPr lang="en-CA" sz="1050" b="1" dirty="0">
                <a:latin typeface="Verdana" panose="020B0604030504040204" pitchFamily="34" charset="0"/>
                <a:ea typeface="Verdana" panose="020B0604030504040204" pitchFamily="34" charset="0"/>
                <a:cs typeface="Verdana" panose="020B0604030504040204" pitchFamily="34" charset="0"/>
              </a:rPr>
              <a:t>Misuse</a:t>
            </a:r>
            <a:r>
              <a:rPr lang="en-CA" sz="1050" dirty="0">
                <a:latin typeface="Verdana" panose="020B0604030504040204" pitchFamily="34" charset="0"/>
                <a:ea typeface="Verdana" panose="020B0604030504040204" pitchFamily="34" charset="0"/>
                <a:cs typeface="Verdana" panose="020B0604030504040204" pitchFamily="34" charset="0"/>
              </a:rPr>
              <a:t> &amp; 3) </a:t>
            </a:r>
            <a:r>
              <a:rPr lang="en-CA" sz="1050" b="1" dirty="0">
                <a:latin typeface="Verdana" panose="020B0604030504040204" pitchFamily="34" charset="0"/>
                <a:ea typeface="Verdana" panose="020B0604030504040204" pitchFamily="34" charset="0"/>
                <a:cs typeface="Verdana" panose="020B0604030504040204" pitchFamily="34" charset="0"/>
              </a:rPr>
              <a:t>Overuse </a:t>
            </a:r>
            <a:r>
              <a:rPr lang="en-CA" sz="1050" dirty="0">
                <a:latin typeface="Verdana" panose="020B0604030504040204" pitchFamily="34" charset="0"/>
                <a:ea typeface="Verdana" panose="020B0604030504040204" pitchFamily="34" charset="0"/>
                <a:cs typeface="Verdana" panose="020B0604030504040204" pitchFamily="34" charset="0"/>
              </a:rPr>
              <a:t> </a:t>
            </a:r>
          </a:p>
          <a:p>
            <a:endParaRPr lang="en-US" sz="1050" dirty="0">
              <a:latin typeface="Verdana" panose="020B0604030504040204" pitchFamily="34" charset="0"/>
              <a:ea typeface="Verdana" panose="020B0604030504040204" pitchFamily="34" charset="0"/>
              <a:cs typeface="Verdana" panose="020B0604030504040204" pitchFamily="34" charset="0"/>
            </a:endParaRPr>
          </a:p>
          <a:p>
            <a:r>
              <a:rPr lang="en-CA" sz="1050" dirty="0">
                <a:latin typeface="Verdana" panose="020B0604030504040204" pitchFamily="34" charset="0"/>
                <a:ea typeface="Verdana" panose="020B0604030504040204" pitchFamily="34" charset="0"/>
                <a:cs typeface="Verdana" panose="020B0604030504040204" pitchFamily="34" charset="0"/>
              </a:rPr>
              <a:t>Resource stewardship is so important that it is included as a key competency under the ‘Leader’ role in the CanMEDS framework.</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lang="en-CA" sz="1050" dirty="0">
              <a:latin typeface="Verdana" panose="020B0604030504040204" pitchFamily="34" charset="0"/>
              <a:ea typeface="Verdana" panose="020B0604030504040204" pitchFamily="34" charset="0"/>
              <a:cs typeface="Verdana" panose="020B0604030504040204" pitchFamily="34" charset="0"/>
            </a:endParaRPr>
          </a:p>
          <a:p>
            <a:r>
              <a:rPr lang="en-CA" sz="1050" dirty="0">
                <a:latin typeface="Verdana" panose="020B0604030504040204" pitchFamily="34" charset="0"/>
                <a:ea typeface="Verdana" panose="020B0604030504040204" pitchFamily="34" charset="0"/>
                <a:cs typeface="Verdana" panose="020B0604030504040204" pitchFamily="34" charset="0"/>
              </a:rPr>
              <a:t>Terms and concepts that are synonymous with overuse include </a:t>
            </a:r>
            <a:r>
              <a:rPr lang="en-CA" sz="1050" dirty="0" err="1">
                <a:latin typeface="Verdana" panose="020B0604030504040204" pitchFamily="34" charset="0"/>
                <a:ea typeface="Verdana" panose="020B0604030504040204" pitchFamily="34" charset="0"/>
                <a:cs typeface="Verdana" panose="020B0604030504040204" pitchFamily="34" charset="0"/>
              </a:rPr>
              <a:t>overdiagnosis</a:t>
            </a:r>
            <a:r>
              <a:rPr lang="en-CA" sz="1050" dirty="0">
                <a:latin typeface="Verdana" panose="020B0604030504040204" pitchFamily="34" charset="0"/>
                <a:ea typeface="Verdana" panose="020B0604030504040204" pitchFamily="34" charset="0"/>
                <a:cs typeface="Verdana" panose="020B0604030504040204" pitchFamily="34" charset="0"/>
              </a:rPr>
              <a:t>; </a:t>
            </a:r>
            <a:r>
              <a:rPr lang="en-CA" sz="1050" dirty="0" err="1">
                <a:latin typeface="Verdana" panose="020B0604030504040204" pitchFamily="34" charset="0"/>
                <a:ea typeface="Verdana" panose="020B0604030504040204" pitchFamily="34" charset="0"/>
                <a:cs typeface="Verdana" panose="020B0604030504040204" pitchFamily="34" charset="0"/>
              </a:rPr>
              <a:t>overtesting</a:t>
            </a:r>
            <a:r>
              <a:rPr lang="en-CA" sz="1050" dirty="0">
                <a:latin typeface="Verdana" panose="020B0604030504040204" pitchFamily="34" charset="0"/>
                <a:ea typeface="Verdana" panose="020B0604030504040204" pitchFamily="34" charset="0"/>
                <a:cs typeface="Verdana" panose="020B0604030504040204" pitchFamily="34" charset="0"/>
              </a:rPr>
              <a:t>; overtreatment; too much medicine; inappropriateness; overutilization; waste; low-value care</a:t>
            </a:r>
            <a:r>
              <a:rPr lang="en-CA" sz="1050" dirty="0" smtClean="0">
                <a:latin typeface="Verdana" panose="020B0604030504040204" pitchFamily="34" charset="0"/>
                <a:ea typeface="Verdana" panose="020B0604030504040204" pitchFamily="34" charset="0"/>
                <a:cs typeface="Verdana" panose="020B0604030504040204" pitchFamily="34" charset="0"/>
              </a:rPr>
              <a:t>.</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a:t>
            </a:r>
          </a:p>
          <a:p>
            <a:r>
              <a:rPr lang="en-US" sz="1000" baseline="30000" dirty="0" smtClean="0">
                <a:latin typeface="Verdana" panose="020B0604030504040204" pitchFamily="34" charset="0"/>
                <a:ea typeface="Verdana" panose="020B0604030504040204" pitchFamily="34" charset="0"/>
                <a:cs typeface="Verdana" panose="020B0604030504040204" pitchFamily="34" charset="0"/>
              </a:rPr>
              <a:t>1</a:t>
            </a:r>
            <a:r>
              <a:rPr lang="en-US" sz="1000" dirty="0" smtClean="0">
                <a:latin typeface="Verdana" panose="020B0604030504040204" pitchFamily="34" charset="0"/>
                <a:ea typeface="Verdana" panose="020B0604030504040204" pitchFamily="34" charset="0"/>
                <a:cs typeface="Verdana" panose="020B0604030504040204" pitchFamily="34" charset="0"/>
              </a:rPr>
              <a:t>Berwick, DM. 2002.A User’s Manual for the IOM’s ‘Quality Chasm’ Report. Health Affairs. 21(3): 80-90.</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245334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rPr>
              <a:t>How is high-value care defined?</a:t>
            </a:r>
          </a:p>
          <a:p>
            <a:r>
              <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rPr>
              <a:t>Providing high-value care means providing the highest quality care at the lowest cost. </a:t>
            </a:r>
          </a:p>
          <a:p>
            <a:endPar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rPr>
              <a:t>Value equation </a:t>
            </a:r>
            <a:r>
              <a:rPr lang="en-CA" sz="105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CA" sz="1050" b="1" i="1" dirty="0">
                <a:solidFill>
                  <a:schemeClr val="tx1"/>
                </a:solidFill>
                <a:latin typeface="Verdana" panose="020B0604030504040204" pitchFamily="34" charset="0"/>
                <a:ea typeface="Verdana" panose="020B0604030504040204" pitchFamily="34" charset="0"/>
                <a:cs typeface="Verdana" panose="020B0604030504040204" pitchFamily="34" charset="0"/>
              </a:rPr>
              <a:t>value can be improved by either increasing quality or decreasing cost. </a:t>
            </a:r>
          </a:p>
          <a:p>
            <a:endPar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957518">
              <a:defRPr/>
            </a:pPr>
            <a:r>
              <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rPr>
              <a:t>Quality is defined by the Institute of Medicine</a:t>
            </a:r>
            <a:r>
              <a:rPr lang="en-CA" sz="105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1</a:t>
            </a:r>
            <a:r>
              <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rPr>
              <a:t> as “</a:t>
            </a:r>
            <a:r>
              <a:rPr lang="en-US" sz="1050" dirty="0">
                <a:solidFill>
                  <a:schemeClr val="tx1"/>
                </a:solidFill>
                <a:latin typeface="Verdana" panose="020B0604030504040204" pitchFamily="34" charset="0"/>
                <a:ea typeface="Verdana" panose="020B0604030504040204" pitchFamily="34" charset="0"/>
                <a:cs typeface="Verdana" panose="020B0604030504040204" pitchFamily="34" charset="0"/>
              </a:rPr>
              <a:t>the degree to which health services for individuals and populations increase the likelihood of desired health outcomes and are consistent with current professional knowledge.” </a:t>
            </a:r>
          </a:p>
          <a:p>
            <a:pPr defTabSz="957518">
              <a:defRPr/>
            </a:pPr>
            <a:r>
              <a:rPr lang="en-US" sz="105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957518">
              <a:defRPr/>
            </a:pPr>
            <a:r>
              <a:rPr lang="en-CA" sz="1050" dirty="0">
                <a:solidFill>
                  <a:schemeClr val="tx1"/>
                </a:solidFill>
                <a:latin typeface="Verdana" panose="020B0604030504040204" pitchFamily="34" charset="0"/>
                <a:ea typeface="Verdana" panose="020B0604030504040204" pitchFamily="34" charset="0"/>
                <a:cs typeface="Verdana" panose="020B0604030504040204" pitchFamily="34" charset="0"/>
              </a:rPr>
              <a:t>The burden of care for patients can be significant; this is an often under-recognized harm, or “cost” in health care. When discussing cost, monetary considerations often come to mind, but “cost” should be viewed more broadly as expenses, both financial and non-financial, to the patient, to the system, and to society</a:t>
            </a:r>
            <a:r>
              <a:rPr lang="en-CA"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defTabSz="957518">
              <a:defRPr/>
            </a:pPr>
            <a:endParaRPr lang="en-CA" sz="1100"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smtClean="0">
                <a:latin typeface="Verdana" panose="020B0604030504040204" pitchFamily="34" charset="0"/>
              </a:rPr>
              <a:t>---------------</a:t>
            </a:r>
            <a:endParaRPr lang="fr-CA" sz="1100" b="1" i="1" u="none"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p>
            <a:pPr algn="l"/>
            <a:r>
              <a:rPr lang="fr-CA" sz="1000" b="0" i="0" u="none" strike="noStrike" kern="1200" baseline="30000" dirty="0" smtClean="0">
                <a:solidFill>
                  <a:schemeClr val="tx1"/>
                </a:solidFill>
                <a:latin typeface="Verdana" panose="020B0604030504040204" pitchFamily="34" charset="0"/>
              </a:rPr>
              <a:t>1 </a:t>
            </a:r>
            <a:r>
              <a:rPr lang="fr-CA" sz="1000" i="0" u="none" kern="1200" dirty="0" smtClean="0">
                <a:solidFill>
                  <a:schemeClr val="tx1"/>
                </a:solidFill>
                <a:effectLst/>
                <a:latin typeface="Verdana" panose="020B0604030504040204" pitchFamily="34" charset="0"/>
              </a:rPr>
              <a:t>Institute of Medicine (IOM). 2001. </a:t>
            </a:r>
            <a:r>
              <a:rPr lang="fr-CA" sz="1000" i="1" u="none" kern="1200" dirty="0" err="1" smtClean="0">
                <a:solidFill>
                  <a:schemeClr val="tx1"/>
                </a:solidFill>
                <a:effectLst/>
                <a:latin typeface="Verdana" panose="020B0604030504040204" pitchFamily="34" charset="0"/>
              </a:rPr>
              <a:t>Crossing</a:t>
            </a:r>
            <a:r>
              <a:rPr lang="fr-CA" sz="1000" i="1" u="none" kern="1200" dirty="0" smtClean="0">
                <a:solidFill>
                  <a:schemeClr val="tx1"/>
                </a:solidFill>
                <a:effectLst/>
                <a:latin typeface="Verdana" panose="020B0604030504040204" pitchFamily="34" charset="0"/>
              </a:rPr>
              <a:t> the </a:t>
            </a:r>
            <a:r>
              <a:rPr lang="fr-CA" sz="1000" i="1" u="none" kern="1200" dirty="0" err="1" smtClean="0">
                <a:solidFill>
                  <a:schemeClr val="tx1"/>
                </a:solidFill>
                <a:effectLst/>
                <a:latin typeface="Verdana" panose="020B0604030504040204" pitchFamily="34" charset="0"/>
              </a:rPr>
              <a:t>Quality</a:t>
            </a:r>
            <a:r>
              <a:rPr lang="fr-CA" sz="1000" i="1" u="none" kern="1200" dirty="0" smtClean="0">
                <a:solidFill>
                  <a:schemeClr val="tx1"/>
                </a:solidFill>
                <a:effectLst/>
                <a:latin typeface="Verdana" panose="020B0604030504040204" pitchFamily="34" charset="0"/>
              </a:rPr>
              <a:t> </a:t>
            </a:r>
            <a:r>
              <a:rPr lang="fr-CA" sz="1000" i="1" u="none" kern="1200" dirty="0" err="1" smtClean="0">
                <a:solidFill>
                  <a:schemeClr val="tx1"/>
                </a:solidFill>
                <a:effectLst/>
                <a:latin typeface="Verdana" panose="020B0604030504040204" pitchFamily="34" charset="0"/>
              </a:rPr>
              <a:t>Chasm</a:t>
            </a:r>
            <a:r>
              <a:rPr lang="fr-CA" sz="1000" i="1" u="none" kern="1200" dirty="0" smtClean="0">
                <a:solidFill>
                  <a:schemeClr val="tx1"/>
                </a:solidFill>
                <a:effectLst/>
                <a:latin typeface="Verdana" panose="020B0604030504040204" pitchFamily="34" charset="0"/>
              </a:rPr>
              <a:t>. </a:t>
            </a:r>
            <a:r>
              <a:rPr lang="fr-CA" sz="1000" i="1" u="none" kern="1200" dirty="0" err="1" smtClean="0">
                <a:solidFill>
                  <a:schemeClr val="tx1"/>
                </a:solidFill>
                <a:effectLst/>
                <a:latin typeface="Verdana" panose="020B0604030504040204" pitchFamily="34" charset="0"/>
              </a:rPr>
              <a:t>Crossing</a:t>
            </a:r>
            <a:r>
              <a:rPr lang="fr-CA" sz="1000" i="1" u="none" kern="1200" dirty="0" smtClean="0">
                <a:solidFill>
                  <a:schemeClr val="tx1"/>
                </a:solidFill>
                <a:effectLst/>
                <a:latin typeface="Verdana" panose="020B0604030504040204" pitchFamily="34" charset="0"/>
              </a:rPr>
              <a:t> the </a:t>
            </a:r>
            <a:r>
              <a:rPr lang="fr-CA" sz="1000" i="1" u="none" kern="1200" dirty="0" err="1" smtClean="0">
                <a:solidFill>
                  <a:schemeClr val="tx1"/>
                </a:solidFill>
                <a:effectLst/>
                <a:latin typeface="Verdana" panose="020B0604030504040204" pitchFamily="34" charset="0"/>
              </a:rPr>
              <a:t>Quality</a:t>
            </a:r>
            <a:r>
              <a:rPr lang="fr-CA" sz="1000" i="1" u="none" kern="1200" dirty="0" smtClean="0">
                <a:solidFill>
                  <a:schemeClr val="tx1"/>
                </a:solidFill>
                <a:effectLst/>
                <a:latin typeface="Verdana" panose="020B0604030504040204" pitchFamily="34" charset="0"/>
              </a:rPr>
              <a:t> </a:t>
            </a:r>
            <a:r>
              <a:rPr lang="fr-CA" sz="1000" i="1" u="none" kern="1200" dirty="0" err="1" smtClean="0">
                <a:solidFill>
                  <a:schemeClr val="tx1"/>
                </a:solidFill>
                <a:effectLst/>
                <a:latin typeface="Verdana" panose="020B0604030504040204" pitchFamily="34" charset="0"/>
              </a:rPr>
              <a:t>Chasm</a:t>
            </a:r>
            <a:r>
              <a:rPr lang="fr-CA" sz="1000" i="1" u="none" kern="1200" dirty="0" smtClean="0">
                <a:solidFill>
                  <a:schemeClr val="tx1"/>
                </a:solidFill>
                <a:effectLst/>
                <a:latin typeface="Verdana" panose="020B0604030504040204" pitchFamily="34" charset="0"/>
              </a:rPr>
              <a:t>: A New Health System for the 21st Century.</a:t>
            </a:r>
            <a:r>
              <a:rPr lang="fr-CA" sz="1000" i="0" u="none" kern="1200" dirty="0" smtClean="0">
                <a:solidFill>
                  <a:schemeClr val="tx1"/>
                </a:solidFill>
                <a:effectLst/>
                <a:latin typeface="Verdana" panose="020B0604030504040204" pitchFamily="34" charset="0"/>
              </a:rPr>
              <a:t> Washington, D.C: National </a:t>
            </a:r>
            <a:r>
              <a:rPr lang="fr-CA" sz="1000" i="0" u="none" kern="1200" dirty="0" err="1" smtClean="0">
                <a:solidFill>
                  <a:schemeClr val="tx1"/>
                </a:solidFill>
                <a:effectLst/>
                <a:latin typeface="Verdana" panose="020B0604030504040204" pitchFamily="34" charset="0"/>
              </a:rPr>
              <a:t>Academy</a:t>
            </a:r>
            <a:r>
              <a:rPr lang="fr-CA" sz="1000" i="0" u="none" kern="1200" dirty="0" smtClean="0">
                <a:solidFill>
                  <a:schemeClr val="tx1"/>
                </a:solidFill>
                <a:effectLst/>
                <a:latin typeface="Verdana" panose="020B0604030504040204" pitchFamily="34" charset="0"/>
              </a:rPr>
              <a:t> </a:t>
            </a:r>
            <a:r>
              <a:rPr lang="fr-CA" sz="1000" i="0" u="none" kern="1200" dirty="0" err="1" smtClean="0">
                <a:solidFill>
                  <a:schemeClr val="tx1"/>
                </a:solidFill>
                <a:effectLst/>
                <a:latin typeface="Verdana" panose="020B0604030504040204" pitchFamily="34" charset="0"/>
              </a:rPr>
              <a:t>Press</a:t>
            </a:r>
            <a:r>
              <a:rPr lang="fr-CA" sz="1000" i="0" u="none" kern="1200" dirty="0" smtClean="0">
                <a:solidFill>
                  <a:schemeClr val="tx1"/>
                </a:solidFill>
                <a:effectLst/>
                <a:latin typeface="Verdana" panose="020B0604030504040204" pitchFamily="34" charset="0"/>
              </a:rPr>
              <a:t>.</a:t>
            </a:r>
            <a:endParaRPr lang="fr-CA" sz="1000" b="1" i="0" u="none"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p>
            <a:pPr defTabSz="957518">
              <a:defRPr/>
            </a:pPr>
            <a:endParaRPr lang="en-CA"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360177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latin typeface="Verdana" panose="020B0604030504040204" pitchFamily="34" charset="0"/>
                <a:ea typeface="Verdana" panose="020B0604030504040204" pitchFamily="34" charset="0"/>
                <a:cs typeface="Verdana" panose="020B0604030504040204" pitchFamily="34" charset="0"/>
              </a:rPr>
              <a:t>The definition of quality, the value equation and the notion that cost goes far beyond dollars and cents. </a:t>
            </a:r>
          </a:p>
          <a:p>
            <a:endParaRPr lang="en-CA" sz="1050" strike="sngStrike" dirty="0">
              <a:latin typeface="Verdana" panose="020B0604030504040204" pitchFamily="34" charset="0"/>
              <a:ea typeface="Verdana" panose="020B0604030504040204" pitchFamily="34" charset="0"/>
              <a:cs typeface="Verdana" panose="020B0604030504040204" pitchFamily="34" charset="0"/>
            </a:endParaRPr>
          </a:p>
          <a:p>
            <a:r>
              <a:rPr lang="en-CA" sz="1050" b="1" u="sng" dirty="0">
                <a:latin typeface="Verdana" panose="020B0604030504040204" pitchFamily="34" charset="0"/>
                <a:ea typeface="Verdana" panose="020B0604030504040204" pitchFamily="34" charset="0"/>
                <a:cs typeface="Verdana" panose="020B0604030504040204" pitchFamily="34" charset="0"/>
              </a:rPr>
              <a:t>*Note to presenter: Interactive moment </a:t>
            </a:r>
            <a:r>
              <a:rPr lang="en-CA" sz="1050" b="1" dirty="0">
                <a:latin typeface="Verdana" panose="020B0604030504040204" pitchFamily="34" charset="0"/>
                <a:ea typeface="Verdana" panose="020B0604030504040204" pitchFamily="34" charset="0"/>
                <a:cs typeface="Verdana" panose="020B0604030504040204" pitchFamily="34" charset="0"/>
              </a:rPr>
              <a:t>– </a:t>
            </a:r>
            <a:r>
              <a:rPr lang="en-CA" sz="1050" dirty="0">
                <a:latin typeface="Verdana" panose="020B0604030504040204" pitchFamily="34" charset="0"/>
                <a:ea typeface="Verdana" panose="020B0604030504040204" pitchFamily="34" charset="0"/>
                <a:cs typeface="Verdana" panose="020B0604030504040204" pitchFamily="34" charset="0"/>
              </a:rPr>
              <a:t>the presenter can ask the audience what non-monetary ”costs” that patients, the system, and society may face when unnecessary care is delivered.</a:t>
            </a:r>
          </a:p>
          <a:p>
            <a:endParaRPr lang="en-CA" sz="1050" b="1" dirty="0">
              <a:latin typeface="Verdana" panose="020B0604030504040204" pitchFamily="34" charset="0"/>
              <a:ea typeface="Verdana" panose="020B0604030504040204" pitchFamily="34" charset="0"/>
              <a:cs typeface="Verdana" panose="020B0604030504040204" pitchFamily="34" charset="0"/>
            </a:endParaRPr>
          </a:p>
          <a:p>
            <a:r>
              <a:rPr lang="en-CA" sz="1050" b="1" dirty="0">
                <a:latin typeface="Verdana" panose="020B0604030504040204" pitchFamily="34" charset="0"/>
                <a:ea typeface="Verdana" panose="020B0604030504040204" pitchFamily="34" charset="0"/>
                <a:cs typeface="Verdana" panose="020B0604030504040204" pitchFamily="34" charset="0"/>
              </a:rPr>
              <a:t>This slide is very important to emphasize. </a:t>
            </a:r>
            <a:r>
              <a:rPr lang="en-CA" sz="1050" dirty="0">
                <a:latin typeface="Verdana" panose="020B0604030504040204" pitchFamily="34" charset="0"/>
                <a:ea typeface="Verdana" panose="020B0604030504040204" pitchFamily="34" charset="0"/>
                <a:cs typeface="Verdana" panose="020B0604030504040204" pitchFamily="34" charset="0"/>
              </a:rPr>
              <a:t>When we talk about risks/benefits to patients who are requesting medically unnecessary tests (Slide 11), it is important to recognize and emphasize all of the potential non-monetary costs/harms that are related to performing the test.</a:t>
            </a:r>
          </a:p>
          <a:p>
            <a:endParaRPr lang="en-CA" sz="1050" strike="sngStrike" dirty="0">
              <a:latin typeface="Verdana" panose="020B0604030504040204" pitchFamily="34" charset="0"/>
              <a:ea typeface="Verdana" panose="020B0604030504040204" pitchFamily="34" charset="0"/>
              <a:cs typeface="Verdana" panose="020B0604030504040204" pitchFamily="34" charset="0"/>
            </a:endParaRPr>
          </a:p>
          <a:p>
            <a:r>
              <a:rPr lang="en-CA" sz="1050" dirty="0">
                <a:latin typeface="Verdana" panose="020B0604030504040204" pitchFamily="34" charset="0"/>
                <a:ea typeface="Verdana" panose="020B0604030504040204" pitchFamily="34" charset="0"/>
                <a:cs typeface="Verdana" panose="020B0604030504040204" pitchFamily="34" charset="0"/>
              </a:rPr>
              <a:t>The impact of inappropriate use of treatments and procedures can also be viewed from a  micro-</a:t>
            </a:r>
            <a:r>
              <a:rPr lang="en-CA" sz="1050" dirty="0" err="1">
                <a:latin typeface="Verdana" panose="020B0604030504040204" pitchFamily="34" charset="0"/>
                <a:ea typeface="Verdana" panose="020B0604030504040204" pitchFamily="34" charset="0"/>
                <a:cs typeface="Verdana" panose="020B0604030504040204" pitchFamily="34" charset="0"/>
              </a:rPr>
              <a:t>meso</a:t>
            </a:r>
            <a:r>
              <a:rPr lang="en-CA" sz="1050" dirty="0">
                <a:latin typeface="Verdana" panose="020B0604030504040204" pitchFamily="34" charset="0"/>
                <a:ea typeface="Verdana" panose="020B0604030504040204" pitchFamily="34" charset="0"/>
                <a:cs typeface="Verdana" panose="020B0604030504040204" pitchFamily="34" charset="0"/>
              </a:rPr>
              <a:t>-macro systems perspective.</a:t>
            </a:r>
          </a:p>
          <a:p>
            <a:endParaRPr lang="en-CA" sz="1050" b="0" u="sng" dirty="0">
              <a:latin typeface="Verdana" panose="020B0604030504040204" pitchFamily="34" charset="0"/>
              <a:ea typeface="Verdana" panose="020B0604030504040204" pitchFamily="34" charset="0"/>
              <a:cs typeface="Verdana" panose="020B0604030504040204" pitchFamily="34" charset="0"/>
            </a:endParaRPr>
          </a:p>
          <a:p>
            <a:r>
              <a:rPr lang="en-CA" sz="1050" b="0" u="sng" dirty="0" smtClean="0">
                <a:latin typeface="Verdana" panose="020B0604030504040204" pitchFamily="34" charset="0"/>
                <a:ea typeface="Verdana" panose="020B0604030504040204" pitchFamily="34" charset="0"/>
                <a:cs typeface="Verdana" panose="020B0604030504040204" pitchFamily="34" charset="0"/>
              </a:rPr>
              <a:t>Micro</a:t>
            </a:r>
            <a:r>
              <a:rPr lang="en-CA" sz="1050" b="0" u="sng" dirty="0">
                <a:latin typeface="Verdana" panose="020B0604030504040204" pitchFamily="34" charset="0"/>
                <a:ea typeface="Verdana" panose="020B0604030504040204" pitchFamily="34" charset="0"/>
                <a:cs typeface="Verdana" panose="020B0604030504040204" pitchFamily="34" charset="0"/>
              </a:rPr>
              <a:t>: </a:t>
            </a:r>
            <a:r>
              <a:rPr lang="en-CA" sz="1050" dirty="0">
                <a:latin typeface="Verdana" panose="020B0604030504040204" pitchFamily="34" charset="0"/>
                <a:ea typeface="Verdana" panose="020B0604030504040204" pitchFamily="34" charset="0"/>
                <a:cs typeface="Verdana" panose="020B0604030504040204" pitchFamily="34" charset="0"/>
              </a:rPr>
              <a:t>Individual harm to patients and their family, including direct harm; direct downstream impact; and opportunity costs</a:t>
            </a:r>
          </a:p>
          <a:p>
            <a:r>
              <a:rPr lang="en-CA" sz="1050" b="0" u="sng" dirty="0" err="1">
                <a:latin typeface="Verdana" panose="020B0604030504040204" pitchFamily="34" charset="0"/>
                <a:ea typeface="Verdana" panose="020B0604030504040204" pitchFamily="34" charset="0"/>
                <a:cs typeface="Verdana" panose="020B0604030504040204" pitchFamily="34" charset="0"/>
              </a:rPr>
              <a:t>Meso</a:t>
            </a:r>
            <a:r>
              <a:rPr lang="en-CA" sz="1050" b="0" u="sng" dirty="0">
                <a:latin typeface="Verdana" panose="020B0604030504040204" pitchFamily="34" charset="0"/>
                <a:ea typeface="Verdana" panose="020B0604030504040204" pitchFamily="34" charset="0"/>
                <a:cs typeface="Verdana" panose="020B0604030504040204" pitchFamily="34" charset="0"/>
              </a:rPr>
              <a:t>: </a:t>
            </a:r>
            <a:r>
              <a:rPr lang="en-CA" sz="1050" dirty="0">
                <a:latin typeface="Verdana" panose="020B0604030504040204" pitchFamily="34" charset="0"/>
                <a:ea typeface="Verdana" panose="020B0604030504040204" pitchFamily="34" charset="0"/>
                <a:cs typeface="Verdana" panose="020B0604030504040204" pitchFamily="34" charset="0"/>
              </a:rPr>
              <a:t>Harms to the health system and its organizations, including time, financial cost, personnel resources, overburdened emergency departments.</a:t>
            </a:r>
          </a:p>
          <a:p>
            <a:r>
              <a:rPr lang="en-CA" sz="1050" b="0" u="sng" dirty="0">
                <a:latin typeface="Verdana" panose="020B0604030504040204" pitchFamily="34" charset="0"/>
                <a:ea typeface="Verdana" panose="020B0604030504040204" pitchFamily="34" charset="0"/>
                <a:cs typeface="Verdana" panose="020B0604030504040204" pitchFamily="34" charset="0"/>
              </a:rPr>
              <a:t>Macro: </a:t>
            </a:r>
            <a:r>
              <a:rPr lang="en-CA" sz="1050" dirty="0">
                <a:latin typeface="Verdana" panose="020B0604030504040204" pitchFamily="34" charset="0"/>
                <a:ea typeface="Verdana" panose="020B0604030504040204" pitchFamily="34" charset="0"/>
                <a:cs typeface="Verdana" panose="020B0604030504040204" pitchFamily="34" charset="0"/>
              </a:rPr>
              <a:t>Deplete finite resources that could be redistributed to address other societal needs, which ultimately impacts population health outcomes.</a:t>
            </a:r>
            <a:endParaRPr lang="en-CA" sz="1050" strike="sngStrike"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360177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8">
              <a:defRPr/>
            </a:pPr>
            <a:r>
              <a:rPr lang="en-US" sz="1050" dirty="0">
                <a:latin typeface="Verdana" panose="020B0604030504040204" pitchFamily="34" charset="0"/>
                <a:ea typeface="Verdana" panose="020B0604030504040204" pitchFamily="34" charset="0"/>
                <a:cs typeface="Verdana" panose="020B0604030504040204" pitchFamily="34" charset="0"/>
              </a:rPr>
              <a:t>Before delving into the specifics of resource stewardship, it is important to take a broader systems perspective. </a:t>
            </a:r>
          </a:p>
          <a:p>
            <a:pPr defTabSz="957518">
              <a:defRPr/>
            </a:pPr>
            <a:endParaRPr lang="en-US" sz="1050" dirty="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US" sz="1050" dirty="0">
                <a:latin typeface="Verdana" panose="020B0604030504040204" pitchFamily="34" charset="0"/>
                <a:ea typeface="Verdana" panose="020B0604030504040204" pitchFamily="34" charset="0"/>
                <a:cs typeface="Verdana" panose="020B0604030504040204" pitchFamily="34" charset="0"/>
              </a:rPr>
              <a:t>The concepts of sustainability and waste are rooted in growing concern about health care spending. In 2016, health care spending in Canada was estimated at $228 billion, which has increased by $68 billion since 2007. Health care costs grow by 2.7 percent per year.</a:t>
            </a:r>
          </a:p>
          <a:p>
            <a:pPr defTabSz="957518">
              <a:defRPr/>
            </a:pPr>
            <a:r>
              <a:rPr lang="en-US" sz="1050" dirty="0">
                <a:latin typeface="Verdana" panose="020B0604030504040204" pitchFamily="34" charset="0"/>
                <a:ea typeface="Verdana" panose="020B0604030504040204" pitchFamily="34" charset="0"/>
                <a:cs typeface="Verdana" panose="020B0604030504040204" pitchFamily="34" charset="0"/>
              </a:rPr>
              <a:t>------------------</a:t>
            </a:r>
          </a:p>
          <a:p>
            <a:r>
              <a:rPr lang="en-US" sz="1000" baseline="30000" dirty="0">
                <a:latin typeface="Verdana" panose="020B0604030504040204" pitchFamily="34" charset="0"/>
                <a:ea typeface="Verdana" panose="020B0604030504040204" pitchFamily="34" charset="0"/>
                <a:cs typeface="Verdana" panose="020B0604030504040204" pitchFamily="34" charset="0"/>
              </a:rPr>
              <a:t>1</a:t>
            </a:r>
            <a:r>
              <a:rPr lang="en-US" sz="1000" dirty="0">
                <a:latin typeface="Verdana" panose="020B0604030504040204" pitchFamily="34" charset="0"/>
                <a:ea typeface="Verdana" panose="020B0604030504040204" pitchFamily="34" charset="0"/>
                <a:cs typeface="Verdana" panose="020B0604030504040204" pitchFamily="34" charset="0"/>
              </a:rPr>
              <a:t>Canadian Institute for Health Information.</a:t>
            </a:r>
            <a:r>
              <a:rPr lang="en-US" sz="1000" i="1" dirty="0">
                <a:latin typeface="Verdana" panose="020B0604030504040204" pitchFamily="34" charset="0"/>
                <a:ea typeface="Verdana" panose="020B0604030504040204" pitchFamily="34" charset="0"/>
                <a:cs typeface="Verdana" panose="020B0604030504040204" pitchFamily="34" charset="0"/>
              </a:rPr>
              <a:t> National Health Expenditures: How much does Canada spend on health care?</a:t>
            </a:r>
            <a:r>
              <a:rPr lang="en-US" sz="1000" dirty="0">
                <a:latin typeface="Verdana" panose="020B0604030504040204" pitchFamily="34" charset="0"/>
                <a:ea typeface="Verdana" panose="020B0604030504040204" pitchFamily="34" charset="0"/>
                <a:cs typeface="Verdana" panose="020B0604030504040204" pitchFamily="34" charset="0"/>
              </a:rPr>
              <a:t> Last retrieved July 31, 2017 from </a:t>
            </a:r>
            <a:r>
              <a:rPr lang="en-CA" sz="1000" dirty="0">
                <a:latin typeface="Verdana" panose="020B0604030504040204" pitchFamily="34" charset="0"/>
                <a:ea typeface="Verdana" panose="020B0604030504040204" pitchFamily="34" charset="0"/>
                <a:cs typeface="Verdana" panose="020B0604030504040204" pitchFamily="34" charset="0"/>
              </a:rPr>
              <a:t>https://www.cihi.ca/en/nhex2016-topic1</a:t>
            </a:r>
          </a:p>
          <a:p>
            <a:endParaRPr lang="en-CA" sz="1100" dirty="0">
              <a:latin typeface="Verdana" panose="020B0604030504040204" pitchFamily="34" charset="0"/>
              <a:ea typeface="Verdana" panose="020B0604030504040204" pitchFamily="34" charset="0"/>
              <a:cs typeface="Verdana" panose="020B0604030504040204" pitchFamily="34" charset="0"/>
            </a:endParaRPr>
          </a:p>
          <a:p>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362018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latin typeface="Verdana" panose="020B0604030504040204" pitchFamily="34" charset="0"/>
                <a:ea typeface="Verdana" panose="020B0604030504040204" pitchFamily="34" charset="0"/>
                <a:cs typeface="Verdana" panose="020B0604030504040204" pitchFamily="34" charset="0"/>
              </a:rPr>
              <a:t>A recent Choosing Wisely Canada - CIHI Report highlighted that up to 30% of health care spending can be unnecessary, demonstrating how overuse and unnecessary care have been driving increases in health care spending</a:t>
            </a:r>
            <a:r>
              <a:rPr lang="en-CA" sz="1050" dirty="0" smtClean="0">
                <a:latin typeface="Verdana" panose="020B0604030504040204" pitchFamily="34" charset="0"/>
                <a:ea typeface="Verdana" panose="020B0604030504040204" pitchFamily="34" charset="0"/>
                <a:cs typeface="Verdana" panose="020B0604030504040204" pitchFamily="34" charset="0"/>
              </a:rPr>
              <a:t>.</a:t>
            </a:r>
          </a:p>
          <a:p>
            <a:endParaRPr lang="en-CA" sz="1100" dirty="0">
              <a:latin typeface="Verdana" panose="020B0604030504040204" pitchFamily="34" charset="0"/>
              <a:ea typeface="Verdana" panose="020B0604030504040204" pitchFamily="34" charset="0"/>
              <a:cs typeface="Verdana" panose="020B0604030504040204" pitchFamily="34" charset="0"/>
            </a:endParaRPr>
          </a:p>
          <a:p>
            <a:pPr defTabSz="957518">
              <a:defRPr/>
            </a:pPr>
            <a:r>
              <a:rPr lang="en-US" sz="1100" dirty="0">
                <a:latin typeface="Verdana" panose="020B0604030504040204" pitchFamily="34" charset="0"/>
                <a:ea typeface="Verdana" panose="020B0604030504040204" pitchFamily="34" charset="0"/>
                <a:cs typeface="Verdana" panose="020B0604030504040204" pitchFamily="34" charset="0"/>
              </a:rPr>
              <a:t>------------------</a:t>
            </a:r>
          </a:p>
          <a:p>
            <a:r>
              <a:rPr lang="en-US" sz="1000" baseline="30000" dirty="0">
                <a:latin typeface="Verdana" panose="020B0604030504040204" pitchFamily="34" charset="0"/>
                <a:ea typeface="Verdana" panose="020B0604030504040204" pitchFamily="34" charset="0"/>
                <a:cs typeface="Verdana" panose="020B0604030504040204" pitchFamily="34" charset="0"/>
              </a:rPr>
              <a:t>1</a:t>
            </a:r>
            <a:r>
              <a:rPr lang="en-US" sz="1000" dirty="0">
                <a:latin typeface="Verdana" panose="020B0604030504040204" pitchFamily="34" charset="0"/>
                <a:ea typeface="Verdana" panose="020B0604030504040204" pitchFamily="34" charset="0"/>
                <a:cs typeface="Verdana" panose="020B0604030504040204" pitchFamily="34" charset="0"/>
              </a:rPr>
              <a:t>Canadian Institute for Health Information.</a:t>
            </a:r>
            <a:r>
              <a:rPr lang="en-US" sz="1000" i="1" dirty="0">
                <a:latin typeface="Verdana" panose="020B0604030504040204" pitchFamily="34" charset="0"/>
                <a:ea typeface="Verdana" panose="020B0604030504040204" pitchFamily="34" charset="0"/>
                <a:cs typeface="Verdana" panose="020B0604030504040204" pitchFamily="34" charset="0"/>
              </a:rPr>
              <a:t> Unnecessary Health Care in Canada. </a:t>
            </a:r>
            <a:r>
              <a:rPr lang="en-US" sz="1000" dirty="0">
                <a:latin typeface="Verdana" panose="020B0604030504040204" pitchFamily="34" charset="0"/>
                <a:ea typeface="Verdana" panose="020B0604030504040204" pitchFamily="34" charset="0"/>
                <a:cs typeface="Verdana" panose="020B0604030504040204" pitchFamily="34" charset="0"/>
              </a:rPr>
              <a:t>Last retrieved July 31, 2017 from </a:t>
            </a:r>
            <a:r>
              <a:rPr lang="en-CA" sz="1000" dirty="0">
                <a:latin typeface="Verdana" panose="020B0604030504040204" pitchFamily="34" charset="0"/>
                <a:ea typeface="Verdana" panose="020B0604030504040204" pitchFamily="34" charset="0"/>
                <a:cs typeface="Verdana" panose="020B0604030504040204" pitchFamily="34" charset="0"/>
              </a:rPr>
              <a:t>https://www.cihi.ca/en/unnecessary-care-in-canada-infographic</a:t>
            </a:r>
          </a:p>
          <a:p>
            <a:endParaRPr lang="en-CA" sz="1100" dirty="0">
              <a:latin typeface="Verdana" panose="020B0604030504040204" pitchFamily="34" charset="0"/>
              <a:ea typeface="Verdana" panose="020B0604030504040204" pitchFamily="34" charset="0"/>
              <a:cs typeface="Verdana" panose="020B0604030504040204" pitchFamily="34" charset="0"/>
            </a:endParaRPr>
          </a:p>
          <a:p>
            <a:endParaRPr lang="en-CA"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04F43C5-7990-438D-AED8-0E48326EE1E8}"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8554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310448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35553046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380195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8054503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3091444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5595231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2534232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1369648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261614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57150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29684616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299788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4654216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66089521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9002198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39512943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679898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6371275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6636476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9811902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0827052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38758108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194889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à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31132822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6244524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457814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36679710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20855812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00387347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95672113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33824575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2456486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23664702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53494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282422160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4441309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2469577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16369037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9666638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2227976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0805396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8753565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2108844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832216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834996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1332358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03117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493640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01898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2741441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3638148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214015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766412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288886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489550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245659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0373324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7076393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2631318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09753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1882527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3960200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738741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886835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162759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4127734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627736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923545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556517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1880037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92130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2062016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52268525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62169776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3491256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358665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3483496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53875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920407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61153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721208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72446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30131664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30157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322495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4057969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944404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9305545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214794606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4240760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421002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138730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10704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27373464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6589589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875413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4944304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626332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509298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714876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8963016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14499362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419816595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33598072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32608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2397317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2408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3922753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615221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408150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4066367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1710163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9381907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3909093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60399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3932803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24626271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408115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8983019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98743166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42151137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0830508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edit Master Divider 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8775356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05086" cy="1287741"/>
          </a:xfrm>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6286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16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31085399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287740"/>
          </a:xfrm>
        </p:spPr>
        <p:txBody>
          <a:bodyPr anchor="b"/>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391" cy="3486149"/>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988A7E-B8A4-4B20-A331-0AC2855E2280}" type="slidenum">
              <a:rPr lang="en-CA" smtClean="0"/>
              <a:pPr/>
              <a:t>‹#›</a:t>
            </a:fld>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40164538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03729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ABE42-90F0-4B8E-9B3E-07AD0006ED3F}"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19853630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988A7E-B8A4-4B20-A331-0AC2855E2280}" type="slidenum">
              <a:rPr lang="en-CA" smtClean="0"/>
              <a:pPr/>
              <a:t>‹#›</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7" y="2018228"/>
            <a:ext cx="685800"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54" y="2948585"/>
            <a:ext cx="685800" cy="914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87" y="3878942"/>
            <a:ext cx="685800"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7" y="4809299"/>
            <a:ext cx="685800" cy="914400"/>
          </a:xfrm>
          <a:prstGeom prst="rect">
            <a:avLst/>
          </a:prstGeom>
        </p:spPr>
      </p:pic>
      <p:sp>
        <p:nvSpPr>
          <p:cNvPr id="12" name="TextBox 11"/>
          <p:cNvSpPr txBox="1"/>
          <p:nvPr/>
        </p:nvSpPr>
        <p:spPr>
          <a:xfrm>
            <a:off x="1806678" y="2277585"/>
            <a:ext cx="3185651" cy="383458"/>
          </a:xfrm>
          <a:prstGeom prst="rect">
            <a:avLst/>
          </a:prstGeom>
          <a:noFill/>
        </p:spPr>
        <p:txBody>
          <a:bodyPr wrap="square" rtlCol="0">
            <a:spAutoFit/>
          </a:bodyPr>
          <a:lstStyle/>
          <a:p>
            <a:r>
              <a:rPr lang="en-US" dirty="0" err="1" smtClean="0">
                <a:solidFill>
                  <a:srgbClr val="414F5C"/>
                </a:solidFill>
              </a:rPr>
              <a:t>johnsmith@royalcollege.ca</a:t>
            </a:r>
            <a:endParaRPr lang="en-US" dirty="0">
              <a:solidFill>
                <a:srgbClr val="414F5C"/>
              </a:solidFill>
            </a:endParaRPr>
          </a:p>
        </p:txBody>
      </p:sp>
      <p:sp>
        <p:nvSpPr>
          <p:cNvPr id="13" name="TextBox 12"/>
          <p:cNvSpPr txBox="1"/>
          <p:nvPr/>
        </p:nvSpPr>
        <p:spPr>
          <a:xfrm>
            <a:off x="1806678" y="3197068"/>
            <a:ext cx="3185651" cy="383458"/>
          </a:xfrm>
          <a:prstGeom prst="rect">
            <a:avLst/>
          </a:prstGeom>
          <a:noFill/>
        </p:spPr>
        <p:txBody>
          <a:bodyPr wrap="square" rtlCol="0">
            <a:spAutoFit/>
          </a:bodyPr>
          <a:lstStyle/>
          <a:p>
            <a:r>
              <a:rPr lang="en-US" dirty="0" smtClean="0">
                <a:solidFill>
                  <a:srgbClr val="414F5C"/>
                </a:solidFill>
              </a:rPr>
              <a:t>(613) 730-8830</a:t>
            </a:r>
            <a:endParaRPr lang="en-US" dirty="0">
              <a:solidFill>
                <a:srgbClr val="414F5C"/>
              </a:solidFill>
            </a:endParaRPr>
          </a:p>
        </p:txBody>
      </p:sp>
      <p:sp>
        <p:nvSpPr>
          <p:cNvPr id="14" name="TextBox 13"/>
          <p:cNvSpPr txBox="1"/>
          <p:nvPr/>
        </p:nvSpPr>
        <p:spPr>
          <a:xfrm>
            <a:off x="1806678" y="4144413"/>
            <a:ext cx="3185651" cy="383458"/>
          </a:xfrm>
          <a:prstGeom prst="rect">
            <a:avLst/>
          </a:prstGeom>
          <a:noFill/>
        </p:spPr>
        <p:txBody>
          <a:bodyPr wrap="square" rtlCol="0">
            <a:spAutoFit/>
          </a:bodyPr>
          <a:lstStyle/>
          <a:p>
            <a:r>
              <a:rPr lang="en-US" dirty="0" err="1" smtClean="0">
                <a:solidFill>
                  <a:srgbClr val="414F5C"/>
                </a:solidFill>
              </a:rPr>
              <a:t>www.royalcollege.ca</a:t>
            </a:r>
            <a:endParaRPr lang="en-US" dirty="0">
              <a:solidFill>
                <a:srgbClr val="414F5C"/>
              </a:solidFill>
            </a:endParaRPr>
          </a:p>
        </p:txBody>
      </p:sp>
      <p:sp>
        <p:nvSpPr>
          <p:cNvPr id="15" name="TextBox 14"/>
          <p:cNvSpPr txBox="1"/>
          <p:nvPr/>
        </p:nvSpPr>
        <p:spPr>
          <a:xfrm>
            <a:off x="1806678" y="5080885"/>
            <a:ext cx="3185651" cy="383458"/>
          </a:xfrm>
          <a:prstGeom prst="rect">
            <a:avLst/>
          </a:prstGeom>
          <a:noFill/>
        </p:spPr>
        <p:txBody>
          <a:bodyPr wrap="square" rtlCol="0">
            <a:spAutoFit/>
          </a:bodyPr>
          <a:lstStyle/>
          <a:p>
            <a:r>
              <a:rPr lang="en-US" dirty="0" smtClean="0">
                <a:solidFill>
                  <a:srgbClr val="414F5C"/>
                </a:solidFill>
              </a:rPr>
              <a:t>774 Echo Drive</a:t>
            </a:r>
            <a:r>
              <a:rPr lang="en-US" smtClean="0">
                <a:solidFill>
                  <a:srgbClr val="414F5C"/>
                </a:solidFill>
              </a:rPr>
              <a:t>, Ottawa, Ontario</a:t>
            </a:r>
            <a:endParaRPr lang="en-US" dirty="0">
              <a:solidFill>
                <a:srgbClr val="414F5C"/>
              </a:solidFill>
            </a:endParaRPr>
          </a:p>
        </p:txBody>
      </p:sp>
    </p:spTree>
    <p:extLst>
      <p:ext uri="{BB962C8B-B14F-4D97-AF65-F5344CB8AC3E}">
        <p14:creationId xmlns:p14="http://schemas.microsoft.com/office/powerpoint/2010/main" val="33617428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927124"/>
            <a:ext cx="4629150" cy="39339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7124"/>
            <a:ext cx="2949178" cy="3941865"/>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23711743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7570262" cy="1195666"/>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2" y="1917290"/>
            <a:ext cx="4548686" cy="3943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1917290"/>
            <a:ext cx="2949178" cy="395169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988A7E-B8A4-4B20-A331-0AC2855E2280}" type="slidenum">
              <a:rPr lang="en-CA" smtClean="0"/>
              <a:pPr/>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2825126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37346409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sp>
        <p:nvSpPr>
          <p:cNvPr id="8" name="Title 1"/>
          <p:cNvSpPr>
            <a:spLocks noGrp="1"/>
          </p:cNvSpPr>
          <p:nvPr>
            <p:ph type="title" hasCustomPrompt="1"/>
          </p:nvPr>
        </p:nvSpPr>
        <p:spPr>
          <a:xfrm>
            <a:off x="1460091" y="1761595"/>
            <a:ext cx="5781368" cy="1884099"/>
          </a:xfrm>
        </p:spPr>
        <p:txBody>
          <a:bodyPr anchor="b">
            <a:normAutofit/>
          </a:bodyPr>
          <a:lstStyle>
            <a:lvl1pPr algn="ctr">
              <a:defRPr sz="4000" baseline="0"/>
            </a:lvl1pPr>
          </a:lstStyle>
          <a:p>
            <a:r>
              <a:rPr lang="en-CA" dirty="0" smtClean="0"/>
              <a:t>Click to </a:t>
            </a:r>
            <a:r>
              <a:rPr lang="en-CA" smtClean="0"/>
              <a:t>edit Master</a:t>
            </a:r>
            <a:br>
              <a:rPr lang="en-CA" smtClean="0"/>
            </a:br>
            <a:r>
              <a:rPr lang="en-CA" smtClean="0"/>
              <a:t>Thank You </a:t>
            </a:r>
            <a:r>
              <a:rPr lang="en-CA" dirty="0" smtClean="0"/>
              <a:t>title style</a:t>
            </a:r>
            <a:endParaRPr lang="en-US" dirty="0"/>
          </a:p>
        </p:txBody>
      </p:sp>
      <p:sp>
        <p:nvSpPr>
          <p:cNvPr id="9" name="Text Placeholder 2"/>
          <p:cNvSpPr>
            <a:spLocks noGrp="1"/>
          </p:cNvSpPr>
          <p:nvPr>
            <p:ph type="body" idx="1"/>
          </p:nvPr>
        </p:nvSpPr>
        <p:spPr>
          <a:xfrm>
            <a:off x="1460091" y="4010821"/>
            <a:ext cx="5781367"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552" y="3741389"/>
            <a:ext cx="1591056" cy="173736"/>
          </a:xfrm>
          <a:prstGeom prst="rect">
            <a:avLst/>
          </a:prstGeom>
        </p:spPr>
      </p:pic>
    </p:spTree>
    <p:extLst>
      <p:ext uri="{BB962C8B-B14F-4D97-AF65-F5344CB8AC3E}">
        <p14:creationId xmlns:p14="http://schemas.microsoft.com/office/powerpoint/2010/main" val="7962292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spTree>
    <p:extLst>
      <p:ext uri="{BB962C8B-B14F-4D97-AF65-F5344CB8AC3E}">
        <p14:creationId xmlns:p14="http://schemas.microsoft.com/office/powerpoint/2010/main" val="28381206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372897" y="580497"/>
            <a:ext cx="4471151"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889091" y="3428302"/>
            <a:ext cx="3954958" cy="1108073"/>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89013"/>
            <a:ext cx="1872521" cy="1070012"/>
          </a:xfrm>
          <a:prstGeom prst="rect">
            <a:avLst/>
          </a:prstGeom>
        </p:spPr>
      </p:pic>
      <p:sp>
        <p:nvSpPr>
          <p:cNvPr id="11" name="TextBox 10"/>
          <p:cNvSpPr txBox="1"/>
          <p:nvPr/>
        </p:nvSpPr>
        <p:spPr>
          <a:xfrm>
            <a:off x="4070267" y="4704191"/>
            <a:ext cx="4773781"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208911379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with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13852" y="580497"/>
            <a:ext cx="4471151" cy="2387600"/>
          </a:xfrm>
        </p:spPr>
        <p:txBody>
          <a:bodyPr anchor="b">
            <a:normAutofit/>
          </a:bodyPr>
          <a:lstStyle>
            <a:lvl1pPr algn="l">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213852" y="3428301"/>
            <a:ext cx="3954958" cy="1024946"/>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5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78" y="5422658"/>
            <a:ext cx="1872521" cy="1070012"/>
          </a:xfrm>
          <a:prstGeom prst="rect">
            <a:avLst/>
          </a:prstGeom>
        </p:spPr>
      </p:pic>
      <p:sp>
        <p:nvSpPr>
          <p:cNvPr id="11" name="TextBox 10"/>
          <p:cNvSpPr txBox="1"/>
          <p:nvPr/>
        </p:nvSpPr>
        <p:spPr>
          <a:xfrm>
            <a:off x="213853" y="4596482"/>
            <a:ext cx="4711439" cy="830997"/>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p>
          <a:p>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344607889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Slid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429001" y="580497"/>
            <a:ext cx="5415048" cy="2387600"/>
          </a:xfrm>
        </p:spPr>
        <p:txBody>
          <a:bodyPr anchor="b">
            <a:normAutofit/>
          </a:bodyPr>
          <a:lstStyle>
            <a:lvl1pPr algn="r">
              <a:defRPr sz="4000"/>
            </a:lvl1pPr>
          </a:lstStyle>
          <a:p>
            <a:r>
              <a:rPr lang="en-US" smtClean="0"/>
              <a:t>Click to edit Master title style</a:t>
            </a:r>
            <a:endParaRPr lang="en-US" dirty="0"/>
          </a:p>
        </p:txBody>
      </p:sp>
      <p:sp>
        <p:nvSpPr>
          <p:cNvPr id="8" name="Subtitle 2"/>
          <p:cNvSpPr>
            <a:spLocks noGrp="1"/>
          </p:cNvSpPr>
          <p:nvPr>
            <p:ph type="subTitle" idx="1"/>
          </p:nvPr>
        </p:nvSpPr>
        <p:spPr>
          <a:xfrm>
            <a:off x="4454014" y="3428301"/>
            <a:ext cx="4390035" cy="106057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992" y="3111331"/>
            <a:ext cx="1591056" cy="1737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527" y="5565263"/>
            <a:ext cx="1872521" cy="1070012"/>
          </a:xfrm>
          <a:prstGeom prst="rect">
            <a:avLst/>
          </a:prstGeom>
        </p:spPr>
      </p:pic>
      <p:sp>
        <p:nvSpPr>
          <p:cNvPr id="11" name="TextBox 10"/>
          <p:cNvSpPr txBox="1"/>
          <p:nvPr/>
        </p:nvSpPr>
        <p:spPr>
          <a:xfrm>
            <a:off x="3927763" y="4788120"/>
            <a:ext cx="4916285" cy="830997"/>
          </a:xfrm>
          <a:prstGeom prst="rect">
            <a:avLst/>
          </a:prstGeom>
          <a:noFill/>
        </p:spPr>
        <p:txBody>
          <a:bodyPr wrap="square" rtlCol="0">
            <a:spAutoFit/>
          </a:bodyPr>
          <a:lstStyle/>
          <a:p>
            <a:pPr algn="r"/>
            <a:r>
              <a:rPr lang="en-US" sz="1600" dirty="0" smtClean="0">
                <a:solidFill>
                  <a:srgbClr val="414F5C"/>
                </a:solidFill>
                <a:latin typeface="Verdana" charset="0"/>
                <a:ea typeface="Verdana" charset="0"/>
                <a:cs typeface="Verdana" charset="0"/>
              </a:rPr>
              <a:t>The best health for all. The best care for all.</a:t>
            </a:r>
          </a:p>
          <a:p>
            <a:pPr algn="r"/>
            <a:r>
              <a:rPr lang="en-US" sz="1600" dirty="0" smtClean="0">
                <a:solidFill>
                  <a:srgbClr val="414F5C"/>
                </a:solidFill>
                <a:latin typeface="Verdana" charset="0"/>
                <a:ea typeface="Verdana" charset="0"/>
                <a:cs typeface="Verdana" charset="0"/>
              </a:rPr>
              <a:t>La santé </a:t>
            </a:r>
            <a:r>
              <a:rPr lang="en-US" sz="1600" dirty="0" err="1" smtClean="0">
                <a:solidFill>
                  <a:srgbClr val="414F5C"/>
                </a:solidFill>
                <a:latin typeface="Verdana" charset="0"/>
                <a:ea typeface="Verdana" charset="0"/>
                <a:cs typeface="Verdana" charset="0"/>
              </a:rPr>
              <a:t>à</a:t>
            </a:r>
            <a:r>
              <a:rPr lang="en-US" sz="1600" dirty="0" smtClean="0">
                <a:solidFill>
                  <a:srgbClr val="414F5C"/>
                </a:solidFill>
                <a:latin typeface="Verdana" charset="0"/>
                <a:ea typeface="Verdana" charset="0"/>
                <a:cs typeface="Verdana" charset="0"/>
              </a:rPr>
              <a:t> son </a:t>
            </a:r>
            <a:r>
              <a:rPr lang="en-US" sz="1600" dirty="0" err="1" smtClean="0">
                <a:solidFill>
                  <a:srgbClr val="414F5C"/>
                </a:solidFill>
                <a:latin typeface="Verdana" charset="0"/>
                <a:ea typeface="Verdana" charset="0"/>
                <a:cs typeface="Verdana" charset="0"/>
              </a:rPr>
              <a:t>meilleur</a:t>
            </a:r>
            <a:r>
              <a:rPr lang="en-US" sz="1600" dirty="0" smtClean="0">
                <a:solidFill>
                  <a:srgbClr val="414F5C"/>
                </a:solidFill>
                <a:latin typeface="Verdana" charset="0"/>
                <a:ea typeface="Verdana" charset="0"/>
                <a:cs typeface="Verdana" charset="0"/>
              </a:rPr>
              <a:t> et des </a:t>
            </a:r>
            <a:r>
              <a:rPr lang="en-US" sz="1600" dirty="0" err="1" smtClean="0">
                <a:solidFill>
                  <a:srgbClr val="414F5C"/>
                </a:solidFill>
                <a:latin typeface="Verdana" charset="0"/>
                <a:ea typeface="Verdana" charset="0"/>
                <a:cs typeface="Verdana" charset="0"/>
              </a:rPr>
              <a:t>soins</a:t>
            </a:r>
            <a:r>
              <a:rPr lang="en-US" sz="1600" dirty="0" smtClean="0">
                <a:solidFill>
                  <a:srgbClr val="414F5C"/>
                </a:solidFill>
                <a:latin typeface="Verdana" charset="0"/>
                <a:ea typeface="Verdana" charset="0"/>
                <a:cs typeface="Verdana" charset="0"/>
              </a:rPr>
              <a:t> </a:t>
            </a:r>
            <a:r>
              <a:rPr lang="en-US" sz="1600" dirty="0" err="1" smtClean="0">
                <a:solidFill>
                  <a:srgbClr val="414F5C"/>
                </a:solidFill>
                <a:latin typeface="Verdana" charset="0"/>
                <a:ea typeface="Verdana" charset="0"/>
                <a:cs typeface="Verdana" charset="0"/>
              </a:rPr>
              <a:t>optimaux</a:t>
            </a:r>
            <a:r>
              <a:rPr lang="en-US" sz="1600" dirty="0" smtClean="0">
                <a:solidFill>
                  <a:srgbClr val="414F5C"/>
                </a:solidFill>
                <a:latin typeface="Verdana" charset="0"/>
                <a:ea typeface="Verdana" charset="0"/>
                <a:cs typeface="Verdana" charset="0"/>
              </a:rPr>
              <a:t> pour </a:t>
            </a:r>
            <a:r>
              <a:rPr lang="en-US" sz="1600" dirty="0" err="1" smtClean="0">
                <a:solidFill>
                  <a:srgbClr val="414F5C"/>
                </a:solidFill>
                <a:latin typeface="Verdana" charset="0"/>
                <a:ea typeface="Verdana" charset="0"/>
                <a:cs typeface="Verdana" charset="0"/>
              </a:rPr>
              <a:t>tous</a:t>
            </a:r>
            <a:r>
              <a:rPr lang="en-US" sz="1600" dirty="0" smtClean="0">
                <a:solidFill>
                  <a:srgbClr val="414F5C"/>
                </a:solidFill>
                <a:latin typeface="Verdana" charset="0"/>
                <a:ea typeface="Verdana" charset="0"/>
                <a:cs typeface="Verdana" charset="0"/>
              </a:rPr>
              <a:t>.</a:t>
            </a:r>
            <a:endParaRPr lang="en-US" sz="1600" dirty="0">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24247057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74692" cy="1287741"/>
          </a:xfrm>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3C10-F8CD-45CC-BCEE-708E60136D8D}" type="datetimeFigureOut">
              <a:rPr lang="en-CA" smtClean="0">
                <a:solidFill>
                  <a:prstClr val="black">
                    <a:tint val="75000"/>
                  </a:prstClr>
                </a:solidFill>
              </a:rPr>
              <a:pPr/>
              <a:t>21/08/2018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988A7E-B8A4-4B20-A331-0AC2855E2280}" type="slidenum">
              <a:rPr lang="en-CA" smtClean="0"/>
              <a:pPr/>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78" y="6089062"/>
            <a:ext cx="1192751" cy="68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1" y="1652866"/>
            <a:ext cx="1591056" cy="173736"/>
          </a:xfrm>
          <a:prstGeom prst="rect">
            <a:avLst/>
          </a:prstGeom>
        </p:spPr>
      </p:pic>
    </p:spTree>
    <p:extLst>
      <p:ext uri="{BB962C8B-B14F-4D97-AF65-F5344CB8AC3E}">
        <p14:creationId xmlns:p14="http://schemas.microsoft.com/office/powerpoint/2010/main" val="186053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1.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0.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ABE42-90F0-4B8E-9B3E-07AD0006ED3F}" type="datetimeFigureOut">
              <a:rPr lang="en-US" smtClean="0"/>
              <a:pPr/>
              <a:t>8/21/2018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D414D-A024-4146-9F38-C0E3CCC4CB8E}" type="slidenum">
              <a:rPr lang="en-US" smtClean="0"/>
              <a:pPr/>
              <a:t>‹#›</a:t>
            </a:fld>
            <a:endParaRPr lang="en-US" dirty="0"/>
          </a:p>
        </p:txBody>
      </p:sp>
    </p:spTree>
    <p:extLst>
      <p:ext uri="{BB962C8B-B14F-4D97-AF65-F5344CB8AC3E}">
        <p14:creationId xmlns:p14="http://schemas.microsoft.com/office/powerpoint/2010/main" val="48146507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dirty="0">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dirty="0"/>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dirty="0"/>
          </a:p>
        </p:txBody>
      </p:sp>
    </p:spTree>
    <p:extLst>
      <p:ext uri="{BB962C8B-B14F-4D97-AF65-F5344CB8AC3E}">
        <p14:creationId xmlns:p14="http://schemas.microsoft.com/office/powerpoint/2010/main" val="3397166501"/>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dirty="0">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dirty="0"/>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dirty="0"/>
          </a:p>
        </p:txBody>
      </p:sp>
    </p:spTree>
    <p:extLst>
      <p:ext uri="{BB962C8B-B14F-4D97-AF65-F5344CB8AC3E}">
        <p14:creationId xmlns:p14="http://schemas.microsoft.com/office/powerpoint/2010/main" val="371675611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dirty="0">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dirty="0"/>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dirty="0"/>
          </a:p>
        </p:txBody>
      </p:sp>
    </p:spTree>
    <p:extLst>
      <p:ext uri="{BB962C8B-B14F-4D97-AF65-F5344CB8AC3E}">
        <p14:creationId xmlns:p14="http://schemas.microsoft.com/office/powerpoint/2010/main" val="319757314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dirty="0">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dirty="0"/>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dirty="0"/>
          </a:p>
        </p:txBody>
      </p:sp>
    </p:spTree>
    <p:extLst>
      <p:ext uri="{BB962C8B-B14F-4D97-AF65-F5344CB8AC3E}">
        <p14:creationId xmlns:p14="http://schemas.microsoft.com/office/powerpoint/2010/main" val="286599275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dirty="0">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dirty="0"/>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dirty="0"/>
          </a:p>
        </p:txBody>
      </p:sp>
    </p:spTree>
    <p:extLst>
      <p:ext uri="{BB962C8B-B14F-4D97-AF65-F5344CB8AC3E}">
        <p14:creationId xmlns:p14="http://schemas.microsoft.com/office/powerpoint/2010/main" val="173223761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dirty="0">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dirty="0"/>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dirty="0"/>
          </a:p>
        </p:txBody>
      </p:sp>
    </p:spTree>
    <p:extLst>
      <p:ext uri="{BB962C8B-B14F-4D97-AF65-F5344CB8AC3E}">
        <p14:creationId xmlns:p14="http://schemas.microsoft.com/office/powerpoint/2010/main" val="3583887749"/>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dirty="0">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dirty="0"/>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dirty="0"/>
          </a:p>
        </p:txBody>
      </p:sp>
    </p:spTree>
    <p:extLst>
      <p:ext uri="{BB962C8B-B14F-4D97-AF65-F5344CB8AC3E}">
        <p14:creationId xmlns:p14="http://schemas.microsoft.com/office/powerpoint/2010/main" val="1839812400"/>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dirty="0">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dirty="0"/>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dirty="0"/>
          </a:p>
        </p:txBody>
      </p:sp>
    </p:spTree>
    <p:extLst>
      <p:ext uri="{BB962C8B-B14F-4D97-AF65-F5344CB8AC3E}">
        <p14:creationId xmlns:p14="http://schemas.microsoft.com/office/powerpoint/2010/main" val="232993939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6746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674692" cy="4165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03489"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Verdana" charset="0"/>
                <a:cs typeface="Verdana" charset="0"/>
              </a:defRPr>
            </a:lvl1pPr>
          </a:lstStyle>
          <a:p>
            <a:fld id="{827B3C10-F8CD-45CC-BCEE-708E60136D8D}" type="datetimeFigureOut">
              <a:rPr lang="en-CA" smtClean="0">
                <a:solidFill>
                  <a:prstClr val="black">
                    <a:tint val="75000"/>
                  </a:prstClr>
                </a:solidFill>
              </a:rPr>
              <a:pPr/>
              <a:t>21/08/2018</a:t>
            </a:fld>
            <a:endParaRPr lang="en-CA" dirty="0">
              <a:solidFill>
                <a:prstClr val="black">
                  <a:tint val="75000"/>
                </a:prstClr>
              </a:solidFill>
            </a:endParaRPr>
          </a:p>
        </p:txBody>
      </p:sp>
      <p:sp>
        <p:nvSpPr>
          <p:cNvPr id="5" name="Footer Placeholder 4"/>
          <p:cNvSpPr>
            <a:spLocks noGrp="1"/>
          </p:cNvSpPr>
          <p:nvPr>
            <p:ph type="ftr" sz="quarter" idx="3"/>
          </p:nvPr>
        </p:nvSpPr>
        <p:spPr>
          <a:xfrm>
            <a:off x="5429250"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CA" dirty="0"/>
          </a:p>
        </p:txBody>
      </p:sp>
      <p:sp>
        <p:nvSpPr>
          <p:cNvPr id="6" name="Slide Number Placeholder 5"/>
          <p:cNvSpPr>
            <a:spLocks noGrp="1"/>
          </p:cNvSpPr>
          <p:nvPr>
            <p:ph type="sldNum" sz="quarter" idx="4"/>
          </p:nvPr>
        </p:nvSpPr>
        <p:spPr>
          <a:xfrm>
            <a:off x="7860890" y="6356351"/>
            <a:ext cx="65446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75988A7E-B8A4-4B20-A331-0AC2855E2280}" type="slidenum">
              <a:rPr lang="en-CA" smtClean="0"/>
              <a:pPr/>
              <a:t>‹#›</a:t>
            </a:fld>
            <a:endParaRPr lang="en-CA" dirty="0"/>
          </a:p>
        </p:txBody>
      </p:sp>
    </p:spTree>
    <p:extLst>
      <p:ext uri="{BB962C8B-B14F-4D97-AF65-F5344CB8AC3E}">
        <p14:creationId xmlns:p14="http://schemas.microsoft.com/office/powerpoint/2010/main" val="148944081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Lst>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14.jp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7.jpg"/><Relationship Id="rId5" Type="http://schemas.openxmlformats.org/officeDocument/2006/relationships/image" Target="../media/image2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cJLuxDbBs1w"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57.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8351" y="762000"/>
            <a:ext cx="6177049" cy="2282297"/>
          </a:xfrm>
        </p:spPr>
        <p:txBody>
          <a:bodyPr>
            <a:normAutofit fontScale="90000"/>
          </a:bodyPr>
          <a:lstStyle/>
          <a:p>
            <a:r>
              <a:rPr lang="en-CA" dirty="0"/>
              <a:t>Communicating with patients and families about medically unnecessary tests and treatments</a:t>
            </a:r>
            <a:endParaRPr lang="en-CA"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3969996" y="4495271"/>
            <a:ext cx="5122248" cy="2319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0</a:t>
            </a:r>
            <a:endParaRPr lang="en-US" dirty="0">
              <a:solidFill>
                <a:prstClr val="white"/>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7109"/>
          <a:stretch/>
        </p:blipFill>
        <p:spPr>
          <a:xfrm>
            <a:off x="3905295" y="5779697"/>
            <a:ext cx="3099356" cy="77098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8028" y="5448184"/>
            <a:ext cx="1989710" cy="109434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226" y="4558524"/>
            <a:ext cx="2330974" cy="1027684"/>
          </a:xfrm>
          <a:prstGeom prst="rect">
            <a:avLst/>
          </a:prstGeom>
        </p:spPr>
      </p:pic>
      <p:sp>
        <p:nvSpPr>
          <p:cNvPr id="7" name="Rectangle 6"/>
          <p:cNvSpPr/>
          <p:nvPr/>
        </p:nvSpPr>
        <p:spPr>
          <a:xfrm>
            <a:off x="3571337" y="3377567"/>
            <a:ext cx="5349301" cy="646331"/>
          </a:xfrm>
          <a:prstGeom prst="rect">
            <a:avLst/>
          </a:prstGeom>
        </p:spPr>
        <p:txBody>
          <a:bodyPr wrap="square">
            <a:spAutoFit/>
          </a:bodyPr>
          <a:lstStyle/>
          <a:p>
            <a:pPr algn="r"/>
            <a:r>
              <a:rPr lang="en-US" i="1" dirty="0">
                <a:solidFill>
                  <a:srgbClr val="003152"/>
                </a:solidFill>
                <a:latin typeface="Verdana" panose="020B0604030504040204" pitchFamily="34" charset="0"/>
                <a:ea typeface="Verdana" panose="020B0604030504040204" pitchFamily="34" charset="0"/>
                <a:cs typeface="Verdana" panose="020B0604030504040204" pitchFamily="34" charset="0"/>
              </a:rPr>
              <a:t>Part of the CanMEDS Resource Stewardship </a:t>
            </a:r>
            <a:r>
              <a:rPr lang="en-US"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Curriculum </a:t>
            </a:r>
            <a:r>
              <a:rPr lang="en-US" i="1" dirty="0">
                <a:solidFill>
                  <a:srgbClr val="003152"/>
                </a:solidFill>
                <a:latin typeface="Verdana" panose="020B0604030504040204" pitchFamily="34" charset="0"/>
                <a:ea typeface="Verdana" panose="020B0604030504040204" pitchFamily="34" charset="0"/>
                <a:cs typeface="Verdana" panose="020B0604030504040204" pitchFamily="34" charset="0"/>
              </a:rPr>
              <a:t>Toolkit Series</a:t>
            </a:r>
            <a:endParaRPr lang="en-US"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007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23" y="6514759"/>
            <a:ext cx="7177177" cy="330860"/>
          </a:xfrm>
          <a:prstGeom prst="rect">
            <a:avLst/>
          </a:prstGeom>
          <a:noFill/>
        </p:spPr>
        <p:txBody>
          <a:bodyPr wrap="square" rtlCol="0">
            <a:spAutoFit/>
          </a:bodyPr>
          <a:lstStyle/>
          <a:p>
            <a:pPr algn="r"/>
            <a:r>
              <a:rPr lang="en-CA"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Adapted from: Berwick</a:t>
            </a:r>
            <a:r>
              <a:rPr lang="en-CA" sz="1550" i="1" dirty="0">
                <a:solidFill>
                  <a:srgbClr val="003152"/>
                </a:solidFill>
                <a:latin typeface="Verdana" panose="020B0604030504040204" pitchFamily="34" charset="0"/>
                <a:ea typeface="Verdana" panose="020B0604030504040204" pitchFamily="34" charset="0"/>
                <a:cs typeface="Verdana" panose="020B0604030504040204" pitchFamily="34" charset="0"/>
              </a:rPr>
              <a:t>, D et al.  JAMA. 2012;307(14):</a:t>
            </a:r>
            <a:r>
              <a:rPr lang="en-CA"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1513-1516</a:t>
            </a:r>
            <a:r>
              <a:rPr lang="en-CA" sz="155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en-US" sz="155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304800" y="816114"/>
            <a:ext cx="7315200" cy="707886"/>
          </a:xfrm>
          <a:prstGeom prst="rect">
            <a:avLst/>
          </a:prstGeom>
          <a:noFill/>
        </p:spPr>
        <p:txBody>
          <a:bodyPr wrap="square" rtlCol="0">
            <a:spAutoFit/>
          </a:bodyPr>
          <a:lstStyle/>
          <a:p>
            <a:r>
              <a:rPr lang="en-CA" sz="4000" b="1" smtClean="0">
                <a:solidFill>
                  <a:srgbClr val="002060"/>
                </a:solidFill>
                <a:latin typeface="Verdana" panose="020B0604030504040204" pitchFamily="34" charset="0"/>
                <a:ea typeface="Verdana" panose="020B0604030504040204" pitchFamily="34" charset="0"/>
                <a:cs typeface="Verdana" panose="020B0604030504040204" pitchFamily="34" charset="0"/>
              </a:rPr>
              <a:t>Six Categories </a:t>
            </a:r>
            <a:r>
              <a:rPr lang="en-CA" sz="4000" b="1">
                <a:solidFill>
                  <a:srgbClr val="002060"/>
                </a:solidFill>
                <a:latin typeface="Verdana" panose="020B0604030504040204" pitchFamily="34" charset="0"/>
                <a:ea typeface="Verdana" panose="020B0604030504040204" pitchFamily="34" charset="0"/>
                <a:cs typeface="Verdana" panose="020B0604030504040204" pitchFamily="34" charset="0"/>
              </a:rPr>
              <a:t>of </a:t>
            </a:r>
            <a:r>
              <a:rPr lang="en-CA" sz="4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a:t>
            </a:r>
            <a:r>
              <a:rPr lang="en-CA" sz="4000" b="1" smtClean="0">
                <a:solidFill>
                  <a:srgbClr val="002060"/>
                </a:solidFill>
                <a:latin typeface="Verdana" panose="020B0604030504040204" pitchFamily="34" charset="0"/>
                <a:ea typeface="Verdana" panose="020B0604030504040204" pitchFamily="34" charset="0"/>
                <a:cs typeface="Verdana" panose="020B0604030504040204" pitchFamily="34" charset="0"/>
              </a:rPr>
              <a:t>aste</a:t>
            </a:r>
            <a:endParaRPr lang="en-CA" sz="4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829" y="1962738"/>
            <a:ext cx="4468371" cy="4438062"/>
          </a:xfrm>
          <a:prstGeom prst="rect">
            <a:avLst/>
          </a:prstGeom>
        </p:spPr>
      </p:pic>
    </p:spTree>
    <p:extLst>
      <p:ext uri="{BB962C8B-B14F-4D97-AF65-F5344CB8AC3E}">
        <p14:creationId xmlns:p14="http://schemas.microsoft.com/office/powerpoint/2010/main" val="2869516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59"/>
            <a:ext cx="7674692" cy="1287741"/>
          </a:xfrm>
        </p:spPr>
        <p:txBody>
          <a:bodyPr>
            <a:normAutofit/>
          </a:bodyPr>
          <a:lstStyle/>
          <a:p>
            <a:r>
              <a:rPr lang="en-CA" sz="4000" dirty="0" smtClean="0"/>
              <a:t>Types of harm from overuse</a:t>
            </a:r>
            <a:endParaRPr lang="en-CA" sz="4000" dirty="0"/>
          </a:p>
        </p:txBody>
      </p:sp>
      <p:sp>
        <p:nvSpPr>
          <p:cNvPr id="3" name="Content Placeholder 2"/>
          <p:cNvSpPr>
            <a:spLocks noGrp="1"/>
          </p:cNvSpPr>
          <p:nvPr>
            <p:ph type="subTitle" idx="4294967295"/>
          </p:nvPr>
        </p:nvSpPr>
        <p:spPr>
          <a:xfrm>
            <a:off x="609600" y="2001837"/>
            <a:ext cx="6858000" cy="1655763"/>
          </a:xfrm>
        </p:spPr>
        <p:txBody>
          <a:bodyPr>
            <a:noAutofit/>
          </a:bodyPr>
          <a:lstStyle/>
          <a:p>
            <a:pPr marL="342900" indent="-342900" algn="l">
              <a:buFont typeface="Arial" panose="020B0604020202020204" pitchFamily="34" charset="0"/>
              <a:buChar char="•"/>
            </a:pPr>
            <a:r>
              <a:rPr lang="en-CA" sz="2500" dirty="0" smtClean="0">
                <a:solidFill>
                  <a:srgbClr val="003152"/>
                </a:solidFill>
              </a:rPr>
              <a:t>Potential for error</a:t>
            </a:r>
          </a:p>
          <a:p>
            <a:pPr marL="342900" indent="-342900" algn="l">
              <a:buFont typeface="Arial" panose="020B0604020202020204" pitchFamily="34" charset="0"/>
              <a:buChar char="•"/>
            </a:pPr>
            <a:r>
              <a:rPr lang="en-CA" sz="2500" dirty="0" smtClean="0">
                <a:solidFill>
                  <a:srgbClr val="003152"/>
                </a:solidFill>
              </a:rPr>
              <a:t>Exposure to invasive/unnecessary further tests/treatment</a:t>
            </a:r>
          </a:p>
          <a:p>
            <a:pPr marL="342900" indent="-342900" algn="l">
              <a:buFont typeface="Arial" panose="020B0604020202020204" pitchFamily="34" charset="0"/>
              <a:buChar char="•"/>
            </a:pPr>
            <a:r>
              <a:rPr lang="en-CA" sz="2500" dirty="0" smtClean="0">
                <a:solidFill>
                  <a:srgbClr val="003152"/>
                </a:solidFill>
              </a:rPr>
              <a:t>Exposure to nosocomial infection</a:t>
            </a:r>
          </a:p>
          <a:p>
            <a:pPr marL="342900" indent="-342900" algn="l">
              <a:buFont typeface="Arial" panose="020B0604020202020204" pitchFamily="34" charset="0"/>
              <a:buChar char="•"/>
            </a:pPr>
            <a:r>
              <a:rPr lang="en-CA" sz="2500" dirty="0" smtClean="0">
                <a:solidFill>
                  <a:srgbClr val="003152"/>
                </a:solidFill>
              </a:rPr>
              <a:t>Excess morbidity and mortality</a:t>
            </a:r>
          </a:p>
          <a:p>
            <a:pPr marL="342900" indent="-342900" algn="l">
              <a:buFont typeface="Arial" panose="020B0604020202020204" pitchFamily="34" charset="0"/>
              <a:buChar char="•"/>
            </a:pPr>
            <a:r>
              <a:rPr lang="en-CA" sz="2500" dirty="0" smtClean="0">
                <a:solidFill>
                  <a:srgbClr val="003152"/>
                </a:solidFill>
              </a:rPr>
              <a:t>Violate patient preferences</a:t>
            </a:r>
          </a:p>
          <a:p>
            <a:pPr marL="342900" indent="-342900" algn="l">
              <a:buFont typeface="Arial" panose="020B0604020202020204" pitchFamily="34" charset="0"/>
              <a:buChar char="•"/>
            </a:pPr>
            <a:r>
              <a:rPr lang="en-CA" sz="2500" dirty="0" smtClean="0">
                <a:solidFill>
                  <a:srgbClr val="003152"/>
                </a:solidFill>
              </a:rPr>
              <a:t>Unnecessary suffering</a:t>
            </a:r>
          </a:p>
          <a:p>
            <a:pPr marL="342900" indent="-342900" algn="l">
              <a:buFont typeface="Arial" panose="020B0604020202020204" pitchFamily="34" charset="0"/>
              <a:buChar char="•"/>
            </a:pPr>
            <a:r>
              <a:rPr lang="en-CA" sz="2500" dirty="0" smtClean="0">
                <a:solidFill>
                  <a:srgbClr val="003152"/>
                </a:solidFill>
              </a:rPr>
              <a:t>Excess spending</a:t>
            </a:r>
          </a:p>
          <a:p>
            <a:pPr marL="342900" indent="-342900" algn="l">
              <a:buFont typeface="Arial" panose="020B0604020202020204" pitchFamily="34" charset="0"/>
              <a:buChar char="•"/>
            </a:pPr>
            <a:r>
              <a:rPr lang="en-CA" sz="2500" dirty="0" smtClean="0">
                <a:solidFill>
                  <a:srgbClr val="003152"/>
                </a:solidFill>
              </a:rPr>
              <a:t>Moral distress</a:t>
            </a:r>
          </a:p>
          <a:p>
            <a:pPr marL="342900" indent="-342900" algn="l">
              <a:buFont typeface="Arial" panose="020B0604020202020204" pitchFamily="34" charset="0"/>
              <a:buChar char="•"/>
            </a:pPr>
            <a:endParaRPr lang="en-CA" sz="2500" dirty="0" smtClean="0">
              <a:solidFill>
                <a:srgbClr val="003152"/>
              </a:solidFill>
            </a:endParaRPr>
          </a:p>
          <a:p>
            <a:pPr marL="342900" indent="-342900" algn="l">
              <a:buFont typeface="Arial" panose="020B0604020202020204" pitchFamily="34" charset="0"/>
              <a:buChar char="•"/>
            </a:pPr>
            <a:endParaRPr lang="en-CA" sz="2500" dirty="0" smtClean="0">
              <a:solidFill>
                <a:srgbClr val="003152"/>
              </a:solidFill>
            </a:endParaRPr>
          </a:p>
          <a:p>
            <a:pPr marL="342900" indent="-342900" algn="l">
              <a:buFont typeface="Arial" panose="020B0604020202020204" pitchFamily="34" charset="0"/>
              <a:buChar char="•"/>
            </a:pPr>
            <a:endParaRPr lang="en-CA" sz="2500" dirty="0">
              <a:solidFill>
                <a:srgbClr val="003152"/>
              </a:solidFill>
            </a:endParaRPr>
          </a:p>
        </p:txBody>
      </p:sp>
      <p:graphicFrame>
        <p:nvGraphicFramePr>
          <p:cNvPr id="5" name="Diagram 4"/>
          <p:cNvGraphicFramePr/>
          <p:nvPr>
            <p:extLst>
              <p:ext uri="{D42A27DB-BD31-4B8C-83A1-F6EECF244321}">
                <p14:modId xmlns:p14="http://schemas.microsoft.com/office/powerpoint/2010/main" val="1279302991"/>
              </p:ext>
            </p:extLst>
          </p:nvPr>
        </p:nvGraphicFramePr>
        <p:xfrm>
          <a:off x="5410200" y="3657600"/>
          <a:ext cx="3810000" cy="309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92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70262" cy="1195666"/>
          </a:xfrm>
        </p:spPr>
        <p:txBody>
          <a:bodyPr>
            <a:normAutofit/>
          </a:bodyPr>
          <a:lstStyle/>
          <a:p>
            <a:r>
              <a:rPr lang="en-US" sz="4000" dirty="0" smtClean="0"/>
              <a:t>Quick Poll on Overuse</a:t>
            </a:r>
            <a:endParaRPr lang="en-US" sz="4000" dirty="0"/>
          </a:p>
        </p:txBody>
      </p:sp>
      <p:sp>
        <p:nvSpPr>
          <p:cNvPr id="3" name="Content Placeholder 2"/>
          <p:cNvSpPr>
            <a:spLocks noGrp="1"/>
          </p:cNvSpPr>
          <p:nvPr>
            <p:ph type="body" sz="half" idx="2"/>
          </p:nvPr>
        </p:nvSpPr>
        <p:spPr>
          <a:xfrm>
            <a:off x="708422" y="1676400"/>
            <a:ext cx="2949178" cy="3951698"/>
          </a:xfrm>
        </p:spPr>
        <p:txBody>
          <a:bodyPr>
            <a:normAutofit/>
          </a:bodyPr>
          <a:lstStyle/>
          <a:p>
            <a:pPr marL="118872" indent="0" algn="ctr">
              <a:buNone/>
            </a:pPr>
            <a:endParaRPr lang="en-US" sz="2500" dirty="0" smtClean="0"/>
          </a:p>
          <a:p>
            <a:pPr marL="118872" indent="0" algn="ctr">
              <a:buNone/>
            </a:pPr>
            <a:endParaRPr lang="en-US" sz="2500" dirty="0"/>
          </a:p>
          <a:p>
            <a:pPr marL="118872" indent="0" algn="ctr">
              <a:buNone/>
            </a:pPr>
            <a:r>
              <a:rPr lang="en-US" sz="2500" dirty="0" smtClean="0"/>
              <a:t>What </a:t>
            </a:r>
            <a:r>
              <a:rPr lang="en-US" sz="2500" dirty="0"/>
              <a:t>are the reasons that MDs </a:t>
            </a:r>
            <a:r>
              <a:rPr lang="en-US" sz="2500" dirty="0" smtClean="0"/>
              <a:t>order </a:t>
            </a:r>
            <a:r>
              <a:rPr lang="en-US" sz="2500" dirty="0"/>
              <a:t>unnecessary tests or treatments?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149" t="15719" r="15292" b="34399"/>
          <a:stretch/>
        </p:blipFill>
        <p:spPr>
          <a:xfrm rot="5400000">
            <a:off x="3028240" y="3982159"/>
            <a:ext cx="3733801" cy="1560681"/>
          </a:xfrm>
          <a:prstGeom prst="ellipse">
            <a:avLst/>
          </a:prstGeom>
          <a:ln>
            <a:noFill/>
          </a:ln>
          <a:effectLst>
            <a:softEdge rad="0"/>
          </a:effectLst>
        </p:spPr>
      </p:pic>
      <p:grpSp>
        <p:nvGrpSpPr>
          <p:cNvPr id="5" name="Group 4"/>
          <p:cNvGrpSpPr/>
          <p:nvPr/>
        </p:nvGrpSpPr>
        <p:grpSpPr>
          <a:xfrm>
            <a:off x="5787260" y="1524000"/>
            <a:ext cx="2392033" cy="2122097"/>
            <a:chOff x="251520" y="2132856"/>
            <a:chExt cx="2223955" cy="1524796"/>
          </a:xfrm>
        </p:grpSpPr>
        <p:pic>
          <p:nvPicPr>
            <p:cNvPr id="6" name="Picture 5"/>
            <p:cNvPicPr>
              <a:picLocks noChangeAspect="1"/>
            </p:cNvPicPr>
            <p:nvPr/>
          </p:nvPicPr>
          <p:blipFill rotWithShape="1">
            <a:blip r:embed="rId4">
              <a:alphaModFix amt="50000"/>
            </a:blip>
            <a:srcRect l="11239" t="9383" r="13773" b="25682"/>
            <a:stretch/>
          </p:blipFill>
          <p:spPr>
            <a:xfrm>
              <a:off x="251520" y="2132856"/>
              <a:ext cx="2223955" cy="1492037"/>
            </a:xfrm>
            <a:prstGeom prst="rect">
              <a:avLst/>
            </a:prstGeom>
            <a:ln>
              <a:noFill/>
            </a:ln>
          </p:spPr>
        </p:pic>
        <p:sp>
          <p:nvSpPr>
            <p:cNvPr id="7" name="Oval 6"/>
            <p:cNvSpPr/>
            <p:nvPr/>
          </p:nvSpPr>
          <p:spPr>
            <a:xfrm>
              <a:off x="355445" y="3441628"/>
              <a:ext cx="279648" cy="216024"/>
            </a:xfrm>
            <a:prstGeom prst="ellipse">
              <a:avLst/>
            </a:prstGeom>
            <a:solidFill>
              <a:schemeClr val="lt1">
                <a:alpha val="51000"/>
              </a:schemeClr>
            </a:solidFill>
            <a:ln w="76200" cmpd="sng">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8" name="Oval 7"/>
          <p:cNvSpPr/>
          <p:nvPr/>
        </p:nvSpPr>
        <p:spPr>
          <a:xfrm>
            <a:off x="6049861" y="3480574"/>
            <a:ext cx="218198" cy="118294"/>
          </a:xfrm>
          <a:prstGeom prst="ellipse">
            <a:avLst/>
          </a:prstGeom>
          <a:noFill/>
          <a:ln w="57150">
            <a:solidFill>
              <a:srgbClr val="414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4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607027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304800"/>
            <a:ext cx="7674692" cy="1287741"/>
          </a:xfrm>
        </p:spPr>
        <p:txBody>
          <a:bodyPr/>
          <a:lstStyle/>
          <a:p>
            <a:r>
              <a:rPr lang="en-CA" dirty="0" smtClean="0"/>
              <a:t>Why does overuse happen?</a:t>
            </a:r>
            <a:endParaRPr lang="en-CA" dirty="0"/>
          </a:p>
        </p:txBody>
      </p:sp>
      <p:sp>
        <p:nvSpPr>
          <p:cNvPr id="3" name="Content Placeholder 2"/>
          <p:cNvSpPr>
            <a:spLocks noGrp="1"/>
          </p:cNvSpPr>
          <p:nvPr>
            <p:ph type="body" sz="half" idx="4294967295"/>
          </p:nvPr>
        </p:nvSpPr>
        <p:spPr>
          <a:xfrm>
            <a:off x="609600" y="1905000"/>
            <a:ext cx="8534400" cy="3951288"/>
          </a:xfrm>
        </p:spPr>
        <p:txBody>
          <a:bodyPr>
            <a:noAutofit/>
          </a:bodyPr>
          <a:lstStyle/>
          <a:p>
            <a:pPr marL="633222" indent="-514350">
              <a:buFont typeface="+mj-lt"/>
              <a:buAutoNum type="arabicPeriod"/>
            </a:pPr>
            <a:r>
              <a:rPr lang="en-CA" sz="1800" dirty="0" smtClean="0">
                <a:solidFill>
                  <a:srgbClr val="003152"/>
                </a:solidFill>
              </a:rPr>
              <a:t>Failure to recognize harms</a:t>
            </a:r>
          </a:p>
          <a:p>
            <a:pPr marL="633222" indent="-514350">
              <a:buFont typeface="+mj-lt"/>
              <a:buAutoNum type="arabicPeriod"/>
            </a:pPr>
            <a:r>
              <a:rPr lang="en-CA" sz="1800" dirty="0">
                <a:solidFill>
                  <a:srgbClr val="003152"/>
                </a:solidFill>
              </a:rPr>
              <a:t>Culture of “more is better” </a:t>
            </a:r>
          </a:p>
          <a:p>
            <a:pPr marL="633222" indent="-514350">
              <a:buFont typeface="+mj-lt"/>
              <a:buAutoNum type="arabicPeriod"/>
            </a:pPr>
            <a:r>
              <a:rPr lang="en-CA" sz="1800" dirty="0">
                <a:solidFill>
                  <a:srgbClr val="003152"/>
                </a:solidFill>
              </a:rPr>
              <a:t>Volume driven system and </a:t>
            </a:r>
            <a:r>
              <a:rPr lang="en-CA" sz="1800" dirty="0" smtClean="0">
                <a:solidFill>
                  <a:srgbClr val="003152"/>
                </a:solidFill>
              </a:rPr>
              <a:t>financial gain</a:t>
            </a:r>
          </a:p>
          <a:p>
            <a:pPr marL="633222" indent="-514350">
              <a:buFont typeface="+mj-lt"/>
              <a:buAutoNum type="arabicPeriod"/>
            </a:pPr>
            <a:r>
              <a:rPr lang="en-US" sz="1800" dirty="0" smtClean="0">
                <a:solidFill>
                  <a:srgbClr val="003152"/>
                </a:solidFill>
              </a:rPr>
              <a:t>It’s the way we have always done things</a:t>
            </a:r>
          </a:p>
          <a:p>
            <a:pPr marL="633222" indent="-514350">
              <a:buFont typeface="+mj-lt"/>
              <a:buAutoNum type="arabicPeriod"/>
            </a:pPr>
            <a:r>
              <a:rPr lang="en-US" sz="1800" dirty="0">
                <a:solidFill>
                  <a:srgbClr val="003152"/>
                </a:solidFill>
              </a:rPr>
              <a:t>U</a:t>
            </a:r>
            <a:r>
              <a:rPr lang="en-US" sz="1800" dirty="0" smtClean="0">
                <a:solidFill>
                  <a:srgbClr val="003152"/>
                </a:solidFill>
              </a:rPr>
              <a:t>nease with uncertainty</a:t>
            </a:r>
            <a:endParaRPr lang="en-CA" sz="1800" dirty="0" smtClean="0">
              <a:solidFill>
                <a:srgbClr val="003152"/>
              </a:solidFill>
            </a:endParaRPr>
          </a:p>
          <a:p>
            <a:pPr marL="633222" indent="-514350">
              <a:buFont typeface="+mj-lt"/>
              <a:buAutoNum type="arabicPeriod"/>
            </a:pPr>
            <a:r>
              <a:rPr lang="en-CA" sz="1800" dirty="0" smtClean="0">
                <a:solidFill>
                  <a:srgbClr val="003152"/>
                </a:solidFill>
              </a:rPr>
              <a:t>Poor knowledge of evidence (or poor adherence to guidelines)</a:t>
            </a:r>
          </a:p>
          <a:p>
            <a:pPr marL="633222" indent="-514350">
              <a:buFont typeface="+mj-lt"/>
              <a:buAutoNum type="arabicPeriod"/>
            </a:pPr>
            <a:r>
              <a:rPr lang="en-US" sz="1800" dirty="0" smtClean="0">
                <a:solidFill>
                  <a:srgbClr val="003152"/>
                </a:solidFill>
              </a:rPr>
              <a:t>Time constraints</a:t>
            </a:r>
          </a:p>
          <a:p>
            <a:pPr marL="633222" indent="-514350">
              <a:buFont typeface="+mj-lt"/>
              <a:buAutoNum type="arabicPeriod"/>
            </a:pPr>
            <a:r>
              <a:rPr lang="en-US" sz="1800" dirty="0" smtClean="0">
                <a:solidFill>
                  <a:srgbClr val="003152"/>
                </a:solidFill>
              </a:rPr>
              <a:t>Satisfying referring colleague’s requests</a:t>
            </a:r>
          </a:p>
          <a:p>
            <a:pPr marL="633222" indent="-514350">
              <a:buFont typeface="+mj-lt"/>
              <a:buAutoNum type="arabicPeriod"/>
            </a:pPr>
            <a:r>
              <a:rPr lang="en-US" sz="1800" dirty="0" smtClean="0">
                <a:solidFill>
                  <a:srgbClr val="003152"/>
                </a:solidFill>
              </a:rPr>
              <a:t>Pre-emptive ordering for efficiency</a:t>
            </a:r>
            <a:endParaRPr lang="en-CA" sz="1800" dirty="0" smtClean="0">
              <a:solidFill>
                <a:srgbClr val="003152"/>
              </a:solidFill>
            </a:endParaRPr>
          </a:p>
          <a:p>
            <a:pPr marL="633222" indent="-514350">
              <a:buFont typeface="+mj-lt"/>
              <a:buAutoNum type="arabicPeriod"/>
            </a:pPr>
            <a:r>
              <a:rPr lang="en-CA" sz="1800" dirty="0" smtClean="0">
                <a:solidFill>
                  <a:srgbClr val="003152"/>
                </a:solidFill>
              </a:rPr>
              <a:t>Marketing by hospitals, pharmaceutical companies, device makers</a:t>
            </a:r>
          </a:p>
          <a:p>
            <a:pPr marL="633222" indent="-514350">
              <a:buFont typeface="+mj-lt"/>
              <a:buAutoNum type="arabicPeriod"/>
            </a:pPr>
            <a:r>
              <a:rPr lang="en-CA" sz="1800" dirty="0" smtClean="0">
                <a:solidFill>
                  <a:srgbClr val="003152"/>
                </a:solidFill>
              </a:rPr>
              <a:t>Defensive medicine</a:t>
            </a:r>
          </a:p>
          <a:p>
            <a:pPr marL="633222" indent="-514350">
              <a:buFont typeface="+mj-lt"/>
              <a:buAutoNum type="arabicPeriod"/>
            </a:pPr>
            <a:r>
              <a:rPr lang="en-US" sz="1800" b="1" dirty="0" smtClean="0">
                <a:solidFill>
                  <a:srgbClr val="003152"/>
                </a:solidFill>
              </a:rPr>
              <a:t>Patient and family request and expectations</a:t>
            </a:r>
            <a:endParaRPr lang="en-CA" sz="1800" b="1" dirty="0" smtClean="0">
              <a:solidFill>
                <a:srgbClr val="003152"/>
              </a:solidFill>
            </a:endParaRPr>
          </a:p>
        </p:txBody>
      </p:sp>
    </p:spTree>
    <p:extLst>
      <p:ext uri="{BB962C8B-B14F-4D97-AF65-F5344CB8AC3E}">
        <p14:creationId xmlns:p14="http://schemas.microsoft.com/office/powerpoint/2010/main" val="302224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Physician perceptions of patient acceptability</a:t>
            </a:r>
            <a:endParaRPr lang="en-CA" dirty="0"/>
          </a:p>
        </p:txBody>
      </p:sp>
      <p:sp>
        <p:nvSpPr>
          <p:cNvPr id="3" name="Content Placeholder 2"/>
          <p:cNvSpPr txBox="1">
            <a:spLocks/>
          </p:cNvSpPr>
          <p:nvPr/>
        </p:nvSpPr>
        <p:spPr>
          <a:xfrm>
            <a:off x="600347" y="1905000"/>
            <a:ext cx="8086453" cy="3951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1772" indent="-342900">
              <a:buFontTx/>
              <a:buChar char="-"/>
            </a:pPr>
            <a:r>
              <a:rPr lang="en-CA" sz="2000" dirty="0" smtClean="0">
                <a:solidFill>
                  <a:srgbClr val="003152"/>
                </a:solidFill>
              </a:rPr>
              <a:t>Physicians perceive low patient acceptability to recommendations to reduce unnecessary tests or treatments for symptomatic conditions</a:t>
            </a:r>
          </a:p>
          <a:p>
            <a:pPr marL="918972" lvl="1" indent="-342900">
              <a:buFontTx/>
              <a:buChar char="-"/>
            </a:pPr>
            <a:r>
              <a:rPr lang="en-CA" sz="1800" dirty="0" smtClean="0">
                <a:solidFill>
                  <a:srgbClr val="003152"/>
                </a:solidFill>
              </a:rPr>
              <a:t>Limiting antibiotics for sinusitis</a:t>
            </a:r>
          </a:p>
          <a:p>
            <a:pPr marL="918972" lvl="1" indent="-342900">
              <a:buFontTx/>
              <a:buChar char="-"/>
            </a:pPr>
            <a:r>
              <a:rPr lang="en-CA" sz="1800" dirty="0" smtClean="0">
                <a:solidFill>
                  <a:srgbClr val="003152"/>
                </a:solidFill>
              </a:rPr>
              <a:t>avoiding imaging for low back pain </a:t>
            </a:r>
          </a:p>
          <a:p>
            <a:pPr marL="918972" lvl="1" indent="-342900">
              <a:buFontTx/>
              <a:buChar char="-"/>
            </a:pPr>
            <a:r>
              <a:rPr lang="en-CA" sz="1800" dirty="0" smtClean="0">
                <a:solidFill>
                  <a:srgbClr val="003152"/>
                </a:solidFill>
              </a:rPr>
              <a:t>avoiding benzodiazepines for insomnia </a:t>
            </a:r>
          </a:p>
          <a:p>
            <a:pPr marL="576072" lvl="1" indent="0">
              <a:buNone/>
            </a:pPr>
            <a:endParaRPr lang="en-CA" sz="1800" dirty="0">
              <a:solidFill>
                <a:srgbClr val="003152"/>
              </a:solidFill>
            </a:endParaRPr>
          </a:p>
          <a:p>
            <a:pPr marL="576072" lvl="1" indent="0">
              <a:buNone/>
            </a:pPr>
            <a:r>
              <a:rPr lang="en-CA" sz="2000" dirty="0" smtClean="0">
                <a:solidFill>
                  <a:srgbClr val="003152"/>
                </a:solidFill>
              </a:rPr>
              <a:t>Perceptions of patient acceptability can be a ‘self fulfilling prophecy’ as physicians will then not attempt shared decision making, engage in conversations to help patients better understand why a test/treatment is not necessary.</a:t>
            </a:r>
          </a:p>
          <a:p>
            <a:pPr marL="576072" lvl="1" indent="0">
              <a:buNone/>
            </a:pPr>
            <a:endParaRPr lang="en-CA" sz="2000" dirty="0">
              <a:solidFill>
                <a:srgbClr val="003152"/>
              </a:solidFill>
            </a:endParaRPr>
          </a:p>
          <a:p>
            <a:pPr marL="918972" lvl="1" indent="-342900">
              <a:buFontTx/>
              <a:buChar char="-"/>
            </a:pPr>
            <a:endParaRPr lang="en-CA" sz="1800" dirty="0" smtClean="0">
              <a:solidFill>
                <a:srgbClr val="003152"/>
              </a:solidFill>
            </a:endParaRPr>
          </a:p>
          <a:p>
            <a:pPr marL="918972" lvl="1" indent="-342900">
              <a:buFontTx/>
              <a:buChar char="-"/>
            </a:pPr>
            <a:endParaRPr lang="en-CA" sz="1800" dirty="0" smtClean="0">
              <a:solidFill>
                <a:srgbClr val="003152"/>
              </a:solidFill>
            </a:endParaRPr>
          </a:p>
        </p:txBody>
      </p:sp>
    </p:spTree>
    <p:extLst>
      <p:ext uri="{BB962C8B-B14F-4D97-AF65-F5344CB8AC3E}">
        <p14:creationId xmlns:p14="http://schemas.microsoft.com/office/powerpoint/2010/main" val="763500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50636" y="3810000"/>
            <a:ext cx="2764764" cy="2198297"/>
            <a:chOff x="251520" y="2132856"/>
            <a:chExt cx="2223955" cy="1524796"/>
          </a:xfrm>
        </p:grpSpPr>
        <p:pic>
          <p:nvPicPr>
            <p:cNvPr id="6" name="Picture 5"/>
            <p:cNvPicPr>
              <a:picLocks noChangeAspect="1"/>
            </p:cNvPicPr>
            <p:nvPr/>
          </p:nvPicPr>
          <p:blipFill rotWithShape="1">
            <a:blip r:embed="rId3">
              <a:alphaModFix amt="50000"/>
            </a:blip>
            <a:srcRect l="11239" t="9383" r="13773" b="25682"/>
            <a:stretch/>
          </p:blipFill>
          <p:spPr>
            <a:xfrm>
              <a:off x="251520" y="2132856"/>
              <a:ext cx="2223955" cy="1492037"/>
            </a:xfrm>
            <a:prstGeom prst="rect">
              <a:avLst/>
            </a:prstGeom>
            <a:ln>
              <a:noFill/>
            </a:ln>
          </p:spPr>
        </p:pic>
        <p:sp>
          <p:nvSpPr>
            <p:cNvPr id="7" name="Oval 6"/>
            <p:cNvSpPr/>
            <p:nvPr/>
          </p:nvSpPr>
          <p:spPr>
            <a:xfrm>
              <a:off x="355445" y="3441628"/>
              <a:ext cx="279648" cy="216024"/>
            </a:xfrm>
            <a:prstGeom prst="ellipse">
              <a:avLst/>
            </a:prstGeom>
            <a:solidFill>
              <a:schemeClr val="lt1">
                <a:alpha val="51000"/>
              </a:schemeClr>
            </a:solidFill>
            <a:ln w="76200" cmpd="sng">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2" name="Title 1"/>
          <p:cNvSpPr>
            <a:spLocks noGrp="1"/>
          </p:cNvSpPr>
          <p:nvPr>
            <p:ph type="title"/>
          </p:nvPr>
        </p:nvSpPr>
        <p:spPr>
          <a:xfrm>
            <a:off x="304800" y="381000"/>
            <a:ext cx="7674692" cy="1287741"/>
          </a:xfrm>
        </p:spPr>
        <p:txBody>
          <a:bodyPr>
            <a:noAutofit/>
          </a:bodyPr>
          <a:lstStyle/>
          <a:p>
            <a:r>
              <a:rPr lang="en-CA" sz="3200" dirty="0"/>
              <a:t>Why does overuse </a:t>
            </a:r>
            <a:r>
              <a:rPr lang="en-CA" sz="3200" dirty="0" smtClean="0"/>
              <a:t>happen?</a:t>
            </a:r>
            <a:r>
              <a:rPr lang="en-CA" dirty="0" smtClean="0"/>
              <a:t/>
            </a:r>
            <a:br>
              <a:rPr lang="en-CA" dirty="0" smtClean="0"/>
            </a:br>
            <a:r>
              <a:rPr lang="en-CA" sz="3800" dirty="0" smtClean="0"/>
              <a:t>Possible Additional Factors among residents</a:t>
            </a:r>
            <a:endParaRPr lang="en-CA" sz="38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3743" t="6442" r="13059" b="54007"/>
          <a:stretch/>
        </p:blipFill>
        <p:spPr>
          <a:xfrm>
            <a:off x="2514600" y="4419600"/>
            <a:ext cx="3075098" cy="2492296"/>
          </a:xfrm>
          <a:prstGeom prst="ellipse">
            <a:avLst/>
          </a:prstGeom>
          <a:ln>
            <a:noFill/>
          </a:ln>
          <a:effectLst>
            <a:softEdge rad="112500"/>
          </a:effectLst>
        </p:spPr>
      </p:pic>
      <p:sp>
        <p:nvSpPr>
          <p:cNvPr id="3" name="Content Placeholder 2"/>
          <p:cNvSpPr>
            <a:spLocks noGrp="1"/>
          </p:cNvSpPr>
          <p:nvPr>
            <p:ph idx="1"/>
          </p:nvPr>
        </p:nvSpPr>
        <p:spPr>
          <a:xfrm>
            <a:off x="250108" y="1905000"/>
            <a:ext cx="7674692" cy="4165600"/>
          </a:xfrm>
        </p:spPr>
        <p:txBody>
          <a:bodyPr>
            <a:normAutofit/>
          </a:bodyPr>
          <a:lstStyle/>
          <a:p>
            <a:pPr marL="0" indent="0">
              <a:buNone/>
            </a:pPr>
            <a:r>
              <a:rPr lang="en-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13. Lack of confidence in clinical assessment</a:t>
            </a:r>
          </a:p>
          <a:p>
            <a:pPr marL="0" indent="0">
              <a:buNone/>
            </a:pPr>
            <a:r>
              <a:rPr lang="en-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14. Desire to impress supervisor</a:t>
            </a:r>
          </a:p>
          <a:p>
            <a:pPr marL="0" indent="0">
              <a:buNone/>
            </a:pPr>
            <a:r>
              <a:rPr lang="en-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15. Need to rule out “zebra”</a:t>
            </a:r>
          </a:p>
          <a:p>
            <a:pPr marL="0" indent="0">
              <a:buNone/>
            </a:pP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16. </a:t>
            </a:r>
            <a:r>
              <a:rPr lang="en-CA" sz="2000" dirty="0">
                <a:solidFill>
                  <a:srgbClr val="003152"/>
                </a:solidFill>
                <a:latin typeface="Verdana" panose="020B0604030504040204" pitchFamily="34" charset="0"/>
                <a:ea typeface="Verdana" panose="020B0604030504040204" pitchFamily="34" charset="0"/>
                <a:cs typeface="Verdana" panose="020B0604030504040204" pitchFamily="34" charset="0"/>
              </a:rPr>
              <a:t>Better to do something than do “nothing”</a:t>
            </a:r>
            <a:endParaRPr lang="en-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17. Curiosity and/or desire to gain experience</a:t>
            </a:r>
          </a:p>
          <a:p>
            <a:pPr marL="0" indent="0">
              <a:buNone/>
            </a:pP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18. Lack of reinforcement for exercising restraint</a:t>
            </a:r>
            <a:endParaRPr lang="en-CA" sz="2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val 8"/>
          <p:cNvSpPr>
            <a:spLocks noChangeAspect="1"/>
          </p:cNvSpPr>
          <p:nvPr/>
        </p:nvSpPr>
        <p:spPr>
          <a:xfrm>
            <a:off x="5710889" y="5561647"/>
            <a:ext cx="182880" cy="88861"/>
          </a:xfrm>
          <a:prstGeom prst="ellipse">
            <a:avLst/>
          </a:prstGeom>
          <a:noFill/>
          <a:ln w="57150">
            <a:solidFill>
              <a:srgbClr val="414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27635" y="5343104"/>
            <a:ext cx="252198" cy="122542"/>
          </a:xfrm>
          <a:prstGeom prst="ellipse">
            <a:avLst/>
          </a:prstGeom>
          <a:noFill/>
          <a:ln w="57150">
            <a:solidFill>
              <a:srgbClr val="414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9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74692" cy="1287741"/>
          </a:xfrm>
        </p:spPr>
        <p:txBody>
          <a:bodyPr/>
          <a:lstStyle/>
          <a:p>
            <a:r>
              <a:rPr lang="en-US" dirty="0" smtClean="0"/>
              <a:t>Think, Pair, Share</a:t>
            </a:r>
            <a:endParaRPr lang="en-US" dirty="0"/>
          </a:p>
        </p:txBody>
      </p:sp>
      <p:sp>
        <p:nvSpPr>
          <p:cNvPr id="3" name="Content Placeholder 2"/>
          <p:cNvSpPr>
            <a:spLocks noGrp="1"/>
          </p:cNvSpPr>
          <p:nvPr>
            <p:ph idx="1"/>
          </p:nvPr>
        </p:nvSpPr>
        <p:spPr>
          <a:xfrm>
            <a:off x="628650" y="1981200"/>
            <a:ext cx="7674692" cy="1676400"/>
          </a:xfrm>
        </p:spPr>
        <p:txBody>
          <a:bodyPr>
            <a:normAutofit/>
          </a:bodyPr>
          <a:lstStyle/>
          <a:p>
            <a:pPr marL="118872" indent="0" algn="ctr">
              <a:buNone/>
            </a:pPr>
            <a:r>
              <a:rPr lang="en-US" sz="3500" dirty="0" smtClean="0">
                <a:solidFill>
                  <a:srgbClr val="003152"/>
                </a:solidFill>
              </a:rPr>
              <a:t>Reflect on a situation where a patient was requesting an unnecessary test/treatment</a:t>
            </a:r>
          </a:p>
          <a:p>
            <a:endParaRPr lang="en-US" sz="3500" dirty="0">
              <a:solidFill>
                <a:srgbClr val="003152"/>
              </a:solidFill>
            </a:endParaRPr>
          </a:p>
          <a:p>
            <a:pPr marL="118872" indent="0">
              <a:buNone/>
            </a:pPr>
            <a:endParaRPr lang="en-US" sz="3500" dirty="0" smtClean="0">
              <a:solidFill>
                <a:srgbClr val="003152"/>
              </a:solidFill>
            </a:endParaRPr>
          </a:p>
        </p:txBody>
      </p:sp>
      <p:sp>
        <p:nvSpPr>
          <p:cNvPr id="4" name="Rectangle 3"/>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427" t="5700" r="3415"/>
          <a:stretch/>
        </p:blipFill>
        <p:spPr>
          <a:xfrm>
            <a:off x="2362200" y="3675822"/>
            <a:ext cx="4031674" cy="2908056"/>
          </a:xfrm>
          <a:prstGeom prst="rect">
            <a:avLst/>
          </a:prstGeom>
          <a:ln>
            <a:solidFill>
              <a:schemeClr val="tx1"/>
            </a:solidFill>
          </a:ln>
        </p:spPr>
      </p:pic>
    </p:spTree>
    <p:extLst>
      <p:ext uri="{BB962C8B-B14F-4D97-AF65-F5344CB8AC3E}">
        <p14:creationId xmlns:p14="http://schemas.microsoft.com/office/powerpoint/2010/main" val="455013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b">
            <a:normAutofit/>
          </a:bodyPr>
          <a:lstStyle/>
          <a:p>
            <a:r>
              <a:rPr lang="en-US" sz="6000" dirty="0">
                <a:solidFill>
                  <a:srgbClr val="00C1DE"/>
                </a:solidFill>
                <a:effectLst>
                  <a:outerShdw blurRad="50800" dist="38100" dir="5400000" algn="t" rotWithShape="0">
                    <a:prstClr val="black">
                      <a:alpha val="40000"/>
                    </a:prstClr>
                  </a:outerShdw>
                </a:effectLst>
              </a:rPr>
              <a:t>Part 2</a:t>
            </a:r>
            <a:endParaRPr lang="en-CA" sz="6000" dirty="0">
              <a:solidFill>
                <a:srgbClr val="00C1DE"/>
              </a:solidFill>
              <a:effectLst>
                <a:outerShdw blurRad="50800" dist="38100" dir="5400000" algn="t" rotWithShape="0">
                  <a:prstClr val="black">
                    <a:alpha val="40000"/>
                  </a:prstClr>
                </a:outerShdw>
              </a:effectLst>
            </a:endParaRPr>
          </a:p>
        </p:txBody>
      </p:sp>
      <p:sp>
        <p:nvSpPr>
          <p:cNvPr id="5" name="Subtitle 4"/>
          <p:cNvSpPr>
            <a:spLocks noGrp="1"/>
          </p:cNvSpPr>
          <p:nvPr>
            <p:ph type="body" idx="1"/>
          </p:nvPr>
        </p:nvSpPr>
        <p:spPr>
          <a:xfrm>
            <a:off x="762001" y="4291013"/>
            <a:ext cx="7619999" cy="1500187"/>
          </a:xfrm>
        </p:spPr>
        <p:txBody>
          <a:bodyPr>
            <a:noAutofit/>
          </a:bodyPr>
          <a:lstStyle/>
          <a:p>
            <a:r>
              <a:rPr lang="en-US" sz="3500" dirty="0" smtClean="0"/>
              <a:t>Learning a communication framework for patients/family who are requesting an unnecessary test</a:t>
            </a:r>
            <a:endParaRPr lang="en-CA" sz="3500" dirty="0"/>
          </a:p>
        </p:txBody>
      </p:sp>
      <p:sp>
        <p:nvSpPr>
          <p:cNvPr id="6" name="Rectangle 5"/>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14351" y="304800"/>
            <a:ext cx="6177049" cy="18250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baseline="0">
                <a:solidFill>
                  <a:srgbClr val="093152"/>
                </a:solidFill>
                <a:latin typeface="Verdana" charset="0"/>
                <a:ea typeface="Verdana" charset="0"/>
                <a:cs typeface="Verdana" charset="0"/>
              </a:defRPr>
            </a:lvl1pPr>
          </a:lstStyle>
          <a:p>
            <a:r>
              <a:rPr lang="en-CA" sz="2800" b="0" i="1" dirty="0" smtClean="0">
                <a:solidFill>
                  <a:srgbClr val="BBC7D9"/>
                </a:solidFill>
              </a:rPr>
              <a:t>Communicating with patients and families about medically unnecessary tests and treatments</a:t>
            </a:r>
            <a:endParaRPr lang="en-CA" sz="2800" b="0" i="1" dirty="0">
              <a:solidFill>
                <a:srgbClr val="BBC7D9"/>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06" t="41905" r="39908" b="54401"/>
          <a:stretch/>
        </p:blipFill>
        <p:spPr bwMode="auto">
          <a:xfrm>
            <a:off x="3367089" y="2262248"/>
            <a:ext cx="204311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1066800" y="4190500"/>
            <a:ext cx="7010400" cy="2134100"/>
          </a:xfrm>
          <a:prstGeom prst="roundRect">
            <a:avLst/>
          </a:prstGeom>
          <a:noFill/>
          <a:ln w="57150">
            <a:solidFill>
              <a:srgbClr val="00C1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8D5F"/>
              </a:solidFill>
            </a:endParaRPr>
          </a:p>
        </p:txBody>
      </p:sp>
    </p:spTree>
    <p:extLst>
      <p:ext uri="{BB962C8B-B14F-4D97-AF65-F5344CB8AC3E}">
        <p14:creationId xmlns:p14="http://schemas.microsoft.com/office/powerpoint/2010/main" val="1378169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90600" y="1981200"/>
            <a:ext cx="6858000" cy="1655762"/>
          </a:xfrm>
        </p:spPr>
        <p:txBody>
          <a:bodyPr>
            <a:noAutofit/>
          </a:bodyPr>
          <a:lstStyle/>
          <a:p>
            <a:pPr marL="118872" lvl="0" indent="0">
              <a:buNone/>
            </a:pPr>
            <a:r>
              <a:rPr lang="en-US" sz="3500" dirty="0" smtClean="0">
                <a:solidFill>
                  <a:srgbClr val="003152"/>
                </a:solidFill>
              </a:rPr>
              <a:t>Describe </a:t>
            </a:r>
            <a:r>
              <a:rPr lang="en-US" sz="3500" dirty="0">
                <a:solidFill>
                  <a:srgbClr val="003152"/>
                </a:solidFill>
              </a:rPr>
              <a:t>key communication skills needed to engage patients and families in conversations about medically unnecessary tests and/or </a:t>
            </a:r>
            <a:r>
              <a:rPr lang="en-US" sz="3500" dirty="0" smtClean="0">
                <a:solidFill>
                  <a:srgbClr val="003152"/>
                </a:solidFill>
              </a:rPr>
              <a:t>treatment</a:t>
            </a:r>
          </a:p>
          <a:p>
            <a:pPr marL="118872" lvl="0" indent="0">
              <a:buNone/>
            </a:pPr>
            <a:endParaRPr lang="en-US" sz="3500" dirty="0">
              <a:solidFill>
                <a:srgbClr val="003152"/>
              </a:solidFill>
            </a:endParaRPr>
          </a:p>
        </p:txBody>
      </p:sp>
      <p:sp>
        <p:nvSpPr>
          <p:cNvPr id="4" name="Rounded Rectangle 3"/>
          <p:cNvSpPr/>
          <p:nvPr/>
        </p:nvSpPr>
        <p:spPr>
          <a:xfrm>
            <a:off x="990600" y="1676400"/>
            <a:ext cx="7162800" cy="3505200"/>
          </a:xfrm>
          <a:prstGeom prst="roundRect">
            <a:avLst/>
          </a:prstGeom>
          <a:noFill/>
          <a:ln w="57150">
            <a:solidFill>
              <a:srgbClr val="00C1DE"/>
            </a:solidFill>
          </a:ln>
          <a:effectLst>
            <a:glow rad="101600">
              <a:srgbClr val="BBC7D9">
                <a:alpha val="60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359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6"/>
            <a:ext cx="7674692" cy="1287741"/>
          </a:xfrm>
        </p:spPr>
        <p:txBody>
          <a:bodyPr>
            <a:noAutofit/>
          </a:bodyPr>
          <a:lstStyle/>
          <a:p>
            <a:r>
              <a:rPr lang="en-CA" sz="3500" dirty="0" smtClean="0">
                <a:solidFill>
                  <a:srgbClr val="003152"/>
                </a:solidFill>
              </a:rPr>
              <a:t>Five steps to have a conversation with patients and their families</a:t>
            </a:r>
            <a:endParaRPr lang="en-CA" sz="3500" dirty="0">
              <a:solidFill>
                <a:srgbClr val="003152"/>
              </a:solidFill>
            </a:endParaRPr>
          </a:p>
        </p:txBody>
      </p:sp>
      <p:sp>
        <p:nvSpPr>
          <p:cNvPr id="3" name="Content Placeholder 2"/>
          <p:cNvSpPr>
            <a:spLocks noGrp="1"/>
          </p:cNvSpPr>
          <p:nvPr>
            <p:ph idx="1"/>
          </p:nvPr>
        </p:nvSpPr>
        <p:spPr>
          <a:xfrm>
            <a:off x="628650" y="2006600"/>
            <a:ext cx="7674692" cy="4165600"/>
          </a:xfrm>
        </p:spPr>
        <p:txBody>
          <a:bodyPr>
            <a:normAutofit/>
          </a:bodyPr>
          <a:lstStyle/>
          <a:p>
            <a:pPr marL="633222" indent="-514350">
              <a:buFont typeface="+mj-lt"/>
              <a:buAutoNum type="arabicPeriod"/>
            </a:pPr>
            <a:r>
              <a:rPr lang="en-CA" sz="2400" dirty="0" smtClean="0">
                <a:solidFill>
                  <a:srgbClr val="003152"/>
                </a:solidFill>
              </a:rPr>
              <a:t>Elicit patient and/or their families’ concerns</a:t>
            </a:r>
          </a:p>
          <a:p>
            <a:pPr marL="633222" indent="-514350">
              <a:buFont typeface="+mj-lt"/>
              <a:buAutoNum type="arabicPeriod"/>
            </a:pPr>
            <a:r>
              <a:rPr lang="en-CA" sz="2400" dirty="0" smtClean="0">
                <a:solidFill>
                  <a:srgbClr val="003152"/>
                </a:solidFill>
              </a:rPr>
              <a:t>Demonstrate empathy and acknowledge patient / family concerns</a:t>
            </a:r>
          </a:p>
          <a:p>
            <a:pPr marL="633222" indent="-514350">
              <a:buFont typeface="+mj-lt"/>
              <a:buAutoNum type="arabicPeriod"/>
            </a:pPr>
            <a:r>
              <a:rPr lang="en-CA" sz="2400" dirty="0" smtClean="0">
                <a:solidFill>
                  <a:srgbClr val="003152"/>
                </a:solidFill>
              </a:rPr>
              <a:t>Engage in shared decision making process</a:t>
            </a:r>
          </a:p>
          <a:p>
            <a:pPr marL="1033272" lvl="1" indent="-514350">
              <a:buFont typeface="+mj-lt"/>
              <a:buAutoNum type="alphaLcPeriod"/>
            </a:pPr>
            <a:r>
              <a:rPr lang="en-CA" sz="2000" dirty="0" smtClean="0">
                <a:solidFill>
                  <a:srgbClr val="003152"/>
                </a:solidFill>
              </a:rPr>
              <a:t>Discuss risks and benefits</a:t>
            </a:r>
          </a:p>
          <a:p>
            <a:pPr marL="1033272" lvl="1" indent="-514350">
              <a:buFont typeface="+mj-lt"/>
              <a:buAutoNum type="alphaLcPeriod"/>
            </a:pPr>
            <a:r>
              <a:rPr lang="en-CA" sz="2000" dirty="0" smtClean="0">
                <a:solidFill>
                  <a:srgbClr val="003152"/>
                </a:solidFill>
              </a:rPr>
              <a:t>Provide reassurance </a:t>
            </a:r>
            <a:r>
              <a:rPr lang="en-CA" sz="2000" dirty="0">
                <a:solidFill>
                  <a:srgbClr val="003152"/>
                </a:solidFill>
              </a:rPr>
              <a:t>using health </a:t>
            </a:r>
            <a:r>
              <a:rPr lang="en-CA" sz="2000" dirty="0" smtClean="0">
                <a:solidFill>
                  <a:srgbClr val="003152"/>
                </a:solidFill>
              </a:rPr>
              <a:t>information/decision aids</a:t>
            </a:r>
            <a:endParaRPr lang="en-CA" sz="2000" dirty="0">
              <a:solidFill>
                <a:srgbClr val="003152"/>
              </a:solidFill>
            </a:endParaRPr>
          </a:p>
          <a:p>
            <a:pPr marL="1033272" lvl="1" indent="-514350">
              <a:buFont typeface="+mj-lt"/>
              <a:buAutoNum type="alphaLcPeriod"/>
            </a:pPr>
            <a:r>
              <a:rPr lang="en-CA" sz="2000" dirty="0" smtClean="0">
                <a:solidFill>
                  <a:srgbClr val="003152"/>
                </a:solidFill>
              </a:rPr>
              <a:t>Reinforce key points with written information</a:t>
            </a:r>
          </a:p>
          <a:p>
            <a:pPr marL="118872" indent="0">
              <a:buNone/>
            </a:pPr>
            <a:r>
              <a:rPr lang="en-CA" sz="2400" dirty="0" smtClean="0">
                <a:solidFill>
                  <a:srgbClr val="003152"/>
                </a:solidFill>
              </a:rPr>
              <a:t>4. Provide </a:t>
            </a:r>
            <a:r>
              <a:rPr lang="en-CA" sz="2400" smtClean="0">
                <a:solidFill>
                  <a:srgbClr val="003152"/>
                </a:solidFill>
              </a:rPr>
              <a:t>clear recommendation(s)</a:t>
            </a:r>
            <a:endParaRPr lang="en-CA" sz="2400" dirty="0" smtClean="0">
              <a:solidFill>
                <a:srgbClr val="003152"/>
              </a:solidFill>
            </a:endParaRPr>
          </a:p>
          <a:p>
            <a:pPr marL="118872" indent="0">
              <a:buNone/>
            </a:pPr>
            <a:r>
              <a:rPr lang="en-CA" sz="2400" dirty="0" smtClean="0">
                <a:solidFill>
                  <a:srgbClr val="003152"/>
                </a:solidFill>
              </a:rPr>
              <a:t>5. Agree on a plan of action and document</a:t>
            </a:r>
            <a:endParaRPr lang="en-CA" sz="2400" dirty="0">
              <a:solidFill>
                <a:srgbClr val="003152"/>
              </a:solidFill>
            </a:endParaRPr>
          </a:p>
        </p:txBody>
      </p:sp>
      <p:sp>
        <p:nvSpPr>
          <p:cNvPr id="4" name="Rectangle 3"/>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48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42" y="533400"/>
            <a:ext cx="7886700" cy="1019537"/>
          </a:xfrm>
        </p:spPr>
        <p:txBody>
          <a:bodyPr/>
          <a:lstStyle/>
          <a:p>
            <a:r>
              <a:rPr lang="en-CA" dirty="0">
                <a:solidFill>
                  <a:srgbClr val="003152"/>
                </a:solidFill>
                <a:latin typeface="Verdana" panose="020B0604030504040204" pitchFamily="34" charset="0"/>
                <a:ea typeface="Verdana" panose="020B0604030504040204" pitchFamily="34" charset="0"/>
                <a:cs typeface="Verdana" panose="020B0604030504040204" pitchFamily="34" charset="0"/>
              </a:rPr>
              <a:t>Objectives</a:t>
            </a:r>
          </a:p>
        </p:txBody>
      </p:sp>
      <p:sp>
        <p:nvSpPr>
          <p:cNvPr id="3" name="Content Placeholder 2"/>
          <p:cNvSpPr>
            <a:spLocks noGrp="1"/>
          </p:cNvSpPr>
          <p:nvPr>
            <p:ph idx="1"/>
          </p:nvPr>
        </p:nvSpPr>
        <p:spPr>
          <a:xfrm>
            <a:off x="559637" y="1969616"/>
            <a:ext cx="8257167" cy="5534555"/>
          </a:xfrm>
        </p:spPr>
        <p:txBody>
          <a:bodyPr>
            <a:normAutofit/>
          </a:bodyPr>
          <a:lstStyle/>
          <a:p>
            <a:pPr marL="0" indent="0">
              <a:buNone/>
            </a:pPr>
            <a:r>
              <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rPr>
              <a:t>After completing this module, trainees will be able to:</a:t>
            </a:r>
          </a:p>
          <a:p>
            <a:pPr marL="633222" lvl="0" indent="-514350">
              <a:buAutoNum type="arabicPeriod"/>
            </a:pPr>
            <a:r>
              <a:rPr lang="en-US" sz="2000" dirty="0">
                <a:solidFill>
                  <a:srgbClr val="003152"/>
                </a:solidFill>
              </a:rPr>
              <a:t>Recognize that patient and family requests for unnecessary tests and/or treatments </a:t>
            </a:r>
            <a:r>
              <a:rPr lang="en-US" sz="2000" dirty="0" smtClean="0">
                <a:solidFill>
                  <a:srgbClr val="003152"/>
                </a:solidFill>
              </a:rPr>
              <a:t>are one of many contributors </a:t>
            </a:r>
            <a:r>
              <a:rPr lang="en-US" sz="2000" dirty="0">
                <a:solidFill>
                  <a:srgbClr val="003152"/>
                </a:solidFill>
              </a:rPr>
              <a:t>to resource overuse</a:t>
            </a:r>
          </a:p>
          <a:p>
            <a:pPr marL="633222" lvl="0" indent="-514350">
              <a:buAutoNum type="arabicPeriod"/>
            </a:pPr>
            <a:r>
              <a:rPr lang="en-US" sz="2000" dirty="0">
                <a:solidFill>
                  <a:srgbClr val="003152"/>
                </a:solidFill>
              </a:rPr>
              <a:t>Describe key communication skills needed to engage </a:t>
            </a:r>
            <a:r>
              <a:rPr lang="en-CA" sz="2000" dirty="0">
                <a:solidFill>
                  <a:srgbClr val="003152"/>
                </a:solidFill>
              </a:rPr>
              <a:t>patients and families in conversations about medically unnecessary tests and/or </a:t>
            </a:r>
            <a:r>
              <a:rPr lang="en-CA" sz="2000" dirty="0" smtClean="0">
                <a:solidFill>
                  <a:srgbClr val="003152"/>
                </a:solidFill>
              </a:rPr>
              <a:t>treatment</a:t>
            </a:r>
          </a:p>
          <a:p>
            <a:pPr marL="633222" lvl="0" indent="-514350">
              <a:buAutoNum type="arabicPeriod"/>
            </a:pPr>
            <a:r>
              <a:rPr lang="en-CA" sz="2000" dirty="0" smtClean="0">
                <a:solidFill>
                  <a:srgbClr val="003152"/>
                </a:solidFill>
              </a:rPr>
              <a:t>Apply </a:t>
            </a:r>
            <a:r>
              <a:rPr lang="en-CA" sz="2000" dirty="0">
                <a:solidFill>
                  <a:srgbClr val="003152"/>
                </a:solidFill>
              </a:rPr>
              <a:t>a communication framework to engage patients and families in a conversation about unnecessary tests and/or treatments</a:t>
            </a:r>
            <a:endParaRPr lang="en-CA" sz="2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7109"/>
          <a:stretch/>
        </p:blipFill>
        <p:spPr>
          <a:xfrm>
            <a:off x="2335287" y="6219644"/>
            <a:ext cx="2460999" cy="6121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3539" y="6022455"/>
            <a:ext cx="1385596" cy="762078"/>
          </a:xfrm>
          <a:prstGeom prst="rect">
            <a:avLst/>
          </a:prstGeom>
        </p:spPr>
      </p:pic>
    </p:spTree>
    <p:extLst>
      <p:ext uri="{BB962C8B-B14F-4D97-AF65-F5344CB8AC3E}">
        <p14:creationId xmlns:p14="http://schemas.microsoft.com/office/powerpoint/2010/main" val="5218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28650" y="1434353"/>
            <a:ext cx="7886700" cy="40699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5" name="Content Placeholder 2"/>
          <p:cNvSpPr txBox="1">
            <a:spLocks/>
          </p:cNvSpPr>
          <p:nvPr/>
        </p:nvSpPr>
        <p:spPr>
          <a:xfrm>
            <a:off x="628650" y="1967753"/>
            <a:ext cx="7886700" cy="47378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Incorporate the patient’s </a:t>
            </a:r>
            <a:r>
              <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rPr>
              <a:t>values</a:t>
            </a:r>
            <a:br>
              <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rPr>
            </a:br>
            <a:endPar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endPar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r>
              <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rPr>
              <a:t>Include patient in decision-making process</a:t>
            </a:r>
          </a:p>
          <a:p>
            <a:endPar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endPar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r>
              <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rPr>
              <a:t>Elicit patient’s concerns</a:t>
            </a:r>
          </a:p>
        </p:txBody>
      </p:sp>
      <p:sp>
        <p:nvSpPr>
          <p:cNvPr id="4" name="TextBox 3"/>
          <p:cNvSpPr txBox="1"/>
          <p:nvPr/>
        </p:nvSpPr>
        <p:spPr>
          <a:xfrm>
            <a:off x="1447800" y="2416314"/>
            <a:ext cx="6384471" cy="707886"/>
          </a:xfrm>
          <a:prstGeom prst="rect">
            <a:avLst/>
          </a:prstGeom>
          <a:noFill/>
        </p:spPr>
        <p:txBody>
          <a:bodyPr wrap="square" rtlCol="0">
            <a:spAutoFit/>
          </a:bodyPr>
          <a:lstStyle/>
          <a:p>
            <a:pPr algn="ctr"/>
            <a:r>
              <a:rPr lang="en-US" sz="2000" b="1" i="1" dirty="0">
                <a:solidFill>
                  <a:srgbClr val="557FA6"/>
                </a:solidFill>
                <a:latin typeface="Verdana" panose="020B0604030504040204" pitchFamily="34" charset="0"/>
                <a:ea typeface="Verdana" panose="020B0604030504040204" pitchFamily="34" charset="0"/>
                <a:cs typeface="Verdana" panose="020B0604030504040204" pitchFamily="34" charset="0"/>
              </a:rPr>
              <a:t>“What is most important when it </a:t>
            </a:r>
            <a:br>
              <a:rPr lang="en-US" sz="2000" b="1" i="1" dirty="0">
                <a:solidFill>
                  <a:srgbClr val="557FA6"/>
                </a:solidFill>
                <a:latin typeface="Verdana" panose="020B0604030504040204" pitchFamily="34" charset="0"/>
                <a:ea typeface="Verdana" panose="020B0604030504040204" pitchFamily="34" charset="0"/>
                <a:cs typeface="Verdana" panose="020B0604030504040204" pitchFamily="34" charset="0"/>
              </a:rPr>
            </a:br>
            <a:r>
              <a:rPr lang="en-US" sz="2000" b="1" i="1" dirty="0">
                <a:solidFill>
                  <a:srgbClr val="557FA6"/>
                </a:solidFill>
                <a:latin typeface="Verdana" panose="020B0604030504040204" pitchFamily="34" charset="0"/>
                <a:ea typeface="Verdana" panose="020B0604030504040204" pitchFamily="34" charset="0"/>
                <a:cs typeface="Verdana" panose="020B0604030504040204" pitchFamily="34" charset="0"/>
              </a:rPr>
              <a:t>comes to your health?”</a:t>
            </a:r>
          </a:p>
        </p:txBody>
      </p:sp>
      <p:sp>
        <p:nvSpPr>
          <p:cNvPr id="6" name="TextBox 5"/>
          <p:cNvSpPr txBox="1"/>
          <p:nvPr/>
        </p:nvSpPr>
        <p:spPr>
          <a:xfrm>
            <a:off x="1219200" y="3787914"/>
            <a:ext cx="6384471" cy="707886"/>
          </a:xfrm>
          <a:prstGeom prst="rect">
            <a:avLst/>
          </a:prstGeom>
          <a:noFill/>
        </p:spPr>
        <p:txBody>
          <a:bodyPr wrap="square" rtlCol="0">
            <a:spAutoFit/>
          </a:bodyPr>
          <a:lstStyle>
            <a:defPPr>
              <a:defRPr lang="en-US"/>
            </a:defPPr>
            <a:lvl1pPr algn="ctr">
              <a:defRPr sz="2000" b="1" i="1">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557FA6"/>
                </a:solidFill>
              </a:rPr>
              <a:t>“Which option seems like the </a:t>
            </a:r>
            <a:br>
              <a:rPr lang="en-US" dirty="0">
                <a:solidFill>
                  <a:srgbClr val="557FA6"/>
                </a:solidFill>
              </a:rPr>
            </a:br>
            <a:r>
              <a:rPr lang="en-US" dirty="0">
                <a:solidFill>
                  <a:srgbClr val="557FA6"/>
                </a:solidFill>
              </a:rPr>
              <a:t>best fit for you?”</a:t>
            </a:r>
          </a:p>
        </p:txBody>
      </p:sp>
      <p:sp>
        <p:nvSpPr>
          <p:cNvPr id="7" name="TextBox 6"/>
          <p:cNvSpPr txBox="1"/>
          <p:nvPr/>
        </p:nvSpPr>
        <p:spPr>
          <a:xfrm>
            <a:off x="1464129" y="5105400"/>
            <a:ext cx="6384471" cy="707886"/>
          </a:xfrm>
          <a:prstGeom prst="rect">
            <a:avLst/>
          </a:prstGeom>
          <a:noFill/>
        </p:spPr>
        <p:txBody>
          <a:bodyPr wrap="square" rtlCol="0">
            <a:spAutoFit/>
          </a:bodyPr>
          <a:lstStyle>
            <a:defPPr>
              <a:defRPr lang="en-US"/>
            </a:defPPr>
            <a:lvl1pPr algn="ctr">
              <a:defRPr sz="2000" b="1" i="1">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557FA6"/>
                </a:solidFill>
              </a:rPr>
              <a:t>”What are you most concerned </a:t>
            </a:r>
            <a:br>
              <a:rPr lang="en-US" dirty="0">
                <a:solidFill>
                  <a:srgbClr val="557FA6"/>
                </a:solidFill>
              </a:rPr>
            </a:br>
            <a:r>
              <a:rPr lang="en-US" dirty="0">
                <a:solidFill>
                  <a:srgbClr val="557FA6"/>
                </a:solidFill>
              </a:rPr>
              <a:t>about today?”</a:t>
            </a:r>
          </a:p>
        </p:txBody>
      </p:sp>
      <p:sp>
        <p:nvSpPr>
          <p:cNvPr id="10" name="Title 9"/>
          <p:cNvSpPr>
            <a:spLocks noGrp="1"/>
          </p:cNvSpPr>
          <p:nvPr>
            <p:ph type="title"/>
          </p:nvPr>
        </p:nvSpPr>
        <p:spPr>
          <a:xfrm>
            <a:off x="533400" y="312459"/>
            <a:ext cx="7674692" cy="1287741"/>
          </a:xfrm>
        </p:spPr>
        <p:txBody>
          <a:bodyPr/>
          <a:lstStyle/>
          <a:p>
            <a:r>
              <a:rPr lang="en-US" dirty="0" smtClean="0"/>
              <a:t>1. Elicit Patient Concerns</a:t>
            </a:r>
            <a:endParaRPr lang="en-US" dirty="0"/>
          </a:p>
        </p:txBody>
      </p:sp>
      <p:sp>
        <p:nvSpPr>
          <p:cNvPr id="13" name="Rectangle 12"/>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95800" y="-381893"/>
            <a:ext cx="4495800" cy="3416320"/>
          </a:xfrm>
          <a:prstGeom prst="rect">
            <a:avLst/>
          </a:prstGeom>
        </p:spPr>
        <p:txBody>
          <a:bodyPr wrap="square">
            <a:spAutoFit/>
          </a:bodyPr>
          <a:lstStyle/>
          <a:p>
            <a:endParaRPr lang="en-US" dirty="0"/>
          </a:p>
          <a:p>
            <a:endParaRPr lang="en-US" dirty="0"/>
          </a:p>
          <a:p>
            <a:r>
              <a:rPr lang="en-US" dirty="0" smtClean="0"/>
              <a:t> </a:t>
            </a:r>
            <a:endParaRPr lang="en-US" dirty="0"/>
          </a:p>
          <a:p>
            <a:r>
              <a:rPr lang="en-US" dirty="0" smtClean="0"/>
              <a:t> </a:t>
            </a:r>
            <a:endParaRPr lang="en-US" dirty="0"/>
          </a:p>
          <a:p>
            <a:endParaRPr lang="en-US" dirty="0"/>
          </a:p>
          <a:p>
            <a:r>
              <a:rPr lang="en-US" dirty="0" smtClean="0"/>
              <a:t> </a:t>
            </a:r>
            <a:endParaRPr lang="en-US" dirty="0"/>
          </a:p>
          <a:p>
            <a:endParaRPr lang="en-US" dirty="0"/>
          </a:p>
          <a:p>
            <a:endParaRPr lang="en-US" dirty="0"/>
          </a:p>
          <a:p>
            <a:endParaRPr lang="en-US" dirty="0"/>
          </a:p>
          <a:p>
            <a:r>
              <a:rPr lang="en-US" dirty="0" smtClean="0"/>
              <a:t> </a:t>
            </a:r>
            <a:endParaRPr lang="en-US" dirty="0"/>
          </a:p>
          <a:p>
            <a:r>
              <a:rPr lang="en-US" dirty="0" smtClean="0"/>
              <a:t> </a:t>
            </a:r>
            <a:endParaRPr lang="en-US" dirty="0"/>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975626059"/>
              </p:ext>
            </p:extLst>
          </p:nvPr>
        </p:nvGraphicFramePr>
        <p:xfrm>
          <a:off x="457200" y="1981200"/>
          <a:ext cx="7924800" cy="3032760"/>
        </p:xfrm>
        <a:graphic>
          <a:graphicData uri="http://schemas.openxmlformats.org/drawingml/2006/table">
            <a:tbl>
              <a:tblPr firstRow="1" bandRow="1">
                <a:tableStyleId>{5C22544A-7EE6-4342-B048-85BDC9FD1C3A}</a:tableStyleId>
              </a:tblPr>
              <a:tblGrid>
                <a:gridCol w="3962400"/>
                <a:gridCol w="3962400"/>
              </a:tblGrid>
              <a:tr h="370840">
                <a:tc>
                  <a:txBody>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Empathic Skill</a:t>
                      </a:r>
                    </a:p>
                  </a:txBody>
                  <a:tcPr>
                    <a:solidFill>
                      <a:srgbClr val="557FA6">
                        <a:alpha val="60392"/>
                      </a:srgbClr>
                    </a:solidFill>
                  </a:tcPr>
                </a:tc>
                <a:tc>
                  <a:txBody>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Example</a:t>
                      </a:r>
                    </a:p>
                  </a:txBody>
                  <a:tcPr>
                    <a:solidFill>
                      <a:srgbClr val="557FA6">
                        <a:alpha val="60392"/>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Non-verbal skills </a:t>
                      </a:r>
                    </a:p>
                  </a:txBody>
                  <a:tcPr>
                    <a:solidFill>
                      <a:srgbClr val="BBC7D9">
                        <a:alpha val="6039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Eye contact, head nodding</a:t>
                      </a:r>
                    </a:p>
                  </a:txBody>
                  <a:tcPr>
                    <a:solidFill>
                      <a:srgbClr val="BBC7D9">
                        <a:alpha val="60392"/>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Verdana" panose="020B0604030504040204" pitchFamily="34" charset="0"/>
                          <a:ea typeface="Verdana" panose="020B0604030504040204" pitchFamily="34" charset="0"/>
                          <a:cs typeface="Verdana" panose="020B0604030504040204" pitchFamily="34" charset="0"/>
                        </a:rPr>
                        <a:t>Reflection</a:t>
                      </a:r>
                    </a:p>
                  </a:txBody>
                  <a:tcPr>
                    <a:solidFill>
                      <a:srgbClr val="BBC7D9">
                        <a:alpha val="6039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Verdana" panose="020B0604030504040204" pitchFamily="34" charset="0"/>
                          <a:ea typeface="Verdana" panose="020B0604030504040204" pitchFamily="34" charset="0"/>
                          <a:cs typeface="Verdana" panose="020B0604030504040204" pitchFamily="34" charset="0"/>
                        </a:rPr>
                        <a:t>“I can see you are upset by this.”</a:t>
                      </a:r>
                    </a:p>
                  </a:txBody>
                  <a:tcPr>
                    <a:solidFill>
                      <a:srgbClr val="BBC7D9">
                        <a:alpha val="60392"/>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Verdana" panose="020B0604030504040204" pitchFamily="34" charset="0"/>
                          <a:ea typeface="Verdana" panose="020B0604030504040204" pitchFamily="34" charset="0"/>
                          <a:cs typeface="Verdana" panose="020B0604030504040204" pitchFamily="34" charset="0"/>
                        </a:rPr>
                        <a:t>Legitimation</a:t>
                      </a:r>
                    </a:p>
                    <a:p>
                      <a:endParaRPr lang="en-US" b="0" dirty="0" smtClean="0">
                        <a:latin typeface="Verdana" panose="020B0604030504040204" pitchFamily="34" charset="0"/>
                        <a:ea typeface="Verdana" panose="020B0604030504040204" pitchFamily="34" charset="0"/>
                        <a:cs typeface="Verdana" panose="020B0604030504040204" pitchFamily="34" charset="0"/>
                      </a:endParaRPr>
                    </a:p>
                  </a:txBody>
                  <a:tcPr>
                    <a:solidFill>
                      <a:srgbClr val="BBC7D9">
                        <a:alpha val="6039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Verdana" panose="020B0604030504040204" pitchFamily="34" charset="0"/>
                          <a:ea typeface="Verdana" panose="020B0604030504040204" pitchFamily="34" charset="0"/>
                          <a:cs typeface="Verdana" panose="020B0604030504040204" pitchFamily="34" charset="0"/>
                        </a:rPr>
                        <a:t>“It is normal for people in your situation to feel this way.”</a:t>
                      </a:r>
                    </a:p>
                  </a:txBody>
                  <a:tcPr>
                    <a:solidFill>
                      <a:srgbClr val="BBC7D9">
                        <a:alpha val="60392"/>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Verdana" panose="020B0604030504040204" pitchFamily="34" charset="0"/>
                          <a:ea typeface="Verdana" panose="020B0604030504040204" pitchFamily="34" charset="0"/>
                          <a:cs typeface="Verdana" panose="020B0604030504040204" pitchFamily="34" charset="0"/>
                        </a:rPr>
                        <a:t>Attentive Silence</a:t>
                      </a:r>
                    </a:p>
                  </a:txBody>
                  <a:tcPr>
                    <a:solidFill>
                      <a:srgbClr val="BBC7D9">
                        <a:alpha val="60392"/>
                      </a:srgbClr>
                    </a:solidFill>
                  </a:tcPr>
                </a:tc>
                <a:tc>
                  <a:txBody>
                    <a:bodyPr/>
                    <a:lstStyle/>
                    <a:p>
                      <a:endParaRPr lang="en-US" b="0" dirty="0" smtClean="0">
                        <a:latin typeface="Verdana" panose="020B0604030504040204" pitchFamily="34" charset="0"/>
                        <a:ea typeface="Verdana" panose="020B0604030504040204" pitchFamily="34" charset="0"/>
                        <a:cs typeface="Verdana" panose="020B0604030504040204" pitchFamily="34" charset="0"/>
                      </a:endParaRPr>
                    </a:p>
                  </a:txBody>
                  <a:tcPr>
                    <a:solidFill>
                      <a:srgbClr val="BBC7D9">
                        <a:alpha val="60392"/>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Verdana" panose="020B0604030504040204" pitchFamily="34" charset="0"/>
                          <a:ea typeface="Verdana" panose="020B0604030504040204" pitchFamily="34" charset="0"/>
                          <a:cs typeface="Verdana" panose="020B0604030504040204" pitchFamily="34" charset="0"/>
                        </a:rPr>
                        <a:t>Statement of partnership</a:t>
                      </a:r>
                    </a:p>
                    <a:p>
                      <a:endParaRPr lang="en-US" b="0" dirty="0">
                        <a:latin typeface="Verdana" panose="020B0604030504040204" pitchFamily="34" charset="0"/>
                        <a:ea typeface="Verdana" panose="020B0604030504040204" pitchFamily="34" charset="0"/>
                        <a:cs typeface="Verdana" panose="020B0604030504040204" pitchFamily="34" charset="0"/>
                      </a:endParaRPr>
                    </a:p>
                  </a:txBody>
                  <a:tcPr>
                    <a:solidFill>
                      <a:srgbClr val="BBC7D9">
                        <a:alpha val="6039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Verdana" panose="020B0604030504040204" pitchFamily="34" charset="0"/>
                          <a:ea typeface="Verdana" panose="020B0604030504040204" pitchFamily="34" charset="0"/>
                          <a:cs typeface="Verdana" panose="020B0604030504040204" pitchFamily="34" charset="0"/>
                        </a:rPr>
                        <a:t>“We will work together on helping you to feel better.” </a:t>
                      </a:r>
                    </a:p>
                  </a:txBody>
                  <a:tcPr>
                    <a:solidFill>
                      <a:srgbClr val="BBC7D9">
                        <a:alpha val="60392"/>
                      </a:srgbClr>
                    </a:solidFill>
                  </a:tcPr>
                </a:tc>
              </a:tr>
            </a:tbl>
          </a:graphicData>
        </a:graphic>
      </p:graphicFrame>
      <p:sp>
        <p:nvSpPr>
          <p:cNvPr id="8" name="TextBox 7"/>
          <p:cNvSpPr txBox="1"/>
          <p:nvPr/>
        </p:nvSpPr>
        <p:spPr>
          <a:xfrm>
            <a:off x="5555411" y="6533496"/>
            <a:ext cx="3588589" cy="330860"/>
          </a:xfrm>
          <a:prstGeom prst="rect">
            <a:avLst/>
          </a:prstGeom>
          <a:noFill/>
        </p:spPr>
        <p:txBody>
          <a:bodyPr wrap="square" rtlCol="0">
            <a:spAutoFit/>
          </a:bodyPr>
          <a:lstStyle/>
          <a:p>
            <a:pPr algn="r"/>
            <a:r>
              <a:rPr lang="en-US"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Choosing Wisely 2017 </a:t>
            </a:r>
            <a:r>
              <a:rPr lang="en-US" sz="155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en-US" sz="155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Choosing Wisely – Promoting conversations between providers and pati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83736"/>
            <a:ext cx="1905000" cy="1253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6308" y="312459"/>
            <a:ext cx="7674692" cy="1287741"/>
          </a:xfrm>
        </p:spPr>
        <p:txBody>
          <a:bodyPr/>
          <a:lstStyle/>
          <a:p>
            <a:pPr algn="ctr"/>
            <a:r>
              <a:rPr lang="en-US" dirty="0"/>
              <a:t>2. Demonstrate Empathy</a:t>
            </a:r>
          </a:p>
        </p:txBody>
      </p:sp>
      <p:sp>
        <p:nvSpPr>
          <p:cNvPr id="14" name="Rectangle 13"/>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062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638886" y="152400"/>
            <a:ext cx="7886700" cy="746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dirty="0"/>
          </a:p>
        </p:txBody>
      </p:sp>
      <p:sp>
        <p:nvSpPr>
          <p:cNvPr id="3" name="Content Placeholder 2"/>
          <p:cNvSpPr txBox="1">
            <a:spLocks/>
          </p:cNvSpPr>
          <p:nvPr/>
        </p:nvSpPr>
        <p:spPr>
          <a:xfrm>
            <a:off x="628650" y="1434353"/>
            <a:ext cx="7886700" cy="40699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5" name="Content Placeholder 2"/>
          <p:cNvSpPr txBox="1">
            <a:spLocks/>
          </p:cNvSpPr>
          <p:nvPr/>
        </p:nvSpPr>
        <p:spPr>
          <a:xfrm>
            <a:off x="628650" y="1434352"/>
            <a:ext cx="7886700" cy="47378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3200" b="1" dirty="0"/>
          </a:p>
        </p:txBody>
      </p:sp>
      <p:sp>
        <p:nvSpPr>
          <p:cNvPr id="4" name="Rectangle 3"/>
          <p:cNvSpPr/>
          <p:nvPr/>
        </p:nvSpPr>
        <p:spPr>
          <a:xfrm>
            <a:off x="533400" y="1600200"/>
            <a:ext cx="8068386" cy="5816977"/>
          </a:xfrm>
          <a:prstGeom prst="rect">
            <a:avLst/>
          </a:prstGeom>
        </p:spPr>
        <p:txBody>
          <a:bodyPr wrap="square">
            <a:spAutoFit/>
          </a:bodyPr>
          <a:lstStyle/>
          <a:p>
            <a:pPr marL="285750" indent="-285750">
              <a:buFont typeface="Arial" panose="020B0604020202020204" pitchFamily="34" charset="0"/>
              <a:buChar char="•"/>
            </a:pPr>
            <a:endPar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Discuss </a:t>
            </a:r>
            <a:r>
              <a:rPr lang="en-US" sz="2400" dirty="0">
                <a:solidFill>
                  <a:srgbClr val="003152"/>
                </a:solidFill>
                <a:latin typeface="Verdana" panose="020B0604030504040204" pitchFamily="34" charset="0"/>
                <a:ea typeface="Verdana" panose="020B0604030504040204" pitchFamily="34" charset="0"/>
                <a:cs typeface="Verdana" panose="020B0604030504040204" pitchFamily="34" charset="0"/>
              </a:rPr>
              <a:t>risks and </a:t>
            </a:r>
            <a:r>
              <a:rPr lang="en-US"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benefits of tests/treatments in absolute terms when possible</a:t>
            </a:r>
          </a:p>
          <a:p>
            <a:pPr marL="285750" indent="-285750">
              <a:buFont typeface="Arial" panose="020B0604020202020204" pitchFamily="34" charset="0"/>
              <a:buChar char="•"/>
            </a:pPr>
            <a:endParaRPr lang="en-US"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Example:</a:t>
            </a:r>
          </a:p>
          <a:p>
            <a:pPr marL="742950" lvl="1" indent="-285750">
              <a:buFont typeface="Arial" panose="020B0604020202020204" pitchFamily="34" charset="0"/>
              <a:buChar char="•"/>
            </a:pP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Warfarin reduces the risk of ischemic stroke in patients with Atrial Fibrillation but increases the risk of bleeding</a:t>
            </a:r>
          </a:p>
          <a:p>
            <a:pPr marL="742950" lvl="1" indent="-285750">
              <a:buFont typeface="Arial" panose="020B0604020202020204" pitchFamily="34" charset="0"/>
              <a:buChar char="•"/>
            </a:pP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Calculate a patient’s CHAD-VASC score for risk of ischemic stroke and HAS-BLED score for bleeding</a:t>
            </a:r>
            <a:endParaRPr lang="en-US" sz="2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Discuss the </a:t>
            </a:r>
            <a:r>
              <a:rPr lang="en-US" sz="2000" b="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absolute risk </a:t>
            </a: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of stroke reduction rather than in relative terms</a:t>
            </a:r>
          </a:p>
          <a:p>
            <a:pPr marL="1200150" lvl="2" indent="-285750">
              <a:buFont typeface="Arial" panose="020B0604020202020204" pitchFamily="34" charset="0"/>
              <a:buChar char="•"/>
            </a:pPr>
            <a:r>
              <a:rPr lang="en-US" sz="2000" dirty="0">
                <a:solidFill>
                  <a:srgbClr val="003152"/>
                </a:solidFill>
                <a:latin typeface="Verdana" panose="020B0604030504040204" pitchFamily="34" charset="0"/>
                <a:ea typeface="Verdana" panose="020B0604030504040204" pitchFamily="34" charset="0"/>
                <a:cs typeface="Verdana" panose="020B0604030504040204" pitchFamily="34" charset="0"/>
              </a:rPr>
              <a:t>e</a:t>
            </a: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.g.  </a:t>
            </a:r>
            <a:r>
              <a:rPr lang="en-US" sz="2000" dirty="0">
                <a:solidFill>
                  <a:srgbClr val="003152"/>
                </a:solidFill>
                <a:latin typeface="Verdana" panose="020B0604030504040204" pitchFamily="34" charset="0"/>
                <a:ea typeface="Verdana" panose="020B0604030504040204" pitchFamily="34" charset="0"/>
                <a:cs typeface="Verdana" panose="020B0604030504040204" pitchFamily="34" charset="0"/>
              </a:rPr>
              <a:t>if we treat you with warfarin, we will reduce your risk of having a stroke from 10% to </a:t>
            </a: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3% (absolute risk) as </a:t>
            </a:r>
            <a:r>
              <a:rPr lang="en-US" sz="2000" dirty="0">
                <a:solidFill>
                  <a:srgbClr val="003152"/>
                </a:solidFill>
                <a:latin typeface="Verdana" panose="020B0604030504040204" pitchFamily="34" charset="0"/>
                <a:ea typeface="Verdana" panose="020B0604030504040204" pitchFamily="34" charset="0"/>
                <a:cs typeface="Verdana" panose="020B0604030504040204" pitchFamily="34" charset="0"/>
              </a:rPr>
              <a:t>opposed to relative terms </a:t>
            </a: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if </a:t>
            </a:r>
            <a:r>
              <a:rPr lang="en-US" sz="2000" dirty="0">
                <a:solidFill>
                  <a:srgbClr val="003152"/>
                </a:solidFill>
                <a:latin typeface="Verdana" panose="020B0604030504040204" pitchFamily="34" charset="0"/>
                <a:ea typeface="Verdana" panose="020B0604030504040204" pitchFamily="34" charset="0"/>
                <a:cs typeface="Verdana" panose="020B0604030504040204" pitchFamily="34" charset="0"/>
              </a:rPr>
              <a:t>we treat you with warfarin, we will reduce your risk of having a stroke by 65</a:t>
            </a:r>
            <a:r>
              <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a:t>
            </a:r>
          </a:p>
          <a:p>
            <a:pPr marL="342900" indent="-342900">
              <a:buAutoNum type="arabicParenR"/>
            </a:pPr>
            <a:endParaRPr lang="en-US" sz="2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endPar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6"/>
          <p:cNvSpPr>
            <a:spLocks noGrp="1"/>
          </p:cNvSpPr>
          <p:nvPr>
            <p:ph type="title"/>
          </p:nvPr>
        </p:nvSpPr>
        <p:spPr>
          <a:xfrm>
            <a:off x="402508" y="1219200"/>
            <a:ext cx="7674692" cy="1287741"/>
          </a:xfrm>
        </p:spPr>
        <p:txBody>
          <a:bodyPr>
            <a:normAutofit fontScale="90000"/>
          </a:bodyPr>
          <a:lstStyle/>
          <a:p>
            <a:r>
              <a:rPr lang="en-CA" sz="3900" dirty="0">
                <a:solidFill>
                  <a:srgbClr val="003152"/>
                </a:solidFill>
              </a:rPr>
              <a:t>3. Engage in shared decision making</a:t>
            </a:r>
            <a:br>
              <a:rPr lang="en-CA" sz="3900" dirty="0">
                <a:solidFill>
                  <a:srgbClr val="003152"/>
                </a:solidFill>
              </a:rPr>
            </a:br>
            <a:r>
              <a:rPr lang="en-CA" dirty="0" smtClean="0">
                <a:solidFill>
                  <a:srgbClr val="003152"/>
                </a:solidFill>
              </a:rPr>
              <a:t> </a:t>
            </a:r>
            <a:r>
              <a:rPr lang="en-CA" sz="3300" dirty="0" smtClean="0">
                <a:solidFill>
                  <a:srgbClr val="003152"/>
                </a:solidFill>
              </a:rPr>
              <a:t>a. </a:t>
            </a:r>
            <a:r>
              <a:rPr lang="en-US" sz="3300" dirty="0" smtClean="0">
                <a:solidFill>
                  <a:srgbClr val="003152"/>
                </a:solidFill>
              </a:rPr>
              <a:t>Discuss </a:t>
            </a:r>
            <a:r>
              <a:rPr lang="en-US" sz="3300" dirty="0">
                <a:solidFill>
                  <a:srgbClr val="003152"/>
                </a:solidFill>
              </a:rPr>
              <a:t>Risks and Benefits</a:t>
            </a:r>
            <a:br>
              <a:rPr lang="en-US" sz="3300" dirty="0">
                <a:solidFill>
                  <a:srgbClr val="003152"/>
                </a:solidFill>
              </a:rPr>
            </a:br>
            <a:r>
              <a:rPr lang="en-US" sz="3300" dirty="0">
                <a:solidFill>
                  <a:srgbClr val="003152"/>
                </a:solidFill>
              </a:rPr>
              <a:t/>
            </a:r>
            <a:br>
              <a:rPr lang="en-US" sz="3300" dirty="0">
                <a:solidFill>
                  <a:srgbClr val="003152"/>
                </a:solidFill>
              </a:rPr>
            </a:br>
            <a:endParaRPr lang="en-US" sz="3300" dirty="0">
              <a:solidFill>
                <a:srgbClr val="003152"/>
              </a:solidFill>
            </a:endParaRPr>
          </a:p>
        </p:txBody>
      </p:sp>
    </p:spTree>
    <p:extLst>
      <p:ext uri="{BB962C8B-B14F-4D97-AF65-F5344CB8AC3E}">
        <p14:creationId xmlns:p14="http://schemas.microsoft.com/office/powerpoint/2010/main" val="1970747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6778" y="1389708"/>
            <a:ext cx="1903021"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638886" y="152400"/>
            <a:ext cx="7886700" cy="746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dirty="0"/>
          </a:p>
        </p:txBody>
      </p:sp>
      <p:sp>
        <p:nvSpPr>
          <p:cNvPr id="3" name="Content Placeholder 2"/>
          <p:cNvSpPr txBox="1">
            <a:spLocks/>
          </p:cNvSpPr>
          <p:nvPr/>
        </p:nvSpPr>
        <p:spPr>
          <a:xfrm>
            <a:off x="628650" y="1434353"/>
            <a:ext cx="7886700" cy="40699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5" name="Content Placeholder 2"/>
          <p:cNvSpPr txBox="1">
            <a:spLocks/>
          </p:cNvSpPr>
          <p:nvPr/>
        </p:nvSpPr>
        <p:spPr>
          <a:xfrm>
            <a:off x="628650" y="1434352"/>
            <a:ext cx="7886700" cy="47378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3200" b="1" dirty="0"/>
          </a:p>
        </p:txBody>
      </p:sp>
      <p:sp>
        <p:nvSpPr>
          <p:cNvPr id="4" name="Rectangle 3"/>
          <p:cNvSpPr/>
          <p:nvPr/>
        </p:nvSpPr>
        <p:spPr>
          <a:xfrm>
            <a:off x="381000" y="2137350"/>
            <a:ext cx="8068386" cy="4339650"/>
          </a:xfrm>
          <a:prstGeom prst="rect">
            <a:avLst/>
          </a:prstGeom>
        </p:spPr>
        <p:txBody>
          <a:bodyPr wrap="square">
            <a:spAutoFit/>
          </a:bodyPr>
          <a:lstStyle/>
          <a:p>
            <a:pPr marL="285750" indent="-285750">
              <a:buFont typeface="Arial" panose="020B0604020202020204" pitchFamily="34" charset="0"/>
              <a:buChar char="•"/>
            </a:pPr>
            <a:endPar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a:solidFill>
                  <a:srgbClr val="003152"/>
                </a:solidFill>
                <a:latin typeface="Verdana" panose="020B0604030504040204" pitchFamily="34" charset="0"/>
                <a:ea typeface="Verdana" panose="020B0604030504040204" pitchFamily="34" charset="0"/>
                <a:cs typeface="Verdana" panose="020B0604030504040204" pitchFamily="34" charset="0"/>
              </a:rPr>
              <a:t>Tools to support patients to actively participate in shared decision </a:t>
            </a:r>
            <a:r>
              <a:rPr lang="en-US"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making</a:t>
            </a:r>
          </a:p>
          <a:p>
            <a:pPr marL="285750" indent="-285750">
              <a:buFont typeface="Arial" panose="020B0604020202020204" pitchFamily="34" charset="0"/>
              <a:buChar char="•"/>
            </a:pPr>
            <a:endParaRPr lang="en-US"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a:solidFill>
                  <a:srgbClr val="003152"/>
                </a:solidFill>
                <a:latin typeface="Verdana" panose="020B0604030504040204" pitchFamily="34" charset="0"/>
                <a:ea typeface="Verdana" panose="020B0604030504040204" pitchFamily="34" charset="0"/>
                <a:cs typeface="Verdana" panose="020B0604030504040204" pitchFamily="34" charset="0"/>
              </a:rPr>
              <a:t>Helps patient clarify and articulate their values, preference and </a:t>
            </a:r>
            <a:r>
              <a:rPr lang="en-US"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concerns</a:t>
            </a:r>
          </a:p>
          <a:p>
            <a:pPr marL="285750" indent="-285750">
              <a:buFont typeface="Arial" panose="020B0604020202020204" pitchFamily="34" charset="0"/>
              <a:buChar char="•"/>
            </a:pPr>
            <a:endParaRPr lang="en-US"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a:solidFill>
                  <a:srgbClr val="003152"/>
                </a:solidFill>
                <a:latin typeface="Verdana" panose="020B0604030504040204" pitchFamily="34" charset="0"/>
                <a:ea typeface="Verdana" panose="020B0604030504040204" pitchFamily="34" charset="0"/>
                <a:cs typeface="Verdana" panose="020B0604030504040204" pitchFamily="34" charset="0"/>
              </a:rPr>
              <a:t>Provides patients with easy to consume health information (and specifically interpret risks and benefits to make an informed choice)</a:t>
            </a:r>
          </a:p>
          <a:p>
            <a:pPr marL="342900" indent="-342900">
              <a:buAutoNum type="arabicParenR"/>
            </a:pPr>
            <a:endParaRPr lang="en-US" sz="2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a:p>
            <a:endParaRPr lang="en-US" sz="2000"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6"/>
          <p:cNvSpPr>
            <a:spLocks noGrp="1"/>
          </p:cNvSpPr>
          <p:nvPr>
            <p:ph type="title"/>
          </p:nvPr>
        </p:nvSpPr>
        <p:spPr>
          <a:xfrm>
            <a:off x="238496" y="388659"/>
            <a:ext cx="9362704" cy="1287741"/>
          </a:xfrm>
        </p:spPr>
        <p:txBody>
          <a:bodyPr>
            <a:normAutofit fontScale="90000"/>
          </a:bodyPr>
          <a:lstStyle/>
          <a:p>
            <a:r>
              <a:rPr lang="en-CA" dirty="0">
                <a:solidFill>
                  <a:srgbClr val="003152"/>
                </a:solidFill>
              </a:rPr>
              <a:t>3. Engage in shared decision making</a:t>
            </a:r>
            <a:br>
              <a:rPr lang="en-CA" dirty="0">
                <a:solidFill>
                  <a:srgbClr val="003152"/>
                </a:solidFill>
              </a:rPr>
            </a:br>
            <a:endParaRPr lang="en-US" dirty="0">
              <a:solidFill>
                <a:srgbClr val="003152"/>
              </a:solidFill>
            </a:endParaRPr>
          </a:p>
        </p:txBody>
      </p:sp>
      <p:sp>
        <p:nvSpPr>
          <p:cNvPr id="10" name="Title 6"/>
          <p:cNvSpPr txBox="1">
            <a:spLocks/>
          </p:cNvSpPr>
          <p:nvPr/>
        </p:nvSpPr>
        <p:spPr>
          <a:xfrm>
            <a:off x="412668" y="1905000"/>
            <a:ext cx="8883732" cy="12877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a:lstStyle>
          <a:p>
            <a:pPr>
              <a:lnSpc>
                <a:spcPct val="100000"/>
              </a:lnSpc>
            </a:pPr>
            <a:r>
              <a:rPr lang="en-CA" sz="3500" b="0" dirty="0" smtClean="0">
                <a:solidFill>
                  <a:srgbClr val="003152"/>
                </a:solidFill>
              </a:rPr>
              <a:t/>
            </a:r>
            <a:br>
              <a:rPr lang="en-CA" sz="3500" b="0" dirty="0" smtClean="0">
                <a:solidFill>
                  <a:srgbClr val="003152"/>
                </a:solidFill>
              </a:rPr>
            </a:br>
            <a:r>
              <a:rPr lang="en-CA" sz="3000" dirty="0" smtClean="0">
                <a:solidFill>
                  <a:srgbClr val="003152"/>
                </a:solidFill>
              </a:rPr>
              <a:t>b</a:t>
            </a:r>
            <a:r>
              <a:rPr lang="en-US" sz="3000" dirty="0" smtClean="0">
                <a:solidFill>
                  <a:srgbClr val="003152"/>
                </a:solidFill>
              </a:rPr>
              <a:t>. Provide Health Information/</a:t>
            </a:r>
          </a:p>
          <a:p>
            <a:pPr>
              <a:lnSpc>
                <a:spcPct val="100000"/>
              </a:lnSpc>
            </a:pPr>
            <a:r>
              <a:rPr lang="en-US" sz="3000" dirty="0" smtClean="0">
                <a:solidFill>
                  <a:srgbClr val="003152"/>
                </a:solidFill>
              </a:rPr>
              <a:t>Patient Decision Aids</a:t>
            </a:r>
            <a:br>
              <a:rPr lang="en-US" sz="3000" dirty="0" smtClean="0">
                <a:solidFill>
                  <a:srgbClr val="003152"/>
                </a:solidFill>
              </a:rPr>
            </a:br>
            <a:r>
              <a:rPr lang="en-US" sz="3500" b="0" dirty="0" smtClean="0">
                <a:solidFill>
                  <a:srgbClr val="003152"/>
                </a:solidFill>
              </a:rPr>
              <a:t/>
            </a:r>
            <a:br>
              <a:rPr lang="en-US" sz="3500" b="0" dirty="0" smtClean="0">
                <a:solidFill>
                  <a:srgbClr val="003152"/>
                </a:solidFill>
              </a:rPr>
            </a:br>
            <a:endParaRPr lang="en-US" sz="3500" b="0" dirty="0">
              <a:solidFill>
                <a:srgbClr val="003152"/>
              </a:solidFill>
            </a:endParaRPr>
          </a:p>
        </p:txBody>
      </p:sp>
      <p:pic>
        <p:nvPicPr>
          <p:cNvPr id="11" name="Picture 10"/>
          <p:cNvPicPr/>
          <p:nvPr/>
        </p:nvPicPr>
        <p:blipFill rotWithShape="1">
          <a:blip r:embed="rId3"/>
          <a:srcRect l="38352" t="29390" r="52921" b="67753"/>
          <a:stretch/>
        </p:blipFill>
        <p:spPr bwMode="auto">
          <a:xfrm>
            <a:off x="197922" y="2057400"/>
            <a:ext cx="1935678" cy="335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668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6"/>
            <a:ext cx="7674692" cy="1287741"/>
          </a:xfrm>
        </p:spPr>
        <p:txBody>
          <a:bodyPr/>
          <a:lstStyle/>
          <a:p>
            <a:r>
              <a:rPr lang="en-US" dirty="0" smtClean="0"/>
              <a:t>Evidence for Decision Aids</a:t>
            </a:r>
            <a:endParaRPr lang="en-CA" dirty="0"/>
          </a:p>
        </p:txBody>
      </p:sp>
      <p:sp>
        <p:nvSpPr>
          <p:cNvPr id="3" name="Content Placeholder 2"/>
          <p:cNvSpPr>
            <a:spLocks noGrp="1"/>
          </p:cNvSpPr>
          <p:nvPr>
            <p:ph idx="1"/>
          </p:nvPr>
        </p:nvSpPr>
        <p:spPr>
          <a:xfrm>
            <a:off x="628650" y="1930400"/>
            <a:ext cx="7674692" cy="4165600"/>
          </a:xfrm>
        </p:spPr>
        <p:txBody>
          <a:bodyPr/>
          <a:lstStyle/>
          <a:p>
            <a:r>
              <a:rPr lang="en-US" dirty="0" smtClean="0">
                <a:solidFill>
                  <a:srgbClr val="003152"/>
                </a:solidFill>
              </a:rPr>
              <a:t>Cochrane reviews showed that the use of decision aids &amp; shared decision making led to:</a:t>
            </a:r>
          </a:p>
          <a:p>
            <a:pPr lvl="1"/>
            <a:r>
              <a:rPr lang="en-US" dirty="0" smtClean="0">
                <a:solidFill>
                  <a:srgbClr val="003152"/>
                </a:solidFill>
              </a:rPr>
              <a:t>Patients who are clearer about their values</a:t>
            </a:r>
          </a:p>
          <a:p>
            <a:pPr lvl="1"/>
            <a:r>
              <a:rPr lang="en-US" dirty="0" smtClean="0">
                <a:solidFill>
                  <a:srgbClr val="003152"/>
                </a:solidFill>
              </a:rPr>
              <a:t>Increased patient knowledge</a:t>
            </a:r>
          </a:p>
          <a:p>
            <a:pPr lvl="1"/>
            <a:r>
              <a:rPr lang="en-US" dirty="0" smtClean="0">
                <a:solidFill>
                  <a:srgbClr val="003152"/>
                </a:solidFill>
              </a:rPr>
              <a:t>Increased participation in decision-making</a:t>
            </a:r>
          </a:p>
          <a:p>
            <a:pPr lvl="1"/>
            <a:r>
              <a:rPr lang="en-US" dirty="0" smtClean="0">
                <a:solidFill>
                  <a:srgbClr val="003152"/>
                </a:solidFill>
              </a:rPr>
              <a:t>More accurate risk perceptions</a:t>
            </a:r>
          </a:p>
          <a:p>
            <a:pPr lvl="1"/>
            <a:r>
              <a:rPr lang="en-US" dirty="0" smtClean="0">
                <a:solidFill>
                  <a:srgbClr val="003152"/>
                </a:solidFill>
              </a:rPr>
              <a:t>Increased comfort with decisions</a:t>
            </a:r>
          </a:p>
          <a:p>
            <a:pPr lvl="1"/>
            <a:r>
              <a:rPr lang="en-CA" dirty="0">
                <a:solidFill>
                  <a:srgbClr val="002060"/>
                </a:solidFill>
              </a:rPr>
              <a:t>Reduced unnecessary antibiotic prescriptions </a:t>
            </a:r>
          </a:p>
        </p:txBody>
      </p:sp>
      <p:sp>
        <p:nvSpPr>
          <p:cNvPr id="5" name="TextBox 4"/>
          <p:cNvSpPr txBox="1"/>
          <p:nvPr/>
        </p:nvSpPr>
        <p:spPr>
          <a:xfrm>
            <a:off x="1971177" y="6019800"/>
            <a:ext cx="6182223" cy="815608"/>
          </a:xfrm>
          <a:prstGeom prst="rect">
            <a:avLst/>
          </a:prstGeom>
          <a:noFill/>
        </p:spPr>
        <p:txBody>
          <a:bodyPr wrap="square" rtlCol="0">
            <a:spAutoFit/>
          </a:bodyPr>
          <a:lstStyle/>
          <a:p>
            <a:pPr algn="r"/>
            <a:endParaRPr lang="en-CA"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endParaRPr>
          </a:p>
          <a:p>
            <a:pPr algn="r"/>
            <a:r>
              <a:rPr lang="en-CA" sz="1550" i="1" u="sng"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Coxeter</a:t>
            </a:r>
            <a:r>
              <a:rPr lang="en-CA" sz="1550" i="1" u="sng" dirty="0">
                <a:solidFill>
                  <a:srgbClr val="003152"/>
                </a:solidFill>
                <a:latin typeface="Verdana" panose="020B0604030504040204" pitchFamily="34" charset="0"/>
                <a:ea typeface="Verdana" panose="020B0604030504040204" pitchFamily="34" charset="0"/>
                <a:cs typeface="Verdana" panose="020B0604030504040204" pitchFamily="34" charset="0"/>
              </a:rPr>
              <a:t> </a:t>
            </a:r>
            <a:r>
              <a:rPr lang="en-CA" sz="1550" i="1" u="sng" dirty="0" smtClean="0">
                <a:solidFill>
                  <a:srgbClr val="003152"/>
                </a:solidFill>
                <a:latin typeface="Verdana" panose="020B0604030504040204" pitchFamily="34" charset="0"/>
                <a:ea typeface="Verdana" panose="020B0604030504040204" pitchFamily="34" charset="0"/>
                <a:cs typeface="Verdana" panose="020B0604030504040204" pitchFamily="34" charset="0"/>
              </a:rPr>
              <a:t>P et al. 2015. Cochrane Database </a:t>
            </a:r>
            <a:r>
              <a:rPr lang="en-CA" sz="1550" i="1" u="sng"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Syst</a:t>
            </a:r>
            <a:r>
              <a:rPr lang="en-CA" sz="1550" i="1" u="sng"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Rev</a:t>
            </a:r>
            <a:r>
              <a:rPr lang="en-CA" sz="1550" i="1" u="sng"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r>
              <a:rPr lang="en-CA" sz="1550" i="1" u="sng"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a:t>
            </a:r>
          </a:p>
          <a:p>
            <a:pPr algn="r"/>
            <a:r>
              <a:rPr lang="en-CA"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Stacey D et al. 2017.</a:t>
            </a:r>
            <a:r>
              <a:rPr lang="en-US" sz="16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a:t>
            </a:r>
            <a:r>
              <a:rPr lang="en-US" sz="1600" i="1" dirty="0">
                <a:solidFill>
                  <a:srgbClr val="003152"/>
                </a:solidFill>
                <a:latin typeface="Verdana" panose="020B0604030504040204" pitchFamily="34" charset="0"/>
                <a:ea typeface="Verdana" panose="020B0604030504040204" pitchFamily="34" charset="0"/>
                <a:cs typeface="Verdana" panose="020B0604030504040204" pitchFamily="34" charset="0"/>
              </a:rPr>
              <a:t>Cochrane Database </a:t>
            </a:r>
            <a:r>
              <a:rPr lang="en-US" sz="1600" i="1" dirty="0" err="1">
                <a:solidFill>
                  <a:srgbClr val="003152"/>
                </a:solidFill>
                <a:latin typeface="Verdana" panose="020B0604030504040204" pitchFamily="34" charset="0"/>
                <a:ea typeface="Verdana" panose="020B0604030504040204" pitchFamily="34" charset="0"/>
                <a:cs typeface="Verdana" panose="020B0604030504040204" pitchFamily="34" charset="0"/>
              </a:rPr>
              <a:t>Syst</a:t>
            </a:r>
            <a:r>
              <a:rPr lang="en-US" sz="1600" i="1" dirty="0">
                <a:solidFill>
                  <a:srgbClr val="003152"/>
                </a:solidFill>
                <a:latin typeface="Verdana" panose="020B0604030504040204" pitchFamily="34" charset="0"/>
                <a:ea typeface="Verdana" panose="020B0604030504040204" pitchFamily="34" charset="0"/>
                <a:cs typeface="Verdana" panose="020B0604030504040204" pitchFamily="34" charset="0"/>
              </a:rPr>
              <a:t> </a:t>
            </a:r>
            <a:r>
              <a:rPr lang="en-US" sz="16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Rev</a:t>
            </a:r>
            <a:r>
              <a:rPr lang="en-CA" sz="155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rPr>
              <a:t>2</a:t>
            </a:r>
            <a:endParaRPr lang="en-US" sz="155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805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08" y="388659"/>
            <a:ext cx="7674692" cy="1287741"/>
          </a:xfrm>
        </p:spPr>
        <p:txBody>
          <a:bodyPr>
            <a:noAutofit/>
          </a:bodyPr>
          <a:lstStyle/>
          <a:p>
            <a:r>
              <a:rPr lang="en-CA" sz="3500" dirty="0" smtClean="0"/>
              <a:t>Engaging patients in shared-decision making to reduce overuse of antibiotics</a:t>
            </a:r>
            <a:endParaRPr lang="en-CA" sz="3500" dirty="0"/>
          </a:p>
        </p:txBody>
      </p:sp>
      <p:sp>
        <p:nvSpPr>
          <p:cNvPr id="3" name="Content Placeholder 2"/>
          <p:cNvSpPr>
            <a:spLocks noGrp="1"/>
          </p:cNvSpPr>
          <p:nvPr>
            <p:ph idx="1"/>
          </p:nvPr>
        </p:nvSpPr>
        <p:spPr>
          <a:xfrm>
            <a:off x="609600" y="2258951"/>
            <a:ext cx="7674692" cy="4165600"/>
          </a:xfrm>
        </p:spPr>
        <p:txBody>
          <a:bodyPr>
            <a:normAutofit/>
          </a:bodyPr>
          <a:lstStyle/>
          <a:p>
            <a:r>
              <a:rPr lang="en-CA" sz="2400" dirty="0">
                <a:solidFill>
                  <a:srgbClr val="003152"/>
                </a:solidFill>
              </a:rPr>
              <a:t>Training family physicians in </a:t>
            </a:r>
            <a:r>
              <a:rPr lang="en-CA" sz="2400" dirty="0" smtClean="0">
                <a:solidFill>
                  <a:srgbClr val="003152"/>
                </a:solidFill>
              </a:rPr>
              <a:t>shared-decision making with patients decreased antibiotic overuse </a:t>
            </a:r>
            <a:r>
              <a:rPr lang="en-CA" sz="2400" dirty="0">
                <a:solidFill>
                  <a:srgbClr val="003152"/>
                </a:solidFill>
              </a:rPr>
              <a:t>in acute respiratory </a:t>
            </a:r>
            <a:r>
              <a:rPr lang="en-CA" sz="2400" dirty="0" smtClean="0">
                <a:solidFill>
                  <a:srgbClr val="003152"/>
                </a:solidFill>
              </a:rPr>
              <a:t>infections by 48%</a:t>
            </a:r>
          </a:p>
          <a:p>
            <a:endParaRPr lang="en-CA" sz="2400" dirty="0">
              <a:solidFill>
                <a:srgbClr val="003152"/>
              </a:solidFill>
            </a:endParaRPr>
          </a:p>
        </p:txBody>
      </p:sp>
      <p:sp>
        <p:nvSpPr>
          <p:cNvPr id="5" name="Rectangle 4"/>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1593" y="6505760"/>
            <a:ext cx="3127459" cy="330860"/>
          </a:xfrm>
          <a:prstGeom prst="rect">
            <a:avLst/>
          </a:prstGeom>
        </p:spPr>
        <p:txBody>
          <a:bodyPr wrap="none">
            <a:spAutoFit/>
          </a:bodyPr>
          <a:lstStyle/>
          <a:p>
            <a:pPr marL="118872" indent="0" algn="r">
              <a:buNone/>
            </a:pPr>
            <a:r>
              <a:rPr lang="en-US" sz="1550" i="1"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Légaré</a:t>
            </a:r>
            <a:r>
              <a:rPr lang="en-US"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F. </a:t>
            </a:r>
            <a:r>
              <a:rPr lang="en-US" sz="1550" i="1" dirty="0">
                <a:solidFill>
                  <a:srgbClr val="003152"/>
                </a:solidFill>
                <a:latin typeface="Verdana" panose="020B0604030504040204" pitchFamily="34" charset="0"/>
                <a:ea typeface="Verdana" panose="020B0604030504040204" pitchFamily="34" charset="0"/>
                <a:cs typeface="Verdana" panose="020B0604030504040204" pitchFamily="34" charset="0"/>
              </a:rPr>
              <a:t>et al. </a:t>
            </a:r>
            <a:r>
              <a:rPr lang="en-US"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2012 CMAJ</a:t>
            </a:r>
            <a:r>
              <a:rPr lang="en-US" sz="155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en-CA" sz="155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77" t="15238" r="29350" b="71159"/>
          <a:stretch/>
        </p:blipFill>
        <p:spPr bwMode="auto">
          <a:xfrm>
            <a:off x="685800" y="3962400"/>
            <a:ext cx="7730836" cy="13993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2458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5"/>
          <a:srcRect l="38352" t="29390" r="52921" b="67753"/>
          <a:stretch/>
        </p:blipFill>
        <p:spPr bwMode="auto">
          <a:xfrm>
            <a:off x="0" y="1417064"/>
            <a:ext cx="1935678" cy="335536"/>
          </a:xfrm>
          <a:prstGeom prst="rect">
            <a:avLst/>
          </a:prstGeom>
          <a:ln>
            <a:noFill/>
          </a:ln>
          <a:extLst>
            <a:ext uri="{53640926-AAD7-44D8-BBD7-CCE9431645EC}">
              <a14:shadowObscured xmlns:a14="http://schemas.microsoft.com/office/drawing/2010/main"/>
            </a:ext>
          </a:extLst>
        </p:spPr>
      </p:pic>
      <p:sp>
        <p:nvSpPr>
          <p:cNvPr id="7" name="Title 6"/>
          <p:cNvSpPr txBox="1">
            <a:spLocks/>
          </p:cNvSpPr>
          <p:nvPr/>
        </p:nvSpPr>
        <p:spPr>
          <a:xfrm>
            <a:off x="47500" y="160059"/>
            <a:ext cx="8905504" cy="12877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500" b="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3. Engage in shared decision making</a:t>
            </a:r>
            <a:br>
              <a:rPr lang="en-CA" sz="3500" b="1" dirty="0" smtClean="0">
                <a:solidFill>
                  <a:srgbClr val="003152"/>
                </a:solidFill>
                <a:latin typeface="Verdana" panose="020B0604030504040204" pitchFamily="34" charset="0"/>
                <a:ea typeface="Verdana" panose="020B0604030504040204" pitchFamily="34" charset="0"/>
                <a:cs typeface="Verdana" panose="020B0604030504040204" pitchFamily="34" charset="0"/>
              </a:rPr>
            </a:br>
            <a:endParaRPr lang="en-US" sz="3500" b="1"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6"/>
          <p:cNvSpPr txBox="1">
            <a:spLocks/>
          </p:cNvSpPr>
          <p:nvPr/>
        </p:nvSpPr>
        <p:spPr>
          <a:xfrm>
            <a:off x="137551" y="1303059"/>
            <a:ext cx="8883732" cy="12877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a:lstStyle>
          <a:p>
            <a:pPr>
              <a:lnSpc>
                <a:spcPct val="100000"/>
              </a:lnSpc>
            </a:pPr>
            <a:r>
              <a:rPr lang="en-CA" sz="3500" dirty="0" smtClean="0">
                <a:solidFill>
                  <a:srgbClr val="003152"/>
                </a:solidFill>
              </a:rPr>
              <a:t/>
            </a:r>
            <a:br>
              <a:rPr lang="en-CA" sz="3500" dirty="0" smtClean="0">
                <a:solidFill>
                  <a:srgbClr val="003152"/>
                </a:solidFill>
              </a:rPr>
            </a:br>
            <a:r>
              <a:rPr lang="en-CA" sz="3000" dirty="0">
                <a:solidFill>
                  <a:srgbClr val="003152"/>
                </a:solidFill>
              </a:rPr>
              <a:t>c</a:t>
            </a:r>
            <a:r>
              <a:rPr lang="en-US" sz="3000" dirty="0" smtClean="0">
                <a:solidFill>
                  <a:srgbClr val="003152"/>
                </a:solidFill>
              </a:rPr>
              <a:t>. </a:t>
            </a:r>
            <a:r>
              <a:rPr lang="en-CA" sz="3000" dirty="0">
                <a:solidFill>
                  <a:srgbClr val="003152"/>
                </a:solidFill>
              </a:rPr>
              <a:t>Reinforce with Written Information</a:t>
            </a:r>
            <a:r>
              <a:rPr lang="en-CA" sz="3200" dirty="0">
                <a:solidFill>
                  <a:srgbClr val="003152"/>
                </a:solidFill>
              </a:rPr>
              <a:t/>
            </a:r>
            <a:br>
              <a:rPr lang="en-CA" sz="3200" dirty="0">
                <a:solidFill>
                  <a:srgbClr val="003152"/>
                </a:solidFill>
              </a:rPr>
            </a:br>
            <a:r>
              <a:rPr lang="en-US" sz="3500" dirty="0" smtClean="0">
                <a:solidFill>
                  <a:srgbClr val="003152"/>
                </a:solidFill>
              </a:rPr>
              <a:t/>
            </a:r>
            <a:br>
              <a:rPr lang="en-US" sz="3500" dirty="0" smtClean="0">
                <a:solidFill>
                  <a:srgbClr val="003152"/>
                </a:solidFill>
              </a:rPr>
            </a:br>
            <a:endParaRPr lang="en-US" sz="3500" dirty="0">
              <a:solidFill>
                <a:srgbClr val="003152"/>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47" y="1981200"/>
            <a:ext cx="4267200" cy="4267200"/>
          </a:xfrm>
          <a:prstGeom prst="rect">
            <a:avLst/>
          </a:prstGeom>
          <a:ln>
            <a:solidFill>
              <a:schemeClr val="tx1"/>
            </a:solidFill>
          </a:ln>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4638" t="18839" r="35556" b="25409"/>
          <a:stretch/>
        </p:blipFill>
        <p:spPr bwMode="auto">
          <a:xfrm>
            <a:off x="4534396" y="1703119"/>
            <a:ext cx="4609604" cy="48500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custDataLst>
              <p:tags r:id="rId1"/>
            </p:custDataLst>
          </p:nvPr>
        </p:nvSpPr>
        <p:spPr>
          <a:xfrm>
            <a:off x="6553200" y="6581001"/>
            <a:ext cx="2743200" cy="276999"/>
          </a:xfrm>
          <a:prstGeom prst="rect">
            <a:avLst/>
          </a:prstGeom>
          <a:noFill/>
        </p:spPr>
        <p:txBody>
          <a:bodyPr wrap="square" rtlCol="0">
            <a:spAutoFit/>
          </a:bodyPr>
          <a:lstStyle/>
          <a:p>
            <a:r>
              <a:rPr lang="fr-CA" sz="1200" i="1"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Choosing</a:t>
            </a:r>
            <a:r>
              <a:rPr lang="fr-CA" sz="12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 </a:t>
            </a:r>
            <a:r>
              <a:rPr lang="fr-CA" sz="1200" i="1" dirty="0" err="1" smtClean="0">
                <a:solidFill>
                  <a:srgbClr val="003152"/>
                </a:solidFill>
                <a:latin typeface="Verdana" panose="020B0604030504040204" pitchFamily="34" charset="0"/>
                <a:ea typeface="Verdana" panose="020B0604030504040204" pitchFamily="34" charset="0"/>
                <a:cs typeface="Verdana" panose="020B0604030504040204" pitchFamily="34" charset="0"/>
              </a:rPr>
              <a:t>Wisely</a:t>
            </a:r>
            <a:r>
              <a:rPr lang="fr-CA" sz="1200" i="1" dirty="0">
                <a:solidFill>
                  <a:srgbClr val="003152"/>
                </a:solidFill>
                <a:latin typeface="Verdana" panose="020B0604030504040204" pitchFamily="34" charset="0"/>
                <a:ea typeface="Verdana" panose="020B0604030504040204" pitchFamily="34" charset="0"/>
                <a:cs typeface="Verdana" panose="020B0604030504040204" pitchFamily="34" charset="0"/>
              </a:rPr>
              <a:t> </a:t>
            </a:r>
            <a:r>
              <a:rPr lang="fr-CA" sz="12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Canada, 2017</a:t>
            </a:r>
            <a:r>
              <a:rPr lang="fr-CA" sz="120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2</a:t>
            </a:r>
            <a:endParaRPr lang="fr-CA" sz="12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custDataLst>
              <p:tags r:id="rId2"/>
            </p:custDataLst>
          </p:nvPr>
        </p:nvSpPr>
        <p:spPr>
          <a:xfrm>
            <a:off x="47500" y="6581001"/>
            <a:ext cx="2743200" cy="276999"/>
          </a:xfrm>
          <a:prstGeom prst="rect">
            <a:avLst/>
          </a:prstGeom>
          <a:noFill/>
        </p:spPr>
        <p:txBody>
          <a:bodyPr wrap="square" rtlCol="0">
            <a:spAutoFit/>
          </a:bodyPr>
          <a:lstStyle/>
          <a:p>
            <a:r>
              <a:rPr lang="fr-CA" sz="120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CIHI, 2017</a:t>
            </a:r>
            <a:r>
              <a:rPr lang="fr-CA" sz="120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rPr>
              <a:t>1</a:t>
            </a:r>
          </a:p>
        </p:txBody>
      </p:sp>
    </p:spTree>
    <p:extLst>
      <p:ext uri="{BB962C8B-B14F-4D97-AF65-F5344CB8AC3E}">
        <p14:creationId xmlns:p14="http://schemas.microsoft.com/office/powerpoint/2010/main" val="4073843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74692" cy="1287741"/>
          </a:xfrm>
        </p:spPr>
        <p:txBody>
          <a:bodyPr>
            <a:normAutofit/>
          </a:bodyPr>
          <a:lstStyle/>
          <a:p>
            <a:r>
              <a:rPr lang="en-US" dirty="0" smtClean="0"/>
              <a:t>Final Steps</a:t>
            </a:r>
            <a:endParaRPr lang="en-US" dirty="0"/>
          </a:p>
        </p:txBody>
      </p:sp>
      <p:sp>
        <p:nvSpPr>
          <p:cNvPr id="3" name="Content Placeholder 2"/>
          <p:cNvSpPr>
            <a:spLocks noGrp="1"/>
          </p:cNvSpPr>
          <p:nvPr>
            <p:ph idx="1"/>
          </p:nvPr>
        </p:nvSpPr>
        <p:spPr>
          <a:xfrm>
            <a:off x="628650" y="2082800"/>
            <a:ext cx="7674692" cy="4165600"/>
          </a:xfrm>
        </p:spPr>
        <p:txBody>
          <a:bodyPr>
            <a:normAutofit/>
          </a:bodyPr>
          <a:lstStyle/>
          <a:p>
            <a:pPr marL="0" indent="0">
              <a:buNone/>
            </a:pPr>
            <a:r>
              <a:rPr lang="en-US" sz="2400" b="1" dirty="0" smtClean="0">
                <a:solidFill>
                  <a:srgbClr val="003152"/>
                </a:solidFill>
              </a:rPr>
              <a:t>4. Provide clear recommendation(s)</a:t>
            </a:r>
          </a:p>
          <a:p>
            <a:pPr lvl="1"/>
            <a:r>
              <a:rPr lang="en-US" dirty="0" smtClean="0">
                <a:solidFill>
                  <a:srgbClr val="003152"/>
                </a:solidFill>
              </a:rPr>
              <a:t>Incorporating health information and patient preferences</a:t>
            </a:r>
          </a:p>
          <a:p>
            <a:pPr marL="457200" lvl="1" indent="0">
              <a:buNone/>
            </a:pPr>
            <a:endParaRPr lang="en-US" dirty="0" smtClean="0">
              <a:solidFill>
                <a:srgbClr val="003152"/>
              </a:solidFill>
            </a:endParaRPr>
          </a:p>
          <a:p>
            <a:pPr marL="0" indent="0">
              <a:buNone/>
            </a:pPr>
            <a:r>
              <a:rPr lang="en-US" sz="2400" b="1" dirty="0" smtClean="0">
                <a:solidFill>
                  <a:srgbClr val="003152"/>
                </a:solidFill>
              </a:rPr>
              <a:t>5. Agree on a plan of action and document</a:t>
            </a:r>
          </a:p>
          <a:p>
            <a:pPr lvl="1"/>
            <a:r>
              <a:rPr lang="en-US" dirty="0" smtClean="0">
                <a:solidFill>
                  <a:srgbClr val="003152"/>
                </a:solidFill>
              </a:rPr>
              <a:t>Make sure physician and patient are in agreement and have an action plan for the future</a:t>
            </a:r>
            <a:endParaRPr lang="en-US" dirty="0">
              <a:solidFill>
                <a:srgbClr val="003152"/>
              </a:solidFill>
            </a:endParaRPr>
          </a:p>
        </p:txBody>
      </p:sp>
      <p:sp>
        <p:nvSpPr>
          <p:cNvPr id="4" name="Rectangle 3"/>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505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solidFill>
                  <a:srgbClr val="EF7521"/>
                </a:solidFill>
                <a:effectLst>
                  <a:outerShdw blurRad="50800" dist="38100" dir="5400000" algn="t" rotWithShape="0">
                    <a:prstClr val="black">
                      <a:alpha val="40000"/>
                    </a:prstClr>
                  </a:outerShdw>
                </a:effectLst>
              </a:rPr>
              <a:t>Part 3</a:t>
            </a:r>
            <a:endParaRPr lang="en-CA" sz="6000" dirty="0">
              <a:solidFill>
                <a:srgbClr val="EF7521"/>
              </a:solidFill>
              <a:effectLst>
                <a:outerShdw blurRad="50800" dist="38100" dir="5400000" algn="t" rotWithShape="0">
                  <a:prstClr val="black">
                    <a:alpha val="40000"/>
                  </a:prstClr>
                </a:outerShdw>
              </a:effectLst>
            </a:endParaRPr>
          </a:p>
        </p:txBody>
      </p:sp>
      <p:sp>
        <p:nvSpPr>
          <p:cNvPr id="5" name="Subtitle 4"/>
          <p:cNvSpPr>
            <a:spLocks noGrp="1"/>
          </p:cNvSpPr>
          <p:nvPr>
            <p:ph type="body" idx="1"/>
          </p:nvPr>
        </p:nvSpPr>
        <p:spPr>
          <a:xfrm>
            <a:off x="1421760" y="4443413"/>
            <a:ext cx="5781367" cy="1500187"/>
          </a:xfrm>
          <a:effectLst/>
        </p:spPr>
        <p:txBody>
          <a:bodyPr>
            <a:noAutofit/>
          </a:bodyPr>
          <a:lstStyle/>
          <a:p>
            <a:r>
              <a:rPr lang="en-US" sz="3500" dirty="0" smtClean="0">
                <a:solidFill>
                  <a:srgbClr val="003152"/>
                </a:solidFill>
              </a:rPr>
              <a:t>Applying the learned communication framework</a:t>
            </a:r>
            <a:endParaRPr lang="en-CA" sz="3500" dirty="0">
              <a:solidFill>
                <a:srgbClr val="003152"/>
              </a:solidFill>
            </a:endParaRPr>
          </a:p>
        </p:txBody>
      </p:sp>
      <p:sp>
        <p:nvSpPr>
          <p:cNvPr id="6" name="Rectangle 5"/>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14351" y="304800"/>
            <a:ext cx="6177049" cy="18250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baseline="0">
                <a:solidFill>
                  <a:srgbClr val="093152"/>
                </a:solidFill>
                <a:latin typeface="Verdana" charset="0"/>
                <a:ea typeface="Verdana" charset="0"/>
                <a:cs typeface="Verdana" charset="0"/>
              </a:defRPr>
            </a:lvl1pPr>
          </a:lstStyle>
          <a:p>
            <a:r>
              <a:rPr lang="en-CA" sz="2800" b="0" i="1" dirty="0" smtClean="0">
                <a:solidFill>
                  <a:srgbClr val="BBC7D9"/>
                </a:solidFill>
              </a:rPr>
              <a:t>Communicating with patients and families about medically unnecessary tests and treatments</a:t>
            </a:r>
            <a:endParaRPr lang="en-CA" sz="2800" b="0" i="1" dirty="0">
              <a:solidFill>
                <a:srgbClr val="BBC7D9"/>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06" t="41905" r="39908" b="54401"/>
          <a:stretch/>
        </p:blipFill>
        <p:spPr bwMode="auto">
          <a:xfrm>
            <a:off x="3429000" y="2362200"/>
            <a:ext cx="204311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752601" y="4343400"/>
            <a:ext cx="5181600" cy="1676400"/>
          </a:xfrm>
          <a:prstGeom prst="roundRect">
            <a:avLst/>
          </a:prstGeom>
          <a:noFill/>
          <a:ln w="57150">
            <a:solidFill>
              <a:srgbClr val="EF752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7521"/>
              </a:solidFill>
            </a:endParaRPr>
          </a:p>
        </p:txBody>
      </p:sp>
    </p:spTree>
    <p:extLst>
      <p:ext uri="{BB962C8B-B14F-4D97-AF65-F5344CB8AC3E}">
        <p14:creationId xmlns:p14="http://schemas.microsoft.com/office/powerpoint/2010/main" val="109754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143000" y="1773238"/>
            <a:ext cx="6858000" cy="1655762"/>
          </a:xfrm>
        </p:spPr>
        <p:txBody>
          <a:bodyPr>
            <a:noAutofit/>
          </a:bodyPr>
          <a:lstStyle/>
          <a:p>
            <a:pPr marL="0" indent="0">
              <a:buNone/>
            </a:pPr>
            <a:r>
              <a:rPr lang="en-CA" sz="3500" dirty="0" smtClean="0">
                <a:solidFill>
                  <a:srgbClr val="003152"/>
                </a:solidFill>
              </a:rPr>
              <a:t>To apply </a:t>
            </a:r>
            <a:r>
              <a:rPr lang="en-CA" sz="3500" dirty="0">
                <a:solidFill>
                  <a:srgbClr val="003152"/>
                </a:solidFill>
              </a:rPr>
              <a:t>a communication framework to engage patients and families in a conversation about unnecessary tests and/or treatments</a:t>
            </a:r>
          </a:p>
          <a:p>
            <a:pPr marL="0" indent="0">
              <a:buNone/>
            </a:pPr>
            <a:endParaRPr lang="en-CA" sz="3500" dirty="0">
              <a:solidFill>
                <a:srgbClr val="003152"/>
              </a:solidFill>
            </a:endParaRPr>
          </a:p>
        </p:txBody>
      </p:sp>
      <p:sp>
        <p:nvSpPr>
          <p:cNvPr id="2" name="Rounded Rectangle 1"/>
          <p:cNvSpPr/>
          <p:nvPr/>
        </p:nvSpPr>
        <p:spPr>
          <a:xfrm>
            <a:off x="1066800" y="1447800"/>
            <a:ext cx="7162800" cy="3505200"/>
          </a:xfrm>
          <a:prstGeom prst="roundRect">
            <a:avLst/>
          </a:prstGeom>
          <a:noFill/>
          <a:ln w="57150">
            <a:solidFill>
              <a:srgbClr val="EF7521"/>
            </a:solidFill>
          </a:ln>
          <a:effectLst>
            <a:glow rad="101600">
              <a:srgbClr val="BBC7D9">
                <a:alpha val="60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484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b">
            <a:normAutofit/>
          </a:bodyPr>
          <a:lstStyle/>
          <a:p>
            <a:r>
              <a:rPr lang="en-US" sz="6000" dirty="0">
                <a:solidFill>
                  <a:srgbClr val="998D5F"/>
                </a:solidFill>
                <a:effectLst>
                  <a:outerShdw blurRad="50800" dist="38100" dir="5400000" algn="t" rotWithShape="0">
                    <a:prstClr val="black">
                      <a:alpha val="40000"/>
                    </a:prstClr>
                  </a:outerShdw>
                </a:effectLst>
              </a:rPr>
              <a:t>Part 1</a:t>
            </a:r>
            <a:endParaRPr lang="en-CA" sz="6000" dirty="0">
              <a:solidFill>
                <a:srgbClr val="998D5F"/>
              </a:solidFill>
              <a:effectLst>
                <a:outerShdw blurRad="50800" dist="38100" dir="5400000" algn="t" rotWithShape="0">
                  <a:prstClr val="black">
                    <a:alpha val="40000"/>
                  </a:prstClr>
                </a:outerShdw>
              </a:effectLst>
            </a:endParaRPr>
          </a:p>
        </p:txBody>
      </p:sp>
      <p:sp>
        <p:nvSpPr>
          <p:cNvPr id="6" name="Subtitle 5"/>
          <p:cNvSpPr>
            <a:spLocks noGrp="1"/>
          </p:cNvSpPr>
          <p:nvPr>
            <p:ph type="body" idx="1"/>
          </p:nvPr>
        </p:nvSpPr>
        <p:spPr>
          <a:xfrm>
            <a:off x="1460091" y="4519613"/>
            <a:ext cx="5781367" cy="1500187"/>
          </a:xfrm>
        </p:spPr>
        <p:txBody>
          <a:bodyPr>
            <a:noAutofit/>
          </a:bodyPr>
          <a:lstStyle/>
          <a:p>
            <a:r>
              <a:rPr lang="en-US" sz="3500" dirty="0" smtClean="0"/>
              <a:t>Brief review of resource stewardship and reasons for overuse</a:t>
            </a:r>
            <a:endParaRPr lang="en-CA" sz="3500" dirty="0"/>
          </a:p>
        </p:txBody>
      </p:sp>
      <p:sp>
        <p:nvSpPr>
          <p:cNvPr id="8" name="Rectangle 7"/>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214351" y="304800"/>
            <a:ext cx="6177049" cy="18250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baseline="0">
                <a:solidFill>
                  <a:srgbClr val="093152"/>
                </a:solidFill>
                <a:latin typeface="Verdana" charset="0"/>
                <a:ea typeface="Verdana" charset="0"/>
                <a:cs typeface="Verdana" charset="0"/>
              </a:defRPr>
            </a:lvl1pPr>
          </a:lstStyle>
          <a:p>
            <a:r>
              <a:rPr lang="en-CA" sz="2800" b="0" i="1" dirty="0" smtClean="0">
                <a:solidFill>
                  <a:srgbClr val="BBC7D9"/>
                </a:solidFill>
              </a:rPr>
              <a:t>Communicating with patients and families about medically unnecessary tests and treatments</a:t>
            </a:r>
            <a:endParaRPr lang="en-CA" sz="2800" b="0" i="1" dirty="0">
              <a:solidFill>
                <a:srgbClr val="BBC7D9"/>
              </a:solidFill>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06" t="41905" r="39908" b="54401"/>
          <a:stretch/>
        </p:blipFill>
        <p:spPr bwMode="auto">
          <a:xfrm>
            <a:off x="3367089" y="2262248"/>
            <a:ext cx="204311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1371600" y="4343400"/>
            <a:ext cx="6031793" cy="1829300"/>
          </a:xfrm>
          <a:prstGeom prst="roundRect">
            <a:avLst/>
          </a:prstGeom>
          <a:noFill/>
          <a:ln w="57150">
            <a:solidFill>
              <a:srgbClr val="998D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8D5F"/>
              </a:solidFill>
            </a:endParaRPr>
          </a:p>
        </p:txBody>
      </p:sp>
    </p:spTree>
    <p:extLst>
      <p:ext uri="{BB962C8B-B14F-4D97-AF65-F5344CB8AC3E}">
        <p14:creationId xmlns:p14="http://schemas.microsoft.com/office/powerpoint/2010/main" val="903317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7674692" cy="1287741"/>
          </a:xfrm>
        </p:spPr>
        <p:txBody>
          <a:bodyPr>
            <a:noAutofit/>
          </a:bodyPr>
          <a:lstStyle/>
          <a:p>
            <a:r>
              <a:rPr lang="en-CA" sz="3500" dirty="0" smtClean="0"/>
              <a:t>How to have a discussion regarding appropriate resource utilization?</a:t>
            </a:r>
            <a:endParaRPr lang="en-CA" sz="3500" dirty="0"/>
          </a:p>
        </p:txBody>
      </p:sp>
      <p:sp>
        <p:nvSpPr>
          <p:cNvPr id="3" name="Rectangle 2"/>
          <p:cNvSpPr/>
          <p:nvPr/>
        </p:nvSpPr>
        <p:spPr>
          <a:xfrm>
            <a:off x="3079667" y="5867400"/>
            <a:ext cx="6445333" cy="338554"/>
          </a:xfrm>
          <a:prstGeom prst="rect">
            <a:avLst/>
          </a:prstGeom>
        </p:spPr>
        <p:txBody>
          <a:bodyPr wrap="square">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hlinkClick r:id="rId3"/>
              </a:rPr>
              <a:t>https://www.youtube.com/watch?v=cJLuxDbBs1w</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hlinkClick r:id="rId3"/>
          </p:cNvPr>
          <p:cNvPicPr/>
          <p:nvPr/>
        </p:nvPicPr>
        <p:blipFill rotWithShape="1">
          <a:blip r:embed="rId4"/>
          <a:srcRect l="15227" t="12843" r="38597" b="36819"/>
          <a:stretch/>
        </p:blipFill>
        <p:spPr bwMode="auto">
          <a:xfrm>
            <a:off x="1752600" y="1981200"/>
            <a:ext cx="5029200" cy="3676650"/>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pic>
        <p:nvPicPr>
          <p:cNvPr id="1028" name="Picture 4" descr="Image result for youtube"/>
          <p:cNvPicPr>
            <a:picLocks noChangeAspect="1" noChangeArrowheads="1"/>
          </p:cNvPicPr>
          <p:nvPr/>
        </p:nvPicPr>
        <p:blipFill rotWithShape="1">
          <a:blip r:embed="rId5" cstate="print">
            <a:lum bright="70000" contrast="-70000"/>
            <a:extLst>
              <a:ext uri="{28A0092B-C50C-407E-A947-70E740481C1C}">
                <a14:useLocalDpi xmlns:a14="http://schemas.microsoft.com/office/drawing/2010/main" val="0"/>
              </a:ext>
            </a:extLst>
          </a:blip>
          <a:srcRect t="34408" b="34193"/>
          <a:stretch/>
        </p:blipFill>
        <p:spPr bwMode="auto">
          <a:xfrm>
            <a:off x="3581400" y="2697480"/>
            <a:ext cx="2329844" cy="54864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245936" y="6527140"/>
            <a:ext cx="3930884" cy="330860"/>
          </a:xfrm>
          <a:prstGeom prst="rect">
            <a:avLst/>
          </a:prstGeom>
        </p:spPr>
        <p:txBody>
          <a:bodyPr wrap="none">
            <a:spAutoFit/>
          </a:bodyPr>
          <a:lstStyle/>
          <a:p>
            <a:pPr algn="r"/>
            <a:r>
              <a:rPr lang="en-US" sz="1550" i="1" dirty="0">
                <a:solidFill>
                  <a:srgbClr val="003152"/>
                </a:solidFill>
                <a:latin typeface="Verdana" panose="020B0604030504040204" pitchFamily="34" charset="0"/>
                <a:ea typeface="Verdana" panose="020B0604030504040204" pitchFamily="34" charset="0"/>
                <a:cs typeface="Verdana" panose="020B0604030504040204" pitchFamily="34" charset="0"/>
              </a:rPr>
              <a:t>Credit: Choosing </a:t>
            </a:r>
            <a:r>
              <a:rPr lang="en-US"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Wisely® campaign</a:t>
            </a:r>
            <a:r>
              <a:rPr lang="en-US" sz="155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en-US" sz="155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Choosing Wisely – Promoting conversations between providers and patie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301" y="5791200"/>
            <a:ext cx="1505197"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510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74692" cy="1287741"/>
          </a:xfrm>
        </p:spPr>
        <p:txBody>
          <a:bodyPr>
            <a:normAutofit/>
          </a:bodyPr>
          <a:lstStyle/>
          <a:p>
            <a:r>
              <a:rPr lang="en-CA" dirty="0" smtClean="0"/>
              <a:t>Breakout Case</a:t>
            </a:r>
            <a:endParaRPr lang="en-CA" dirty="0"/>
          </a:p>
        </p:txBody>
      </p:sp>
      <p:sp>
        <p:nvSpPr>
          <p:cNvPr id="3" name="Content Placeholder 2"/>
          <p:cNvSpPr>
            <a:spLocks noGrp="1"/>
          </p:cNvSpPr>
          <p:nvPr>
            <p:ph idx="1"/>
          </p:nvPr>
        </p:nvSpPr>
        <p:spPr>
          <a:xfrm>
            <a:off x="457200" y="1981200"/>
            <a:ext cx="7162800" cy="1189842"/>
          </a:xfrm>
        </p:spPr>
        <p:txBody>
          <a:bodyPr>
            <a:normAutofit/>
          </a:bodyPr>
          <a:lstStyle/>
          <a:p>
            <a:pPr marL="118872" indent="0">
              <a:buNone/>
            </a:pPr>
            <a:r>
              <a:rPr lang="en-US" sz="2000" dirty="0"/>
              <a:t>Sarah Davis is a 25 year-old patient that you are seeing in </a:t>
            </a:r>
            <a:r>
              <a:rPr lang="en-US" sz="2000" dirty="0" smtClean="0"/>
              <a:t>the emergency department. </a:t>
            </a:r>
            <a:r>
              <a:rPr lang="en-US" sz="2000" dirty="0"/>
              <a:t>She is presenting with </a:t>
            </a:r>
            <a:r>
              <a:rPr lang="en-CA" sz="2000" dirty="0"/>
              <a:t>a cough, runny nose and a </a:t>
            </a:r>
            <a:r>
              <a:rPr lang="en-CA" sz="2000" dirty="0" smtClean="0"/>
              <a:t>subjective </a:t>
            </a:r>
            <a:r>
              <a:rPr lang="en-CA" sz="2000" dirty="0"/>
              <a:t>fever </a:t>
            </a:r>
            <a:r>
              <a:rPr lang="en-CA" sz="2000" dirty="0" smtClean="0"/>
              <a:t>for </a:t>
            </a:r>
            <a:r>
              <a:rPr lang="en-CA" sz="2000" dirty="0"/>
              <a:t>the past 2 days. </a:t>
            </a:r>
          </a:p>
          <a:p>
            <a:pPr marL="118872" indent="0">
              <a:buNone/>
            </a:pPr>
            <a:endParaRPr lang="en-CA" sz="2000" b="1" dirty="0" smtClean="0"/>
          </a:p>
        </p:txBody>
      </p:sp>
      <p:sp>
        <p:nvSpPr>
          <p:cNvPr id="4" name="Rectangle 3"/>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651"/>
          <a:stretch/>
        </p:blipFill>
        <p:spPr bwMode="auto">
          <a:xfrm>
            <a:off x="5257800" y="3200400"/>
            <a:ext cx="3289956"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3727609"/>
            <a:ext cx="3748746" cy="2215991"/>
          </a:xfrm>
          <a:prstGeom prst="rect">
            <a:avLst/>
          </a:prstGeom>
        </p:spPr>
        <p:txBody>
          <a:bodyPr wrap="square">
            <a:spAutoFit/>
          </a:bodyPr>
          <a:lstStyle/>
          <a:p>
            <a:pPr algn="ctr"/>
            <a:r>
              <a:rPr lang="en-US" sz="2000" b="1" dirty="0">
                <a:latin typeface="Verdana" charset="0"/>
                <a:ea typeface="Verdana" charset="0"/>
                <a:cs typeface="Verdana" charset="0"/>
              </a:rPr>
              <a:t>Sarah is waiting to see you to discuss the management plan for her symptoms You are aware that antibiotics are not indicated.</a:t>
            </a:r>
            <a:endParaRPr lang="en-CA" sz="2000" b="1" dirty="0">
              <a:latin typeface="Verdana" charset="0"/>
              <a:ea typeface="Verdana" charset="0"/>
              <a:cs typeface="Verdana" charset="0"/>
            </a:endParaRPr>
          </a:p>
          <a:p>
            <a:pPr marL="118872" indent="0" algn="ctr">
              <a:buNone/>
            </a:pPr>
            <a:endParaRPr lang="en-CA" b="1" dirty="0"/>
          </a:p>
        </p:txBody>
      </p:sp>
    </p:spTree>
    <p:extLst>
      <p:ext uri="{BB962C8B-B14F-4D97-AF65-F5344CB8AC3E}">
        <p14:creationId xmlns:p14="http://schemas.microsoft.com/office/powerpoint/2010/main" val="1974297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08" y="228600"/>
            <a:ext cx="7674692" cy="1287741"/>
          </a:xfrm>
        </p:spPr>
        <p:txBody>
          <a:bodyPr/>
          <a:lstStyle/>
          <a:p>
            <a:r>
              <a:rPr lang="en-CA" dirty="0"/>
              <a:t>Summary</a:t>
            </a:r>
            <a:endParaRPr lang="en-CA"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85800" y="1981200"/>
            <a:ext cx="7674692" cy="4165600"/>
          </a:xfrm>
        </p:spPr>
        <p:txBody>
          <a:bodyPr>
            <a:normAutofit lnSpcReduction="10000"/>
          </a:bodyPr>
          <a:lstStyle/>
          <a:p>
            <a:r>
              <a:rPr lang="en-CA" sz="2400" dirty="0">
                <a:solidFill>
                  <a:srgbClr val="003152"/>
                </a:solidFill>
              </a:rPr>
              <a:t>Patient and family requesting medically unnecessary tests and/or treatments is </a:t>
            </a:r>
            <a:r>
              <a:rPr lang="en-CA" sz="2400" dirty="0" smtClean="0">
                <a:solidFill>
                  <a:srgbClr val="003152"/>
                </a:solidFill>
              </a:rPr>
              <a:t>one of many causes of overuse</a:t>
            </a:r>
            <a:endParaRPr lang="en-CA" sz="2400" dirty="0">
              <a:solidFill>
                <a:srgbClr val="003152"/>
              </a:solidFill>
            </a:endParaRPr>
          </a:p>
          <a:p>
            <a:endParaRPr lang="en-CA" sz="2400" dirty="0">
              <a:solidFill>
                <a:srgbClr val="003152"/>
              </a:solidFill>
            </a:endParaRPr>
          </a:p>
          <a:p>
            <a:r>
              <a:rPr lang="en-CA" sz="2400" dirty="0">
                <a:solidFill>
                  <a:srgbClr val="003152"/>
                </a:solidFill>
              </a:rPr>
              <a:t>A structured framework can guide conversations with patients and families regarding unnecessary tests and treatments</a:t>
            </a:r>
          </a:p>
          <a:p>
            <a:endParaRPr lang="en-CA" sz="2400" dirty="0">
              <a:solidFill>
                <a:srgbClr val="003152"/>
              </a:solidFill>
            </a:endParaRPr>
          </a:p>
          <a:p>
            <a:r>
              <a:rPr lang="en-CA" sz="2400" dirty="0">
                <a:solidFill>
                  <a:srgbClr val="003152"/>
                </a:solidFill>
              </a:rPr>
              <a:t>It is essential to engage patients and elicit patients’ preferences in joint decision making of need for tests and/or treatments</a:t>
            </a:r>
          </a:p>
        </p:txBody>
      </p:sp>
      <p:sp>
        <p:nvSpPr>
          <p:cNvPr id="4" name="Rectangle 3"/>
          <p:cNvSpPr/>
          <p:nvPr/>
        </p:nvSpPr>
        <p:spPr>
          <a:xfrm>
            <a:off x="931653" y="5883215"/>
            <a:ext cx="1570007" cy="8108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4363"/>
          <a:stretch/>
        </p:blipFill>
        <p:spPr>
          <a:xfrm>
            <a:off x="993604" y="6160637"/>
            <a:ext cx="2909068" cy="6973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0417" y="5746854"/>
            <a:ext cx="1860183" cy="10231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3537" y="6048211"/>
            <a:ext cx="1784294" cy="786663"/>
          </a:xfrm>
          <a:prstGeom prst="rect">
            <a:avLst/>
          </a:prstGeom>
        </p:spPr>
      </p:pic>
    </p:spTree>
    <p:extLst>
      <p:ext uri="{BB962C8B-B14F-4D97-AF65-F5344CB8AC3E}">
        <p14:creationId xmlns:p14="http://schemas.microsoft.com/office/powerpoint/2010/main" val="1742747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066800" y="2001838"/>
            <a:ext cx="6858000" cy="1655762"/>
          </a:xfrm>
        </p:spPr>
        <p:txBody>
          <a:bodyPr>
            <a:noAutofit/>
          </a:bodyPr>
          <a:lstStyle/>
          <a:p>
            <a:pPr marL="118872" lvl="0" indent="0">
              <a:buNone/>
            </a:pPr>
            <a:r>
              <a:rPr lang="en-US" sz="3500" dirty="0">
                <a:solidFill>
                  <a:srgbClr val="003152"/>
                </a:solidFill>
              </a:rPr>
              <a:t>Recognize that patient and family requests for unnecessary tests and treatments </a:t>
            </a:r>
            <a:r>
              <a:rPr lang="en-US" sz="3500" dirty="0" smtClean="0">
                <a:solidFill>
                  <a:srgbClr val="003152"/>
                </a:solidFill>
              </a:rPr>
              <a:t>are one of many contributors </a:t>
            </a:r>
            <a:r>
              <a:rPr lang="en-US" sz="3500" dirty="0">
                <a:solidFill>
                  <a:srgbClr val="003152"/>
                </a:solidFill>
              </a:rPr>
              <a:t>to resource </a:t>
            </a:r>
            <a:r>
              <a:rPr lang="en-US" sz="3500" dirty="0" smtClean="0">
                <a:solidFill>
                  <a:srgbClr val="003152"/>
                </a:solidFill>
              </a:rPr>
              <a:t>overuse</a:t>
            </a:r>
            <a:endParaRPr lang="en-US" sz="3500" dirty="0">
              <a:solidFill>
                <a:srgbClr val="003152"/>
              </a:solidFill>
            </a:endParaRPr>
          </a:p>
        </p:txBody>
      </p:sp>
      <p:sp>
        <p:nvSpPr>
          <p:cNvPr id="4" name="Rounded Rectangle 3"/>
          <p:cNvSpPr/>
          <p:nvPr/>
        </p:nvSpPr>
        <p:spPr>
          <a:xfrm>
            <a:off x="1066800" y="1447800"/>
            <a:ext cx="7162800" cy="3505200"/>
          </a:xfrm>
          <a:prstGeom prst="roundRect">
            <a:avLst/>
          </a:prstGeom>
          <a:noFill/>
          <a:ln w="57150">
            <a:solidFill>
              <a:srgbClr val="998D5F"/>
            </a:solidFill>
          </a:ln>
          <a:effectLst>
            <a:glow rad="101600">
              <a:srgbClr val="BBC7D9">
                <a:alpha val="60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71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25" y="140837"/>
            <a:ext cx="7674692" cy="1287741"/>
          </a:xfrm>
        </p:spPr>
        <p:txBody>
          <a:bodyPr/>
          <a:lstStyle/>
          <a:p>
            <a:r>
              <a:rPr lang="en-CA" dirty="0">
                <a:solidFill>
                  <a:srgbClr val="003152"/>
                </a:solidFill>
                <a:latin typeface="Verdana" panose="020B0604030504040204" pitchFamily="34" charset="0"/>
                <a:ea typeface="Verdana" panose="020B0604030504040204" pitchFamily="34" charset="0"/>
                <a:cs typeface="Verdana" panose="020B0604030504040204" pitchFamily="34" charset="0"/>
              </a:rPr>
              <a:t>Resource Stewardship</a:t>
            </a:r>
          </a:p>
        </p:txBody>
      </p:sp>
      <p:sp>
        <p:nvSpPr>
          <p:cNvPr id="3" name="Content Placeholder 2"/>
          <p:cNvSpPr>
            <a:spLocks noGrp="1"/>
          </p:cNvSpPr>
          <p:nvPr>
            <p:ph idx="1"/>
          </p:nvPr>
        </p:nvSpPr>
        <p:spPr>
          <a:xfrm>
            <a:off x="1581111" y="3854060"/>
            <a:ext cx="7045303" cy="2212601"/>
          </a:xfrm>
        </p:spPr>
        <p:txBody>
          <a:bodyPr>
            <a:noAutofit/>
          </a:bodyPr>
          <a:lstStyle/>
          <a:p>
            <a:pPr marL="0" indent="0">
              <a:buNone/>
            </a:pPr>
            <a:r>
              <a:rPr lang="en-US" sz="24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Care that </a:t>
            </a:r>
            <a:r>
              <a:rPr lang="en-US" sz="2400" dirty="0">
                <a:solidFill>
                  <a:srgbClr val="003152"/>
                </a:solidFill>
                <a:latin typeface="Verdana" panose="020B0604030504040204" pitchFamily="34" charset="0"/>
                <a:ea typeface="Verdana" panose="020B0604030504040204" pitchFamily="34" charset="0"/>
                <a:cs typeface="Verdana" panose="020B0604030504040204" pitchFamily="34" charset="0"/>
              </a:rPr>
              <a:t>uses the most efficient means to effectively diagnose a condition and treat patients. It respects the need to use resources wisely, and ensures that resources are equitably available and used judiciously.</a:t>
            </a:r>
          </a:p>
          <a:p>
            <a:pPr marL="0" indent="0">
              <a:buNone/>
            </a:pPr>
            <a:endParaRPr lang="en-CA" sz="24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441830" y="1897725"/>
            <a:ext cx="7383732" cy="1754326"/>
          </a:xfrm>
          <a:prstGeom prst="rect">
            <a:avLst/>
          </a:prstGeom>
          <a:noFill/>
        </p:spPr>
        <p:txBody>
          <a:bodyPr wrap="square" lIns="91440" tIns="45720" rIns="91440" bIns="45720">
            <a:spAutoFit/>
          </a:bodyPr>
          <a:lstStyle/>
          <a:p>
            <a:pPr algn="ctr"/>
            <a:r>
              <a:rPr lang="en-US" sz="5400" b="1" dirty="0" smtClean="0">
                <a:ln w="3175">
                  <a:solidFill>
                    <a:srgbClr val="998D5F"/>
                  </a:solidFill>
                  <a:prstDash val="solid"/>
                </a:ln>
                <a:solidFill>
                  <a:srgbClr val="EF7521"/>
                </a:solidFill>
              </a:rPr>
              <a:t>Resource stewardship = parsimonious medicine</a:t>
            </a:r>
            <a:endParaRPr lang="en-US" sz="5400" b="1" dirty="0">
              <a:ln w="3175">
                <a:solidFill>
                  <a:srgbClr val="998D5F"/>
                </a:solidFill>
                <a:prstDash val="solid"/>
              </a:ln>
              <a:solidFill>
                <a:srgbClr val="EF7521"/>
              </a:solidFill>
            </a:endParaRPr>
          </a:p>
        </p:txBody>
      </p:sp>
      <p:sp>
        <p:nvSpPr>
          <p:cNvPr id="5" name="Rectangle 4"/>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875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06313672"/>
              </p:ext>
            </p:extLst>
          </p:nvPr>
        </p:nvGraphicFramePr>
        <p:xfrm>
          <a:off x="949567" y="2207116"/>
          <a:ext cx="7365289" cy="3727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583254" y="615546"/>
            <a:ext cx="3451961" cy="707886"/>
          </a:xfrm>
          <a:prstGeom prst="rect">
            <a:avLst/>
          </a:prstGeom>
          <a:noFill/>
        </p:spPr>
        <p:txBody>
          <a:bodyPr wrap="square" rtlCol="0">
            <a:spAutoFit/>
          </a:bodyPr>
          <a:lstStyle/>
          <a:p>
            <a:r>
              <a:rPr lang="en-US"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Value =</a:t>
            </a:r>
          </a:p>
        </p:txBody>
      </p:sp>
      <p:sp>
        <p:nvSpPr>
          <p:cNvPr id="19" name="TextBox 18"/>
          <p:cNvSpPr txBox="1"/>
          <p:nvPr/>
        </p:nvSpPr>
        <p:spPr>
          <a:xfrm>
            <a:off x="2827282" y="264756"/>
            <a:ext cx="2575320" cy="707886"/>
          </a:xfrm>
          <a:prstGeom prst="rect">
            <a:avLst/>
          </a:prstGeom>
          <a:noFill/>
        </p:spPr>
        <p:txBody>
          <a:bodyPr wrap="square" rtlCol="0">
            <a:spAutoFit/>
          </a:bodyPr>
          <a:lstStyle/>
          <a:p>
            <a:pPr algn="ctr"/>
            <a:r>
              <a:rPr lang="en-US"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Quality</a:t>
            </a:r>
          </a:p>
        </p:txBody>
      </p:sp>
      <p:sp>
        <p:nvSpPr>
          <p:cNvPr id="20" name="TextBox 19"/>
          <p:cNvSpPr txBox="1"/>
          <p:nvPr/>
        </p:nvSpPr>
        <p:spPr>
          <a:xfrm>
            <a:off x="3189595" y="1132696"/>
            <a:ext cx="1763959" cy="707886"/>
          </a:xfrm>
          <a:prstGeom prst="rect">
            <a:avLst/>
          </a:prstGeom>
          <a:noFill/>
        </p:spPr>
        <p:txBody>
          <a:bodyPr wrap="square" rtlCol="0">
            <a:spAutoFit/>
          </a:bodyPr>
          <a:lstStyle/>
          <a:p>
            <a:pPr algn="ctr"/>
            <a:r>
              <a:rPr lang="en-US"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Cost</a:t>
            </a:r>
          </a:p>
        </p:txBody>
      </p:sp>
      <p:cxnSp>
        <p:nvCxnSpPr>
          <p:cNvPr id="21" name="Straight Connector 20"/>
          <p:cNvCxnSpPr/>
          <p:nvPr/>
        </p:nvCxnSpPr>
        <p:spPr bwMode="auto">
          <a:xfrm flipV="1">
            <a:off x="3135524" y="1084092"/>
            <a:ext cx="2005955" cy="3865"/>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7" name="Rectangle 6"/>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83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20941" y="443016"/>
            <a:ext cx="3451961" cy="707886"/>
          </a:xfrm>
          <a:prstGeom prst="rect">
            <a:avLst/>
          </a:prstGeom>
          <a:noFill/>
        </p:spPr>
        <p:txBody>
          <a:bodyPr wrap="square" rtlCol="0">
            <a:spAutoFit/>
          </a:bodyPr>
          <a:lstStyle/>
          <a:p>
            <a:r>
              <a:rPr lang="en-US"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Value =</a:t>
            </a:r>
          </a:p>
        </p:txBody>
      </p:sp>
      <p:sp>
        <p:nvSpPr>
          <p:cNvPr id="21" name="TextBox 20"/>
          <p:cNvSpPr txBox="1"/>
          <p:nvPr/>
        </p:nvSpPr>
        <p:spPr>
          <a:xfrm>
            <a:off x="2464969" y="92226"/>
            <a:ext cx="2575320" cy="707886"/>
          </a:xfrm>
          <a:prstGeom prst="rect">
            <a:avLst/>
          </a:prstGeom>
          <a:noFill/>
        </p:spPr>
        <p:txBody>
          <a:bodyPr wrap="square" rtlCol="0">
            <a:spAutoFit/>
          </a:bodyPr>
          <a:lstStyle/>
          <a:p>
            <a:pPr algn="ctr"/>
            <a:r>
              <a:rPr lang="en-US"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Quality</a:t>
            </a:r>
          </a:p>
        </p:txBody>
      </p:sp>
      <p:sp>
        <p:nvSpPr>
          <p:cNvPr id="22" name="TextBox 21"/>
          <p:cNvSpPr txBox="1"/>
          <p:nvPr/>
        </p:nvSpPr>
        <p:spPr>
          <a:xfrm>
            <a:off x="2827282" y="960166"/>
            <a:ext cx="1763959" cy="707886"/>
          </a:xfrm>
          <a:prstGeom prst="rect">
            <a:avLst/>
          </a:prstGeom>
          <a:noFill/>
        </p:spPr>
        <p:txBody>
          <a:bodyPr wrap="square" rtlCol="0">
            <a:spAutoFit/>
          </a:bodyPr>
          <a:lstStyle/>
          <a:p>
            <a:pPr algn="ctr"/>
            <a:r>
              <a:rPr lang="en-US" sz="4000" b="1" dirty="0">
                <a:ln w="3175">
                  <a:solidFill>
                    <a:srgbClr val="998D5F"/>
                  </a:solidFill>
                  <a:prstDash val="solid"/>
                </a:ln>
                <a:solidFill>
                  <a:srgbClr val="414F5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Cost</a:t>
            </a:r>
          </a:p>
        </p:txBody>
      </p:sp>
      <p:cxnSp>
        <p:nvCxnSpPr>
          <p:cNvPr id="23" name="Straight Connector 22"/>
          <p:cNvCxnSpPr/>
          <p:nvPr/>
        </p:nvCxnSpPr>
        <p:spPr bwMode="auto">
          <a:xfrm flipV="1">
            <a:off x="2911235" y="911562"/>
            <a:ext cx="2005955" cy="3865"/>
          </a:xfrm>
          <a:prstGeom prst="line">
            <a:avLst/>
          </a:prstGeom>
          <a:solidFill>
            <a:schemeClr val="accent1"/>
          </a:solidFill>
          <a:ln w="57150" cap="flat" cmpd="sng" algn="ctr">
            <a:solidFill>
              <a:schemeClr val="tx1"/>
            </a:solidFill>
            <a:prstDash val="solid"/>
            <a:round/>
            <a:headEnd type="none" w="med" len="med"/>
            <a:tailEnd type="none" w="med" len="med"/>
          </a:ln>
          <a:effectLst/>
        </p:spPr>
      </p:cxnSp>
      <p:graphicFrame>
        <p:nvGraphicFramePr>
          <p:cNvPr id="7" name="Diagram 6"/>
          <p:cNvGraphicFramePr/>
          <p:nvPr>
            <p:extLst>
              <p:ext uri="{D42A27DB-BD31-4B8C-83A1-F6EECF244321}">
                <p14:modId xmlns:p14="http://schemas.microsoft.com/office/powerpoint/2010/main" val="968305637"/>
              </p:ext>
            </p:extLst>
          </p:nvPr>
        </p:nvGraphicFramePr>
        <p:xfrm>
          <a:off x="1504616" y="1932317"/>
          <a:ext cx="6310915" cy="462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914400" y="60198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104"/>
          <a:stretch/>
        </p:blipFill>
        <p:spPr>
          <a:xfrm>
            <a:off x="910084" y="1306286"/>
            <a:ext cx="7060723" cy="5406116"/>
          </a:xfrm>
          <a:prstGeom prst="rect">
            <a:avLst/>
          </a:prstGeom>
          <a:ln>
            <a:solidFill>
              <a:schemeClr val="tx1"/>
            </a:solidFill>
          </a:ln>
        </p:spPr>
      </p:pic>
      <p:sp>
        <p:nvSpPr>
          <p:cNvPr id="4" name="TextBox 3"/>
          <p:cNvSpPr txBox="1"/>
          <p:nvPr/>
        </p:nvSpPr>
        <p:spPr>
          <a:xfrm>
            <a:off x="7315200" y="6527554"/>
            <a:ext cx="1828800" cy="330860"/>
          </a:xfrm>
          <a:prstGeom prst="rect">
            <a:avLst/>
          </a:prstGeom>
          <a:noFill/>
        </p:spPr>
        <p:txBody>
          <a:bodyPr wrap="square" rtlCol="0">
            <a:spAutoFit/>
          </a:bodyPr>
          <a:lstStyle/>
          <a:p>
            <a:pPr algn="r"/>
            <a:r>
              <a:rPr lang="en-US"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CIHI, 2016</a:t>
            </a:r>
            <a:r>
              <a:rPr lang="en-US" sz="155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en-US" sz="155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138022" y="192746"/>
            <a:ext cx="7772400" cy="1774077"/>
          </a:xfrm>
        </p:spPr>
        <p:txBody>
          <a:bodyPr>
            <a:normAutofit fontScale="90000"/>
          </a:bodyPr>
          <a:lstStyle/>
          <a:p>
            <a:pPr algn="l"/>
            <a:r>
              <a:rPr lang="en-CA" sz="4400" dirty="0"/>
              <a:t>Systems Perspective: </a:t>
            </a:r>
            <a:br>
              <a:rPr lang="en-CA" sz="4400" dirty="0"/>
            </a:br>
            <a:r>
              <a:rPr lang="en-CA" sz="4400" dirty="0" smtClean="0"/>
              <a:t>Healthcare </a:t>
            </a:r>
            <a:r>
              <a:rPr lang="en-CA" sz="4400" dirty="0"/>
              <a:t>Sustainability</a:t>
            </a:r>
            <a:r>
              <a:rPr lang="en-CA" dirty="0"/>
              <a:t/>
            </a:r>
            <a:br>
              <a:rPr lang="en-CA" dirty="0"/>
            </a:br>
            <a:endParaRPr lang="en-US" dirty="0"/>
          </a:p>
        </p:txBody>
      </p:sp>
    </p:spTree>
    <p:extLst>
      <p:ext uri="{BB962C8B-B14F-4D97-AF65-F5344CB8AC3E}">
        <p14:creationId xmlns:p14="http://schemas.microsoft.com/office/powerpoint/2010/main" val="1154999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38022" y="192746"/>
            <a:ext cx="7772400" cy="1774077"/>
          </a:xfrm>
        </p:spPr>
        <p:txBody>
          <a:bodyPr>
            <a:normAutofit fontScale="90000"/>
          </a:bodyPr>
          <a:lstStyle/>
          <a:p>
            <a:pPr algn="l"/>
            <a:r>
              <a:rPr lang="en-CA" sz="4400" dirty="0"/>
              <a:t>Systems Perspective: </a:t>
            </a:r>
            <a:br>
              <a:rPr lang="en-CA" sz="4400" dirty="0"/>
            </a:br>
            <a:r>
              <a:rPr lang="en-CA" sz="4400" dirty="0" smtClean="0"/>
              <a:t>Healthcare </a:t>
            </a:r>
            <a:r>
              <a:rPr lang="en-CA" sz="4400" dirty="0"/>
              <a:t>Sustainability</a:t>
            </a:r>
            <a:r>
              <a:rPr lang="en-CA" dirty="0"/>
              <a:t/>
            </a:r>
            <a:br>
              <a:rPr lang="en-CA" dirty="0"/>
            </a:b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554" r="62453" b="39111"/>
          <a:stretch/>
        </p:blipFill>
        <p:spPr bwMode="auto">
          <a:xfrm>
            <a:off x="914399" y="1224040"/>
            <a:ext cx="6866626" cy="53837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315200" y="6527554"/>
            <a:ext cx="1828800" cy="330860"/>
          </a:xfrm>
          <a:prstGeom prst="rect">
            <a:avLst/>
          </a:prstGeom>
          <a:noFill/>
        </p:spPr>
        <p:txBody>
          <a:bodyPr wrap="square" rtlCol="0">
            <a:spAutoFit/>
          </a:bodyPr>
          <a:lstStyle/>
          <a:p>
            <a:pPr algn="r"/>
            <a:r>
              <a:rPr lang="en-US" sz="1550" i="1" dirty="0" smtClean="0">
                <a:solidFill>
                  <a:srgbClr val="003152"/>
                </a:solidFill>
                <a:latin typeface="Verdana" panose="020B0604030504040204" pitchFamily="34" charset="0"/>
                <a:ea typeface="Verdana" panose="020B0604030504040204" pitchFamily="34" charset="0"/>
                <a:cs typeface="Verdana" panose="020B0604030504040204" pitchFamily="34" charset="0"/>
              </a:rPr>
              <a:t>CIHI, 2017</a:t>
            </a:r>
            <a:r>
              <a:rPr lang="en-US" sz="1550" i="1" baseline="30000" dirty="0" smtClean="0">
                <a:solidFill>
                  <a:srgbClr val="003152"/>
                </a:solidFill>
                <a:latin typeface="Verdana" panose="020B0604030504040204" pitchFamily="34" charset="0"/>
                <a:ea typeface="Verdana" panose="020B0604030504040204" pitchFamily="34" charset="0"/>
                <a:cs typeface="Verdana" panose="020B0604030504040204" pitchFamily="34" charset="0"/>
              </a:rPr>
              <a:t>1</a:t>
            </a:r>
            <a:endParaRPr lang="en-US" sz="1550" i="1" baseline="30000" dirty="0">
              <a:solidFill>
                <a:srgbClr val="00315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53576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3.xml><?xml version="1.0" encoding="utf-8"?>
<a:theme xmlns:a="http://schemas.openxmlformats.org/drawingml/2006/main" name="6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4.xml><?xml version="1.0" encoding="utf-8"?>
<a:theme xmlns:a="http://schemas.openxmlformats.org/drawingml/2006/main" name="7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5.xml><?xml version="1.0" encoding="utf-8"?>
<a:theme xmlns:a="http://schemas.openxmlformats.org/drawingml/2006/main" name="8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6.xml><?xml version="1.0" encoding="utf-8"?>
<a:theme xmlns:a="http://schemas.openxmlformats.org/drawingml/2006/main" name="5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7.xml><?xml version="1.0" encoding="utf-8"?>
<a:theme xmlns:a="http://schemas.openxmlformats.org/drawingml/2006/main" name="1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8.xml><?xml version="1.0" encoding="utf-8"?>
<a:theme xmlns:a="http://schemas.openxmlformats.org/drawingml/2006/main" name="2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ppt/theme/theme9.xml><?xml version="1.0" encoding="utf-8"?>
<a:theme xmlns:a="http://schemas.openxmlformats.org/drawingml/2006/main" name="3_ppt-template-16-9-minimal-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3491C5C6-A9C2-494F-B45E-E9AB1A211DF3}" vid="{3DBEACFB-5F2B-2C4E-9D34-1F759A35CB5E}"/>
    </a:ext>
  </a:extLst>
</a:theme>
</file>

<file path=docProps/app.xml><?xml version="1.0" encoding="utf-8"?>
<Properties xmlns="http://schemas.openxmlformats.org/officeDocument/2006/extended-properties" xmlns:vt="http://schemas.openxmlformats.org/officeDocument/2006/docPropsVTypes">
  <Template/>
  <TotalTime>65425</TotalTime>
  <Words>3918</Words>
  <Application>Microsoft Office PowerPoint</Application>
  <PresentationFormat>On-screen Show (4:3)</PresentationFormat>
  <Paragraphs>414</Paragraphs>
  <Slides>32</Slides>
  <Notes>32</Notes>
  <HiddenSlides>0</HiddenSlides>
  <MMClips>0</MMClips>
  <ScaleCrop>false</ScaleCrop>
  <HeadingPairs>
    <vt:vector size="4" baseType="variant">
      <vt:variant>
        <vt:lpstr>Theme</vt:lpstr>
      </vt:variant>
      <vt:variant>
        <vt:i4>10</vt:i4>
      </vt:variant>
      <vt:variant>
        <vt:lpstr>Slide Titles</vt:lpstr>
      </vt:variant>
      <vt:variant>
        <vt:i4>32</vt:i4>
      </vt:variant>
    </vt:vector>
  </HeadingPairs>
  <TitlesOfParts>
    <vt:vector size="42" baseType="lpstr">
      <vt:lpstr>Office Theme</vt:lpstr>
      <vt:lpstr>ppt-template-16-9-minimal-b</vt:lpstr>
      <vt:lpstr>6_ppt-template-16-9-minimal-b</vt:lpstr>
      <vt:lpstr>7_ppt-template-16-9-minimal-b</vt:lpstr>
      <vt:lpstr>8_ppt-template-16-9-minimal-b</vt:lpstr>
      <vt:lpstr>5_ppt-template-16-9-minimal-b</vt:lpstr>
      <vt:lpstr>1_ppt-template-16-9-minimal-b</vt:lpstr>
      <vt:lpstr>2_ppt-template-16-9-minimal-b</vt:lpstr>
      <vt:lpstr>3_ppt-template-16-9-minimal-b</vt:lpstr>
      <vt:lpstr>4_ppt-template-16-9-minimal-b</vt:lpstr>
      <vt:lpstr>Communicating with patients and families about medically unnecessary tests and treatments</vt:lpstr>
      <vt:lpstr>Objectives</vt:lpstr>
      <vt:lpstr>Part 1</vt:lpstr>
      <vt:lpstr>PowerPoint Presentation</vt:lpstr>
      <vt:lpstr>Resource Stewardship</vt:lpstr>
      <vt:lpstr>PowerPoint Presentation</vt:lpstr>
      <vt:lpstr>PowerPoint Presentation</vt:lpstr>
      <vt:lpstr>Systems Perspective:  Healthcare Sustainability </vt:lpstr>
      <vt:lpstr>Systems Perspective:  Healthcare Sustainability </vt:lpstr>
      <vt:lpstr>PowerPoint Presentation</vt:lpstr>
      <vt:lpstr>Types of harm from overuse</vt:lpstr>
      <vt:lpstr>Quick Poll on Overuse</vt:lpstr>
      <vt:lpstr>Why does overuse happen?</vt:lpstr>
      <vt:lpstr>Physician perceptions of patient acceptability</vt:lpstr>
      <vt:lpstr>Why does overuse happen? Possible Additional Factors among residents</vt:lpstr>
      <vt:lpstr>Think, Pair, Share</vt:lpstr>
      <vt:lpstr>Part 2</vt:lpstr>
      <vt:lpstr>PowerPoint Presentation</vt:lpstr>
      <vt:lpstr>Five steps to have a conversation with patients and their families</vt:lpstr>
      <vt:lpstr>1. Elicit Patient Concerns</vt:lpstr>
      <vt:lpstr>2. Demonstrate Empathy</vt:lpstr>
      <vt:lpstr>3. Engage in shared decision making  a. Discuss Risks and Benefits  </vt:lpstr>
      <vt:lpstr>3. Engage in shared decision making </vt:lpstr>
      <vt:lpstr>Evidence for Decision Aids</vt:lpstr>
      <vt:lpstr>Engaging patients in shared-decision making to reduce overuse of antibiotics</vt:lpstr>
      <vt:lpstr>PowerPoint Presentation</vt:lpstr>
      <vt:lpstr>Final Steps</vt:lpstr>
      <vt:lpstr>Part 3</vt:lpstr>
      <vt:lpstr>PowerPoint Presentation</vt:lpstr>
      <vt:lpstr>How to have a discussion regarding appropriate resource utilization?</vt:lpstr>
      <vt:lpstr>Breakout Case</vt:lpstr>
      <vt:lpstr>Summary</vt:lpstr>
    </vt:vector>
  </TitlesOfParts>
  <Company>Sunnybrook Health Sciences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Noninvasive High Frequency Ventilation in the NICU: A retrospective review</dc:title>
  <dc:creator>nicu</dc:creator>
  <cp:lastModifiedBy>Gorczakow, Areta</cp:lastModifiedBy>
  <cp:revision>801</cp:revision>
  <cp:lastPrinted>2017-10-06T16:32:17Z</cp:lastPrinted>
  <dcterms:created xsi:type="dcterms:W3CDTF">2013-04-15T23:38:42Z</dcterms:created>
  <dcterms:modified xsi:type="dcterms:W3CDTF">2018-08-21T15:18:18Z</dcterms:modified>
</cp:coreProperties>
</file>