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3.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5.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6.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0.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 id="2147484026" r:id="rId3"/>
    <p:sldMasterId id="2147484041" r:id="rId4"/>
    <p:sldMasterId id="2147484056" r:id="rId5"/>
  </p:sldMasterIdLst>
  <p:notesMasterIdLst>
    <p:notesMasterId r:id="rId38"/>
  </p:notesMasterIdLst>
  <p:sldIdLst>
    <p:sldId id="597" r:id="rId6"/>
    <p:sldId id="598" r:id="rId7"/>
    <p:sldId id="610" r:id="rId8"/>
    <p:sldId id="611" r:id="rId9"/>
    <p:sldId id="603" r:id="rId10"/>
    <p:sldId id="604" r:id="rId11"/>
    <p:sldId id="605" r:id="rId12"/>
    <p:sldId id="606" r:id="rId13"/>
    <p:sldId id="607" r:id="rId14"/>
    <p:sldId id="616" r:id="rId15"/>
    <p:sldId id="583" r:id="rId16"/>
    <p:sldId id="536" r:id="rId17"/>
    <p:sldId id="609" r:id="rId18"/>
    <p:sldId id="617" r:id="rId19"/>
    <p:sldId id="508" r:id="rId20"/>
    <p:sldId id="511" r:id="rId21"/>
    <p:sldId id="612" r:id="rId22"/>
    <p:sldId id="613" r:id="rId23"/>
    <p:sldId id="449" r:id="rId24"/>
    <p:sldId id="590" r:id="rId25"/>
    <p:sldId id="522" r:id="rId26"/>
    <p:sldId id="582" r:id="rId27"/>
    <p:sldId id="599" r:id="rId28"/>
    <p:sldId id="578" r:id="rId29"/>
    <p:sldId id="568" r:id="rId30"/>
    <p:sldId id="574" r:id="rId31"/>
    <p:sldId id="579" r:id="rId32"/>
    <p:sldId id="614" r:id="rId33"/>
    <p:sldId id="615" r:id="rId34"/>
    <p:sldId id="447" r:id="rId35"/>
    <p:sldId id="458" r:id="rId36"/>
    <p:sldId id="601"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Hillis" initials="CH [27]" lastIdx="2" clrIdx="0"/>
  <p:cmAuthor id="29" name="Boyer, Melanie" initials="BM" lastIdx="4" clrIdx="29"/>
  <p:cmAuthor id="1" name="jtvngo" initials="j" lastIdx="6" clrIdx="1"/>
  <p:cmAuthor id="2" name="Christopher Hillis" initials="CH [31]" lastIdx="1" clrIdx="2"/>
  <p:cmAuthor id="3" name="Christopher Hillis" initials="CH [32]" lastIdx="1" clrIdx="3"/>
  <p:cmAuthor id="4" name="Christopher Hillis" initials="CH [33]" lastIdx="1" clrIdx="4"/>
  <p:cmAuthor id="5" name="Christopher Hillis" initials="CH [34]" lastIdx="1" clrIdx="5"/>
  <p:cmAuthor id="6" name="sethjstern@gmail.com" initials="s" lastIdx="2" clrIdx="6"/>
  <p:cmAuthor id="7" name="Geetha S" initials="GS" lastIdx="1" clrIdx="7"/>
  <p:cmAuthor id="8" name="Christopher Hillis" initials="CH [4]" lastIdx="1" clrIdx="8"/>
  <p:cmAuthor id="9" name="sethjstern@gmail.com" initials="s [3]" lastIdx="1" clrIdx="9"/>
  <p:cmAuthor id="10" name="Christopher Hillis" initials="CH [5]" lastIdx="1" clrIdx="10"/>
  <p:cmAuthor id="11" name="Christopher Hillis" initials="CH [16]" lastIdx="1" clrIdx="11"/>
  <p:cmAuthor id="12" name="Adina Weinerman" initials="" lastIdx="1" clrIdx="12"/>
  <p:cmAuthor id="13" name="Information Services" initials="IS" lastIdx="3" clrIdx="13"/>
  <p:cmAuthor id="14" name="Christopher Hillis" initials="CH" lastIdx="12" clrIdx="14">
    <p:extLst/>
  </p:cmAuthor>
  <p:cmAuthor id="15" name="Christopher Hillis" initials="CH [2]" lastIdx="1" clrIdx="15">
    <p:extLst/>
  </p:cmAuthor>
  <p:cmAuthor id="16" name="Christopher Hillis" initials="CH [3]" lastIdx="1" clrIdx="16">
    <p:extLst/>
  </p:cmAuthor>
  <p:cmAuthor id="17" name="Christopher Hillis" initials="CH [6]" lastIdx="1" clrIdx="17">
    <p:extLst/>
  </p:cmAuthor>
  <p:cmAuthor id="18" name="Christopher Hillis" initials="CH [7]" lastIdx="1" clrIdx="18">
    <p:extLst/>
  </p:cmAuthor>
  <p:cmAuthor id="19" name="Brian M. Wong" initials="BMW" lastIdx="34" clrIdx="19">
    <p:extLst/>
  </p:cmAuthor>
  <p:cmAuthor id="20" name="Brian M. Wong" initials="BMW [2]" lastIdx="1" clrIdx="20">
    <p:extLst/>
  </p:cmAuthor>
  <p:cmAuthor id="21" name="Brian M. Wong" initials="BMW [3]" lastIdx="1" clrIdx="21">
    <p:extLst/>
  </p:cmAuthor>
  <p:cmAuthor id="22" name="Brian M. Wong" initials="BMW [4]" lastIdx="1" clrIdx="22">
    <p:extLst/>
  </p:cmAuthor>
  <p:cmAuthor id="23" name="Brian M. Wong" initials="BMW [5]" lastIdx="1" clrIdx="23">
    <p:extLst/>
  </p:cmAuthor>
  <p:cmAuthor id="24" name="Brian M. Wong" initials="BMW [6]" lastIdx="1" clrIdx="24">
    <p:extLst/>
  </p:cmAuthor>
  <p:cmAuthor id="25" name="Brian M. Wong" initials="BMW [7]" lastIdx="1" clrIdx="25">
    <p:extLst/>
  </p:cmAuthor>
  <p:cmAuthor id="26" name="Brian M. Wong" initials="BMW [8]" lastIdx="1" clrIdx="26">
    <p:extLst/>
  </p:cmAuthor>
  <p:cmAuthor id="27" name="GS" initials="GS" lastIdx="7" clrIdx="27"/>
  <p:cmAuthor id="28" name="Agnew, Melanie" initials="MA" lastIdx="0" clrIdx="2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52"/>
    <a:srgbClr val="557FA6"/>
    <a:srgbClr val="BBC7D9"/>
    <a:srgbClr val="00C1DE"/>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autoAdjust="0"/>
    <p:restoredTop sz="72422" autoAdjust="0"/>
  </p:normalViewPr>
  <p:slideViewPr>
    <p:cSldViewPr>
      <p:cViewPr>
        <p:scale>
          <a:sx n="89" d="100"/>
          <a:sy n="89" d="100"/>
        </p:scale>
        <p:origin x="-23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6" d="100"/>
        <a:sy n="126" d="100"/>
      </p:scale>
      <p:origin x="0" y="18804"/>
    </p:cViewPr>
  </p:sorterViewPr>
  <p:notesViewPr>
    <p:cSldViewPr>
      <p:cViewPr varScale="1">
        <p:scale>
          <a:sx n="86" d="100"/>
          <a:sy n="86" d="100"/>
        </p:scale>
        <p:origin x="-1458" y="-7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F9593-AE58-43DF-9879-00C4264FE31F}"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CA"/>
        </a:p>
      </dgm:t>
    </dgm:pt>
    <dgm:pt modelId="{B22D91CD-198B-41EE-BA84-9D57DB6310FC}">
      <dgm:prSet phldrT="[Text]" custT="1"/>
      <dgm:spPr>
        <a:solidFill>
          <a:srgbClr val="EF7521"/>
        </a:solidFill>
      </dgm:spPr>
      <dgm:t>
        <a:bodyPr/>
        <a:lstStyle/>
        <a:p>
          <a:r>
            <a:rPr lang="en-CA" sz="2000" b="1" dirty="0">
              <a:solidFill>
                <a:srgbClr val="002060"/>
              </a:solidFill>
              <a:latin typeface="Verdana" panose="020B0604030504040204" pitchFamily="34" charset="0"/>
            </a:rPr>
            <a:t>Qualité</a:t>
          </a:r>
        </a:p>
      </dgm:t>
    </dgm:pt>
    <dgm:pt modelId="{11B6014A-AB5A-4DE2-B696-7FB54B9937D7}" type="parTrans" cxnId="{5DC617DA-C4A1-4BAE-8808-B10FAED407C0}">
      <dgm:prSet/>
      <dgm:spPr/>
      <dgm:t>
        <a:bodyPr/>
        <a:lstStyle/>
        <a:p>
          <a:endParaRPr lang="en-CA"/>
        </a:p>
      </dgm:t>
    </dgm:pt>
    <dgm:pt modelId="{FDA5D3F6-EB22-442B-99B5-FC8781859099}" type="sibTrans" cxnId="{5DC617DA-C4A1-4BAE-8808-B10FAED407C0}">
      <dgm:prSet/>
      <dgm:spPr/>
      <dgm:t>
        <a:bodyPr/>
        <a:lstStyle/>
        <a:p>
          <a:endParaRPr lang="en-CA"/>
        </a:p>
      </dgm:t>
    </dgm:pt>
    <dgm:pt modelId="{375551EC-8BD0-4852-8651-F7DC3D529D0F}">
      <dgm:prSet phldrT="[Text]" custT="1"/>
      <dgm:spPr>
        <a:solidFill>
          <a:srgbClr val="003152"/>
        </a:solidFill>
      </dgm:spPr>
      <dgm:t>
        <a:bodyPr/>
        <a:lstStyle/>
        <a:p>
          <a:r>
            <a:rPr lang="en-CA" sz="1800" dirty="0">
              <a:latin typeface="Verdana" panose="020B0604030504040204" pitchFamily="34" charset="0"/>
            </a:rPr>
            <a:t>Équité</a:t>
          </a:r>
        </a:p>
      </dgm:t>
    </dgm:pt>
    <dgm:pt modelId="{A14CBEB2-4D78-4A98-BDA5-685EF443D696}" type="parTrans" cxnId="{0819FB1F-BFA8-4BC4-BBF8-429FBD92E94B}">
      <dgm:prSet/>
      <dgm:spPr/>
      <dgm:t>
        <a:bodyPr/>
        <a:lstStyle/>
        <a:p>
          <a:endParaRPr lang="en-CA"/>
        </a:p>
      </dgm:t>
    </dgm:pt>
    <dgm:pt modelId="{2777AF1E-81EC-4484-B9DB-0F145032383B}" type="sibTrans" cxnId="{0819FB1F-BFA8-4BC4-BBF8-429FBD92E94B}">
      <dgm:prSet/>
      <dgm:spPr/>
      <dgm:t>
        <a:bodyPr/>
        <a:lstStyle/>
        <a:p>
          <a:endParaRPr lang="en-CA"/>
        </a:p>
      </dgm:t>
    </dgm:pt>
    <dgm:pt modelId="{5C3757F6-0630-454A-A441-47CEE0BC52A6}">
      <dgm:prSet phldrT="[Text]" custT="1"/>
      <dgm:spPr>
        <a:solidFill>
          <a:srgbClr val="414F5C"/>
        </a:solidFill>
      </dgm:spPr>
      <dgm:t>
        <a:bodyPr lIns="0" tIns="0" rIns="0" bIns="0"/>
        <a:lstStyle/>
        <a:p>
          <a:r>
            <a:rPr lang="en-CA" sz="1600" dirty="0">
              <a:latin typeface="Verdana" panose="020B0604030504040204" pitchFamily="34" charset="0"/>
            </a:rPr>
            <a:t>Opportunité</a:t>
          </a:r>
        </a:p>
      </dgm:t>
    </dgm:pt>
    <dgm:pt modelId="{D0EF3351-A066-4BBD-A3CB-882CA843DE32}" type="parTrans" cxnId="{8EE8817E-67A9-48BD-9C54-45389DB2A189}">
      <dgm:prSet/>
      <dgm:spPr/>
      <dgm:t>
        <a:bodyPr/>
        <a:lstStyle/>
        <a:p>
          <a:endParaRPr lang="en-CA"/>
        </a:p>
      </dgm:t>
    </dgm:pt>
    <dgm:pt modelId="{56F767D7-5523-493D-9C3A-1D1575FA849C}" type="sibTrans" cxnId="{8EE8817E-67A9-48BD-9C54-45389DB2A189}">
      <dgm:prSet/>
      <dgm:spPr/>
      <dgm:t>
        <a:bodyPr/>
        <a:lstStyle/>
        <a:p>
          <a:endParaRPr lang="en-CA"/>
        </a:p>
      </dgm:t>
    </dgm:pt>
    <dgm:pt modelId="{4BB811B2-97F4-450A-A680-BCBECCF6F09B}">
      <dgm:prSet phldrT="[Text]" custT="1"/>
      <dgm:spPr>
        <a:solidFill>
          <a:srgbClr val="557FA6"/>
        </a:solidFill>
      </dgm:spPr>
      <dgm:t>
        <a:bodyPr/>
        <a:lstStyle/>
        <a:p>
          <a:r>
            <a:rPr lang="en-CA" sz="1800" dirty="0">
              <a:latin typeface="Verdana" panose="020B0604030504040204" pitchFamily="34" charset="0"/>
            </a:rPr>
            <a:t>Efficience</a:t>
          </a:r>
        </a:p>
      </dgm:t>
    </dgm:pt>
    <dgm:pt modelId="{051B20E2-DECA-4A7D-AE56-789848D8A855}" type="parTrans" cxnId="{16530240-3B01-4676-A00A-5CBD8544D046}">
      <dgm:prSet/>
      <dgm:spPr/>
      <dgm:t>
        <a:bodyPr/>
        <a:lstStyle/>
        <a:p>
          <a:endParaRPr lang="en-CA"/>
        </a:p>
      </dgm:t>
    </dgm:pt>
    <dgm:pt modelId="{03C1135D-BCBB-483E-B749-C3743627E488}" type="sibTrans" cxnId="{16530240-3B01-4676-A00A-5CBD8544D046}">
      <dgm:prSet/>
      <dgm:spPr/>
      <dgm:t>
        <a:bodyPr/>
        <a:lstStyle/>
        <a:p>
          <a:endParaRPr lang="en-CA"/>
        </a:p>
      </dgm:t>
    </dgm:pt>
    <dgm:pt modelId="{F6AE4926-50DE-42E8-923F-A646BC11C882}">
      <dgm:prSet phldrT="[Text]" custT="1"/>
      <dgm:spPr>
        <a:solidFill>
          <a:srgbClr val="BBC7D9"/>
        </a:solidFill>
      </dgm:spPr>
      <dgm:t>
        <a:bodyPr/>
        <a:lstStyle/>
        <a:p>
          <a:r>
            <a:rPr lang="en-CA" sz="1800" dirty="0" smtClean="0">
              <a:latin typeface="Verdana" panose="020B0604030504040204" pitchFamily="34" charset="0"/>
            </a:rPr>
            <a:t>Efficacité</a:t>
          </a:r>
          <a:endParaRPr lang="fr-CA" sz="1800" dirty="0">
            <a:latin typeface="Verdana" panose="020B0604030504040204" pitchFamily="34" charset="0"/>
            <a:ea typeface="Verdana" panose="020B0604030504040204" pitchFamily="34" charset="0"/>
            <a:cs typeface="Verdana" panose="020B0604030504040204" pitchFamily="34" charset="0"/>
          </a:endParaRPr>
        </a:p>
      </dgm:t>
    </dgm:pt>
    <dgm:pt modelId="{4C62FD65-658E-44C5-A507-6C96B0D27451}" type="parTrans" cxnId="{8EEA5497-04DA-4660-816F-C1652660311B}">
      <dgm:prSet/>
      <dgm:spPr/>
      <dgm:t>
        <a:bodyPr/>
        <a:lstStyle/>
        <a:p>
          <a:endParaRPr lang="en-CA"/>
        </a:p>
      </dgm:t>
    </dgm:pt>
    <dgm:pt modelId="{6E85FBC0-62F5-4D26-A18B-B27E6D157949}" type="sibTrans" cxnId="{8EEA5497-04DA-4660-816F-C1652660311B}">
      <dgm:prSet/>
      <dgm:spPr/>
      <dgm:t>
        <a:bodyPr/>
        <a:lstStyle/>
        <a:p>
          <a:endParaRPr lang="en-CA"/>
        </a:p>
      </dgm:t>
    </dgm:pt>
    <dgm:pt modelId="{3D1E6EFB-E763-44EA-96BF-F504FA2D3403}">
      <dgm:prSet phldrT="[Text]" custT="1"/>
      <dgm:spPr>
        <a:solidFill>
          <a:srgbClr val="998D5F"/>
        </a:solidFill>
        <a:ln>
          <a:solidFill>
            <a:srgbClr val="D8DFE0"/>
          </a:solidFill>
        </a:ln>
      </dgm:spPr>
      <dgm:t>
        <a:bodyPr/>
        <a:lstStyle/>
        <a:p>
          <a:r>
            <a:rPr lang="en-CA" sz="1800" dirty="0">
              <a:latin typeface="Verdana" panose="020B0604030504040204" pitchFamily="34" charset="0"/>
            </a:rPr>
            <a:t>Accent sur le patient</a:t>
          </a:r>
          <a:endParaRPr lang="fr-CA" sz="1800" dirty="0">
            <a:latin typeface="Verdana" panose="020B0604030504040204" pitchFamily="34" charset="0"/>
            <a:ea typeface="Verdana" panose="020B0604030504040204" pitchFamily="34" charset="0"/>
            <a:cs typeface="Verdana" panose="020B0604030504040204" pitchFamily="34" charset="0"/>
          </a:endParaRPr>
        </a:p>
      </dgm:t>
    </dgm:pt>
    <dgm:pt modelId="{F9FCB6E9-CCD3-4B30-AB37-E1D7A76E54B0}" type="parTrans" cxnId="{F817C67C-EAC3-4490-8D61-A7FC3E181E98}">
      <dgm:prSet/>
      <dgm:spPr/>
      <dgm:t>
        <a:bodyPr/>
        <a:lstStyle/>
        <a:p>
          <a:endParaRPr lang="en-CA"/>
        </a:p>
      </dgm:t>
    </dgm:pt>
    <dgm:pt modelId="{FD71C471-AA27-42C4-8DAD-AE3CEB3BD143}" type="sibTrans" cxnId="{F817C67C-EAC3-4490-8D61-A7FC3E181E98}">
      <dgm:prSet/>
      <dgm:spPr/>
      <dgm:t>
        <a:bodyPr/>
        <a:lstStyle/>
        <a:p>
          <a:endParaRPr lang="en-CA"/>
        </a:p>
      </dgm:t>
    </dgm:pt>
    <dgm:pt modelId="{BBCB63FC-6AD3-4515-892F-CEA4A2FA9D5B}">
      <dgm:prSet phldrT="[Text]" custT="1"/>
      <dgm:spPr>
        <a:solidFill>
          <a:srgbClr val="C8B385"/>
        </a:solidFill>
      </dgm:spPr>
      <dgm:t>
        <a:bodyPr/>
        <a:lstStyle/>
        <a:p>
          <a:r>
            <a:rPr lang="en-CA" sz="1800" dirty="0">
              <a:latin typeface="Verdana" panose="020B0604030504040204" pitchFamily="34" charset="0"/>
            </a:rPr>
            <a:t>Sécurité</a:t>
          </a:r>
        </a:p>
      </dgm:t>
    </dgm:pt>
    <dgm:pt modelId="{81F1E12E-221F-4C44-A7EE-69B74634DA0C}" type="parTrans" cxnId="{52D9C52F-C951-49C8-879D-AC656758521A}">
      <dgm:prSet/>
      <dgm:spPr/>
      <dgm:t>
        <a:bodyPr/>
        <a:lstStyle/>
        <a:p>
          <a:endParaRPr lang="en-CA"/>
        </a:p>
      </dgm:t>
    </dgm:pt>
    <dgm:pt modelId="{6393BF6E-D85E-464F-A3B6-5097495FE623}" type="sibTrans" cxnId="{52D9C52F-C951-49C8-879D-AC656758521A}">
      <dgm:prSet/>
      <dgm:spPr/>
      <dgm:t>
        <a:bodyPr/>
        <a:lstStyle/>
        <a:p>
          <a:endParaRPr lang="en-CA"/>
        </a:p>
      </dgm:t>
    </dgm:pt>
    <dgm:pt modelId="{0026F0DB-99D1-4091-A4EE-27D3A9487CDA}" type="pres">
      <dgm:prSet presAssocID="{D65F9593-AE58-43DF-9879-00C4264FE31F}" presName="Name0" presStyleCnt="0">
        <dgm:presLayoutVars>
          <dgm:chMax val="1"/>
          <dgm:chPref val="1"/>
          <dgm:dir/>
          <dgm:animOne val="branch"/>
          <dgm:animLvl val="lvl"/>
        </dgm:presLayoutVars>
      </dgm:prSet>
      <dgm:spPr/>
      <dgm:t>
        <a:bodyPr/>
        <a:lstStyle/>
        <a:p>
          <a:endParaRPr lang="en-CA"/>
        </a:p>
      </dgm:t>
    </dgm:pt>
    <dgm:pt modelId="{589AF552-AD2D-4352-ACA7-584727D8882F}" type="pres">
      <dgm:prSet presAssocID="{B22D91CD-198B-41EE-BA84-9D57DB6310FC}" presName="Parent" presStyleLbl="node0" presStyleIdx="0" presStyleCnt="1" custScaleX="117755" custScaleY="81676" custLinFactNeighborX="-12736" custLinFactNeighborY="-1790">
        <dgm:presLayoutVars>
          <dgm:chMax val="6"/>
          <dgm:chPref val="6"/>
        </dgm:presLayoutVars>
      </dgm:prSet>
      <dgm:spPr/>
      <dgm:t>
        <a:bodyPr/>
        <a:lstStyle/>
        <a:p>
          <a:endParaRPr lang="en-CA"/>
        </a:p>
      </dgm:t>
    </dgm:pt>
    <dgm:pt modelId="{2D723C74-B619-40AB-A459-05E408FABB88}" type="pres">
      <dgm:prSet presAssocID="{375551EC-8BD0-4852-8651-F7DC3D529D0F}" presName="Accent1" presStyleCnt="0"/>
      <dgm:spPr/>
    </dgm:pt>
    <dgm:pt modelId="{3B01B036-61D0-4FF5-BE11-2680D8D133C1}" type="pres">
      <dgm:prSet presAssocID="{375551EC-8BD0-4852-8651-F7DC3D529D0F}" presName="Accent" presStyleLbl="bgShp" presStyleIdx="0" presStyleCnt="6"/>
      <dgm:spPr/>
    </dgm:pt>
    <dgm:pt modelId="{97F49839-F780-46C0-8F90-48875AB6ECD3}" type="pres">
      <dgm:prSet presAssocID="{375551EC-8BD0-4852-8651-F7DC3D529D0F}" presName="Child1" presStyleLbl="node1" presStyleIdx="0" presStyleCnt="6" custScaleX="143692" custScaleY="99657" custLinFactNeighborX="-16974" custLinFactNeighborY="20094">
        <dgm:presLayoutVars>
          <dgm:chMax val="0"/>
          <dgm:chPref val="0"/>
          <dgm:bulletEnabled val="1"/>
        </dgm:presLayoutVars>
      </dgm:prSet>
      <dgm:spPr/>
      <dgm:t>
        <a:bodyPr/>
        <a:lstStyle/>
        <a:p>
          <a:endParaRPr lang="en-CA"/>
        </a:p>
      </dgm:t>
    </dgm:pt>
    <dgm:pt modelId="{BF0E4310-4748-43C6-AF5A-32FC8C6AF8FB}" type="pres">
      <dgm:prSet presAssocID="{5C3757F6-0630-454A-A441-47CEE0BC52A6}" presName="Accent2" presStyleCnt="0"/>
      <dgm:spPr/>
    </dgm:pt>
    <dgm:pt modelId="{A7B6AFEB-21C8-4950-9521-1CF992126181}" type="pres">
      <dgm:prSet presAssocID="{5C3757F6-0630-454A-A441-47CEE0BC52A6}" presName="Accent" presStyleLbl="bgShp" presStyleIdx="1" presStyleCnt="6" custLinFactNeighborX="-15854" custLinFactNeighborY="-13801"/>
      <dgm:spPr/>
    </dgm:pt>
    <dgm:pt modelId="{B3CD6D16-77CD-4DE0-8893-1D1763DE91E7}" type="pres">
      <dgm:prSet presAssocID="{5C3757F6-0630-454A-A441-47CEE0BC52A6}" presName="Child2" presStyleLbl="node1" presStyleIdx="1" presStyleCnt="6" custScaleX="143692" custScaleY="99657" custLinFactNeighborX="12123" custLinFactNeighborY="7183">
        <dgm:presLayoutVars>
          <dgm:chMax val="0"/>
          <dgm:chPref val="0"/>
          <dgm:bulletEnabled val="1"/>
        </dgm:presLayoutVars>
      </dgm:prSet>
      <dgm:spPr/>
      <dgm:t>
        <a:bodyPr/>
        <a:lstStyle/>
        <a:p>
          <a:endParaRPr lang="en-CA"/>
        </a:p>
      </dgm:t>
    </dgm:pt>
    <dgm:pt modelId="{65AFB652-15BC-4947-BA8B-8D25F158A514}" type="pres">
      <dgm:prSet presAssocID="{4BB811B2-97F4-450A-A680-BCBECCF6F09B}" presName="Accent3" presStyleCnt="0"/>
      <dgm:spPr/>
    </dgm:pt>
    <dgm:pt modelId="{171643EB-536B-45FD-814B-08F5905ED5B5}" type="pres">
      <dgm:prSet presAssocID="{4BB811B2-97F4-450A-A680-BCBECCF6F09B}" presName="Accent" presStyleLbl="bgShp" presStyleIdx="2" presStyleCnt="6"/>
      <dgm:spPr/>
    </dgm:pt>
    <dgm:pt modelId="{81DA9610-F98E-420F-8EF9-A2035BA8B5A1}" type="pres">
      <dgm:prSet presAssocID="{4BB811B2-97F4-450A-A680-BCBECCF6F09B}" presName="Child3" presStyleLbl="node1" presStyleIdx="2" presStyleCnt="6" custScaleX="143692" custScaleY="99657" custLinFactNeighborX="12489" custLinFactNeighborY="-12969">
        <dgm:presLayoutVars>
          <dgm:chMax val="0"/>
          <dgm:chPref val="0"/>
          <dgm:bulletEnabled val="1"/>
        </dgm:presLayoutVars>
      </dgm:prSet>
      <dgm:spPr/>
      <dgm:t>
        <a:bodyPr/>
        <a:lstStyle/>
        <a:p>
          <a:endParaRPr lang="en-CA"/>
        </a:p>
      </dgm:t>
    </dgm:pt>
    <dgm:pt modelId="{E4DDEAA6-E87E-4209-9DF5-067C5564A036}" type="pres">
      <dgm:prSet presAssocID="{F6AE4926-50DE-42E8-923F-A646BC11C882}" presName="Accent4" presStyleCnt="0"/>
      <dgm:spPr/>
    </dgm:pt>
    <dgm:pt modelId="{498D2DD0-1D9F-4928-AF15-BD2807DC13CF}" type="pres">
      <dgm:prSet presAssocID="{F6AE4926-50DE-42E8-923F-A646BC11C882}" presName="Accent" presStyleLbl="bgShp" presStyleIdx="3" presStyleCnt="6"/>
      <dgm:spPr>
        <a:solidFill>
          <a:schemeClr val="bg1"/>
        </a:solidFill>
      </dgm:spPr>
    </dgm:pt>
    <dgm:pt modelId="{B4291D9D-64E5-4BEF-AAC0-4C5385148020}" type="pres">
      <dgm:prSet presAssocID="{F6AE4926-50DE-42E8-923F-A646BC11C882}" presName="Child4" presStyleLbl="node1" presStyleIdx="3" presStyleCnt="6" custScaleX="143692" custScaleY="99657" custLinFactNeighborX="-15404" custLinFactNeighborY="-24361">
        <dgm:presLayoutVars>
          <dgm:chMax val="0"/>
          <dgm:chPref val="0"/>
          <dgm:bulletEnabled val="1"/>
        </dgm:presLayoutVars>
      </dgm:prSet>
      <dgm:spPr/>
      <dgm:t>
        <a:bodyPr/>
        <a:lstStyle/>
        <a:p>
          <a:endParaRPr lang="en-CA"/>
        </a:p>
      </dgm:t>
    </dgm:pt>
    <dgm:pt modelId="{FA1947C7-3176-4074-9A3E-E80316849DF3}" type="pres">
      <dgm:prSet presAssocID="{3D1E6EFB-E763-44EA-96BF-F504FA2D3403}" presName="Accent5" presStyleCnt="0"/>
      <dgm:spPr/>
    </dgm:pt>
    <dgm:pt modelId="{935F73DE-1BF5-43DE-95BA-A383A3D42D29}" type="pres">
      <dgm:prSet presAssocID="{3D1E6EFB-E763-44EA-96BF-F504FA2D3403}" presName="Accent" presStyleLbl="bgShp" presStyleIdx="4" presStyleCnt="6"/>
      <dgm:spPr/>
    </dgm:pt>
    <dgm:pt modelId="{5C741645-F2D9-49D2-A48E-676FA1751C01}" type="pres">
      <dgm:prSet presAssocID="{3D1E6EFB-E763-44EA-96BF-F504FA2D3403}" presName="Child5" presStyleLbl="node1" presStyleIdx="4" presStyleCnt="6" custScaleX="143692" custScaleY="99657" custLinFactNeighborX="-42356" custLinFactNeighborY="-13195">
        <dgm:presLayoutVars>
          <dgm:chMax val="0"/>
          <dgm:chPref val="0"/>
          <dgm:bulletEnabled val="1"/>
        </dgm:presLayoutVars>
      </dgm:prSet>
      <dgm:spPr/>
      <dgm:t>
        <a:bodyPr/>
        <a:lstStyle/>
        <a:p>
          <a:endParaRPr lang="en-CA"/>
        </a:p>
      </dgm:t>
    </dgm:pt>
    <dgm:pt modelId="{2A19FEC0-631F-493C-9EDB-9BA094358740}" type="pres">
      <dgm:prSet presAssocID="{BBCB63FC-6AD3-4515-892F-CEA4A2FA9D5B}" presName="Accent6" presStyleCnt="0"/>
      <dgm:spPr/>
    </dgm:pt>
    <dgm:pt modelId="{1EFB9D98-3A10-4E4D-A21C-C60E9B05A8A6}" type="pres">
      <dgm:prSet presAssocID="{BBCB63FC-6AD3-4515-892F-CEA4A2FA9D5B}" presName="Accent" presStyleLbl="bgShp" presStyleIdx="5" presStyleCnt="6" custLinFactNeighborX="-25103"/>
      <dgm:spPr>
        <a:solidFill>
          <a:schemeClr val="bg2"/>
        </a:solidFill>
      </dgm:spPr>
    </dgm:pt>
    <dgm:pt modelId="{972E4866-1458-48ED-AD60-2B39477AF9CA}" type="pres">
      <dgm:prSet presAssocID="{BBCB63FC-6AD3-4515-892F-CEA4A2FA9D5B}" presName="Child6" presStyleLbl="node1" presStyleIdx="5" presStyleCnt="6" custScaleX="143692" custScaleY="99657" custLinFactNeighborX="-43340" custLinFactNeighborY="8269">
        <dgm:presLayoutVars>
          <dgm:chMax val="0"/>
          <dgm:chPref val="0"/>
          <dgm:bulletEnabled val="1"/>
        </dgm:presLayoutVars>
      </dgm:prSet>
      <dgm:spPr/>
      <dgm:t>
        <a:bodyPr/>
        <a:lstStyle/>
        <a:p>
          <a:endParaRPr lang="en-CA"/>
        </a:p>
      </dgm:t>
    </dgm:pt>
  </dgm:ptLst>
  <dgm:cxnLst>
    <dgm:cxn modelId="{16530240-3B01-4676-A00A-5CBD8544D046}" srcId="{B22D91CD-198B-41EE-BA84-9D57DB6310FC}" destId="{4BB811B2-97F4-450A-A680-BCBECCF6F09B}" srcOrd="2" destOrd="0" parTransId="{051B20E2-DECA-4A7D-AE56-789848D8A855}" sibTransId="{03C1135D-BCBB-483E-B749-C3743627E488}"/>
    <dgm:cxn modelId="{8EE8817E-67A9-48BD-9C54-45389DB2A189}" srcId="{B22D91CD-198B-41EE-BA84-9D57DB6310FC}" destId="{5C3757F6-0630-454A-A441-47CEE0BC52A6}" srcOrd="1" destOrd="0" parTransId="{D0EF3351-A066-4BBD-A3CB-882CA843DE32}" sibTransId="{56F767D7-5523-493D-9C3A-1D1575FA849C}"/>
    <dgm:cxn modelId="{5DC617DA-C4A1-4BAE-8808-B10FAED407C0}" srcId="{D65F9593-AE58-43DF-9879-00C4264FE31F}" destId="{B22D91CD-198B-41EE-BA84-9D57DB6310FC}" srcOrd="0" destOrd="0" parTransId="{11B6014A-AB5A-4DE2-B696-7FB54B9937D7}" sibTransId="{FDA5D3F6-EB22-442B-99B5-FC8781859099}"/>
    <dgm:cxn modelId="{F8A5CF70-4615-4E97-8E74-C2AA2FE5894B}" type="presOf" srcId="{4BB811B2-97F4-450A-A680-BCBECCF6F09B}" destId="{81DA9610-F98E-420F-8EF9-A2035BA8B5A1}" srcOrd="0" destOrd="0" presId="urn:microsoft.com/office/officeart/2011/layout/HexagonRadial"/>
    <dgm:cxn modelId="{D6616421-FCE8-4ACC-AFC5-BF9F769EDA19}" type="presOf" srcId="{3D1E6EFB-E763-44EA-96BF-F504FA2D3403}" destId="{5C741645-F2D9-49D2-A48E-676FA1751C01}" srcOrd="0" destOrd="0" presId="urn:microsoft.com/office/officeart/2011/layout/HexagonRadial"/>
    <dgm:cxn modelId="{390E5090-DED5-4D49-BFDF-E437C7F0767C}" type="presOf" srcId="{F6AE4926-50DE-42E8-923F-A646BC11C882}" destId="{B4291D9D-64E5-4BEF-AAC0-4C5385148020}" srcOrd="0" destOrd="0" presId="urn:microsoft.com/office/officeart/2011/layout/HexagonRadial"/>
    <dgm:cxn modelId="{4F77FCA0-90FD-4765-A036-C375954E8221}" type="presOf" srcId="{375551EC-8BD0-4852-8651-F7DC3D529D0F}" destId="{97F49839-F780-46C0-8F90-48875AB6ECD3}" srcOrd="0" destOrd="0" presId="urn:microsoft.com/office/officeart/2011/layout/HexagonRadial"/>
    <dgm:cxn modelId="{D259A37F-24D0-4C4D-B3AB-A398D3587363}" type="presOf" srcId="{D65F9593-AE58-43DF-9879-00C4264FE31F}" destId="{0026F0DB-99D1-4091-A4EE-27D3A9487CDA}" srcOrd="0" destOrd="0" presId="urn:microsoft.com/office/officeart/2011/layout/HexagonRadial"/>
    <dgm:cxn modelId="{F817C67C-EAC3-4490-8D61-A7FC3E181E98}" srcId="{B22D91CD-198B-41EE-BA84-9D57DB6310FC}" destId="{3D1E6EFB-E763-44EA-96BF-F504FA2D3403}" srcOrd="4" destOrd="0" parTransId="{F9FCB6E9-CCD3-4B30-AB37-E1D7A76E54B0}" sibTransId="{FD71C471-AA27-42C4-8DAD-AE3CEB3BD143}"/>
    <dgm:cxn modelId="{442451A1-E25B-4BFA-AEE9-D64F4AF3A7EA}" type="presOf" srcId="{BBCB63FC-6AD3-4515-892F-CEA4A2FA9D5B}" destId="{972E4866-1458-48ED-AD60-2B39477AF9CA}" srcOrd="0" destOrd="0" presId="urn:microsoft.com/office/officeart/2011/layout/HexagonRadial"/>
    <dgm:cxn modelId="{EAD1DCDD-B2A3-454C-BCE3-D3ED71D05E53}" type="presOf" srcId="{5C3757F6-0630-454A-A441-47CEE0BC52A6}" destId="{B3CD6D16-77CD-4DE0-8893-1D1763DE91E7}" srcOrd="0" destOrd="0" presId="urn:microsoft.com/office/officeart/2011/layout/HexagonRadial"/>
    <dgm:cxn modelId="{43310F95-B3FC-43DC-B133-746947B39D13}" type="presOf" srcId="{B22D91CD-198B-41EE-BA84-9D57DB6310FC}" destId="{589AF552-AD2D-4352-ACA7-584727D8882F}" srcOrd="0" destOrd="0" presId="urn:microsoft.com/office/officeart/2011/layout/HexagonRadial"/>
    <dgm:cxn modelId="{52D9C52F-C951-49C8-879D-AC656758521A}" srcId="{B22D91CD-198B-41EE-BA84-9D57DB6310FC}" destId="{BBCB63FC-6AD3-4515-892F-CEA4A2FA9D5B}" srcOrd="5" destOrd="0" parTransId="{81F1E12E-221F-4C44-A7EE-69B74634DA0C}" sibTransId="{6393BF6E-D85E-464F-A3B6-5097495FE623}"/>
    <dgm:cxn modelId="{0819FB1F-BFA8-4BC4-BBF8-429FBD92E94B}" srcId="{B22D91CD-198B-41EE-BA84-9D57DB6310FC}" destId="{375551EC-8BD0-4852-8651-F7DC3D529D0F}" srcOrd="0" destOrd="0" parTransId="{A14CBEB2-4D78-4A98-BDA5-685EF443D696}" sibTransId="{2777AF1E-81EC-4484-B9DB-0F145032383B}"/>
    <dgm:cxn modelId="{8EEA5497-04DA-4660-816F-C1652660311B}" srcId="{B22D91CD-198B-41EE-BA84-9D57DB6310FC}" destId="{F6AE4926-50DE-42E8-923F-A646BC11C882}" srcOrd="3" destOrd="0" parTransId="{4C62FD65-658E-44C5-A507-6C96B0D27451}" sibTransId="{6E85FBC0-62F5-4D26-A18B-B27E6D157949}"/>
    <dgm:cxn modelId="{72B3F2F8-2DB5-4941-8786-C60392E15285}" type="presParOf" srcId="{0026F0DB-99D1-4091-A4EE-27D3A9487CDA}" destId="{589AF552-AD2D-4352-ACA7-584727D8882F}" srcOrd="0" destOrd="0" presId="urn:microsoft.com/office/officeart/2011/layout/HexagonRadial"/>
    <dgm:cxn modelId="{E1D9A0AC-AC1D-4C2D-A257-AE3BCA805FA0}" type="presParOf" srcId="{0026F0DB-99D1-4091-A4EE-27D3A9487CDA}" destId="{2D723C74-B619-40AB-A459-05E408FABB88}" srcOrd="1" destOrd="0" presId="urn:microsoft.com/office/officeart/2011/layout/HexagonRadial"/>
    <dgm:cxn modelId="{45369E02-2031-45BC-8291-6AFE4F0DFFC6}" type="presParOf" srcId="{2D723C74-B619-40AB-A459-05E408FABB88}" destId="{3B01B036-61D0-4FF5-BE11-2680D8D133C1}" srcOrd="0" destOrd="0" presId="urn:microsoft.com/office/officeart/2011/layout/HexagonRadial"/>
    <dgm:cxn modelId="{FB007F1A-ACA2-412B-AFED-42C8B21C12DB}" type="presParOf" srcId="{0026F0DB-99D1-4091-A4EE-27D3A9487CDA}" destId="{97F49839-F780-46C0-8F90-48875AB6ECD3}" srcOrd="2" destOrd="0" presId="urn:microsoft.com/office/officeart/2011/layout/HexagonRadial"/>
    <dgm:cxn modelId="{DD9CB23E-13BD-49C8-99E2-1C468F955501}" type="presParOf" srcId="{0026F0DB-99D1-4091-A4EE-27D3A9487CDA}" destId="{BF0E4310-4748-43C6-AF5A-32FC8C6AF8FB}" srcOrd="3" destOrd="0" presId="urn:microsoft.com/office/officeart/2011/layout/HexagonRadial"/>
    <dgm:cxn modelId="{700408CA-A1A3-41BF-B458-AAC731D4D620}" type="presParOf" srcId="{BF0E4310-4748-43C6-AF5A-32FC8C6AF8FB}" destId="{A7B6AFEB-21C8-4950-9521-1CF992126181}" srcOrd="0" destOrd="0" presId="urn:microsoft.com/office/officeart/2011/layout/HexagonRadial"/>
    <dgm:cxn modelId="{49D7A8BC-9724-4EC5-A333-C6AA8B07CA08}" type="presParOf" srcId="{0026F0DB-99D1-4091-A4EE-27D3A9487CDA}" destId="{B3CD6D16-77CD-4DE0-8893-1D1763DE91E7}" srcOrd="4" destOrd="0" presId="urn:microsoft.com/office/officeart/2011/layout/HexagonRadial"/>
    <dgm:cxn modelId="{48E7CFF9-5404-41F0-9152-36B880BA6673}" type="presParOf" srcId="{0026F0DB-99D1-4091-A4EE-27D3A9487CDA}" destId="{65AFB652-15BC-4947-BA8B-8D25F158A514}" srcOrd="5" destOrd="0" presId="urn:microsoft.com/office/officeart/2011/layout/HexagonRadial"/>
    <dgm:cxn modelId="{3CBE4099-0B9C-4C42-93FB-19701C3F72B3}" type="presParOf" srcId="{65AFB652-15BC-4947-BA8B-8D25F158A514}" destId="{171643EB-536B-45FD-814B-08F5905ED5B5}" srcOrd="0" destOrd="0" presId="urn:microsoft.com/office/officeart/2011/layout/HexagonRadial"/>
    <dgm:cxn modelId="{C8F5F2F5-F906-4506-88BB-D71AEF6BDF25}" type="presParOf" srcId="{0026F0DB-99D1-4091-A4EE-27D3A9487CDA}" destId="{81DA9610-F98E-420F-8EF9-A2035BA8B5A1}" srcOrd="6" destOrd="0" presId="urn:microsoft.com/office/officeart/2011/layout/HexagonRadial"/>
    <dgm:cxn modelId="{CF8D2360-ED1F-4042-9667-678C963DB6D6}" type="presParOf" srcId="{0026F0DB-99D1-4091-A4EE-27D3A9487CDA}" destId="{E4DDEAA6-E87E-4209-9DF5-067C5564A036}" srcOrd="7" destOrd="0" presId="urn:microsoft.com/office/officeart/2011/layout/HexagonRadial"/>
    <dgm:cxn modelId="{E9962385-F518-4450-A4DE-6540E9B21984}" type="presParOf" srcId="{E4DDEAA6-E87E-4209-9DF5-067C5564A036}" destId="{498D2DD0-1D9F-4928-AF15-BD2807DC13CF}" srcOrd="0" destOrd="0" presId="urn:microsoft.com/office/officeart/2011/layout/HexagonRadial"/>
    <dgm:cxn modelId="{522638D3-9A19-412E-ACCD-2A71AD1B85EE}" type="presParOf" srcId="{0026F0DB-99D1-4091-A4EE-27D3A9487CDA}" destId="{B4291D9D-64E5-4BEF-AAC0-4C5385148020}" srcOrd="8" destOrd="0" presId="urn:microsoft.com/office/officeart/2011/layout/HexagonRadial"/>
    <dgm:cxn modelId="{21E1DA32-E880-4D05-BE30-FAF2E203D6F2}" type="presParOf" srcId="{0026F0DB-99D1-4091-A4EE-27D3A9487CDA}" destId="{FA1947C7-3176-4074-9A3E-E80316849DF3}" srcOrd="9" destOrd="0" presId="urn:microsoft.com/office/officeart/2011/layout/HexagonRadial"/>
    <dgm:cxn modelId="{13282BAD-44C9-4DAE-BD09-2B2BEDD1F281}" type="presParOf" srcId="{FA1947C7-3176-4074-9A3E-E80316849DF3}" destId="{935F73DE-1BF5-43DE-95BA-A383A3D42D29}" srcOrd="0" destOrd="0" presId="urn:microsoft.com/office/officeart/2011/layout/HexagonRadial"/>
    <dgm:cxn modelId="{45FD8FBE-8199-4AFE-9CB4-10F98959A0C4}" type="presParOf" srcId="{0026F0DB-99D1-4091-A4EE-27D3A9487CDA}" destId="{5C741645-F2D9-49D2-A48E-676FA1751C01}" srcOrd="10" destOrd="0" presId="urn:microsoft.com/office/officeart/2011/layout/HexagonRadial"/>
    <dgm:cxn modelId="{3055B0A3-4C77-4E1D-9225-59F62B2F5898}" type="presParOf" srcId="{0026F0DB-99D1-4091-A4EE-27D3A9487CDA}" destId="{2A19FEC0-631F-493C-9EDB-9BA094358740}" srcOrd="11" destOrd="0" presId="urn:microsoft.com/office/officeart/2011/layout/HexagonRadial"/>
    <dgm:cxn modelId="{2D96FF40-48C8-424A-930E-29096C34694F}" type="presParOf" srcId="{2A19FEC0-631F-493C-9EDB-9BA094358740}" destId="{1EFB9D98-3A10-4E4D-A21C-C60E9B05A8A6}" srcOrd="0" destOrd="0" presId="urn:microsoft.com/office/officeart/2011/layout/HexagonRadial"/>
    <dgm:cxn modelId="{7E33435F-8AF2-44FA-B3C3-C7BDBF2B2641}" type="presParOf" srcId="{0026F0DB-99D1-4091-A4EE-27D3A9487CDA}" destId="{972E4866-1458-48ED-AD60-2B39477AF9CA}" srcOrd="12"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C4042-3468-43DE-82AF-0DEEE84CC254}"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CA"/>
        </a:p>
      </dgm:t>
    </dgm:pt>
    <dgm:pt modelId="{139943F7-A150-421F-9A8B-482C00692F41}">
      <dgm:prSet phldrT="[Text]" custT="1"/>
      <dgm:spPr>
        <a:solidFill>
          <a:srgbClr val="00C1DE"/>
        </a:solidFill>
        <a:ln w="19050">
          <a:solidFill>
            <a:srgbClr val="003152"/>
          </a:solidFill>
        </a:ln>
      </dgm:spPr>
      <dgm:t>
        <a:bodyPr/>
        <a:lstStyle/>
        <a:p>
          <a:r>
            <a:rPr lang="en-CA" sz="2000" b="1" dirty="0">
              <a:solidFill>
                <a:srgbClr val="002060"/>
              </a:solidFill>
              <a:latin typeface="Verdana" panose="020B0604030504040204" pitchFamily="34" charset="0"/>
            </a:rPr>
            <a:t>Coût total</a:t>
          </a:r>
        </a:p>
      </dgm:t>
    </dgm:pt>
    <dgm:pt modelId="{1661D95B-9823-45ED-AD80-3D7ECF7665C9}" type="parTrans" cxnId="{F205A204-852C-408F-BD9D-AA2B73571158}">
      <dgm:prSet/>
      <dgm:spPr/>
      <dgm:t>
        <a:bodyPr/>
        <a:lstStyle/>
        <a:p>
          <a:endParaRPr lang="en-CA"/>
        </a:p>
      </dgm:t>
    </dgm:pt>
    <dgm:pt modelId="{FF4AD775-9E91-4AF9-A098-6F81235E9EF9}" type="sibTrans" cxnId="{F205A204-852C-408F-BD9D-AA2B73571158}">
      <dgm:prSet/>
      <dgm:spPr/>
      <dgm:t>
        <a:bodyPr/>
        <a:lstStyle/>
        <a:p>
          <a:endParaRPr lang="en-CA"/>
        </a:p>
      </dgm:t>
    </dgm:pt>
    <dgm:pt modelId="{FFFFCF85-0A5D-4010-91E0-7A3D22682DAB}">
      <dgm:prSet phldrT="[Text]" custT="1"/>
      <dgm:spPr>
        <a:solidFill>
          <a:srgbClr val="557FA6"/>
        </a:solidFill>
      </dgm:spPr>
      <dgm:t>
        <a:bodyPr/>
        <a:lstStyle/>
        <a:p>
          <a:r>
            <a:rPr lang="en-CA" sz="1200" dirty="0">
              <a:latin typeface="Verdana" panose="020B0604030504040204" pitchFamily="34" charset="0"/>
            </a:rPr>
            <a:t>Coûts directs pour les patients</a:t>
          </a:r>
        </a:p>
      </dgm:t>
    </dgm:pt>
    <dgm:pt modelId="{754779FD-1AAF-4B40-97BE-CC384B6379ED}" type="parTrans" cxnId="{DB29CF45-8330-4138-B4C3-2EB358533F6B}">
      <dgm:prSet/>
      <dgm:spPr>
        <a:solidFill>
          <a:srgbClr val="557FA6"/>
        </a:solidFill>
      </dgm:spPr>
      <dgm:t>
        <a:bodyPr/>
        <a:lstStyle/>
        <a:p>
          <a:endParaRPr lang="en-CA"/>
        </a:p>
      </dgm:t>
    </dgm:pt>
    <dgm:pt modelId="{BAFF3878-356B-4CE0-8256-313910571692}" type="sibTrans" cxnId="{DB29CF45-8330-4138-B4C3-2EB358533F6B}">
      <dgm:prSet/>
      <dgm:spPr/>
      <dgm:t>
        <a:bodyPr/>
        <a:lstStyle/>
        <a:p>
          <a:endParaRPr lang="en-CA"/>
        </a:p>
      </dgm:t>
    </dgm:pt>
    <dgm:pt modelId="{EACF6BCB-B1DD-4D11-8D7B-904CF1323C2F}">
      <dgm:prSet phldrT="[Text]" custT="1"/>
      <dgm:spPr>
        <a:solidFill>
          <a:srgbClr val="414F5C"/>
        </a:solidFill>
      </dgm:spPr>
      <dgm:t>
        <a:bodyPr/>
        <a:lstStyle/>
        <a:p>
          <a:r>
            <a:rPr lang="en-CA" sz="1200" dirty="0">
              <a:latin typeface="Verdana" panose="020B0604030504040204" pitchFamily="34" charset="0"/>
            </a:rPr>
            <a:t>Coûts directs pour le système</a:t>
          </a:r>
        </a:p>
      </dgm:t>
    </dgm:pt>
    <dgm:pt modelId="{5A1F57DE-7E75-432C-9C22-7C3C722C8694}" type="parTrans" cxnId="{CC72C0AC-456C-40BD-B75F-A18A3C1F42D1}">
      <dgm:prSet/>
      <dgm:spPr>
        <a:solidFill>
          <a:srgbClr val="414F5C"/>
        </a:solidFill>
      </dgm:spPr>
      <dgm:t>
        <a:bodyPr/>
        <a:lstStyle/>
        <a:p>
          <a:endParaRPr lang="en-CA"/>
        </a:p>
      </dgm:t>
    </dgm:pt>
    <dgm:pt modelId="{581A7E30-B180-4E01-8D60-75372C381B3A}" type="sibTrans" cxnId="{CC72C0AC-456C-40BD-B75F-A18A3C1F42D1}">
      <dgm:prSet/>
      <dgm:spPr/>
      <dgm:t>
        <a:bodyPr/>
        <a:lstStyle/>
        <a:p>
          <a:endParaRPr lang="en-CA"/>
        </a:p>
      </dgm:t>
    </dgm:pt>
    <dgm:pt modelId="{98CE88F7-9FC6-4ADF-A165-B7A2B29B5494}">
      <dgm:prSet phldrT="[Text]" custT="1"/>
      <dgm:spPr>
        <a:solidFill>
          <a:srgbClr val="C8B385"/>
        </a:solidFill>
      </dgm:spPr>
      <dgm:t>
        <a:bodyPr/>
        <a:lstStyle/>
        <a:p>
          <a:r>
            <a:rPr lang="en-CA" sz="1100" dirty="0" smtClean="0">
              <a:latin typeface="Verdana" panose="020B0604030504040204" pitchFamily="34" charset="0"/>
            </a:rPr>
            <a:t>Coûts et </a:t>
          </a:r>
          <a:r>
            <a:rPr lang="en-CA" sz="900" dirty="0" err="1" smtClean="0">
              <a:latin typeface="Verdana" panose="020B0604030504040204" pitchFamily="34" charset="0"/>
            </a:rPr>
            <a:t>conséquences</a:t>
          </a:r>
          <a:r>
            <a:rPr lang="en-CA" sz="900" dirty="0" smtClean="0">
              <a:latin typeface="Verdana" panose="020B0604030504040204" pitchFamily="34" charset="0"/>
            </a:rPr>
            <a:t> </a:t>
          </a:r>
          <a:r>
            <a:rPr lang="en-CA" sz="1100" dirty="0" err="1" smtClean="0">
              <a:latin typeface="Verdana" panose="020B0604030504040204" pitchFamily="34" charset="0"/>
            </a:rPr>
            <a:t>ultérieures</a:t>
          </a:r>
          <a:endParaRPr lang="en-CA" sz="1100" dirty="0" smtClean="0">
            <a:latin typeface="Verdana" panose="020B0604030504040204" pitchFamily="34" charset="0"/>
          </a:endParaRPr>
        </a:p>
      </dgm:t>
    </dgm:pt>
    <dgm:pt modelId="{C7149265-AD6C-4394-9A3B-921088365D7E}" type="parTrans" cxnId="{EFCDF3AB-7A47-40E2-B90D-9F69C65D95D9}">
      <dgm:prSet/>
      <dgm:spPr>
        <a:solidFill>
          <a:srgbClr val="C8B385"/>
        </a:solidFill>
      </dgm:spPr>
      <dgm:t>
        <a:bodyPr/>
        <a:lstStyle/>
        <a:p>
          <a:endParaRPr lang="en-CA"/>
        </a:p>
      </dgm:t>
    </dgm:pt>
    <dgm:pt modelId="{CB07A53B-6B0C-4DF1-B8B0-AED352D69C52}" type="sibTrans" cxnId="{EFCDF3AB-7A47-40E2-B90D-9F69C65D95D9}">
      <dgm:prSet/>
      <dgm:spPr/>
      <dgm:t>
        <a:bodyPr/>
        <a:lstStyle/>
        <a:p>
          <a:endParaRPr lang="en-CA"/>
        </a:p>
      </dgm:t>
    </dgm:pt>
    <dgm:pt modelId="{8761B2BA-BE83-45A1-AB23-7BBA6745E4E5}">
      <dgm:prSet phldrT="[Text]" custT="1"/>
      <dgm:spPr>
        <a:solidFill>
          <a:srgbClr val="998D5F"/>
        </a:solidFill>
      </dgm:spPr>
      <dgm:t>
        <a:bodyPr lIns="0" tIns="0" rIns="0" bIns="0"/>
        <a:lstStyle/>
        <a:p>
          <a:r>
            <a:rPr lang="en-CA" sz="1000" dirty="0" err="1">
              <a:latin typeface="Verdana" panose="020B0604030504040204" pitchFamily="34" charset="0"/>
            </a:rPr>
            <a:t>Coûts</a:t>
          </a:r>
          <a:r>
            <a:rPr lang="en-CA" sz="1000" dirty="0">
              <a:latin typeface="Verdana" panose="020B0604030504040204" pitchFamily="34" charset="0"/>
            </a:rPr>
            <a:t> </a:t>
          </a:r>
          <a:r>
            <a:rPr lang="en-CA" sz="1000" dirty="0" err="1" smtClean="0">
              <a:latin typeface="Verdana" panose="020B0604030504040204" pitchFamily="34" charset="0"/>
            </a:rPr>
            <a:t>d’opportunité</a:t>
          </a:r>
          <a:endParaRPr lang="en-CA" sz="1000" dirty="0">
            <a:latin typeface="Verdana" panose="020B0604030504040204" pitchFamily="34" charset="0"/>
          </a:endParaRPr>
        </a:p>
      </dgm:t>
    </dgm:pt>
    <dgm:pt modelId="{38AE5FCC-B224-4D44-8854-51B540260AA1}" type="parTrans" cxnId="{9E982BFE-6EC2-46C5-9674-4028D711D9F2}">
      <dgm:prSet/>
      <dgm:spPr>
        <a:solidFill>
          <a:srgbClr val="998D5F"/>
        </a:solidFill>
      </dgm:spPr>
      <dgm:t>
        <a:bodyPr/>
        <a:lstStyle/>
        <a:p>
          <a:endParaRPr lang="en-CA"/>
        </a:p>
      </dgm:t>
    </dgm:pt>
    <dgm:pt modelId="{E0DA465E-99CF-4FEE-9C9D-AC3353C19012}" type="sibTrans" cxnId="{9E982BFE-6EC2-46C5-9674-4028D711D9F2}">
      <dgm:prSet/>
      <dgm:spPr/>
      <dgm:t>
        <a:bodyPr/>
        <a:lstStyle/>
        <a:p>
          <a:endParaRPr lang="en-CA"/>
        </a:p>
      </dgm:t>
    </dgm:pt>
    <dgm:pt modelId="{8D270CBE-CF76-441C-AC3B-E02E1728AD54}" type="pres">
      <dgm:prSet presAssocID="{75AC4042-3468-43DE-82AF-0DEEE84CC254}" presName="Name0" presStyleCnt="0">
        <dgm:presLayoutVars>
          <dgm:chMax val="1"/>
          <dgm:dir/>
          <dgm:animLvl val="ctr"/>
          <dgm:resizeHandles val="exact"/>
        </dgm:presLayoutVars>
      </dgm:prSet>
      <dgm:spPr/>
      <dgm:t>
        <a:bodyPr/>
        <a:lstStyle/>
        <a:p>
          <a:endParaRPr lang="en-CA"/>
        </a:p>
      </dgm:t>
    </dgm:pt>
    <dgm:pt modelId="{D993AE89-11E3-4F26-86E3-BABAA809A041}" type="pres">
      <dgm:prSet presAssocID="{139943F7-A150-421F-9A8B-482C00692F41}" presName="centerShape" presStyleLbl="node0" presStyleIdx="0" presStyleCnt="1" custLinFactNeighborY="559"/>
      <dgm:spPr/>
      <dgm:t>
        <a:bodyPr/>
        <a:lstStyle/>
        <a:p>
          <a:endParaRPr lang="en-CA"/>
        </a:p>
      </dgm:t>
    </dgm:pt>
    <dgm:pt modelId="{D288F496-C77D-42D8-B269-229567FD264C}" type="pres">
      <dgm:prSet presAssocID="{754779FD-1AAF-4B40-97BE-CC384B6379ED}" presName="parTrans" presStyleLbl="sibTrans2D1" presStyleIdx="0" presStyleCnt="4" custAng="10800000"/>
      <dgm:spPr/>
      <dgm:t>
        <a:bodyPr/>
        <a:lstStyle/>
        <a:p>
          <a:endParaRPr lang="en-CA"/>
        </a:p>
      </dgm:t>
    </dgm:pt>
    <dgm:pt modelId="{036E649E-599F-4FE1-844C-66DB5E6B0C56}" type="pres">
      <dgm:prSet presAssocID="{754779FD-1AAF-4B40-97BE-CC384B6379ED}" presName="connectorText" presStyleLbl="sibTrans2D1" presStyleIdx="0" presStyleCnt="4"/>
      <dgm:spPr/>
      <dgm:t>
        <a:bodyPr/>
        <a:lstStyle/>
        <a:p>
          <a:endParaRPr lang="en-CA"/>
        </a:p>
      </dgm:t>
    </dgm:pt>
    <dgm:pt modelId="{3BB6DF4E-314A-46BE-A150-7439B7E67295}" type="pres">
      <dgm:prSet presAssocID="{FFFFCF85-0A5D-4010-91E0-7A3D22682DAB}" presName="node" presStyleLbl="node1" presStyleIdx="0" presStyleCnt="4">
        <dgm:presLayoutVars>
          <dgm:bulletEnabled val="1"/>
        </dgm:presLayoutVars>
      </dgm:prSet>
      <dgm:spPr/>
      <dgm:t>
        <a:bodyPr/>
        <a:lstStyle/>
        <a:p>
          <a:endParaRPr lang="en-CA"/>
        </a:p>
      </dgm:t>
    </dgm:pt>
    <dgm:pt modelId="{9A8F0A3A-05BE-4C43-ADFE-1D1B6046BF6F}" type="pres">
      <dgm:prSet presAssocID="{5A1F57DE-7E75-432C-9C22-7C3C722C8694}" presName="parTrans" presStyleLbl="sibTrans2D1" presStyleIdx="1" presStyleCnt="4" custAng="10800000"/>
      <dgm:spPr/>
      <dgm:t>
        <a:bodyPr/>
        <a:lstStyle/>
        <a:p>
          <a:endParaRPr lang="en-CA"/>
        </a:p>
      </dgm:t>
    </dgm:pt>
    <dgm:pt modelId="{A1C95199-6C38-4568-B001-BECC05FA5E91}" type="pres">
      <dgm:prSet presAssocID="{5A1F57DE-7E75-432C-9C22-7C3C722C8694}" presName="connectorText" presStyleLbl="sibTrans2D1" presStyleIdx="1" presStyleCnt="4"/>
      <dgm:spPr/>
      <dgm:t>
        <a:bodyPr/>
        <a:lstStyle/>
        <a:p>
          <a:endParaRPr lang="en-CA"/>
        </a:p>
      </dgm:t>
    </dgm:pt>
    <dgm:pt modelId="{105A948A-450D-42CA-9939-904E8D62D4DB}" type="pres">
      <dgm:prSet presAssocID="{EACF6BCB-B1DD-4D11-8D7B-904CF1323C2F}" presName="node" presStyleLbl="node1" presStyleIdx="1" presStyleCnt="4">
        <dgm:presLayoutVars>
          <dgm:bulletEnabled val="1"/>
        </dgm:presLayoutVars>
      </dgm:prSet>
      <dgm:spPr/>
      <dgm:t>
        <a:bodyPr/>
        <a:lstStyle/>
        <a:p>
          <a:endParaRPr lang="en-CA"/>
        </a:p>
      </dgm:t>
    </dgm:pt>
    <dgm:pt modelId="{3C513615-3F90-4458-82ED-5EE976635428}" type="pres">
      <dgm:prSet presAssocID="{C7149265-AD6C-4394-9A3B-921088365D7E}" presName="parTrans" presStyleLbl="sibTrans2D1" presStyleIdx="2" presStyleCnt="4" custAng="10800000"/>
      <dgm:spPr/>
      <dgm:t>
        <a:bodyPr/>
        <a:lstStyle/>
        <a:p>
          <a:endParaRPr lang="en-CA"/>
        </a:p>
      </dgm:t>
    </dgm:pt>
    <dgm:pt modelId="{A914A4AC-012D-4A35-8038-A56AEC61909F}" type="pres">
      <dgm:prSet presAssocID="{C7149265-AD6C-4394-9A3B-921088365D7E}" presName="connectorText" presStyleLbl="sibTrans2D1" presStyleIdx="2" presStyleCnt="4"/>
      <dgm:spPr/>
      <dgm:t>
        <a:bodyPr/>
        <a:lstStyle/>
        <a:p>
          <a:endParaRPr lang="en-CA"/>
        </a:p>
      </dgm:t>
    </dgm:pt>
    <dgm:pt modelId="{F8520D4B-6DE9-4D13-BD41-07174CF38E6B}" type="pres">
      <dgm:prSet presAssocID="{98CE88F7-9FC6-4ADF-A165-B7A2B29B5494}" presName="node" presStyleLbl="node1" presStyleIdx="2" presStyleCnt="4">
        <dgm:presLayoutVars>
          <dgm:bulletEnabled val="1"/>
        </dgm:presLayoutVars>
      </dgm:prSet>
      <dgm:spPr/>
      <dgm:t>
        <a:bodyPr/>
        <a:lstStyle/>
        <a:p>
          <a:endParaRPr lang="en-CA"/>
        </a:p>
      </dgm:t>
    </dgm:pt>
    <dgm:pt modelId="{CEA84897-D4C7-4AC3-9756-043494FD04AE}" type="pres">
      <dgm:prSet presAssocID="{38AE5FCC-B224-4D44-8854-51B540260AA1}" presName="parTrans" presStyleLbl="sibTrans2D1" presStyleIdx="3" presStyleCnt="4" custAng="10800000"/>
      <dgm:spPr/>
      <dgm:t>
        <a:bodyPr/>
        <a:lstStyle/>
        <a:p>
          <a:endParaRPr lang="en-CA"/>
        </a:p>
      </dgm:t>
    </dgm:pt>
    <dgm:pt modelId="{9B6E1AFA-D06C-4A43-8C0C-DD9721FE1ACB}" type="pres">
      <dgm:prSet presAssocID="{38AE5FCC-B224-4D44-8854-51B540260AA1}" presName="connectorText" presStyleLbl="sibTrans2D1" presStyleIdx="3" presStyleCnt="4"/>
      <dgm:spPr/>
      <dgm:t>
        <a:bodyPr/>
        <a:lstStyle/>
        <a:p>
          <a:endParaRPr lang="en-CA"/>
        </a:p>
      </dgm:t>
    </dgm:pt>
    <dgm:pt modelId="{E1A78FFB-366D-43C7-BCDC-B8095F85BB23}" type="pres">
      <dgm:prSet presAssocID="{8761B2BA-BE83-45A1-AB23-7BBA6745E4E5}" presName="node" presStyleLbl="node1" presStyleIdx="3" presStyleCnt="4">
        <dgm:presLayoutVars>
          <dgm:bulletEnabled val="1"/>
        </dgm:presLayoutVars>
      </dgm:prSet>
      <dgm:spPr/>
      <dgm:t>
        <a:bodyPr/>
        <a:lstStyle/>
        <a:p>
          <a:endParaRPr lang="en-CA"/>
        </a:p>
      </dgm:t>
    </dgm:pt>
  </dgm:ptLst>
  <dgm:cxnLst>
    <dgm:cxn modelId="{F205A204-852C-408F-BD9D-AA2B73571158}" srcId="{75AC4042-3468-43DE-82AF-0DEEE84CC254}" destId="{139943F7-A150-421F-9A8B-482C00692F41}" srcOrd="0" destOrd="0" parTransId="{1661D95B-9823-45ED-AD80-3D7ECF7665C9}" sibTransId="{FF4AD775-9E91-4AF9-A098-6F81235E9EF9}"/>
    <dgm:cxn modelId="{C4188A9E-EEF2-4EA8-8167-2677994EB014}" type="presOf" srcId="{5A1F57DE-7E75-432C-9C22-7C3C722C8694}" destId="{9A8F0A3A-05BE-4C43-ADFE-1D1B6046BF6F}" srcOrd="0" destOrd="0" presId="urn:microsoft.com/office/officeart/2005/8/layout/radial5"/>
    <dgm:cxn modelId="{DB29CF45-8330-4138-B4C3-2EB358533F6B}" srcId="{139943F7-A150-421F-9A8B-482C00692F41}" destId="{FFFFCF85-0A5D-4010-91E0-7A3D22682DAB}" srcOrd="0" destOrd="0" parTransId="{754779FD-1AAF-4B40-97BE-CC384B6379ED}" sibTransId="{BAFF3878-356B-4CE0-8256-313910571692}"/>
    <dgm:cxn modelId="{0B490F00-166B-45EA-B0FE-F62AD3BDA9FB}" type="presOf" srcId="{38AE5FCC-B224-4D44-8854-51B540260AA1}" destId="{9B6E1AFA-D06C-4A43-8C0C-DD9721FE1ACB}" srcOrd="1" destOrd="0" presId="urn:microsoft.com/office/officeart/2005/8/layout/radial5"/>
    <dgm:cxn modelId="{E68F0E08-3168-4EDA-9AD9-B687607B28E9}" type="presOf" srcId="{C7149265-AD6C-4394-9A3B-921088365D7E}" destId="{3C513615-3F90-4458-82ED-5EE976635428}" srcOrd="0" destOrd="0" presId="urn:microsoft.com/office/officeart/2005/8/layout/radial5"/>
    <dgm:cxn modelId="{7E454A1B-DF80-432B-ABE1-BDE81012B414}" type="presOf" srcId="{5A1F57DE-7E75-432C-9C22-7C3C722C8694}" destId="{A1C95199-6C38-4568-B001-BECC05FA5E91}" srcOrd="1" destOrd="0" presId="urn:microsoft.com/office/officeart/2005/8/layout/radial5"/>
    <dgm:cxn modelId="{EB4B83AE-03CC-4362-8608-A76C2E9036C1}" type="presOf" srcId="{38AE5FCC-B224-4D44-8854-51B540260AA1}" destId="{CEA84897-D4C7-4AC3-9756-043494FD04AE}" srcOrd="0" destOrd="0" presId="urn:microsoft.com/office/officeart/2005/8/layout/radial5"/>
    <dgm:cxn modelId="{EFCDF3AB-7A47-40E2-B90D-9F69C65D95D9}" srcId="{139943F7-A150-421F-9A8B-482C00692F41}" destId="{98CE88F7-9FC6-4ADF-A165-B7A2B29B5494}" srcOrd="2" destOrd="0" parTransId="{C7149265-AD6C-4394-9A3B-921088365D7E}" sibTransId="{CB07A53B-6B0C-4DF1-B8B0-AED352D69C52}"/>
    <dgm:cxn modelId="{4B94A994-A549-4456-9CA5-DF1A528C66CE}" type="presOf" srcId="{EACF6BCB-B1DD-4D11-8D7B-904CF1323C2F}" destId="{105A948A-450D-42CA-9939-904E8D62D4DB}" srcOrd="0" destOrd="0" presId="urn:microsoft.com/office/officeart/2005/8/layout/radial5"/>
    <dgm:cxn modelId="{F7D2F45F-EBB8-48D4-88D3-9C9B1C496835}" type="presOf" srcId="{C7149265-AD6C-4394-9A3B-921088365D7E}" destId="{A914A4AC-012D-4A35-8038-A56AEC61909F}" srcOrd="1" destOrd="0" presId="urn:microsoft.com/office/officeart/2005/8/layout/radial5"/>
    <dgm:cxn modelId="{865C0D6F-47E5-4D01-A675-AE1D89A86766}" type="presOf" srcId="{754779FD-1AAF-4B40-97BE-CC384B6379ED}" destId="{036E649E-599F-4FE1-844C-66DB5E6B0C56}" srcOrd="1" destOrd="0" presId="urn:microsoft.com/office/officeart/2005/8/layout/radial5"/>
    <dgm:cxn modelId="{D99CF72A-E99D-4D39-831C-09260D782C79}" type="presOf" srcId="{754779FD-1AAF-4B40-97BE-CC384B6379ED}" destId="{D288F496-C77D-42D8-B269-229567FD264C}" srcOrd="0" destOrd="0" presId="urn:microsoft.com/office/officeart/2005/8/layout/radial5"/>
    <dgm:cxn modelId="{590BFDD4-5EAB-454A-8A31-4565D11C5B77}" type="presOf" srcId="{139943F7-A150-421F-9A8B-482C00692F41}" destId="{D993AE89-11E3-4F26-86E3-BABAA809A041}" srcOrd="0" destOrd="0" presId="urn:microsoft.com/office/officeart/2005/8/layout/radial5"/>
    <dgm:cxn modelId="{9E982BFE-6EC2-46C5-9674-4028D711D9F2}" srcId="{139943F7-A150-421F-9A8B-482C00692F41}" destId="{8761B2BA-BE83-45A1-AB23-7BBA6745E4E5}" srcOrd="3" destOrd="0" parTransId="{38AE5FCC-B224-4D44-8854-51B540260AA1}" sibTransId="{E0DA465E-99CF-4FEE-9C9D-AC3353C19012}"/>
    <dgm:cxn modelId="{6C3895C1-44AB-461C-864D-D965B0230E24}" type="presOf" srcId="{98CE88F7-9FC6-4ADF-A165-B7A2B29B5494}" destId="{F8520D4B-6DE9-4D13-BD41-07174CF38E6B}" srcOrd="0" destOrd="0" presId="urn:microsoft.com/office/officeart/2005/8/layout/radial5"/>
    <dgm:cxn modelId="{CC72C0AC-456C-40BD-B75F-A18A3C1F42D1}" srcId="{139943F7-A150-421F-9A8B-482C00692F41}" destId="{EACF6BCB-B1DD-4D11-8D7B-904CF1323C2F}" srcOrd="1" destOrd="0" parTransId="{5A1F57DE-7E75-432C-9C22-7C3C722C8694}" sibTransId="{581A7E30-B180-4E01-8D60-75372C381B3A}"/>
    <dgm:cxn modelId="{2C2F19CF-433E-4C23-B98A-B6C48E4924E8}" type="presOf" srcId="{FFFFCF85-0A5D-4010-91E0-7A3D22682DAB}" destId="{3BB6DF4E-314A-46BE-A150-7439B7E67295}" srcOrd="0" destOrd="0" presId="urn:microsoft.com/office/officeart/2005/8/layout/radial5"/>
    <dgm:cxn modelId="{432A46F3-00B1-4E63-A195-C31029D7317E}" type="presOf" srcId="{75AC4042-3468-43DE-82AF-0DEEE84CC254}" destId="{8D270CBE-CF76-441C-AC3B-E02E1728AD54}" srcOrd="0" destOrd="0" presId="urn:microsoft.com/office/officeart/2005/8/layout/radial5"/>
    <dgm:cxn modelId="{80A71EF3-45A7-43CA-84AB-61792958F184}" type="presOf" srcId="{8761B2BA-BE83-45A1-AB23-7BBA6745E4E5}" destId="{E1A78FFB-366D-43C7-BCDC-B8095F85BB23}" srcOrd="0" destOrd="0" presId="urn:microsoft.com/office/officeart/2005/8/layout/radial5"/>
    <dgm:cxn modelId="{9B226C28-E3E5-4A0B-8ED2-9DBBE245D8ED}" type="presParOf" srcId="{8D270CBE-CF76-441C-AC3B-E02E1728AD54}" destId="{D993AE89-11E3-4F26-86E3-BABAA809A041}" srcOrd="0" destOrd="0" presId="urn:microsoft.com/office/officeart/2005/8/layout/radial5"/>
    <dgm:cxn modelId="{1D7734FD-9B88-4E37-9381-54246A7AAFC7}" type="presParOf" srcId="{8D270CBE-CF76-441C-AC3B-E02E1728AD54}" destId="{D288F496-C77D-42D8-B269-229567FD264C}" srcOrd="1" destOrd="0" presId="urn:microsoft.com/office/officeart/2005/8/layout/radial5"/>
    <dgm:cxn modelId="{F9700ADD-78BD-4B23-8662-36BB42B6EC2E}" type="presParOf" srcId="{D288F496-C77D-42D8-B269-229567FD264C}" destId="{036E649E-599F-4FE1-844C-66DB5E6B0C56}" srcOrd="0" destOrd="0" presId="urn:microsoft.com/office/officeart/2005/8/layout/radial5"/>
    <dgm:cxn modelId="{102F14CF-A469-4C79-AA08-B7FE0C2E8B0F}" type="presParOf" srcId="{8D270CBE-CF76-441C-AC3B-E02E1728AD54}" destId="{3BB6DF4E-314A-46BE-A150-7439B7E67295}" srcOrd="2" destOrd="0" presId="urn:microsoft.com/office/officeart/2005/8/layout/radial5"/>
    <dgm:cxn modelId="{D4A253ED-6154-4E16-8D41-D87ECEA961A9}" type="presParOf" srcId="{8D270CBE-CF76-441C-AC3B-E02E1728AD54}" destId="{9A8F0A3A-05BE-4C43-ADFE-1D1B6046BF6F}" srcOrd="3" destOrd="0" presId="urn:microsoft.com/office/officeart/2005/8/layout/radial5"/>
    <dgm:cxn modelId="{C8CBB44D-BE7E-49A5-971E-966A1373706F}" type="presParOf" srcId="{9A8F0A3A-05BE-4C43-ADFE-1D1B6046BF6F}" destId="{A1C95199-6C38-4568-B001-BECC05FA5E91}" srcOrd="0" destOrd="0" presId="urn:microsoft.com/office/officeart/2005/8/layout/radial5"/>
    <dgm:cxn modelId="{6E787B6E-B8B7-4805-AE73-6A0B7B4854C9}" type="presParOf" srcId="{8D270CBE-CF76-441C-AC3B-E02E1728AD54}" destId="{105A948A-450D-42CA-9939-904E8D62D4DB}" srcOrd="4" destOrd="0" presId="urn:microsoft.com/office/officeart/2005/8/layout/radial5"/>
    <dgm:cxn modelId="{53273322-795F-4EB9-847C-AADC0B0784B3}" type="presParOf" srcId="{8D270CBE-CF76-441C-AC3B-E02E1728AD54}" destId="{3C513615-3F90-4458-82ED-5EE976635428}" srcOrd="5" destOrd="0" presId="urn:microsoft.com/office/officeart/2005/8/layout/radial5"/>
    <dgm:cxn modelId="{E87D9E0B-583E-4F05-B2B6-B22DB84CE8BD}" type="presParOf" srcId="{3C513615-3F90-4458-82ED-5EE976635428}" destId="{A914A4AC-012D-4A35-8038-A56AEC61909F}" srcOrd="0" destOrd="0" presId="urn:microsoft.com/office/officeart/2005/8/layout/radial5"/>
    <dgm:cxn modelId="{5D68C625-DA97-4F94-A5BF-EC2D20BA7990}" type="presParOf" srcId="{8D270CBE-CF76-441C-AC3B-E02E1728AD54}" destId="{F8520D4B-6DE9-4D13-BD41-07174CF38E6B}" srcOrd="6" destOrd="0" presId="urn:microsoft.com/office/officeart/2005/8/layout/radial5"/>
    <dgm:cxn modelId="{CC748310-C99B-4C21-BEFA-28479E395A95}" type="presParOf" srcId="{8D270CBE-CF76-441C-AC3B-E02E1728AD54}" destId="{CEA84897-D4C7-4AC3-9756-043494FD04AE}" srcOrd="7" destOrd="0" presId="urn:microsoft.com/office/officeart/2005/8/layout/radial5"/>
    <dgm:cxn modelId="{8CC7838C-5FC3-402E-BB03-179175174C0F}" type="presParOf" srcId="{CEA84897-D4C7-4AC3-9756-043494FD04AE}" destId="{9B6E1AFA-D06C-4A43-8C0C-DD9721FE1ACB}" srcOrd="0" destOrd="0" presId="urn:microsoft.com/office/officeart/2005/8/layout/radial5"/>
    <dgm:cxn modelId="{74A895EF-73DB-4599-83A1-623C7770C78E}" type="presParOf" srcId="{8D270CBE-CF76-441C-AC3B-E02E1728AD54}" destId="{E1A78FFB-366D-43C7-BCDC-B8095F85BB23}"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AC4042-3468-43DE-82AF-0DEEE84CC254}"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CA"/>
        </a:p>
      </dgm:t>
    </dgm:pt>
    <dgm:pt modelId="{139943F7-A150-421F-9A8B-482C00692F41}">
      <dgm:prSet phldrT="[Text]" custT="1"/>
      <dgm:spPr>
        <a:solidFill>
          <a:srgbClr val="00C1DE"/>
        </a:solidFill>
        <a:ln w="19050">
          <a:solidFill>
            <a:srgbClr val="003152"/>
          </a:solidFill>
        </a:ln>
      </dgm:spPr>
      <dgm:t>
        <a:bodyPr/>
        <a:lstStyle/>
        <a:p>
          <a:r>
            <a:rPr lang="fr-CA" sz="1050" b="1" noProof="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Coûts totaux</a:t>
          </a:r>
          <a:endParaRPr lang="fr-CA" sz="1050" b="1" noProof="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1661D95B-9823-45ED-AD80-3D7ECF7665C9}" type="parTrans" cxnId="{F205A204-852C-408F-BD9D-AA2B73571158}">
      <dgm:prSet/>
      <dgm:spPr/>
      <dgm:t>
        <a:bodyPr/>
        <a:lstStyle/>
        <a:p>
          <a:endParaRPr lang="en-CA"/>
        </a:p>
      </dgm:t>
    </dgm:pt>
    <dgm:pt modelId="{FF4AD775-9E91-4AF9-A098-6F81235E9EF9}" type="sibTrans" cxnId="{F205A204-852C-408F-BD9D-AA2B73571158}">
      <dgm:prSet/>
      <dgm:spPr/>
      <dgm:t>
        <a:bodyPr/>
        <a:lstStyle/>
        <a:p>
          <a:endParaRPr lang="en-CA"/>
        </a:p>
      </dgm:t>
    </dgm:pt>
    <dgm:pt modelId="{FFFFCF85-0A5D-4010-91E0-7A3D22682DAB}">
      <dgm:prSet phldrT="[Text]" custT="1"/>
      <dgm:spPr>
        <a:solidFill>
          <a:srgbClr val="557FA6"/>
        </a:solidFill>
      </dgm:spPr>
      <dgm:t>
        <a:bodyPr/>
        <a:lstStyle/>
        <a:p>
          <a:r>
            <a:rPr lang="fr-CA" sz="800" noProof="0" dirty="0" smtClean="0">
              <a:latin typeface="Verdana" panose="020B0604030504040204" pitchFamily="34" charset="0"/>
              <a:ea typeface="Verdana" panose="020B0604030504040204" pitchFamily="34" charset="0"/>
              <a:cs typeface="Verdana" panose="020B0604030504040204" pitchFamily="34" charset="0"/>
            </a:rPr>
            <a:t>Coûts directs pour les patients</a:t>
          </a:r>
          <a:endParaRPr lang="fr-CA" sz="800" noProof="0" dirty="0">
            <a:latin typeface="Verdana" panose="020B0604030504040204" pitchFamily="34" charset="0"/>
            <a:ea typeface="Verdana" panose="020B0604030504040204" pitchFamily="34" charset="0"/>
            <a:cs typeface="Verdana" panose="020B0604030504040204" pitchFamily="34" charset="0"/>
          </a:endParaRPr>
        </a:p>
      </dgm:t>
    </dgm:pt>
    <dgm:pt modelId="{754779FD-1AAF-4B40-97BE-CC384B6379ED}" type="parTrans" cxnId="{DB29CF45-8330-4138-B4C3-2EB358533F6B}">
      <dgm:prSet custT="1"/>
      <dgm:spPr>
        <a:solidFill>
          <a:srgbClr val="557FA6"/>
        </a:solidFill>
      </dgm:spPr>
      <dgm:t>
        <a:bodyPr/>
        <a:lstStyle/>
        <a:p>
          <a:endParaRPr lang="en-CA" sz="100"/>
        </a:p>
      </dgm:t>
    </dgm:pt>
    <dgm:pt modelId="{BAFF3878-356B-4CE0-8256-313910571692}" type="sibTrans" cxnId="{DB29CF45-8330-4138-B4C3-2EB358533F6B}">
      <dgm:prSet/>
      <dgm:spPr/>
      <dgm:t>
        <a:bodyPr/>
        <a:lstStyle/>
        <a:p>
          <a:endParaRPr lang="en-CA"/>
        </a:p>
      </dgm:t>
    </dgm:pt>
    <dgm:pt modelId="{EACF6BCB-B1DD-4D11-8D7B-904CF1323C2F}">
      <dgm:prSet phldrT="[Text]" custT="1"/>
      <dgm:spPr>
        <a:solidFill>
          <a:srgbClr val="414F5C"/>
        </a:solidFill>
      </dgm:spPr>
      <dgm:t>
        <a:bodyPr/>
        <a:lstStyle/>
        <a:p>
          <a:r>
            <a:rPr lang="fr-CA" sz="800" noProof="0" dirty="0" smtClean="0">
              <a:latin typeface="Verdana" panose="020B0604030504040204" pitchFamily="34" charset="0"/>
              <a:ea typeface="Verdana" panose="020B0604030504040204" pitchFamily="34" charset="0"/>
              <a:cs typeface="Verdana" panose="020B0604030504040204" pitchFamily="34" charset="0"/>
            </a:rPr>
            <a:t>Coûts directs pour le système</a:t>
          </a:r>
          <a:endParaRPr lang="fr-CA" sz="800" noProof="0" dirty="0">
            <a:latin typeface="Verdana" panose="020B0604030504040204" pitchFamily="34" charset="0"/>
            <a:ea typeface="Verdana" panose="020B0604030504040204" pitchFamily="34" charset="0"/>
            <a:cs typeface="Verdana" panose="020B0604030504040204" pitchFamily="34" charset="0"/>
          </a:endParaRPr>
        </a:p>
      </dgm:t>
    </dgm:pt>
    <dgm:pt modelId="{5A1F57DE-7E75-432C-9C22-7C3C722C8694}" type="parTrans" cxnId="{CC72C0AC-456C-40BD-B75F-A18A3C1F42D1}">
      <dgm:prSet custT="1"/>
      <dgm:spPr>
        <a:solidFill>
          <a:srgbClr val="414F5C"/>
        </a:solidFill>
      </dgm:spPr>
      <dgm:t>
        <a:bodyPr/>
        <a:lstStyle/>
        <a:p>
          <a:endParaRPr lang="en-CA" sz="100"/>
        </a:p>
      </dgm:t>
    </dgm:pt>
    <dgm:pt modelId="{581A7E30-B180-4E01-8D60-75372C381B3A}" type="sibTrans" cxnId="{CC72C0AC-456C-40BD-B75F-A18A3C1F42D1}">
      <dgm:prSet/>
      <dgm:spPr/>
      <dgm:t>
        <a:bodyPr/>
        <a:lstStyle/>
        <a:p>
          <a:endParaRPr lang="en-CA"/>
        </a:p>
      </dgm:t>
    </dgm:pt>
    <dgm:pt modelId="{8761B2BA-BE83-45A1-AB23-7BBA6745E4E5}">
      <dgm:prSet phldrT="[Text]" custT="1"/>
      <dgm:spPr>
        <a:solidFill>
          <a:srgbClr val="998D5F"/>
        </a:solidFill>
      </dgm:spPr>
      <dgm:t>
        <a:bodyPr/>
        <a:lstStyle/>
        <a:p>
          <a:r>
            <a:rPr lang="fr-CA" sz="1000" noProof="0" dirty="0" smtClean="0">
              <a:latin typeface="Verdana" panose="020B0604030504040204" pitchFamily="34" charset="0"/>
              <a:ea typeface="Verdana" panose="020B0604030504040204" pitchFamily="34" charset="0"/>
              <a:cs typeface="Verdana" panose="020B0604030504040204" pitchFamily="34" charset="0"/>
            </a:rPr>
            <a:t>Coûts d’</a:t>
          </a:r>
          <a:r>
            <a:rPr lang="fr-CA" sz="1000" noProof="0" dirty="0" err="1" smtClean="0">
              <a:latin typeface="Verdana" panose="020B0604030504040204" pitchFamily="34" charset="0"/>
              <a:ea typeface="Verdana" panose="020B0604030504040204" pitchFamily="34" charset="0"/>
              <a:cs typeface="Verdana" panose="020B0604030504040204" pitchFamily="34" charset="0"/>
            </a:rPr>
            <a:t>oppor-tunité</a:t>
          </a:r>
          <a:endParaRPr lang="fr-CA" sz="1000" noProof="0" dirty="0">
            <a:latin typeface="Verdana" panose="020B0604030504040204" pitchFamily="34" charset="0"/>
            <a:ea typeface="Verdana" panose="020B0604030504040204" pitchFamily="34" charset="0"/>
            <a:cs typeface="Verdana" panose="020B0604030504040204" pitchFamily="34" charset="0"/>
          </a:endParaRPr>
        </a:p>
      </dgm:t>
    </dgm:pt>
    <dgm:pt modelId="{38AE5FCC-B224-4D44-8854-51B540260AA1}" type="parTrans" cxnId="{9E982BFE-6EC2-46C5-9674-4028D711D9F2}">
      <dgm:prSet custT="1"/>
      <dgm:spPr>
        <a:solidFill>
          <a:srgbClr val="998D5F"/>
        </a:solidFill>
      </dgm:spPr>
      <dgm:t>
        <a:bodyPr/>
        <a:lstStyle/>
        <a:p>
          <a:endParaRPr lang="en-CA" sz="100"/>
        </a:p>
      </dgm:t>
    </dgm:pt>
    <dgm:pt modelId="{E0DA465E-99CF-4FEE-9C9D-AC3353C19012}" type="sibTrans" cxnId="{9E982BFE-6EC2-46C5-9674-4028D711D9F2}">
      <dgm:prSet/>
      <dgm:spPr/>
      <dgm:t>
        <a:bodyPr/>
        <a:lstStyle/>
        <a:p>
          <a:endParaRPr lang="en-CA"/>
        </a:p>
      </dgm:t>
    </dgm:pt>
    <dgm:pt modelId="{98CE88F7-9FC6-4ADF-A165-B7A2B29B5494}">
      <dgm:prSet phldrT="[Text]" custT="1"/>
      <dgm:spPr>
        <a:solidFill>
          <a:srgbClr val="C8B385"/>
        </a:solidFill>
      </dgm:spPr>
      <dgm:t>
        <a:bodyPr/>
        <a:lstStyle/>
        <a:p>
          <a:r>
            <a:rPr lang="fr-CA" sz="800" noProof="0" dirty="0" smtClean="0">
              <a:latin typeface="Verdana" panose="020B0604030504040204" pitchFamily="34" charset="0"/>
              <a:ea typeface="Verdana" panose="020B0604030504040204" pitchFamily="34" charset="0"/>
              <a:cs typeface="Verdana" panose="020B0604030504040204" pitchFamily="34" charset="0"/>
            </a:rPr>
            <a:t>Coûts et préjudices en aval</a:t>
          </a:r>
          <a:endParaRPr lang="fr-CA" sz="800" noProof="0" dirty="0">
            <a:latin typeface="Verdana" panose="020B0604030504040204" pitchFamily="34" charset="0"/>
            <a:ea typeface="Verdana" panose="020B0604030504040204" pitchFamily="34" charset="0"/>
            <a:cs typeface="Verdana" panose="020B0604030504040204" pitchFamily="34" charset="0"/>
          </a:endParaRPr>
        </a:p>
      </dgm:t>
    </dgm:pt>
    <dgm:pt modelId="{CB07A53B-6B0C-4DF1-B8B0-AED352D69C52}" type="sibTrans" cxnId="{EFCDF3AB-7A47-40E2-B90D-9F69C65D95D9}">
      <dgm:prSet/>
      <dgm:spPr/>
      <dgm:t>
        <a:bodyPr/>
        <a:lstStyle/>
        <a:p>
          <a:endParaRPr lang="en-CA"/>
        </a:p>
      </dgm:t>
    </dgm:pt>
    <dgm:pt modelId="{C7149265-AD6C-4394-9A3B-921088365D7E}" type="parTrans" cxnId="{EFCDF3AB-7A47-40E2-B90D-9F69C65D95D9}">
      <dgm:prSet custT="1"/>
      <dgm:spPr>
        <a:solidFill>
          <a:srgbClr val="C8B385"/>
        </a:solidFill>
      </dgm:spPr>
      <dgm:t>
        <a:bodyPr/>
        <a:lstStyle/>
        <a:p>
          <a:endParaRPr lang="en-CA" sz="100"/>
        </a:p>
      </dgm:t>
    </dgm:pt>
    <dgm:pt modelId="{8D270CBE-CF76-441C-AC3B-E02E1728AD54}" type="pres">
      <dgm:prSet presAssocID="{75AC4042-3468-43DE-82AF-0DEEE84CC254}" presName="Name0" presStyleCnt="0">
        <dgm:presLayoutVars>
          <dgm:chMax val="1"/>
          <dgm:dir/>
          <dgm:animLvl val="ctr"/>
          <dgm:resizeHandles val="exact"/>
        </dgm:presLayoutVars>
      </dgm:prSet>
      <dgm:spPr/>
      <dgm:t>
        <a:bodyPr/>
        <a:lstStyle/>
        <a:p>
          <a:endParaRPr lang="en-CA"/>
        </a:p>
      </dgm:t>
    </dgm:pt>
    <dgm:pt modelId="{D993AE89-11E3-4F26-86E3-BABAA809A041}" type="pres">
      <dgm:prSet presAssocID="{139943F7-A150-421F-9A8B-482C00692F41}" presName="centerShape" presStyleLbl="node0" presStyleIdx="0" presStyleCnt="1" custLinFactNeighborY="559"/>
      <dgm:spPr/>
      <dgm:t>
        <a:bodyPr/>
        <a:lstStyle/>
        <a:p>
          <a:endParaRPr lang="en-CA"/>
        </a:p>
      </dgm:t>
    </dgm:pt>
    <dgm:pt modelId="{D288F496-C77D-42D8-B269-229567FD264C}" type="pres">
      <dgm:prSet presAssocID="{754779FD-1AAF-4B40-97BE-CC384B6379ED}" presName="parTrans" presStyleLbl="sibTrans2D1" presStyleIdx="0" presStyleCnt="4" custAng="10800000"/>
      <dgm:spPr/>
      <dgm:t>
        <a:bodyPr/>
        <a:lstStyle/>
        <a:p>
          <a:endParaRPr lang="en-CA"/>
        </a:p>
      </dgm:t>
    </dgm:pt>
    <dgm:pt modelId="{036E649E-599F-4FE1-844C-66DB5E6B0C56}" type="pres">
      <dgm:prSet presAssocID="{754779FD-1AAF-4B40-97BE-CC384B6379ED}" presName="connectorText" presStyleLbl="sibTrans2D1" presStyleIdx="0" presStyleCnt="4"/>
      <dgm:spPr/>
      <dgm:t>
        <a:bodyPr/>
        <a:lstStyle/>
        <a:p>
          <a:endParaRPr lang="en-CA"/>
        </a:p>
      </dgm:t>
    </dgm:pt>
    <dgm:pt modelId="{3BB6DF4E-314A-46BE-A150-7439B7E67295}" type="pres">
      <dgm:prSet presAssocID="{FFFFCF85-0A5D-4010-91E0-7A3D22682DAB}" presName="node" presStyleLbl="node1" presStyleIdx="0" presStyleCnt="4">
        <dgm:presLayoutVars>
          <dgm:bulletEnabled val="1"/>
        </dgm:presLayoutVars>
      </dgm:prSet>
      <dgm:spPr/>
      <dgm:t>
        <a:bodyPr/>
        <a:lstStyle/>
        <a:p>
          <a:endParaRPr lang="en-CA"/>
        </a:p>
      </dgm:t>
    </dgm:pt>
    <dgm:pt modelId="{9A8F0A3A-05BE-4C43-ADFE-1D1B6046BF6F}" type="pres">
      <dgm:prSet presAssocID="{5A1F57DE-7E75-432C-9C22-7C3C722C8694}" presName="parTrans" presStyleLbl="sibTrans2D1" presStyleIdx="1" presStyleCnt="4" custAng="10800000"/>
      <dgm:spPr/>
      <dgm:t>
        <a:bodyPr/>
        <a:lstStyle/>
        <a:p>
          <a:endParaRPr lang="en-CA"/>
        </a:p>
      </dgm:t>
    </dgm:pt>
    <dgm:pt modelId="{A1C95199-6C38-4568-B001-BECC05FA5E91}" type="pres">
      <dgm:prSet presAssocID="{5A1F57DE-7E75-432C-9C22-7C3C722C8694}" presName="connectorText" presStyleLbl="sibTrans2D1" presStyleIdx="1" presStyleCnt="4"/>
      <dgm:spPr/>
      <dgm:t>
        <a:bodyPr/>
        <a:lstStyle/>
        <a:p>
          <a:endParaRPr lang="en-CA"/>
        </a:p>
      </dgm:t>
    </dgm:pt>
    <dgm:pt modelId="{105A948A-450D-42CA-9939-904E8D62D4DB}" type="pres">
      <dgm:prSet presAssocID="{EACF6BCB-B1DD-4D11-8D7B-904CF1323C2F}" presName="node" presStyleLbl="node1" presStyleIdx="1" presStyleCnt="4">
        <dgm:presLayoutVars>
          <dgm:bulletEnabled val="1"/>
        </dgm:presLayoutVars>
      </dgm:prSet>
      <dgm:spPr/>
      <dgm:t>
        <a:bodyPr/>
        <a:lstStyle/>
        <a:p>
          <a:endParaRPr lang="en-CA"/>
        </a:p>
      </dgm:t>
    </dgm:pt>
    <dgm:pt modelId="{3C513615-3F90-4458-82ED-5EE976635428}" type="pres">
      <dgm:prSet presAssocID="{C7149265-AD6C-4394-9A3B-921088365D7E}" presName="parTrans" presStyleLbl="sibTrans2D1" presStyleIdx="2" presStyleCnt="4" custAng="10800000"/>
      <dgm:spPr/>
      <dgm:t>
        <a:bodyPr/>
        <a:lstStyle/>
        <a:p>
          <a:endParaRPr lang="en-CA"/>
        </a:p>
      </dgm:t>
    </dgm:pt>
    <dgm:pt modelId="{A914A4AC-012D-4A35-8038-A56AEC61909F}" type="pres">
      <dgm:prSet presAssocID="{C7149265-AD6C-4394-9A3B-921088365D7E}" presName="connectorText" presStyleLbl="sibTrans2D1" presStyleIdx="2" presStyleCnt="4"/>
      <dgm:spPr/>
      <dgm:t>
        <a:bodyPr/>
        <a:lstStyle/>
        <a:p>
          <a:endParaRPr lang="en-CA"/>
        </a:p>
      </dgm:t>
    </dgm:pt>
    <dgm:pt modelId="{F8520D4B-6DE9-4D13-BD41-07174CF38E6B}" type="pres">
      <dgm:prSet presAssocID="{98CE88F7-9FC6-4ADF-A165-B7A2B29B5494}" presName="node" presStyleLbl="node1" presStyleIdx="2" presStyleCnt="4">
        <dgm:presLayoutVars>
          <dgm:bulletEnabled val="1"/>
        </dgm:presLayoutVars>
      </dgm:prSet>
      <dgm:spPr/>
      <dgm:t>
        <a:bodyPr/>
        <a:lstStyle/>
        <a:p>
          <a:endParaRPr lang="en-CA"/>
        </a:p>
      </dgm:t>
    </dgm:pt>
    <dgm:pt modelId="{CEA84897-D4C7-4AC3-9756-043494FD04AE}" type="pres">
      <dgm:prSet presAssocID="{38AE5FCC-B224-4D44-8854-51B540260AA1}" presName="parTrans" presStyleLbl="sibTrans2D1" presStyleIdx="3" presStyleCnt="4" custAng="10800000"/>
      <dgm:spPr/>
      <dgm:t>
        <a:bodyPr/>
        <a:lstStyle/>
        <a:p>
          <a:endParaRPr lang="en-CA"/>
        </a:p>
      </dgm:t>
    </dgm:pt>
    <dgm:pt modelId="{9B6E1AFA-D06C-4A43-8C0C-DD9721FE1ACB}" type="pres">
      <dgm:prSet presAssocID="{38AE5FCC-B224-4D44-8854-51B540260AA1}" presName="connectorText" presStyleLbl="sibTrans2D1" presStyleIdx="3" presStyleCnt="4"/>
      <dgm:spPr/>
      <dgm:t>
        <a:bodyPr/>
        <a:lstStyle/>
        <a:p>
          <a:endParaRPr lang="en-CA"/>
        </a:p>
      </dgm:t>
    </dgm:pt>
    <dgm:pt modelId="{E1A78FFB-366D-43C7-BCDC-B8095F85BB23}" type="pres">
      <dgm:prSet presAssocID="{8761B2BA-BE83-45A1-AB23-7BBA6745E4E5}" presName="node" presStyleLbl="node1" presStyleIdx="3" presStyleCnt="4">
        <dgm:presLayoutVars>
          <dgm:bulletEnabled val="1"/>
        </dgm:presLayoutVars>
      </dgm:prSet>
      <dgm:spPr/>
      <dgm:t>
        <a:bodyPr/>
        <a:lstStyle/>
        <a:p>
          <a:endParaRPr lang="en-CA"/>
        </a:p>
      </dgm:t>
    </dgm:pt>
  </dgm:ptLst>
  <dgm:cxnLst>
    <dgm:cxn modelId="{F205A204-852C-408F-BD9D-AA2B73571158}" srcId="{75AC4042-3468-43DE-82AF-0DEEE84CC254}" destId="{139943F7-A150-421F-9A8B-482C00692F41}" srcOrd="0" destOrd="0" parTransId="{1661D95B-9823-45ED-AD80-3D7ECF7665C9}" sibTransId="{FF4AD775-9E91-4AF9-A098-6F81235E9EF9}"/>
    <dgm:cxn modelId="{71CB6DE0-BDCA-4E7F-BC83-FBDBB34115A9}" type="presOf" srcId="{C7149265-AD6C-4394-9A3B-921088365D7E}" destId="{3C513615-3F90-4458-82ED-5EE976635428}" srcOrd="0" destOrd="0" presId="urn:microsoft.com/office/officeart/2005/8/layout/radial5"/>
    <dgm:cxn modelId="{DB29CF45-8330-4138-B4C3-2EB358533F6B}" srcId="{139943F7-A150-421F-9A8B-482C00692F41}" destId="{FFFFCF85-0A5D-4010-91E0-7A3D22682DAB}" srcOrd="0" destOrd="0" parTransId="{754779FD-1AAF-4B40-97BE-CC384B6379ED}" sibTransId="{BAFF3878-356B-4CE0-8256-313910571692}"/>
    <dgm:cxn modelId="{3ABA0373-5B78-4BF8-A9D4-1D96A99021B6}" type="presOf" srcId="{98CE88F7-9FC6-4ADF-A165-B7A2B29B5494}" destId="{F8520D4B-6DE9-4D13-BD41-07174CF38E6B}" srcOrd="0" destOrd="0" presId="urn:microsoft.com/office/officeart/2005/8/layout/radial5"/>
    <dgm:cxn modelId="{5B78BB43-D580-45C1-A602-7E6C2F6C7957}" type="presOf" srcId="{5A1F57DE-7E75-432C-9C22-7C3C722C8694}" destId="{A1C95199-6C38-4568-B001-BECC05FA5E91}" srcOrd="1" destOrd="0" presId="urn:microsoft.com/office/officeart/2005/8/layout/radial5"/>
    <dgm:cxn modelId="{2428647B-A413-4B89-9D0A-8093A819076C}" type="presOf" srcId="{139943F7-A150-421F-9A8B-482C00692F41}" destId="{D993AE89-11E3-4F26-86E3-BABAA809A041}" srcOrd="0" destOrd="0" presId="urn:microsoft.com/office/officeart/2005/8/layout/radial5"/>
    <dgm:cxn modelId="{F3B69412-589E-4595-AFE0-D21B8142F0C3}" type="presOf" srcId="{FFFFCF85-0A5D-4010-91E0-7A3D22682DAB}" destId="{3BB6DF4E-314A-46BE-A150-7439B7E67295}" srcOrd="0" destOrd="0" presId="urn:microsoft.com/office/officeart/2005/8/layout/radial5"/>
    <dgm:cxn modelId="{EFCDF3AB-7A47-40E2-B90D-9F69C65D95D9}" srcId="{139943F7-A150-421F-9A8B-482C00692F41}" destId="{98CE88F7-9FC6-4ADF-A165-B7A2B29B5494}" srcOrd="2" destOrd="0" parTransId="{C7149265-AD6C-4394-9A3B-921088365D7E}" sibTransId="{CB07A53B-6B0C-4DF1-B8B0-AED352D69C52}"/>
    <dgm:cxn modelId="{6D5C8F4B-07E7-497F-8C06-83FA67B12E9A}" type="presOf" srcId="{C7149265-AD6C-4394-9A3B-921088365D7E}" destId="{A914A4AC-012D-4A35-8038-A56AEC61909F}" srcOrd="1" destOrd="0" presId="urn:microsoft.com/office/officeart/2005/8/layout/radial5"/>
    <dgm:cxn modelId="{F9953133-FAB8-4A22-AA43-26DCAB7CCF4F}" type="presOf" srcId="{EACF6BCB-B1DD-4D11-8D7B-904CF1323C2F}" destId="{105A948A-450D-42CA-9939-904E8D62D4DB}" srcOrd="0" destOrd="0" presId="urn:microsoft.com/office/officeart/2005/8/layout/radial5"/>
    <dgm:cxn modelId="{369CF3BB-B3EB-45E4-A996-A491F1692F87}" type="presOf" srcId="{754779FD-1AAF-4B40-97BE-CC384B6379ED}" destId="{036E649E-599F-4FE1-844C-66DB5E6B0C56}" srcOrd="1" destOrd="0" presId="urn:microsoft.com/office/officeart/2005/8/layout/radial5"/>
    <dgm:cxn modelId="{96850BF1-8276-47C9-AE60-74B09BFF0869}" type="presOf" srcId="{8761B2BA-BE83-45A1-AB23-7BBA6745E4E5}" destId="{E1A78FFB-366D-43C7-BCDC-B8095F85BB23}" srcOrd="0" destOrd="0" presId="urn:microsoft.com/office/officeart/2005/8/layout/radial5"/>
    <dgm:cxn modelId="{9E982BFE-6EC2-46C5-9674-4028D711D9F2}" srcId="{139943F7-A150-421F-9A8B-482C00692F41}" destId="{8761B2BA-BE83-45A1-AB23-7BBA6745E4E5}" srcOrd="3" destOrd="0" parTransId="{38AE5FCC-B224-4D44-8854-51B540260AA1}" sibTransId="{E0DA465E-99CF-4FEE-9C9D-AC3353C19012}"/>
    <dgm:cxn modelId="{F0178464-3ACC-44C6-8310-F4496BCA1B4A}" type="presOf" srcId="{5A1F57DE-7E75-432C-9C22-7C3C722C8694}" destId="{9A8F0A3A-05BE-4C43-ADFE-1D1B6046BF6F}" srcOrd="0" destOrd="0" presId="urn:microsoft.com/office/officeart/2005/8/layout/radial5"/>
    <dgm:cxn modelId="{AC3520E3-666F-4AFB-99E1-C8545D1E249F}" type="presOf" srcId="{754779FD-1AAF-4B40-97BE-CC384B6379ED}" destId="{D288F496-C77D-42D8-B269-229567FD264C}" srcOrd="0" destOrd="0" presId="urn:microsoft.com/office/officeart/2005/8/layout/radial5"/>
    <dgm:cxn modelId="{CC72C0AC-456C-40BD-B75F-A18A3C1F42D1}" srcId="{139943F7-A150-421F-9A8B-482C00692F41}" destId="{EACF6BCB-B1DD-4D11-8D7B-904CF1323C2F}" srcOrd="1" destOrd="0" parTransId="{5A1F57DE-7E75-432C-9C22-7C3C722C8694}" sibTransId="{581A7E30-B180-4E01-8D60-75372C381B3A}"/>
    <dgm:cxn modelId="{C9967822-2EB9-4A31-B36D-EDD8D02275DA}" type="presOf" srcId="{75AC4042-3468-43DE-82AF-0DEEE84CC254}" destId="{8D270CBE-CF76-441C-AC3B-E02E1728AD54}" srcOrd="0" destOrd="0" presId="urn:microsoft.com/office/officeart/2005/8/layout/radial5"/>
    <dgm:cxn modelId="{3FDA4C23-0B97-4344-ACCD-49AEDF58CBD7}" type="presOf" srcId="{38AE5FCC-B224-4D44-8854-51B540260AA1}" destId="{9B6E1AFA-D06C-4A43-8C0C-DD9721FE1ACB}" srcOrd="1" destOrd="0" presId="urn:microsoft.com/office/officeart/2005/8/layout/radial5"/>
    <dgm:cxn modelId="{EA17BD02-0DA1-46EE-A7F0-5E1E47928D50}" type="presOf" srcId="{38AE5FCC-B224-4D44-8854-51B540260AA1}" destId="{CEA84897-D4C7-4AC3-9756-043494FD04AE}" srcOrd="0" destOrd="0" presId="urn:microsoft.com/office/officeart/2005/8/layout/radial5"/>
    <dgm:cxn modelId="{05568626-DC5D-439B-8139-9B5CD447F512}" type="presParOf" srcId="{8D270CBE-CF76-441C-AC3B-E02E1728AD54}" destId="{D993AE89-11E3-4F26-86E3-BABAA809A041}" srcOrd="0" destOrd="0" presId="urn:microsoft.com/office/officeart/2005/8/layout/radial5"/>
    <dgm:cxn modelId="{99E52351-AC44-42F1-8BE0-F27C81117227}" type="presParOf" srcId="{8D270CBE-CF76-441C-AC3B-E02E1728AD54}" destId="{D288F496-C77D-42D8-B269-229567FD264C}" srcOrd="1" destOrd="0" presId="urn:microsoft.com/office/officeart/2005/8/layout/radial5"/>
    <dgm:cxn modelId="{8DC5AED0-DDDB-4FF4-95A1-C6821CA7664D}" type="presParOf" srcId="{D288F496-C77D-42D8-B269-229567FD264C}" destId="{036E649E-599F-4FE1-844C-66DB5E6B0C56}" srcOrd="0" destOrd="0" presId="urn:microsoft.com/office/officeart/2005/8/layout/radial5"/>
    <dgm:cxn modelId="{85CBEDB0-DEEF-43F3-A555-8057703AE601}" type="presParOf" srcId="{8D270CBE-CF76-441C-AC3B-E02E1728AD54}" destId="{3BB6DF4E-314A-46BE-A150-7439B7E67295}" srcOrd="2" destOrd="0" presId="urn:microsoft.com/office/officeart/2005/8/layout/radial5"/>
    <dgm:cxn modelId="{94099E99-444A-4866-ABBE-1312D44F924C}" type="presParOf" srcId="{8D270CBE-CF76-441C-AC3B-E02E1728AD54}" destId="{9A8F0A3A-05BE-4C43-ADFE-1D1B6046BF6F}" srcOrd="3" destOrd="0" presId="urn:microsoft.com/office/officeart/2005/8/layout/radial5"/>
    <dgm:cxn modelId="{450375B6-7B60-4074-BBED-9924158E2191}" type="presParOf" srcId="{9A8F0A3A-05BE-4C43-ADFE-1D1B6046BF6F}" destId="{A1C95199-6C38-4568-B001-BECC05FA5E91}" srcOrd="0" destOrd="0" presId="urn:microsoft.com/office/officeart/2005/8/layout/radial5"/>
    <dgm:cxn modelId="{E4680E5A-2A1A-4A02-8EEB-D8613394EEBF}" type="presParOf" srcId="{8D270CBE-CF76-441C-AC3B-E02E1728AD54}" destId="{105A948A-450D-42CA-9939-904E8D62D4DB}" srcOrd="4" destOrd="0" presId="urn:microsoft.com/office/officeart/2005/8/layout/radial5"/>
    <dgm:cxn modelId="{E0ABDD60-B105-413B-B370-0CC25DDE1EB8}" type="presParOf" srcId="{8D270CBE-CF76-441C-AC3B-E02E1728AD54}" destId="{3C513615-3F90-4458-82ED-5EE976635428}" srcOrd="5" destOrd="0" presId="urn:microsoft.com/office/officeart/2005/8/layout/radial5"/>
    <dgm:cxn modelId="{C432227F-DE19-4A1C-871D-4E88153E20D3}" type="presParOf" srcId="{3C513615-3F90-4458-82ED-5EE976635428}" destId="{A914A4AC-012D-4A35-8038-A56AEC61909F}" srcOrd="0" destOrd="0" presId="urn:microsoft.com/office/officeart/2005/8/layout/radial5"/>
    <dgm:cxn modelId="{90AD6CE7-27E1-4C79-BAFC-F2A252ABF1D7}" type="presParOf" srcId="{8D270CBE-CF76-441C-AC3B-E02E1728AD54}" destId="{F8520D4B-6DE9-4D13-BD41-07174CF38E6B}" srcOrd="6" destOrd="0" presId="urn:microsoft.com/office/officeart/2005/8/layout/radial5"/>
    <dgm:cxn modelId="{FCD9DD96-D302-4DEB-B0D0-79E562CF95A7}" type="presParOf" srcId="{8D270CBE-CF76-441C-AC3B-E02E1728AD54}" destId="{CEA84897-D4C7-4AC3-9756-043494FD04AE}" srcOrd="7" destOrd="0" presId="urn:microsoft.com/office/officeart/2005/8/layout/radial5"/>
    <dgm:cxn modelId="{C5106F5F-624F-4225-9E1E-FF68BF8E1CDA}" type="presParOf" srcId="{CEA84897-D4C7-4AC3-9756-043494FD04AE}" destId="{9B6E1AFA-D06C-4A43-8C0C-DD9721FE1ACB}" srcOrd="0" destOrd="0" presId="urn:microsoft.com/office/officeart/2005/8/layout/radial5"/>
    <dgm:cxn modelId="{43296F39-1F05-4A5E-99AB-FD3ABFF650E3}" type="presParOf" srcId="{8D270CBE-CF76-441C-AC3B-E02E1728AD54}" destId="{E1A78FFB-366D-43C7-BCDC-B8095F85BB23}"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AF552-AD2D-4352-ACA7-584727D8882F}">
      <dsp:nvSpPr>
        <dsp:cNvPr id="0" name=""/>
        <dsp:cNvSpPr/>
      </dsp:nvSpPr>
      <dsp:spPr>
        <a:xfrm>
          <a:off x="2587780" y="1300116"/>
          <a:ext cx="1800006" cy="1080004"/>
        </a:xfrm>
        <a:prstGeom prst="hexagon">
          <a:avLst>
            <a:gd name="adj" fmla="val 28570"/>
            <a:gd name="vf" fmla="val 115470"/>
          </a:avLst>
        </a:prstGeom>
        <a:solidFill>
          <a:srgbClr val="EF75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b="1" kern="1200" dirty="0">
              <a:solidFill>
                <a:srgbClr val="002060"/>
              </a:solidFill>
              <a:latin typeface="Verdana" panose="020B0604030504040204" pitchFamily="34" charset="0"/>
            </a:rPr>
            <a:t>Qualité</a:t>
          </a:r>
        </a:p>
      </dsp:txBody>
      <dsp:txXfrm>
        <a:off x="2840633" y="1451828"/>
        <a:ext cx="1294300" cy="776580"/>
      </dsp:txXfrm>
    </dsp:sp>
    <dsp:sp modelId="{A7B6AFEB-21C8-4950-9521-1CF992126181}">
      <dsp:nvSpPr>
        <dsp:cNvPr id="0" name=""/>
        <dsp:cNvSpPr/>
      </dsp:nvSpPr>
      <dsp:spPr>
        <a:xfrm>
          <a:off x="3783928" y="501421"/>
          <a:ext cx="576737" cy="49693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F49839-F780-46C0-8F90-48875AB6ECD3}">
      <dsp:nvSpPr>
        <dsp:cNvPr id="0" name=""/>
        <dsp:cNvSpPr/>
      </dsp:nvSpPr>
      <dsp:spPr>
        <a:xfrm>
          <a:off x="2572681" y="219620"/>
          <a:ext cx="1800000" cy="1079997"/>
        </a:xfrm>
        <a:prstGeom prst="hexagon">
          <a:avLst>
            <a:gd name="adj" fmla="val 28570"/>
            <a:gd name="vf" fmla="val 115470"/>
          </a:avLst>
        </a:prstGeom>
        <a:solidFill>
          <a:srgbClr val="0031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latin typeface="Verdana" panose="020B0604030504040204" pitchFamily="34" charset="0"/>
            </a:rPr>
            <a:t>Équité</a:t>
          </a:r>
        </a:p>
      </dsp:txBody>
      <dsp:txXfrm>
        <a:off x="2825533" y="371331"/>
        <a:ext cx="1294296" cy="776575"/>
      </dsp:txXfrm>
    </dsp:sp>
    <dsp:sp modelId="{171643EB-536B-45FD-814B-08F5905ED5B5}">
      <dsp:nvSpPr>
        <dsp:cNvPr id="0" name=""/>
        <dsp:cNvSpPr/>
      </dsp:nvSpPr>
      <dsp:spPr>
        <a:xfrm>
          <a:off x="4548461" y="1499008"/>
          <a:ext cx="576737" cy="49693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D6D16-77CD-4DE0-8893-1D1763DE91E7}">
      <dsp:nvSpPr>
        <dsp:cNvPr id="0" name=""/>
        <dsp:cNvSpPr/>
      </dsp:nvSpPr>
      <dsp:spPr>
        <a:xfrm>
          <a:off x="4086025" y="746259"/>
          <a:ext cx="1800000" cy="1079997"/>
        </a:xfrm>
        <a:prstGeom prst="hexagon">
          <a:avLst>
            <a:gd name="adj" fmla="val 28570"/>
            <a:gd name="vf" fmla="val 115470"/>
          </a:avLst>
        </a:prstGeom>
        <a:solidFill>
          <a:srgbClr val="414F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CA" sz="1600" kern="1200" dirty="0">
              <a:latin typeface="Verdana" panose="020B0604030504040204" pitchFamily="34" charset="0"/>
            </a:rPr>
            <a:t>Opportunité</a:t>
          </a:r>
        </a:p>
      </dsp:txBody>
      <dsp:txXfrm>
        <a:off x="4338877" y="897970"/>
        <a:ext cx="1294296" cy="776575"/>
      </dsp:txXfrm>
    </dsp:sp>
    <dsp:sp modelId="{498D2DD0-1D9F-4928-AF15-BD2807DC13CF}">
      <dsp:nvSpPr>
        <dsp:cNvPr id="0" name=""/>
        <dsp:cNvSpPr/>
      </dsp:nvSpPr>
      <dsp:spPr>
        <a:xfrm>
          <a:off x="4080884" y="2547680"/>
          <a:ext cx="576737" cy="496935"/>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81DA9610-F98E-420F-8EF9-A2035BA8B5A1}">
      <dsp:nvSpPr>
        <dsp:cNvPr id="0" name=""/>
        <dsp:cNvSpPr/>
      </dsp:nvSpPr>
      <dsp:spPr>
        <a:xfrm>
          <a:off x="4090610" y="1838242"/>
          <a:ext cx="1800000" cy="1079997"/>
        </a:xfrm>
        <a:prstGeom prst="hexagon">
          <a:avLst>
            <a:gd name="adj" fmla="val 28570"/>
            <a:gd name="vf" fmla="val 115470"/>
          </a:avLst>
        </a:prstGeom>
        <a:solidFill>
          <a:srgbClr val="557F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latin typeface="Verdana" panose="020B0604030504040204" pitchFamily="34" charset="0"/>
            </a:rPr>
            <a:t>Efficience</a:t>
          </a:r>
        </a:p>
      </dsp:txBody>
      <dsp:txXfrm>
        <a:off x="4343462" y="1989953"/>
        <a:ext cx="1294296" cy="776575"/>
      </dsp:txXfrm>
    </dsp:sp>
    <dsp:sp modelId="{935F73DE-1BF5-43DE-95BA-A383A3D42D29}">
      <dsp:nvSpPr>
        <dsp:cNvPr id="0" name=""/>
        <dsp:cNvSpPr/>
      </dsp:nvSpPr>
      <dsp:spPr>
        <a:xfrm>
          <a:off x="2921009" y="2656536"/>
          <a:ext cx="576737" cy="49693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291D9D-64E5-4BEF-AAC0-4C5385148020}">
      <dsp:nvSpPr>
        <dsp:cNvPr id="0" name=""/>
        <dsp:cNvSpPr/>
      </dsp:nvSpPr>
      <dsp:spPr>
        <a:xfrm>
          <a:off x="2592348" y="2382089"/>
          <a:ext cx="1800000" cy="1079997"/>
        </a:xfrm>
        <a:prstGeom prst="hexagon">
          <a:avLst>
            <a:gd name="adj" fmla="val 28570"/>
            <a:gd name="vf" fmla="val 115470"/>
          </a:avLst>
        </a:prstGeom>
        <a:solidFill>
          <a:srgbClr val="BBC7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smtClean="0">
              <a:latin typeface="Verdana" panose="020B0604030504040204" pitchFamily="34" charset="0"/>
            </a:rPr>
            <a:t>Efficacité</a:t>
          </a:r>
          <a:endParaRPr lang="fr-CA" sz="1800" kern="1200" dirty="0">
            <a:latin typeface="Verdana" panose="020B0604030504040204" pitchFamily="34" charset="0"/>
            <a:ea typeface="Verdana" panose="020B0604030504040204" pitchFamily="34" charset="0"/>
            <a:cs typeface="Verdana" panose="020B0604030504040204" pitchFamily="34" charset="0"/>
          </a:endParaRPr>
        </a:p>
      </dsp:txBody>
      <dsp:txXfrm>
        <a:off x="2845200" y="2533800"/>
        <a:ext cx="1294296" cy="776575"/>
      </dsp:txXfrm>
    </dsp:sp>
    <dsp:sp modelId="{1EFB9D98-3A10-4E4D-A21C-C60E9B05A8A6}">
      <dsp:nvSpPr>
        <dsp:cNvPr id="0" name=""/>
        <dsp:cNvSpPr/>
      </dsp:nvSpPr>
      <dsp:spPr>
        <a:xfrm>
          <a:off x="2092111" y="1727904"/>
          <a:ext cx="576737" cy="496935"/>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C741645-F2D9-49D2-A48E-676FA1751C01}">
      <dsp:nvSpPr>
        <dsp:cNvPr id="0" name=""/>
        <dsp:cNvSpPr/>
      </dsp:nvSpPr>
      <dsp:spPr>
        <a:xfrm>
          <a:off x="1100540" y="1836539"/>
          <a:ext cx="1800000" cy="1079997"/>
        </a:xfrm>
        <a:prstGeom prst="hexagon">
          <a:avLst>
            <a:gd name="adj" fmla="val 28570"/>
            <a:gd name="vf" fmla="val 115470"/>
          </a:avLst>
        </a:prstGeom>
        <a:solidFill>
          <a:srgbClr val="998D5F"/>
        </a:solidFill>
        <a:ln w="12700" cap="flat" cmpd="sng" algn="ctr">
          <a:solidFill>
            <a:srgbClr val="D8DFE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latin typeface="Verdana" panose="020B0604030504040204" pitchFamily="34" charset="0"/>
            </a:rPr>
            <a:t>Accent sur le patient</a:t>
          </a:r>
          <a:endParaRPr lang="fr-CA" sz="1800" kern="1200" dirty="0">
            <a:latin typeface="Verdana" panose="020B0604030504040204" pitchFamily="34" charset="0"/>
            <a:ea typeface="Verdana" panose="020B0604030504040204" pitchFamily="34" charset="0"/>
            <a:cs typeface="Verdana" panose="020B0604030504040204" pitchFamily="34" charset="0"/>
          </a:endParaRPr>
        </a:p>
      </dsp:txBody>
      <dsp:txXfrm>
        <a:off x="1353392" y="1988250"/>
        <a:ext cx="1294296" cy="776575"/>
      </dsp:txXfrm>
    </dsp:sp>
    <dsp:sp modelId="{972E4866-1458-48ED-AD60-2B39477AF9CA}">
      <dsp:nvSpPr>
        <dsp:cNvPr id="0" name=""/>
        <dsp:cNvSpPr/>
      </dsp:nvSpPr>
      <dsp:spPr>
        <a:xfrm>
          <a:off x="1088214" y="756537"/>
          <a:ext cx="1800000" cy="1079997"/>
        </a:xfrm>
        <a:prstGeom prst="hexagon">
          <a:avLst>
            <a:gd name="adj" fmla="val 28570"/>
            <a:gd name="vf" fmla="val 115470"/>
          </a:avLst>
        </a:prstGeom>
        <a:solidFill>
          <a:srgbClr val="C8B3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latin typeface="Verdana" panose="020B0604030504040204" pitchFamily="34" charset="0"/>
            </a:rPr>
            <a:t>Sécurité</a:t>
          </a:r>
        </a:p>
      </dsp:txBody>
      <dsp:txXfrm>
        <a:off x="1341066" y="908248"/>
        <a:ext cx="1294296" cy="776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3AE89-11E3-4F26-86E3-BABAA809A041}">
      <dsp:nvSpPr>
        <dsp:cNvPr id="0" name=""/>
        <dsp:cNvSpPr/>
      </dsp:nvSpPr>
      <dsp:spPr>
        <a:xfrm>
          <a:off x="2548401" y="1723446"/>
          <a:ext cx="1214111" cy="1214111"/>
        </a:xfrm>
        <a:prstGeom prst="ellipse">
          <a:avLst/>
        </a:prstGeom>
        <a:solidFill>
          <a:srgbClr val="00C1DE"/>
        </a:solidFill>
        <a:ln w="19050" cap="flat" cmpd="sng" algn="ctr">
          <a:solidFill>
            <a:srgbClr val="0031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b="1" kern="1200" dirty="0">
              <a:solidFill>
                <a:srgbClr val="002060"/>
              </a:solidFill>
              <a:latin typeface="Verdana" panose="020B0604030504040204" pitchFamily="34" charset="0"/>
            </a:rPr>
            <a:t>Coût total</a:t>
          </a:r>
        </a:p>
      </dsp:txBody>
      <dsp:txXfrm>
        <a:off x="2726203" y="1901248"/>
        <a:ext cx="858507" cy="858507"/>
      </dsp:txXfrm>
    </dsp:sp>
    <dsp:sp modelId="{D288F496-C77D-42D8-B269-229567FD264C}">
      <dsp:nvSpPr>
        <dsp:cNvPr id="0" name=""/>
        <dsp:cNvSpPr/>
      </dsp:nvSpPr>
      <dsp:spPr>
        <a:xfrm rot="5400000">
          <a:off x="3021304" y="1271521"/>
          <a:ext cx="268306" cy="412797"/>
        </a:xfrm>
        <a:prstGeom prst="rightArrow">
          <a:avLst>
            <a:gd name="adj1" fmla="val 60000"/>
            <a:gd name="adj2" fmla="val 50000"/>
          </a:avLst>
        </a:prstGeom>
        <a:solidFill>
          <a:srgbClr val="557FA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CA" sz="1700" kern="1200"/>
        </a:p>
      </dsp:txBody>
      <dsp:txXfrm>
        <a:off x="3061550" y="1313834"/>
        <a:ext cx="187814" cy="247679"/>
      </dsp:txXfrm>
    </dsp:sp>
    <dsp:sp modelId="{3BB6DF4E-314A-46BE-A150-7439B7E67295}">
      <dsp:nvSpPr>
        <dsp:cNvPr id="0" name=""/>
        <dsp:cNvSpPr/>
      </dsp:nvSpPr>
      <dsp:spPr>
        <a:xfrm>
          <a:off x="2548401" y="3095"/>
          <a:ext cx="1214111" cy="1214111"/>
        </a:xfrm>
        <a:prstGeom prst="ellipse">
          <a:avLst/>
        </a:prstGeom>
        <a:solidFill>
          <a:srgbClr val="557F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a:latin typeface="Verdana" panose="020B0604030504040204" pitchFamily="34" charset="0"/>
            </a:rPr>
            <a:t>Coûts directs pour les patients</a:t>
          </a:r>
        </a:p>
      </dsp:txBody>
      <dsp:txXfrm>
        <a:off x="2726203" y="180897"/>
        <a:ext cx="858507" cy="858507"/>
      </dsp:txXfrm>
    </dsp:sp>
    <dsp:sp modelId="{9A8F0A3A-05BE-4C43-ADFE-1D1B6046BF6F}">
      <dsp:nvSpPr>
        <dsp:cNvPr id="0" name=""/>
        <dsp:cNvSpPr/>
      </dsp:nvSpPr>
      <dsp:spPr>
        <a:xfrm rot="10761568">
          <a:off x="3869671" y="2114674"/>
          <a:ext cx="258281" cy="412797"/>
        </a:xfrm>
        <a:prstGeom prst="rightArrow">
          <a:avLst>
            <a:gd name="adj1" fmla="val 60000"/>
            <a:gd name="adj2" fmla="val 50000"/>
          </a:avLst>
        </a:prstGeom>
        <a:solidFill>
          <a:srgbClr val="414F5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CA" sz="1700" kern="1200"/>
        </a:p>
      </dsp:txBody>
      <dsp:txXfrm>
        <a:off x="3947153" y="2196800"/>
        <a:ext cx="180797" cy="247679"/>
      </dsp:txXfrm>
    </dsp:sp>
    <dsp:sp modelId="{105A948A-450D-42CA-9939-904E8D62D4DB}">
      <dsp:nvSpPr>
        <dsp:cNvPr id="0" name=""/>
        <dsp:cNvSpPr/>
      </dsp:nvSpPr>
      <dsp:spPr>
        <a:xfrm>
          <a:off x="4249731" y="1704425"/>
          <a:ext cx="1214111" cy="1214111"/>
        </a:xfrm>
        <a:prstGeom prst="ellipse">
          <a:avLst/>
        </a:prstGeom>
        <a:solidFill>
          <a:srgbClr val="414F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a:latin typeface="Verdana" panose="020B0604030504040204" pitchFamily="34" charset="0"/>
            </a:rPr>
            <a:t>Coûts directs pour le système</a:t>
          </a:r>
        </a:p>
      </dsp:txBody>
      <dsp:txXfrm>
        <a:off x="4427533" y="1882227"/>
        <a:ext cx="858507" cy="858507"/>
      </dsp:txXfrm>
    </dsp:sp>
    <dsp:sp modelId="{3C513615-3F90-4458-82ED-5EE976635428}">
      <dsp:nvSpPr>
        <dsp:cNvPr id="0" name=""/>
        <dsp:cNvSpPr/>
      </dsp:nvSpPr>
      <dsp:spPr>
        <a:xfrm rot="16200000">
          <a:off x="3031385" y="2958234"/>
          <a:ext cx="248144" cy="412797"/>
        </a:xfrm>
        <a:prstGeom prst="rightArrow">
          <a:avLst>
            <a:gd name="adj1" fmla="val 60000"/>
            <a:gd name="adj2" fmla="val 50000"/>
          </a:avLst>
        </a:prstGeom>
        <a:solidFill>
          <a:srgbClr val="C8B38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CA" sz="1700" kern="1200"/>
        </a:p>
      </dsp:txBody>
      <dsp:txXfrm>
        <a:off x="3068607" y="3078015"/>
        <a:ext cx="173701" cy="247679"/>
      </dsp:txXfrm>
    </dsp:sp>
    <dsp:sp modelId="{F8520D4B-6DE9-4D13-BD41-07174CF38E6B}">
      <dsp:nvSpPr>
        <dsp:cNvPr id="0" name=""/>
        <dsp:cNvSpPr/>
      </dsp:nvSpPr>
      <dsp:spPr>
        <a:xfrm>
          <a:off x="2548401" y="3405755"/>
          <a:ext cx="1214111" cy="1214111"/>
        </a:xfrm>
        <a:prstGeom prst="ellipse">
          <a:avLst/>
        </a:prstGeom>
        <a:solidFill>
          <a:srgbClr val="C8B3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CA" sz="1100" kern="1200" dirty="0" smtClean="0">
              <a:latin typeface="Verdana" panose="020B0604030504040204" pitchFamily="34" charset="0"/>
            </a:rPr>
            <a:t>Coûts et </a:t>
          </a:r>
          <a:r>
            <a:rPr lang="en-CA" sz="900" kern="1200" dirty="0" err="1" smtClean="0">
              <a:latin typeface="Verdana" panose="020B0604030504040204" pitchFamily="34" charset="0"/>
            </a:rPr>
            <a:t>conséquences</a:t>
          </a:r>
          <a:r>
            <a:rPr lang="en-CA" sz="900" kern="1200" dirty="0" smtClean="0">
              <a:latin typeface="Verdana" panose="020B0604030504040204" pitchFamily="34" charset="0"/>
            </a:rPr>
            <a:t> </a:t>
          </a:r>
          <a:r>
            <a:rPr lang="en-CA" sz="1100" kern="1200" dirty="0" err="1" smtClean="0">
              <a:latin typeface="Verdana" panose="020B0604030504040204" pitchFamily="34" charset="0"/>
            </a:rPr>
            <a:t>ultérieures</a:t>
          </a:r>
          <a:endParaRPr lang="en-CA" sz="1100" kern="1200" dirty="0" smtClean="0">
            <a:latin typeface="Verdana" panose="020B0604030504040204" pitchFamily="34" charset="0"/>
          </a:endParaRPr>
        </a:p>
      </dsp:txBody>
      <dsp:txXfrm>
        <a:off x="2726203" y="3583557"/>
        <a:ext cx="858507" cy="858507"/>
      </dsp:txXfrm>
    </dsp:sp>
    <dsp:sp modelId="{CEA84897-D4C7-4AC3-9756-043494FD04AE}">
      <dsp:nvSpPr>
        <dsp:cNvPr id="0" name=""/>
        <dsp:cNvSpPr/>
      </dsp:nvSpPr>
      <dsp:spPr>
        <a:xfrm rot="38432">
          <a:off x="2182961" y="2114674"/>
          <a:ext cx="258281" cy="412797"/>
        </a:xfrm>
        <a:prstGeom prst="rightArrow">
          <a:avLst>
            <a:gd name="adj1" fmla="val 60000"/>
            <a:gd name="adj2" fmla="val 50000"/>
          </a:avLst>
        </a:prstGeom>
        <a:solidFill>
          <a:srgbClr val="998D5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CA" sz="1700" kern="1200"/>
        </a:p>
      </dsp:txBody>
      <dsp:txXfrm rot="10800000">
        <a:off x="2182963" y="2196800"/>
        <a:ext cx="180797" cy="247679"/>
      </dsp:txXfrm>
    </dsp:sp>
    <dsp:sp modelId="{E1A78FFB-366D-43C7-BCDC-B8095F85BB23}">
      <dsp:nvSpPr>
        <dsp:cNvPr id="0" name=""/>
        <dsp:cNvSpPr/>
      </dsp:nvSpPr>
      <dsp:spPr>
        <a:xfrm>
          <a:off x="847071" y="1704425"/>
          <a:ext cx="1214111" cy="1214111"/>
        </a:xfrm>
        <a:prstGeom prst="ellipse">
          <a:avLst/>
        </a:prstGeom>
        <a:solidFill>
          <a:srgbClr val="998D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CA" sz="1000" kern="1200" dirty="0" err="1">
              <a:latin typeface="Verdana" panose="020B0604030504040204" pitchFamily="34" charset="0"/>
            </a:rPr>
            <a:t>Coûts</a:t>
          </a:r>
          <a:r>
            <a:rPr lang="en-CA" sz="1000" kern="1200" dirty="0">
              <a:latin typeface="Verdana" panose="020B0604030504040204" pitchFamily="34" charset="0"/>
            </a:rPr>
            <a:t> </a:t>
          </a:r>
          <a:r>
            <a:rPr lang="en-CA" sz="1000" kern="1200" dirty="0" err="1" smtClean="0">
              <a:latin typeface="Verdana" panose="020B0604030504040204" pitchFamily="34" charset="0"/>
            </a:rPr>
            <a:t>d’opportunité</a:t>
          </a:r>
          <a:endParaRPr lang="en-CA" sz="1000" kern="1200" dirty="0">
            <a:latin typeface="Verdana" panose="020B0604030504040204" pitchFamily="34" charset="0"/>
          </a:endParaRPr>
        </a:p>
      </dsp:txBody>
      <dsp:txXfrm>
        <a:off x="1024873" y="1882227"/>
        <a:ext cx="858507" cy="858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3AE89-11E3-4F26-86E3-BABAA809A041}">
      <dsp:nvSpPr>
        <dsp:cNvPr id="0" name=""/>
        <dsp:cNvSpPr/>
      </dsp:nvSpPr>
      <dsp:spPr>
        <a:xfrm>
          <a:off x="1498048" y="1154222"/>
          <a:ext cx="813903" cy="813903"/>
        </a:xfrm>
        <a:prstGeom prst="ellipse">
          <a:avLst/>
        </a:prstGeom>
        <a:solidFill>
          <a:srgbClr val="00C1DE"/>
        </a:solidFill>
        <a:ln w="19050" cap="flat" cmpd="sng" algn="ctr">
          <a:solidFill>
            <a:srgbClr val="0031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CA" sz="1050" b="1" kern="1200" noProof="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Coûts totaux</a:t>
          </a:r>
          <a:endParaRPr lang="fr-CA" sz="1050" b="1" kern="1200" noProof="0" dirty="0">
            <a:solidFill>
              <a:srgbClr val="002060"/>
            </a:solidFill>
            <a:latin typeface="Verdana" panose="020B0604030504040204" pitchFamily="34" charset="0"/>
            <a:ea typeface="Verdana" panose="020B0604030504040204" pitchFamily="34" charset="0"/>
            <a:cs typeface="Verdana" panose="020B0604030504040204" pitchFamily="34" charset="0"/>
          </a:endParaRPr>
        </a:p>
      </dsp:txBody>
      <dsp:txXfrm>
        <a:off x="1617241" y="1273415"/>
        <a:ext cx="575517" cy="575517"/>
      </dsp:txXfrm>
    </dsp:sp>
    <dsp:sp modelId="{D288F496-C77D-42D8-B269-229567FD264C}">
      <dsp:nvSpPr>
        <dsp:cNvPr id="0" name=""/>
        <dsp:cNvSpPr/>
      </dsp:nvSpPr>
      <dsp:spPr>
        <a:xfrm rot="5400000">
          <a:off x="1815493" y="852045"/>
          <a:ext cx="179012" cy="276727"/>
        </a:xfrm>
        <a:prstGeom prst="rightArrow">
          <a:avLst>
            <a:gd name="adj1" fmla="val 60000"/>
            <a:gd name="adj2" fmla="val 50000"/>
          </a:avLst>
        </a:prstGeom>
        <a:solidFill>
          <a:srgbClr val="557FA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CA" sz="100" kern="1200"/>
        </a:p>
      </dsp:txBody>
      <dsp:txXfrm>
        <a:off x="1842345" y="880538"/>
        <a:ext cx="125308" cy="166037"/>
      </dsp:txXfrm>
    </dsp:sp>
    <dsp:sp modelId="{3BB6DF4E-314A-46BE-A150-7439B7E67295}">
      <dsp:nvSpPr>
        <dsp:cNvPr id="0" name=""/>
        <dsp:cNvSpPr/>
      </dsp:nvSpPr>
      <dsp:spPr>
        <a:xfrm>
          <a:off x="1498048" y="2559"/>
          <a:ext cx="813903" cy="813903"/>
        </a:xfrm>
        <a:prstGeom prst="ellipse">
          <a:avLst/>
        </a:prstGeom>
        <a:solidFill>
          <a:srgbClr val="557F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CA" sz="800" kern="1200" noProof="0" dirty="0" smtClean="0">
              <a:latin typeface="Verdana" panose="020B0604030504040204" pitchFamily="34" charset="0"/>
              <a:ea typeface="Verdana" panose="020B0604030504040204" pitchFamily="34" charset="0"/>
              <a:cs typeface="Verdana" panose="020B0604030504040204" pitchFamily="34" charset="0"/>
            </a:rPr>
            <a:t>Coûts directs pour les patients</a:t>
          </a:r>
          <a:endParaRPr lang="fr-CA" sz="800" kern="1200" noProof="0" dirty="0">
            <a:latin typeface="Verdana" panose="020B0604030504040204" pitchFamily="34" charset="0"/>
            <a:ea typeface="Verdana" panose="020B0604030504040204" pitchFamily="34" charset="0"/>
            <a:cs typeface="Verdana" panose="020B0604030504040204" pitchFamily="34" charset="0"/>
          </a:endParaRPr>
        </a:p>
      </dsp:txBody>
      <dsp:txXfrm>
        <a:off x="1617241" y="121752"/>
        <a:ext cx="575517" cy="575517"/>
      </dsp:txXfrm>
    </dsp:sp>
    <dsp:sp modelId="{9A8F0A3A-05BE-4C43-ADFE-1D1B6046BF6F}">
      <dsp:nvSpPr>
        <dsp:cNvPr id="0" name=""/>
        <dsp:cNvSpPr/>
      </dsp:nvSpPr>
      <dsp:spPr>
        <a:xfrm rot="10761568">
          <a:off x="2383438" y="1416498"/>
          <a:ext cx="172301" cy="276727"/>
        </a:xfrm>
        <a:prstGeom prst="rightArrow">
          <a:avLst>
            <a:gd name="adj1" fmla="val 60000"/>
            <a:gd name="adj2" fmla="val 50000"/>
          </a:avLst>
        </a:prstGeom>
        <a:solidFill>
          <a:srgbClr val="414F5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CA" sz="100" kern="1200"/>
        </a:p>
      </dsp:txBody>
      <dsp:txXfrm>
        <a:off x="2435126" y="1471554"/>
        <a:ext cx="120611" cy="166037"/>
      </dsp:txXfrm>
    </dsp:sp>
    <dsp:sp modelId="{105A948A-450D-42CA-9939-904E8D62D4DB}">
      <dsp:nvSpPr>
        <dsp:cNvPr id="0" name=""/>
        <dsp:cNvSpPr/>
      </dsp:nvSpPr>
      <dsp:spPr>
        <a:xfrm>
          <a:off x="2636978" y="1141489"/>
          <a:ext cx="813903" cy="813903"/>
        </a:xfrm>
        <a:prstGeom prst="ellipse">
          <a:avLst/>
        </a:prstGeom>
        <a:solidFill>
          <a:srgbClr val="414F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CA" sz="800" kern="1200" noProof="0" dirty="0" smtClean="0">
              <a:latin typeface="Verdana" panose="020B0604030504040204" pitchFamily="34" charset="0"/>
              <a:ea typeface="Verdana" panose="020B0604030504040204" pitchFamily="34" charset="0"/>
              <a:cs typeface="Verdana" panose="020B0604030504040204" pitchFamily="34" charset="0"/>
            </a:rPr>
            <a:t>Coûts directs pour le système</a:t>
          </a:r>
          <a:endParaRPr lang="fr-CA" sz="800" kern="1200" noProof="0" dirty="0">
            <a:latin typeface="Verdana" panose="020B0604030504040204" pitchFamily="34" charset="0"/>
            <a:ea typeface="Verdana" panose="020B0604030504040204" pitchFamily="34" charset="0"/>
            <a:cs typeface="Verdana" panose="020B0604030504040204" pitchFamily="34" charset="0"/>
          </a:endParaRPr>
        </a:p>
      </dsp:txBody>
      <dsp:txXfrm>
        <a:off x="2756171" y="1260682"/>
        <a:ext cx="575517" cy="575517"/>
      </dsp:txXfrm>
    </dsp:sp>
    <dsp:sp modelId="{3C513615-3F90-4458-82ED-5EE976635428}">
      <dsp:nvSpPr>
        <dsp:cNvPr id="0" name=""/>
        <dsp:cNvSpPr/>
      </dsp:nvSpPr>
      <dsp:spPr>
        <a:xfrm rot="16200000">
          <a:off x="1822242" y="1981225"/>
          <a:ext cx="165515" cy="276727"/>
        </a:xfrm>
        <a:prstGeom prst="rightArrow">
          <a:avLst>
            <a:gd name="adj1" fmla="val 60000"/>
            <a:gd name="adj2" fmla="val 50000"/>
          </a:avLst>
        </a:prstGeom>
        <a:solidFill>
          <a:srgbClr val="C8B38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CA" sz="100" kern="1200"/>
        </a:p>
      </dsp:txBody>
      <dsp:txXfrm>
        <a:off x="1847069" y="2061397"/>
        <a:ext cx="115861" cy="166037"/>
      </dsp:txXfrm>
    </dsp:sp>
    <dsp:sp modelId="{F8520D4B-6DE9-4D13-BD41-07174CF38E6B}">
      <dsp:nvSpPr>
        <dsp:cNvPr id="0" name=""/>
        <dsp:cNvSpPr/>
      </dsp:nvSpPr>
      <dsp:spPr>
        <a:xfrm>
          <a:off x="1498048" y="2280419"/>
          <a:ext cx="813903" cy="813903"/>
        </a:xfrm>
        <a:prstGeom prst="ellipse">
          <a:avLst/>
        </a:prstGeom>
        <a:solidFill>
          <a:srgbClr val="C8B3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CA" sz="800" kern="1200" noProof="0" dirty="0" smtClean="0">
              <a:latin typeface="Verdana" panose="020B0604030504040204" pitchFamily="34" charset="0"/>
              <a:ea typeface="Verdana" panose="020B0604030504040204" pitchFamily="34" charset="0"/>
              <a:cs typeface="Verdana" panose="020B0604030504040204" pitchFamily="34" charset="0"/>
            </a:rPr>
            <a:t>Coûts et préjudices en aval</a:t>
          </a:r>
          <a:endParaRPr lang="fr-CA" sz="800" kern="1200" noProof="0" dirty="0">
            <a:latin typeface="Verdana" panose="020B0604030504040204" pitchFamily="34" charset="0"/>
            <a:ea typeface="Verdana" panose="020B0604030504040204" pitchFamily="34" charset="0"/>
            <a:cs typeface="Verdana" panose="020B0604030504040204" pitchFamily="34" charset="0"/>
          </a:endParaRPr>
        </a:p>
      </dsp:txBody>
      <dsp:txXfrm>
        <a:off x="1617241" y="2399612"/>
        <a:ext cx="575517" cy="575517"/>
      </dsp:txXfrm>
    </dsp:sp>
    <dsp:sp modelId="{CEA84897-D4C7-4AC3-9756-043494FD04AE}">
      <dsp:nvSpPr>
        <dsp:cNvPr id="0" name=""/>
        <dsp:cNvSpPr/>
      </dsp:nvSpPr>
      <dsp:spPr>
        <a:xfrm rot="38432">
          <a:off x="1254260" y="1416498"/>
          <a:ext cx="172301" cy="276727"/>
        </a:xfrm>
        <a:prstGeom prst="rightArrow">
          <a:avLst>
            <a:gd name="adj1" fmla="val 60000"/>
            <a:gd name="adj2" fmla="val 50000"/>
          </a:avLst>
        </a:prstGeom>
        <a:solidFill>
          <a:srgbClr val="998D5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CA" sz="100" kern="1200"/>
        </a:p>
      </dsp:txBody>
      <dsp:txXfrm rot="10800000">
        <a:off x="1254262" y="1471554"/>
        <a:ext cx="120611" cy="166037"/>
      </dsp:txXfrm>
    </dsp:sp>
    <dsp:sp modelId="{E1A78FFB-366D-43C7-BCDC-B8095F85BB23}">
      <dsp:nvSpPr>
        <dsp:cNvPr id="0" name=""/>
        <dsp:cNvSpPr/>
      </dsp:nvSpPr>
      <dsp:spPr>
        <a:xfrm>
          <a:off x="359118" y="1141489"/>
          <a:ext cx="813903" cy="813903"/>
        </a:xfrm>
        <a:prstGeom prst="ellipse">
          <a:avLst/>
        </a:prstGeom>
        <a:solidFill>
          <a:srgbClr val="998D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CA" sz="1000" kern="1200" noProof="0" dirty="0" smtClean="0">
              <a:latin typeface="Verdana" panose="020B0604030504040204" pitchFamily="34" charset="0"/>
              <a:ea typeface="Verdana" panose="020B0604030504040204" pitchFamily="34" charset="0"/>
              <a:cs typeface="Verdana" panose="020B0604030504040204" pitchFamily="34" charset="0"/>
            </a:rPr>
            <a:t>Coûts d’</a:t>
          </a:r>
          <a:r>
            <a:rPr lang="fr-CA" sz="1000" kern="1200" noProof="0" dirty="0" err="1" smtClean="0">
              <a:latin typeface="Verdana" panose="020B0604030504040204" pitchFamily="34" charset="0"/>
              <a:ea typeface="Verdana" panose="020B0604030504040204" pitchFamily="34" charset="0"/>
              <a:cs typeface="Verdana" panose="020B0604030504040204" pitchFamily="34" charset="0"/>
            </a:rPr>
            <a:t>oppor-tunité</a:t>
          </a:r>
          <a:endParaRPr lang="fr-CA" sz="1000" kern="1200" noProof="0" dirty="0">
            <a:latin typeface="Verdana" panose="020B0604030504040204" pitchFamily="34" charset="0"/>
            <a:ea typeface="Verdana" panose="020B0604030504040204" pitchFamily="34" charset="0"/>
            <a:cs typeface="Verdana" panose="020B0604030504040204" pitchFamily="34" charset="0"/>
          </a:endParaRPr>
        </a:p>
      </dsp:txBody>
      <dsp:txXfrm>
        <a:off x="478311" y="1260682"/>
        <a:ext cx="575517" cy="57551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5756" tIns="47878" rIns="95756" bIns="47878"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5756" tIns="47878" rIns="95756" bIns="47878" rtlCol="0"/>
          <a:lstStyle>
            <a:lvl1pPr algn="r">
              <a:defRPr sz="1300"/>
            </a:lvl1pPr>
          </a:lstStyle>
          <a:p>
            <a:fld id="{1526E0CA-FDF7-47AA-A3DB-B3C0DA26B369}" type="datetimeFigureOut">
              <a:rPr lang="en-US" smtClean="0"/>
              <a:pPr/>
              <a:t>8/21/2018</a:t>
            </a:fld>
            <a:endParaRPr lang="en-US"/>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5756" tIns="47878" rIns="95756" bIns="47878"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56" tIns="47878" rIns="95756" bIns="478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56" tIns="47878" rIns="95756" bIns="47878"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56" tIns="47878" rIns="95756" bIns="47878" rtlCol="0" anchor="b"/>
          <a:lstStyle>
            <a:lvl1pPr algn="r">
              <a:defRPr sz="1300"/>
            </a:lvl1pPr>
          </a:lstStyle>
          <a:p>
            <a:fld id="{1DAD1941-59E6-4AF0-B07F-4B8F473A36E5}" type="slidenum">
              <a:rPr lang="en-US" smtClean="0"/>
              <a:pPr/>
              <a:t>‹#›</a:t>
            </a:fld>
            <a:endParaRPr lang="en-US"/>
          </a:p>
        </p:txBody>
      </p:sp>
    </p:spTree>
    <p:extLst>
      <p:ext uri="{BB962C8B-B14F-4D97-AF65-F5344CB8AC3E}">
        <p14:creationId xmlns:p14="http://schemas.microsoft.com/office/powerpoint/2010/main" val="77254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oyalcollege.ca/rcsite/canmeds-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canmeds@collegeroyal.c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royalcollege.ca/gestiondesressour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57560">
              <a:defRPr/>
            </a:pPr>
            <a:r>
              <a:rPr lang="fr-CA" sz="1050" dirty="0">
                <a:latin typeface="Verdana" panose="020B0604030504040204" pitchFamily="34" charset="0"/>
                <a:ea typeface="Verdana" panose="020B0604030504040204" pitchFamily="34" charset="0"/>
                <a:cs typeface="Verdana" panose="020B0604030504040204" pitchFamily="34" charset="0"/>
              </a:rPr>
              <a:t>Cette présentation PowerPoint vise à enseigner les compétences en communication liées à la gestion des ressources aux résidents. Plus précisément, elle propose un cadre sur la façon de discuter avec les patients et les membres de leur famille qui demandent un examen ou un traitement inutile sur le plan médical.</a:t>
            </a:r>
          </a:p>
          <a:p>
            <a:pPr defTabSz="957560">
              <a:defRPr/>
            </a:pPr>
            <a:endParaRPr lang="fr-CA" sz="1050" dirty="0">
              <a:latin typeface="Verdana" panose="020B0604030504040204" pitchFamily="34" charset="0"/>
              <a:ea typeface="Verdana" panose="020B0604030504040204" pitchFamily="34" charset="0"/>
              <a:cs typeface="Verdana" panose="020B0604030504040204" pitchFamily="34" charset="0"/>
            </a:endParaRPr>
          </a:p>
          <a:p>
            <a:pPr defTabSz="957560">
              <a:defRPr/>
            </a:pPr>
            <a:r>
              <a:rPr lang="fr-CA" sz="1050" dirty="0">
                <a:latin typeface="Verdana" panose="020B0604030504040204" pitchFamily="34" charset="0"/>
                <a:ea typeface="Verdana" panose="020B0604030504040204" pitchFamily="34" charset="0"/>
                <a:cs typeface="Verdana" panose="020B0604030504040204" pitchFamily="34" charset="0"/>
              </a:rPr>
              <a:t>Nous avons intégré quelques diapositives d’introduction tirées de la trousse d’information sur les fondements de la gestion des ressources afin de préparer la discussion sur la communication efficace. Pour une revue plus exhaustive des différents principes, veuillez consulter la trousse d’information sur les fondements de la gestion des ressources.</a:t>
            </a:r>
          </a:p>
          <a:p>
            <a:pPr defTabSz="957560">
              <a:defRPr/>
            </a:pPr>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b="1" dirty="0">
                <a:latin typeface="Verdana" panose="020B0604030504040204" pitchFamily="34" charset="0"/>
                <a:ea typeface="Verdana" panose="020B0604030504040204" pitchFamily="34" charset="0"/>
                <a:cs typeface="Verdana" panose="020B0604030504040204" pitchFamily="34" charset="0"/>
              </a:rPr>
              <a:t>Rédactrices :</a:t>
            </a:r>
            <a:r>
              <a:rPr lang="fr-CA" sz="1050" dirty="0">
                <a:latin typeface="Verdana" panose="020B0604030504040204" pitchFamily="34" charset="0"/>
                <a:ea typeface="Verdana" panose="020B0604030504040204" pitchFamily="34" charset="0"/>
                <a:cs typeface="Verdana" panose="020B0604030504040204" pitchFamily="34" charset="0"/>
              </a:rPr>
              <a:t> Geetha Mukerji, MD, MSc, FRCPC, et </a:t>
            </a:r>
            <a:r>
              <a:rPr lang="fr-CA" sz="1050" dirty="0" err="1">
                <a:latin typeface="Verdana" panose="020B0604030504040204" pitchFamily="34" charset="0"/>
                <a:ea typeface="Verdana" panose="020B0604030504040204" pitchFamily="34" charset="0"/>
                <a:cs typeface="Verdana" panose="020B0604030504040204" pitchFamily="34" charset="0"/>
              </a:rPr>
              <a:t>Adina</a:t>
            </a:r>
            <a:r>
              <a:rPr lang="fr-CA" sz="1050" dirty="0">
                <a:latin typeface="Verdana" panose="020B0604030504040204" pitchFamily="34" charset="0"/>
                <a:ea typeface="Verdana" panose="020B0604030504040204" pitchFamily="34" charset="0"/>
                <a:cs typeface="Verdana" panose="020B0604030504040204" pitchFamily="34" charset="0"/>
              </a:rPr>
              <a:t> Weinerman, MD, FRCPC </a:t>
            </a:r>
          </a:p>
          <a:p>
            <a:endParaRPr lang="fr-CA" sz="1100" dirty="0">
              <a:latin typeface="Verdana" panose="020B0604030504040204" pitchFamily="34" charset="0"/>
              <a:ea typeface="Verdana" panose="020B0604030504040204" pitchFamily="34" charset="0"/>
              <a:cs typeface="Verdana" panose="020B0604030504040204" pitchFamily="34" charset="0"/>
            </a:endParaRPr>
          </a:p>
          <a:p>
            <a:r>
              <a:rPr lang="fr-CA" sz="1000" b="1" dirty="0">
                <a:latin typeface="Verdana" panose="020B0604030504040204" pitchFamily="34" charset="0"/>
                <a:ea typeface="Verdana" panose="020B0604030504040204" pitchFamily="34" charset="0"/>
                <a:cs typeface="Verdana" panose="020B0604030504040204" pitchFamily="34" charset="0"/>
              </a:rPr>
              <a:t>Rédacteur de la série : </a:t>
            </a:r>
            <a:r>
              <a:rPr lang="fr-CA" sz="1000" dirty="0">
                <a:latin typeface="Verdana" panose="020B0604030504040204" pitchFamily="34" charset="0"/>
                <a:ea typeface="Verdana" panose="020B0604030504040204" pitchFamily="34" charset="0"/>
                <a:cs typeface="Verdana" panose="020B0604030504040204" pitchFamily="34" charset="0"/>
              </a:rPr>
              <a:t>Chris Hillis, MD, </a:t>
            </a:r>
            <a:r>
              <a:rPr lang="fr-CA" sz="1000" dirty="0" err="1">
                <a:latin typeface="Verdana" panose="020B0604030504040204" pitchFamily="34" charset="0"/>
                <a:ea typeface="Verdana" panose="020B0604030504040204" pitchFamily="34" charset="0"/>
                <a:cs typeface="Verdana" panose="020B0604030504040204" pitchFamily="34" charset="0"/>
              </a:rPr>
              <a:t>MSc</a:t>
            </a:r>
            <a:r>
              <a:rPr lang="fr-CA" sz="1000" dirty="0">
                <a:latin typeface="Verdana" panose="020B0604030504040204" pitchFamily="34" charset="0"/>
                <a:ea typeface="Verdana" panose="020B0604030504040204" pitchFamily="34" charset="0"/>
                <a:cs typeface="Verdana" panose="020B0604030504040204" pitchFamily="34" charset="0"/>
              </a:rPr>
              <a:t> (AQ/SP), FRCPC</a:t>
            </a:r>
          </a:p>
          <a:p>
            <a:r>
              <a:rPr lang="fr-CA" sz="1000" dirty="0">
                <a:latin typeface="Verdana" panose="020B0604030504040204" pitchFamily="34" charset="0"/>
                <a:ea typeface="Verdana" panose="020B0604030504040204" pitchFamily="34" charset="0"/>
                <a:cs typeface="Verdana" panose="020B0604030504040204" pitchFamily="34" charset="0"/>
              </a:rPr>
              <a:t/>
            </a:r>
            <a:br>
              <a:rPr lang="fr-CA" sz="1000" dirty="0">
                <a:latin typeface="Verdana" panose="020B0604030504040204" pitchFamily="34" charset="0"/>
                <a:ea typeface="Verdana" panose="020B0604030504040204" pitchFamily="34" charset="0"/>
                <a:cs typeface="Verdana" panose="020B0604030504040204" pitchFamily="34" charset="0"/>
              </a:rPr>
            </a:br>
            <a:r>
              <a:rPr lang="fr-CA" sz="1000" b="1" dirty="0">
                <a:latin typeface="Verdana" panose="020B0604030504040204" pitchFamily="34" charset="0"/>
                <a:ea typeface="Verdana" panose="020B0604030504040204" pitchFamily="34" charset="0"/>
                <a:cs typeface="Verdana" panose="020B0604030504040204" pitchFamily="34" charset="0"/>
              </a:rPr>
              <a:t>Collaborateurs :</a:t>
            </a:r>
            <a:endParaRPr lang="fr-CA" sz="1000" dirty="0">
              <a:latin typeface="Verdana" panose="020B0604030504040204" pitchFamily="34" charset="0"/>
              <a:ea typeface="Verdana" panose="020B0604030504040204" pitchFamily="34" charset="0"/>
              <a:cs typeface="Verdana" panose="020B0604030504040204" pitchFamily="34" charset="0"/>
            </a:endParaRPr>
          </a:p>
          <a:p>
            <a:r>
              <a:rPr lang="fr-CA" sz="1000" dirty="0">
                <a:latin typeface="Verdana" panose="020B0604030504040204" pitchFamily="34" charset="0"/>
                <a:ea typeface="Verdana" panose="020B0604030504040204" pitchFamily="34" charset="0"/>
                <a:cs typeface="Verdana" panose="020B0604030504040204" pitchFamily="34" charset="0"/>
              </a:rPr>
              <a:t>Samantha </a:t>
            </a:r>
            <a:r>
              <a:rPr lang="fr-CA" sz="1000" dirty="0" err="1">
                <a:latin typeface="Verdana" panose="020B0604030504040204" pitchFamily="34" charset="0"/>
                <a:ea typeface="Verdana" panose="020B0604030504040204" pitchFamily="34" charset="0"/>
                <a:cs typeface="Verdana" panose="020B0604030504040204" pitchFamily="34" charset="0"/>
              </a:rPr>
              <a:t>Buttemer</a:t>
            </a:r>
            <a:r>
              <a:rPr lang="fr-CA" sz="1000" dirty="0">
                <a:latin typeface="Verdana" panose="020B0604030504040204" pitchFamily="34" charset="0"/>
                <a:ea typeface="Verdana" panose="020B0604030504040204" pitchFamily="34" charset="0"/>
                <a:cs typeface="Verdana" panose="020B0604030504040204" pitchFamily="34" charset="0"/>
              </a:rPr>
              <a:t>, MD		</a:t>
            </a:r>
          </a:p>
          <a:p>
            <a:r>
              <a:rPr lang="fr-CA" sz="1000" dirty="0">
                <a:latin typeface="Verdana" panose="020B0604030504040204" pitchFamily="34" charset="0"/>
                <a:ea typeface="Verdana" panose="020B0604030504040204" pitchFamily="34" charset="0"/>
                <a:cs typeface="Verdana" panose="020B0604030504040204" pitchFamily="34" charset="0"/>
              </a:rPr>
              <a:t>Ming-Ka Chan, MD, MHPE, FRCPC</a:t>
            </a:r>
          </a:p>
          <a:p>
            <a:r>
              <a:rPr lang="fr-CA" sz="1000" dirty="0">
                <a:latin typeface="Verdana" panose="020B0604030504040204" pitchFamily="34" charset="0"/>
                <a:ea typeface="Verdana" panose="020B0604030504040204" pitchFamily="34" charset="0"/>
                <a:cs typeface="Verdana" panose="020B0604030504040204" pitchFamily="34" charset="0"/>
              </a:rPr>
              <a:t>Constance Leblanc, FCMF, CCMF(MU), </a:t>
            </a:r>
            <a:r>
              <a:rPr lang="fr-CA" sz="1000" dirty="0" err="1">
                <a:latin typeface="Verdana" panose="020B0604030504040204" pitchFamily="34" charset="0"/>
                <a:ea typeface="Verdana" panose="020B0604030504040204" pitchFamily="34" charset="0"/>
                <a:cs typeface="Verdana" panose="020B0604030504040204" pitchFamily="34" charset="0"/>
              </a:rPr>
              <a:t>MAEd</a:t>
            </a:r>
            <a:r>
              <a:rPr lang="fr-CA" sz="1000" dirty="0">
                <a:latin typeface="Verdana" panose="020B0604030504040204" pitchFamily="34" charset="0"/>
                <a:ea typeface="Verdana" panose="020B0604030504040204" pitchFamily="34" charset="0"/>
                <a:cs typeface="Verdana" panose="020B0604030504040204" pitchFamily="34" charset="0"/>
              </a:rPr>
              <a:t>, CCPE</a:t>
            </a:r>
          </a:p>
          <a:p>
            <a:r>
              <a:rPr lang="fr-CA" sz="1000" dirty="0">
                <a:latin typeface="Verdana" panose="020B0604030504040204" pitchFamily="34" charset="0"/>
                <a:ea typeface="Verdana" panose="020B0604030504040204" pitchFamily="34" charset="0"/>
                <a:cs typeface="Verdana" panose="020B0604030504040204" pitchFamily="34" charset="0"/>
              </a:rPr>
              <a:t>Jennifer Russell, MD, FRCPC</a:t>
            </a:r>
          </a:p>
          <a:p>
            <a:r>
              <a:rPr lang="fr-CA" sz="1000" dirty="0">
                <a:latin typeface="Verdana" panose="020B0604030504040204" pitchFamily="34" charset="0"/>
                <a:ea typeface="Verdana" panose="020B0604030504040204" pitchFamily="34" charset="0"/>
                <a:cs typeface="Verdana" panose="020B0604030504040204" pitchFamily="34" charset="0"/>
              </a:rPr>
              <a:t> </a:t>
            </a:r>
          </a:p>
          <a:p>
            <a:r>
              <a:rPr lang="fr-CA" sz="1000" b="1" dirty="0">
                <a:latin typeface="Verdana" panose="020B0604030504040204" pitchFamily="34" charset="0"/>
                <a:ea typeface="Verdana" panose="020B0604030504040204" pitchFamily="34" charset="0"/>
                <a:cs typeface="Verdana" panose="020B0604030504040204" pitchFamily="34" charset="0"/>
              </a:rPr>
              <a:t>Examinateurs :</a:t>
            </a:r>
            <a:r>
              <a:rPr lang="fr-CA" sz="1000" dirty="0">
                <a:latin typeface="Verdana" panose="020B0604030504040204" pitchFamily="34" charset="0"/>
                <a:ea typeface="Verdana" panose="020B0604030504040204" pitchFamily="34" charset="0"/>
                <a:cs typeface="Verdana" panose="020B0604030504040204" pitchFamily="34" charset="0"/>
              </a:rPr>
              <a:t> </a:t>
            </a:r>
          </a:p>
          <a:p>
            <a:r>
              <a:rPr lang="fr-CA" sz="1000" dirty="0">
                <a:latin typeface="Verdana" panose="020B0604030504040204" pitchFamily="34" charset="0"/>
                <a:ea typeface="Verdana" panose="020B0604030504040204" pitchFamily="34" charset="0"/>
                <a:cs typeface="Verdana" panose="020B0604030504040204" pitchFamily="34" charset="0"/>
              </a:rPr>
              <a:t>Nancy Fowler, MD, CCMF, FCMF</a:t>
            </a:r>
          </a:p>
          <a:p>
            <a:r>
              <a:rPr lang="fr-CA" sz="1000" dirty="0">
                <a:latin typeface="Verdana" panose="020B0604030504040204" pitchFamily="34" charset="0"/>
                <a:ea typeface="Verdana" panose="020B0604030504040204" pitchFamily="34" charset="0"/>
                <a:cs typeface="Verdana" panose="020B0604030504040204" pitchFamily="34" charset="0"/>
              </a:rPr>
              <a:t>Brian M. Wong, MD, FRCPC</a:t>
            </a:r>
          </a:p>
          <a:p>
            <a:endParaRPr lang="fr-CA" sz="1000" dirty="0">
              <a:latin typeface="Verdana" panose="020B0604030504040204" pitchFamily="34" charset="0"/>
              <a:ea typeface="Verdana" panose="020B0604030504040204" pitchFamily="34" charset="0"/>
              <a:cs typeface="Verdana" panose="020B0604030504040204" pitchFamily="34" charset="0"/>
            </a:endParaRPr>
          </a:p>
          <a:p>
            <a:pPr defTabSz="957560">
              <a:defRPr/>
            </a:pPr>
            <a:r>
              <a:rPr lang="en-US" sz="1000" dirty="0">
                <a:latin typeface="Verdana" panose="020B0604030504040204" pitchFamily="34" charset="0"/>
                <a:ea typeface="Verdana" panose="020B0604030504040204" pitchFamily="34" charset="0"/>
                <a:cs typeface="Verdana" panose="020B0604030504040204" pitchFamily="34" charset="0"/>
              </a:rPr>
              <a:t>------------------</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 </a:t>
            </a:r>
          </a:p>
          <a:p>
            <a:r>
              <a:rPr lang="en-US" sz="1000" dirty="0">
                <a:latin typeface="Verdana" panose="020B0604030504040204" pitchFamily="34" charset="0"/>
                <a:ea typeface="Verdana" panose="020B0604030504040204" pitchFamily="34" charset="0"/>
                <a:cs typeface="Verdana" panose="020B0604030504040204" pitchFamily="34" charset="0"/>
              </a:rPr>
              <a:t>© Le Collège royal des </a:t>
            </a:r>
            <a:r>
              <a:rPr lang="en-US" sz="1000" dirty="0" err="1">
                <a:latin typeface="Verdana" panose="020B0604030504040204" pitchFamily="34" charset="0"/>
                <a:ea typeface="Verdana" panose="020B0604030504040204" pitchFamily="34" charset="0"/>
                <a:cs typeface="Verdana" panose="020B0604030504040204" pitchFamily="34" charset="0"/>
              </a:rPr>
              <a:t>médecins</a:t>
            </a:r>
            <a:r>
              <a:rPr lang="en-US" sz="1000" dirty="0">
                <a:latin typeface="Verdana" panose="020B0604030504040204" pitchFamily="34" charset="0"/>
                <a:ea typeface="Verdana" panose="020B0604030504040204" pitchFamily="34" charset="0"/>
                <a:cs typeface="Verdana" panose="020B0604030504040204" pitchFamily="34" charset="0"/>
              </a:rPr>
              <a:t> et </a:t>
            </a:r>
            <a:r>
              <a:rPr lang="en-US" sz="1000" dirty="0" err="1">
                <a:latin typeface="Verdana" panose="020B0604030504040204" pitchFamily="34" charset="0"/>
                <a:ea typeface="Verdana" panose="020B0604030504040204" pitchFamily="34" charset="0"/>
                <a:cs typeface="Verdana" panose="020B0604030504040204" pitchFamily="34" charset="0"/>
              </a:rPr>
              <a:t>chirurgiens</a:t>
            </a:r>
            <a:r>
              <a:rPr lang="en-US" sz="1000" dirty="0">
                <a:latin typeface="Verdana" panose="020B0604030504040204" pitchFamily="34" charset="0"/>
                <a:ea typeface="Verdana" panose="020B0604030504040204" pitchFamily="34" charset="0"/>
                <a:cs typeface="Verdana" panose="020B0604030504040204" pitchFamily="34" charset="0"/>
              </a:rPr>
              <a:t> du Canada, 2017.</a:t>
            </a:r>
          </a:p>
          <a:p>
            <a:pPr eaLnBrk="0" hangingPunct="0"/>
            <a:r>
              <a:rPr lang="en-US" sz="1000" dirty="0" err="1">
                <a:latin typeface="Verdana" panose="020B0604030504040204" pitchFamily="34" charset="0"/>
                <a:ea typeface="Verdana" panose="020B0604030504040204" pitchFamily="34" charset="0"/>
                <a:cs typeface="Verdana" panose="020B0604030504040204" pitchFamily="34" charset="0"/>
              </a:rPr>
              <a:t>Tous</a:t>
            </a:r>
            <a:r>
              <a:rPr lang="en-US" sz="1000" dirty="0">
                <a:latin typeface="Verdana" panose="020B0604030504040204" pitchFamily="34" charset="0"/>
                <a:ea typeface="Verdana" panose="020B0604030504040204" pitchFamily="34" charset="0"/>
                <a:cs typeface="Verdana" panose="020B0604030504040204" pitchFamily="34" charset="0"/>
              </a:rPr>
              <a:t> droits </a:t>
            </a:r>
            <a:r>
              <a:rPr lang="en-US" sz="1000" dirty="0" err="1">
                <a:latin typeface="Verdana" panose="020B0604030504040204" pitchFamily="34" charset="0"/>
                <a:ea typeface="Verdana" panose="020B0604030504040204" pitchFamily="34" charset="0"/>
                <a:cs typeface="Verdana" panose="020B0604030504040204" pitchFamily="34" charset="0"/>
              </a:rPr>
              <a:t>réservés</a:t>
            </a:r>
            <a:r>
              <a:rPr lang="en-US" sz="1000" dirty="0">
                <a:latin typeface="Verdana" panose="020B0604030504040204" pitchFamily="34" charset="0"/>
                <a:ea typeface="Verdana" panose="020B0604030504040204" pitchFamily="34" charset="0"/>
                <a:cs typeface="Verdana" panose="020B0604030504040204" pitchFamily="34" charset="0"/>
              </a:rPr>
              <a:t>.</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 </a:t>
            </a:r>
          </a:p>
          <a:p>
            <a:r>
              <a:rPr lang="en-US" sz="1000" dirty="0">
                <a:latin typeface="Verdana" panose="020B0604030504040204" pitchFamily="34" charset="0"/>
                <a:ea typeface="Verdana" panose="020B0604030504040204" pitchFamily="34" charset="0"/>
                <a:cs typeface="Verdana" panose="020B0604030504040204" pitchFamily="34" charset="0"/>
              </a:rPr>
              <a:t>Ce document </a:t>
            </a:r>
            <a:r>
              <a:rPr lang="en-US" sz="1000" dirty="0" err="1">
                <a:latin typeface="Verdana" panose="020B0604030504040204" pitchFamily="34" charset="0"/>
                <a:ea typeface="Verdana" panose="020B0604030504040204" pitchFamily="34" charset="0"/>
                <a:cs typeface="Verdana" panose="020B0604030504040204" pitchFamily="34" charset="0"/>
              </a:rPr>
              <a:t>peut</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être</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reproduit</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en</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totalite</a:t>
            </a:r>
            <a:r>
              <a:rPr lang="en-US" sz="1000" dirty="0">
                <a:latin typeface="Verdana" panose="020B0604030504040204" pitchFamily="34" charset="0"/>
                <a:ea typeface="Verdana" panose="020B0604030504040204" pitchFamily="34" charset="0"/>
                <a:cs typeface="Verdana" panose="020B0604030504040204" pitchFamily="34" charset="0"/>
              </a:rPr>
              <a:t> à des fins </a:t>
            </a:r>
            <a:r>
              <a:rPr lang="en-US" sz="1000" dirty="0" err="1">
                <a:latin typeface="Verdana" panose="020B0604030504040204" pitchFamily="34" charset="0"/>
                <a:ea typeface="Verdana" panose="020B0604030504040204" pitchFamily="34" charset="0"/>
                <a:cs typeface="Verdana" panose="020B0604030504040204" pitchFamily="34" charset="0"/>
              </a:rPr>
              <a:t>educatives</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personnelles</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ou</a:t>
            </a:r>
            <a:endParaRPr lang="en-US" sz="1000" dirty="0">
              <a:latin typeface="Verdana" panose="020B0604030504040204" pitchFamily="34" charset="0"/>
              <a:ea typeface="Verdana" panose="020B0604030504040204" pitchFamily="34" charset="0"/>
              <a:cs typeface="Verdana" panose="020B0604030504040204" pitchFamily="34" charset="0"/>
            </a:endParaRPr>
          </a:p>
          <a:p>
            <a:r>
              <a:rPr lang="en-US" sz="1000" dirty="0">
                <a:latin typeface="Verdana" panose="020B0604030504040204" pitchFamily="34" charset="0"/>
                <a:ea typeface="Verdana" panose="020B0604030504040204" pitchFamily="34" charset="0"/>
                <a:cs typeface="Verdana" panose="020B0604030504040204" pitchFamily="34" charset="0"/>
              </a:rPr>
              <a:t>non </a:t>
            </a:r>
            <a:r>
              <a:rPr lang="en-US" sz="1000" dirty="0" err="1">
                <a:latin typeface="Verdana" panose="020B0604030504040204" pitchFamily="34" charset="0"/>
                <a:ea typeface="Verdana" panose="020B0604030504040204" pitchFamily="34" charset="0"/>
                <a:cs typeface="Verdana" panose="020B0604030504040204" pitchFamily="34" charset="0"/>
              </a:rPr>
              <a:t>commerciales</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seulement</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Toute</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autre</a:t>
            </a:r>
            <a:r>
              <a:rPr lang="en-US" sz="1000" dirty="0">
                <a:latin typeface="Verdana" panose="020B0604030504040204" pitchFamily="34" charset="0"/>
                <a:ea typeface="Verdana" panose="020B0604030504040204" pitchFamily="34" charset="0"/>
                <a:cs typeface="Verdana" panose="020B0604030504040204" pitchFamily="34" charset="0"/>
              </a:rPr>
              <a:t> utilization </a:t>
            </a:r>
            <a:r>
              <a:rPr lang="en-US" sz="1000" dirty="0" err="1">
                <a:latin typeface="Verdana" panose="020B0604030504040204" pitchFamily="34" charset="0"/>
                <a:ea typeface="Verdana" panose="020B0604030504040204" pitchFamily="34" charset="0"/>
                <a:cs typeface="Verdana" panose="020B0604030504040204" pitchFamily="34" charset="0"/>
              </a:rPr>
              <a:t>est</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interdite</a:t>
            </a:r>
            <a:r>
              <a:rPr lang="en-US" sz="1000" dirty="0">
                <a:latin typeface="Verdana" panose="020B0604030504040204" pitchFamily="34" charset="0"/>
                <a:ea typeface="Verdana" panose="020B0604030504040204" pitchFamily="34" charset="0"/>
                <a:cs typeface="Verdana" panose="020B0604030504040204" pitchFamily="34" charset="0"/>
              </a:rPr>
              <a:t> sans </a:t>
            </a:r>
            <a:r>
              <a:rPr lang="en-US" sz="1000" dirty="0" err="1">
                <a:latin typeface="Verdana" panose="020B0604030504040204" pitchFamily="34" charset="0"/>
                <a:ea typeface="Verdana" panose="020B0604030504040204" pitchFamily="34" charset="0"/>
                <a:cs typeface="Verdana" panose="020B0604030504040204" pitchFamily="34" charset="0"/>
              </a:rPr>
              <a:t>l’autorisation</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écrite</a:t>
            </a:r>
            <a:r>
              <a:rPr lang="en-US" sz="1000" dirty="0">
                <a:latin typeface="Verdana" panose="020B0604030504040204" pitchFamily="34" charset="0"/>
                <a:ea typeface="Verdana" panose="020B0604030504040204" pitchFamily="34" charset="0"/>
                <a:cs typeface="Verdana" panose="020B0604030504040204" pitchFamily="34" charset="0"/>
              </a:rPr>
              <a:t> du Collège royal.</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 </a:t>
            </a:r>
          </a:p>
          <a:p>
            <a:r>
              <a:rPr lang="en-US" sz="1000" dirty="0">
                <a:latin typeface="Verdana" panose="020B0604030504040204" pitchFamily="34" charset="0"/>
                <a:ea typeface="Verdana" panose="020B0604030504040204" pitchFamily="34" charset="0"/>
                <a:cs typeface="Verdana" panose="020B0604030504040204" pitchFamily="34" charset="0"/>
              </a:rPr>
              <a:t>Comment citer </a:t>
            </a:r>
            <a:r>
              <a:rPr lang="en-US" sz="1000" dirty="0" err="1">
                <a:latin typeface="Verdana" panose="020B0604030504040204" pitchFamily="34" charset="0"/>
                <a:ea typeface="Verdana" panose="020B0604030504040204" pitchFamily="34" charset="0"/>
                <a:cs typeface="Verdana" panose="020B0604030504040204" pitchFamily="34" charset="0"/>
              </a:rPr>
              <a:t>ce</a:t>
            </a:r>
            <a:r>
              <a:rPr lang="en-US" sz="1000" dirty="0">
                <a:latin typeface="Verdana" panose="020B0604030504040204" pitchFamily="34" charset="0"/>
                <a:ea typeface="Verdana" panose="020B0604030504040204" pitchFamily="34" charset="0"/>
                <a:cs typeface="Verdana" panose="020B0604030504040204" pitchFamily="34" charset="0"/>
              </a:rPr>
              <a:t> document </a:t>
            </a:r>
            <a:r>
              <a:rPr lang="en-US" sz="1000" dirty="0" err="1">
                <a:latin typeface="Verdana" panose="020B0604030504040204" pitchFamily="34" charset="0"/>
                <a:ea typeface="Verdana" panose="020B0604030504040204" pitchFamily="34" charset="0"/>
                <a:cs typeface="Verdana" panose="020B0604030504040204" pitchFamily="34" charset="0"/>
              </a:rPr>
              <a:t>en</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référence</a:t>
            </a:r>
            <a:r>
              <a:rPr lang="en-US" sz="1000" dirty="0">
                <a:latin typeface="Verdana" panose="020B0604030504040204" pitchFamily="34" charset="0"/>
                <a:ea typeface="Verdana" panose="020B0604030504040204" pitchFamily="34" charset="0"/>
                <a:cs typeface="Verdana" panose="020B0604030504040204" pitchFamily="34" charset="0"/>
              </a:rPr>
              <a:t>:</a:t>
            </a:r>
          </a:p>
          <a:p>
            <a:r>
              <a:rPr lang="en-US" sz="1000" dirty="0">
                <a:latin typeface="Verdana" panose="020B0604030504040204" pitchFamily="34" charset="0"/>
                <a:ea typeface="Verdana" panose="020B0604030504040204" pitchFamily="34" charset="0"/>
                <a:cs typeface="Verdana" panose="020B0604030504040204" pitchFamily="34" charset="0"/>
              </a:rPr>
              <a:t>Hillis C, G Mukerji et A Weinerman, </a:t>
            </a:r>
            <a:r>
              <a:rPr lang="en-US" sz="1000" dirty="0" err="1">
                <a:latin typeface="Verdana" panose="020B0604030504040204" pitchFamily="34" charset="0"/>
                <a:ea typeface="Verdana" panose="020B0604030504040204" pitchFamily="34" charset="0"/>
                <a:cs typeface="Verdana" panose="020B0604030504040204" pitchFamily="34" charset="0"/>
              </a:rPr>
              <a:t>rédacteurs</a:t>
            </a:r>
            <a:r>
              <a:rPr lang="en-US" sz="1000" dirty="0">
                <a:latin typeface="Verdana" panose="020B0604030504040204" pitchFamily="34" charset="0"/>
                <a:ea typeface="Verdana" panose="020B0604030504040204" pitchFamily="34" charset="0"/>
                <a:cs typeface="Verdana" panose="020B0604030504040204" pitchFamily="34" charset="0"/>
              </a:rPr>
              <a:t>. 2017. </a:t>
            </a:r>
            <a:r>
              <a:rPr lang="fr-FR" sz="1000" i="1" dirty="0">
                <a:latin typeface="Verdana" panose="020B0604030504040204" pitchFamily="34" charset="0"/>
                <a:ea typeface="Verdana" panose="020B0604030504040204" pitchFamily="34" charset="0"/>
                <a:cs typeface="Verdana" panose="020B0604030504040204" pitchFamily="34" charset="0"/>
              </a:rPr>
              <a:t>Communiquer avec les patients et leur famille au sujet des examens et des traitements inutiles sur le plan médical.</a:t>
            </a:r>
            <a:r>
              <a:rPr lang="en-CA" sz="1000" i="1" dirty="0"/>
              <a:t> </a:t>
            </a:r>
            <a:r>
              <a:rPr lang="en-US" sz="1000" dirty="0" err="1">
                <a:latin typeface="Verdana" panose="020B0604030504040204" pitchFamily="34" charset="0"/>
                <a:ea typeface="Verdana" panose="020B0604030504040204" pitchFamily="34" charset="0"/>
                <a:cs typeface="Verdana" panose="020B0604030504040204" pitchFamily="34" charset="0"/>
              </a:rPr>
              <a:t>Dans</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i="1" dirty="0">
                <a:latin typeface="Verdana" panose="020B0604030504040204" pitchFamily="34" charset="0"/>
                <a:ea typeface="Verdana" panose="020B0604030504040204" pitchFamily="34" charset="0"/>
                <a:cs typeface="Verdana" panose="020B0604030504040204" pitchFamily="34" charset="0"/>
              </a:rPr>
              <a:t>le cadre de la </a:t>
            </a:r>
            <a:r>
              <a:rPr lang="en-US" sz="1000" i="1" dirty="0" err="1">
                <a:latin typeface="Verdana" panose="020B0604030504040204" pitchFamily="34" charset="0"/>
                <a:ea typeface="Verdana" panose="020B0604030504040204" pitchFamily="34" charset="0"/>
                <a:cs typeface="Verdana" panose="020B0604030504040204" pitchFamily="34" charset="0"/>
              </a:rPr>
              <a:t>série</a:t>
            </a:r>
            <a:r>
              <a:rPr lang="en-US" sz="1000" i="1" dirty="0">
                <a:latin typeface="Verdana" panose="020B0604030504040204" pitchFamily="34" charset="0"/>
                <a:ea typeface="Verdana" panose="020B0604030504040204" pitchFamily="34" charset="0"/>
                <a:cs typeface="Verdana" panose="020B0604030504040204" pitchFamily="34" charset="0"/>
              </a:rPr>
              <a:t> des </a:t>
            </a:r>
            <a:r>
              <a:rPr lang="en-US" sz="1000" i="1" dirty="0" err="1">
                <a:latin typeface="Verdana" panose="020B0604030504040204" pitchFamily="34" charset="0"/>
                <a:ea typeface="Verdana" panose="020B0604030504040204" pitchFamily="34" charset="0"/>
                <a:cs typeface="Verdana" panose="020B0604030504040204" pitchFamily="34" charset="0"/>
              </a:rPr>
              <a:t>trousses</a:t>
            </a:r>
            <a:r>
              <a:rPr lang="en-US" sz="1000" i="1" dirty="0">
                <a:latin typeface="Verdana" panose="020B0604030504040204" pitchFamily="34" charset="0"/>
                <a:ea typeface="Verdana" panose="020B0604030504040204" pitchFamily="34" charset="0"/>
                <a:cs typeface="Verdana" panose="020B0604030504040204" pitchFamily="34" charset="0"/>
              </a:rPr>
              <a:t> </a:t>
            </a:r>
            <a:r>
              <a:rPr lang="en-US" sz="1000" i="1" dirty="0" err="1">
                <a:latin typeface="Verdana" panose="020B0604030504040204" pitchFamily="34" charset="0"/>
                <a:ea typeface="Verdana" panose="020B0604030504040204" pitchFamily="34" charset="0"/>
                <a:cs typeface="Verdana" panose="020B0604030504040204" pitchFamily="34" charset="0"/>
              </a:rPr>
              <a:t>d’information</a:t>
            </a:r>
            <a:r>
              <a:rPr lang="en-US" sz="1000" i="1" dirty="0">
                <a:latin typeface="Verdana" panose="020B0604030504040204" pitchFamily="34" charset="0"/>
                <a:ea typeface="Verdana" panose="020B0604030504040204" pitchFamily="34" charset="0"/>
                <a:cs typeface="Verdana" panose="020B0604030504040204" pitchFamily="34" charset="0"/>
              </a:rPr>
              <a:t> sur le curriculum CanMEDS de </a:t>
            </a:r>
            <a:r>
              <a:rPr lang="en-US" sz="1000" i="1" dirty="0" err="1">
                <a:latin typeface="Verdana" panose="020B0604030504040204" pitchFamily="34" charset="0"/>
                <a:ea typeface="Verdana" panose="020B0604030504040204" pitchFamily="34" charset="0"/>
                <a:cs typeface="Verdana" panose="020B0604030504040204" pitchFamily="34" charset="0"/>
              </a:rPr>
              <a:t>gestion</a:t>
            </a:r>
            <a:r>
              <a:rPr lang="en-US" sz="1000" i="1" dirty="0">
                <a:latin typeface="Verdana" panose="020B0604030504040204" pitchFamily="34" charset="0"/>
                <a:ea typeface="Verdana" panose="020B0604030504040204" pitchFamily="34" charset="0"/>
                <a:cs typeface="Verdana" panose="020B0604030504040204" pitchFamily="34" charset="0"/>
              </a:rPr>
              <a:t> des </a:t>
            </a:r>
            <a:r>
              <a:rPr lang="en-US" sz="1000" i="1" dirty="0" err="1">
                <a:latin typeface="Verdana" panose="020B0604030504040204" pitchFamily="34" charset="0"/>
                <a:ea typeface="Verdana" panose="020B0604030504040204" pitchFamily="34" charset="0"/>
                <a:cs typeface="Verdana" panose="020B0604030504040204" pitchFamily="34" charset="0"/>
              </a:rPr>
              <a:t>ressources</a:t>
            </a:r>
            <a:r>
              <a:rPr lang="en-US" sz="1000" i="1" dirty="0">
                <a:latin typeface="Verdana" panose="020B0604030504040204" pitchFamily="34" charset="0"/>
                <a:ea typeface="Verdana" panose="020B0604030504040204" pitchFamily="34" charset="0"/>
                <a:cs typeface="Verdana" panose="020B0604030504040204" pitchFamily="34" charset="0"/>
              </a:rPr>
              <a:t>.</a:t>
            </a:r>
            <a:r>
              <a:rPr lang="en-US" sz="1000" dirty="0">
                <a:latin typeface="Verdana" panose="020B0604030504040204" pitchFamily="34" charset="0"/>
                <a:ea typeface="Verdana" panose="020B0604030504040204" pitchFamily="34" charset="0"/>
                <a:cs typeface="Verdana" panose="020B0604030504040204" pitchFamily="34" charset="0"/>
              </a:rPr>
              <a:t> Ottawa: Collège royal des </a:t>
            </a:r>
            <a:r>
              <a:rPr lang="en-US" sz="1000" dirty="0" err="1">
                <a:latin typeface="Verdana" panose="020B0604030504040204" pitchFamily="34" charset="0"/>
                <a:ea typeface="Verdana" panose="020B0604030504040204" pitchFamily="34" charset="0"/>
                <a:cs typeface="Verdana" panose="020B0604030504040204" pitchFamily="34" charset="0"/>
              </a:rPr>
              <a:t>médecins</a:t>
            </a:r>
            <a:r>
              <a:rPr lang="en-US" sz="1000" dirty="0">
                <a:latin typeface="Verdana" panose="020B0604030504040204" pitchFamily="34" charset="0"/>
                <a:ea typeface="Verdana" panose="020B0604030504040204" pitchFamily="34" charset="0"/>
                <a:cs typeface="Verdana" panose="020B0604030504040204" pitchFamily="34" charset="0"/>
              </a:rPr>
              <a:t> et </a:t>
            </a:r>
            <a:r>
              <a:rPr lang="en-US" sz="1000" dirty="0" err="1">
                <a:latin typeface="Verdana" panose="020B0604030504040204" pitchFamily="34" charset="0"/>
                <a:ea typeface="Verdana" panose="020B0604030504040204" pitchFamily="34" charset="0"/>
                <a:cs typeface="Verdana" panose="020B0604030504040204" pitchFamily="34" charset="0"/>
              </a:rPr>
              <a:t>chirurgiens</a:t>
            </a:r>
            <a:r>
              <a:rPr lang="en-US" sz="1000" dirty="0">
                <a:latin typeface="Verdana" panose="020B0604030504040204" pitchFamily="34" charset="0"/>
                <a:ea typeface="Verdana" panose="020B0604030504040204" pitchFamily="34" charset="0"/>
                <a:cs typeface="Verdana" panose="020B0604030504040204" pitchFamily="34" charset="0"/>
              </a:rPr>
              <a:t> du Canada.</a:t>
            </a:r>
          </a:p>
          <a:p>
            <a:endParaRPr lang="en-US" sz="1000" dirty="0">
              <a:latin typeface="Verdana" panose="020B0604030504040204" pitchFamily="34" charset="0"/>
              <a:ea typeface="Verdana" panose="020B0604030504040204" pitchFamily="34" charset="0"/>
              <a:cs typeface="Verdana" panose="020B0604030504040204" pitchFamily="34" charset="0"/>
            </a:endParaRPr>
          </a:p>
          <a:p>
            <a:r>
              <a:rPr lang="en-US" sz="1000" dirty="0">
                <a:latin typeface="Verdana" panose="020B0604030504040204" pitchFamily="34" charset="0"/>
                <a:ea typeface="Verdana" panose="020B0604030504040204" pitchFamily="34" charset="0"/>
                <a:cs typeface="Verdana" panose="020B0604030504040204" pitchFamily="34" charset="0"/>
              </a:rPr>
              <a:t>Collège royal des </a:t>
            </a:r>
            <a:r>
              <a:rPr lang="en-US" sz="1000" dirty="0" err="1">
                <a:latin typeface="Verdana" panose="020B0604030504040204" pitchFamily="34" charset="0"/>
                <a:ea typeface="Verdana" panose="020B0604030504040204" pitchFamily="34" charset="0"/>
                <a:cs typeface="Verdana" panose="020B0604030504040204" pitchFamily="34" charset="0"/>
              </a:rPr>
              <a:t>médecins</a:t>
            </a:r>
            <a:r>
              <a:rPr lang="en-US" sz="1000" dirty="0">
                <a:latin typeface="Verdana" panose="020B0604030504040204" pitchFamily="34" charset="0"/>
                <a:ea typeface="Verdana" panose="020B0604030504040204" pitchFamily="34" charset="0"/>
                <a:cs typeface="Verdana" panose="020B0604030504040204" pitchFamily="34" charset="0"/>
              </a:rPr>
              <a:t> et </a:t>
            </a:r>
            <a:r>
              <a:rPr lang="en-US" sz="1000" dirty="0" err="1">
                <a:latin typeface="Verdana" panose="020B0604030504040204" pitchFamily="34" charset="0"/>
                <a:ea typeface="Verdana" panose="020B0604030504040204" pitchFamily="34" charset="0"/>
                <a:cs typeface="Verdana" panose="020B0604030504040204" pitchFamily="34" charset="0"/>
              </a:rPr>
              <a:t>chirurgiens</a:t>
            </a:r>
            <a:r>
              <a:rPr lang="en-US" sz="1000" dirty="0">
                <a:latin typeface="Verdana" panose="020B0604030504040204" pitchFamily="34" charset="0"/>
                <a:ea typeface="Verdana" panose="020B0604030504040204" pitchFamily="34" charset="0"/>
                <a:cs typeface="Verdana" panose="020B0604030504040204" pitchFamily="34" charset="0"/>
              </a:rPr>
              <a:t> du Canada</a:t>
            </a:r>
          </a:p>
          <a:p>
            <a:r>
              <a:rPr lang="en-US" sz="1000" dirty="0">
                <a:latin typeface="Verdana" panose="020B0604030504040204" pitchFamily="34" charset="0"/>
                <a:ea typeface="Verdana" panose="020B0604030504040204" pitchFamily="34" charset="0"/>
                <a:cs typeface="Verdana" panose="020B0604030504040204" pitchFamily="34" charset="0"/>
              </a:rPr>
              <a:t>774, promenade Echo</a:t>
            </a:r>
          </a:p>
          <a:p>
            <a:r>
              <a:rPr lang="en-US" sz="1000" dirty="0">
                <a:latin typeface="Verdana" panose="020B0604030504040204" pitchFamily="34" charset="0"/>
                <a:ea typeface="Verdana" panose="020B0604030504040204" pitchFamily="34" charset="0"/>
                <a:cs typeface="Verdana" panose="020B0604030504040204" pitchFamily="34" charset="0"/>
              </a:rPr>
              <a:t>Ottawa (Ontario) K1S 5N8 CANADA</a:t>
            </a:r>
          </a:p>
          <a:p>
            <a:r>
              <a:rPr lang="en-US" sz="1000" dirty="0" err="1">
                <a:latin typeface="Verdana" panose="020B0604030504040204" pitchFamily="34" charset="0"/>
                <a:ea typeface="Verdana" panose="020B0604030504040204" pitchFamily="34" charset="0"/>
                <a:cs typeface="Verdana" panose="020B0604030504040204" pitchFamily="34" charset="0"/>
              </a:rPr>
              <a:t>Téléphone</a:t>
            </a:r>
            <a:r>
              <a:rPr lang="en-US" sz="1000" dirty="0">
                <a:latin typeface="Verdana" panose="020B0604030504040204" pitchFamily="34" charset="0"/>
                <a:ea typeface="Verdana" panose="020B0604030504040204" pitchFamily="34" charset="0"/>
                <a:cs typeface="Verdana" panose="020B0604030504040204" pitchFamily="34" charset="0"/>
              </a:rPr>
              <a:t> : 613-730-8177</a:t>
            </a:r>
          </a:p>
          <a:p>
            <a:r>
              <a:rPr lang="en-US" sz="1000" dirty="0">
                <a:latin typeface="Verdana" panose="020B0604030504040204" pitchFamily="34" charset="0"/>
                <a:ea typeface="Verdana" panose="020B0604030504040204" pitchFamily="34" charset="0"/>
                <a:cs typeface="Verdana" panose="020B0604030504040204" pitchFamily="34" charset="0"/>
              </a:rPr>
              <a:t>Sans </a:t>
            </a:r>
            <a:r>
              <a:rPr lang="en-US" sz="1000" dirty="0" err="1">
                <a:latin typeface="Verdana" panose="020B0604030504040204" pitchFamily="34" charset="0"/>
                <a:ea typeface="Verdana" panose="020B0604030504040204" pitchFamily="34" charset="0"/>
                <a:cs typeface="Verdana" panose="020B0604030504040204" pitchFamily="34" charset="0"/>
              </a:rPr>
              <a:t>frais</a:t>
            </a:r>
            <a:r>
              <a:rPr lang="en-US" sz="1000" dirty="0">
                <a:latin typeface="Verdana" panose="020B0604030504040204" pitchFamily="34" charset="0"/>
                <a:ea typeface="Verdana" panose="020B0604030504040204" pitchFamily="34" charset="0"/>
                <a:cs typeface="Verdana" panose="020B0604030504040204" pitchFamily="34" charset="0"/>
              </a:rPr>
              <a:t> : 1-800-668-3740</a:t>
            </a:r>
          </a:p>
          <a:p>
            <a:r>
              <a:rPr lang="en-US" sz="1000" dirty="0">
                <a:latin typeface="Verdana" panose="020B0604030504040204" pitchFamily="34" charset="0"/>
                <a:ea typeface="Verdana" panose="020B0604030504040204" pitchFamily="34" charset="0"/>
                <a:cs typeface="Verdana" panose="020B0604030504040204" pitchFamily="34" charset="0"/>
              </a:rPr>
              <a:t>Site Web : </a:t>
            </a:r>
            <a:r>
              <a:rPr lang="en-US" sz="1000" u="sng" dirty="0">
                <a:latin typeface="Verdana" panose="020B0604030504040204" pitchFamily="34" charset="0"/>
                <a:ea typeface="Verdana" panose="020B0604030504040204" pitchFamily="34" charset="0"/>
                <a:cs typeface="Verdana" panose="020B0604030504040204" pitchFamily="34" charset="0"/>
                <a:hlinkClick r:id="rId3"/>
              </a:rPr>
              <a:t>collegeroyal.ca/</a:t>
            </a:r>
            <a:r>
              <a:rPr lang="en-US" sz="1000" u="sng" dirty="0" err="1">
                <a:latin typeface="Verdana" panose="020B0604030504040204" pitchFamily="34" charset="0"/>
                <a:ea typeface="Verdana" panose="020B0604030504040204" pitchFamily="34" charset="0"/>
                <a:cs typeface="Verdana" panose="020B0604030504040204" pitchFamily="34" charset="0"/>
                <a:hlinkClick r:id="rId3"/>
              </a:rPr>
              <a:t>canmeds</a:t>
            </a:r>
            <a:endParaRPr lang="en-US" sz="1000" dirty="0">
              <a:latin typeface="Verdana" panose="020B0604030504040204" pitchFamily="34" charset="0"/>
              <a:ea typeface="Verdana" panose="020B0604030504040204" pitchFamily="34" charset="0"/>
              <a:cs typeface="Verdana" panose="020B0604030504040204" pitchFamily="34" charset="0"/>
            </a:endParaRPr>
          </a:p>
          <a:p>
            <a:pPr eaLnBrk="0" hangingPunct="0"/>
            <a:r>
              <a:rPr lang="en-US" sz="1000" dirty="0" err="1">
                <a:latin typeface="Verdana" panose="020B0604030504040204" pitchFamily="34" charset="0"/>
                <a:ea typeface="Verdana" panose="020B0604030504040204" pitchFamily="34" charset="0"/>
                <a:cs typeface="Verdana" panose="020B0604030504040204" pitchFamily="34" charset="0"/>
              </a:rPr>
              <a:t>Courriel</a:t>
            </a:r>
            <a:r>
              <a:rPr lang="en-US" sz="1000" dirty="0">
                <a:latin typeface="Verdana" panose="020B0604030504040204" pitchFamily="34" charset="0"/>
                <a:ea typeface="Verdana" panose="020B0604030504040204" pitchFamily="34" charset="0"/>
                <a:cs typeface="Verdana" panose="020B0604030504040204" pitchFamily="34" charset="0"/>
              </a:rPr>
              <a:t> : </a:t>
            </a:r>
            <a:r>
              <a:rPr lang="en-US" sz="1000" u="sng" dirty="0">
                <a:latin typeface="Verdana" panose="020B0604030504040204" pitchFamily="34" charset="0"/>
                <a:ea typeface="Verdana" panose="020B0604030504040204" pitchFamily="34" charset="0"/>
                <a:cs typeface="Verdana" panose="020B0604030504040204" pitchFamily="34" charset="0"/>
                <a:hlinkClick r:id="rId4"/>
              </a:rPr>
              <a:t>canmeds@collegeroyal.ca</a:t>
            </a:r>
            <a:endParaRPr lang="en-US" sz="1000" dirty="0">
              <a:latin typeface="Verdana" panose="020B0604030504040204" pitchFamily="34" charset="0"/>
              <a:ea typeface="Verdana" panose="020B0604030504040204" pitchFamily="34" charset="0"/>
              <a:cs typeface="Verdana" panose="020B0604030504040204" pitchFamily="34" charset="0"/>
            </a:endParaRPr>
          </a:p>
          <a:p>
            <a:endParaRPr lang="en-US" sz="1000" dirty="0">
              <a:latin typeface="Verdana" panose="020B0604030504040204" pitchFamily="34" charset="0"/>
              <a:ea typeface="Verdana" panose="020B0604030504040204" pitchFamily="34" charset="0"/>
              <a:cs typeface="Verdana" panose="020B0604030504040204" pitchFamily="34" charset="0"/>
            </a:endParaRPr>
          </a:p>
          <a:p>
            <a:pPr defTabSz="957560">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04F43C5-7990-438D-AED8-0E48326EE1E8}" type="slidenum">
              <a:rPr lang="en-CA" smtClean="0">
                <a:solidFill>
                  <a:prstClr val="black"/>
                </a:solidFill>
              </a:rPr>
              <a:pPr/>
              <a:t>1</a:t>
            </a:fld>
            <a:endParaRPr lang="en-CA">
              <a:solidFill>
                <a:prstClr val="black"/>
              </a:solidFill>
            </a:endParaRPr>
          </a:p>
        </p:txBody>
      </p:sp>
    </p:spTree>
    <p:extLst>
      <p:ext uri="{BB962C8B-B14F-4D97-AF65-F5344CB8AC3E}">
        <p14:creationId xmlns:p14="http://schemas.microsoft.com/office/powerpoint/2010/main" val="372331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60">
              <a:defRPr/>
            </a:pPr>
            <a:r>
              <a:rPr lang="fr-CA" sz="1050" dirty="0">
                <a:latin typeface="Verdana" panose="020B0604030504040204" pitchFamily="34" charset="0"/>
              </a:rPr>
              <a:t>D’après un article pertinent de Don</a:t>
            </a:r>
            <a:r>
              <a:rPr lang="fr-CA" sz="1050" dirty="0"/>
              <a:t> </a:t>
            </a:r>
            <a:r>
              <a:rPr lang="fr-CA" sz="1050" dirty="0">
                <a:latin typeface="Verdana" panose="020B0604030504040204" pitchFamily="34" charset="0"/>
              </a:rPr>
              <a:t>Berwick</a:t>
            </a:r>
          </a:p>
          <a:p>
            <a:pPr marL="179542" indent="-179542" defTabSz="957560">
              <a:buFont typeface="Arial" charset="0"/>
              <a:buChar char="•"/>
              <a:defRPr/>
            </a:pPr>
            <a:r>
              <a:rPr lang="fr-CA" sz="1050" dirty="0">
                <a:latin typeface="Verdana" panose="020B0604030504040204" pitchFamily="34" charset="0"/>
              </a:rPr>
              <a:t>Le pourcentage du PIB d’un pays qui est consacré aux soins de santé devrait être constant. </a:t>
            </a:r>
            <a:endParaRPr lang="fr-CA" sz="1050" dirty="0">
              <a:latin typeface="Verdana" panose="020B0604030504040204" pitchFamily="34" charset="0"/>
              <a:ea typeface="Verdana" panose="020B0604030504040204" pitchFamily="34" charset="0"/>
              <a:cs typeface="Verdana" panose="020B0604030504040204" pitchFamily="34" charset="0"/>
            </a:endParaRPr>
          </a:p>
          <a:p>
            <a:pPr marL="179542" indent="-179542" defTabSz="957560">
              <a:buFont typeface="Arial" charset="0"/>
              <a:buChar char="•"/>
              <a:defRPr/>
            </a:pPr>
            <a:r>
              <a:rPr lang="fr-CA" sz="1050" dirty="0">
                <a:latin typeface="Verdana" panose="020B0604030504040204" pitchFamily="34" charset="0"/>
              </a:rPr>
              <a:t>Les ratés dans la prestation et la coordination des soins témoignent d’une sous-utilisation et d’une mauvaise utilisation des ressources, alors que d’autres lacunes sont attribuables à une surutilisation (traitement excessif). </a:t>
            </a:r>
          </a:p>
          <a:p>
            <a:pPr marL="179542" indent="-179542" defTabSz="957560">
              <a:buFont typeface="Arial" charset="0"/>
              <a:buChar char="•"/>
              <a:defRPr/>
            </a:pPr>
            <a:r>
              <a:rPr lang="fr-CA" sz="1050" dirty="0">
                <a:latin typeface="Verdana" panose="020B0604030504040204" pitchFamily="34" charset="0"/>
              </a:rPr>
              <a:t>Les médecins</a:t>
            </a:r>
            <a:r>
              <a:rPr lang="fr-CA" sz="1050" dirty="0"/>
              <a:t> </a:t>
            </a:r>
            <a:r>
              <a:rPr lang="fr-CA" sz="1050" dirty="0">
                <a:latin typeface="Verdana" panose="020B0604030504040204" pitchFamily="34" charset="0"/>
              </a:rPr>
              <a:t>engendrent 80 % de tous les coûts de soins de santé (p. ex., quels sont les patients rencontrés, et à quelle fréquence; quels sont les patients hospitalisés; quels sont les examens, les actes et les interventions chirurgicales réalisés; quels outils technologiques sont utilisés et quels médicaments sont prescrits).</a:t>
            </a:r>
            <a:endParaRPr lang="fr-CA" sz="1050" dirty="0">
              <a:latin typeface="Verdana" panose="020B0604030504040204" pitchFamily="34" charset="0"/>
              <a:ea typeface="Verdana" panose="020B0604030504040204" pitchFamily="34" charset="0"/>
              <a:cs typeface="Verdana" panose="020B0604030504040204" pitchFamily="34" charset="0"/>
            </a:endParaRPr>
          </a:p>
          <a:p>
            <a:endParaRPr lang="fr-CA" dirty="0"/>
          </a:p>
          <a:p>
            <a:r>
              <a:rPr lang="fr-CA" dirty="0">
                <a:latin typeface="Verdana" panose="020B0604030504040204" pitchFamily="34" charset="0"/>
              </a:rPr>
              <a:t>------------------</a:t>
            </a:r>
            <a:endParaRPr lang="fr-CA" dirty="0">
              <a:latin typeface="Verdana" panose="020B0604030504040204" pitchFamily="34" charset="0"/>
              <a:ea typeface="Verdana" panose="020B0604030504040204" pitchFamily="34" charset="0"/>
              <a:cs typeface="Verdana" panose="020B0604030504040204" pitchFamily="34" charset="0"/>
            </a:endParaRPr>
          </a:p>
          <a:p>
            <a:r>
              <a:rPr lang="en-US" sz="1000" baseline="30000" dirty="0" smtClean="0">
                <a:latin typeface="Verdana" panose="020B0604030504040204" pitchFamily="34" charset="0"/>
                <a:ea typeface="Verdana" panose="020B0604030504040204" pitchFamily="34" charset="0"/>
                <a:cs typeface="Verdana" panose="020B0604030504040204" pitchFamily="34" charset="0"/>
              </a:rPr>
              <a:t>1</a:t>
            </a:r>
            <a:r>
              <a:rPr lang="en-US" sz="1000" dirty="0" smtClean="0">
                <a:latin typeface="Verdana" panose="020B0604030504040204" pitchFamily="34" charset="0"/>
                <a:ea typeface="Verdana" panose="020B0604030504040204" pitchFamily="34" charset="0"/>
                <a:cs typeface="Verdana" panose="020B0604030504040204" pitchFamily="34" charset="0"/>
              </a:rPr>
              <a:t>Berwick </a:t>
            </a:r>
            <a:r>
              <a:rPr lang="en-US" sz="1000" dirty="0">
                <a:latin typeface="Verdana" panose="020B0604030504040204" pitchFamily="34" charset="0"/>
                <a:ea typeface="Verdana" panose="020B0604030504040204" pitchFamily="34" charset="0"/>
                <a:cs typeface="Verdana" panose="020B0604030504040204" pitchFamily="34" charset="0"/>
              </a:rPr>
              <a:t>D et AD </a:t>
            </a:r>
            <a:r>
              <a:rPr lang="en-US" sz="1000" dirty="0" err="1">
                <a:latin typeface="Verdana" panose="020B0604030504040204" pitchFamily="34" charset="0"/>
                <a:ea typeface="Verdana" panose="020B0604030504040204" pitchFamily="34" charset="0"/>
                <a:cs typeface="Verdana" panose="020B0604030504040204" pitchFamily="34" charset="0"/>
              </a:rPr>
              <a:t>Hackbarth</a:t>
            </a:r>
            <a:r>
              <a:rPr lang="en-US" sz="1000" dirty="0">
                <a:latin typeface="Verdana" panose="020B0604030504040204" pitchFamily="34" charset="0"/>
                <a:ea typeface="Verdana" panose="020B0604030504040204" pitchFamily="34" charset="0"/>
                <a:cs typeface="Verdana" panose="020B0604030504040204" pitchFamily="34" charset="0"/>
              </a:rPr>
              <a:t>. 2012. Eliminating Waste in US Health Care. </a:t>
            </a:r>
            <a:r>
              <a:rPr lang="en-US" sz="1000" i="1" dirty="0">
                <a:latin typeface="Verdana" panose="020B0604030504040204" pitchFamily="34" charset="0"/>
                <a:ea typeface="Verdana" panose="020B0604030504040204" pitchFamily="34" charset="0"/>
                <a:cs typeface="Verdana" panose="020B0604030504040204" pitchFamily="34" charset="0"/>
              </a:rPr>
              <a:t>JAMA. </a:t>
            </a:r>
            <a:r>
              <a:rPr lang="en-US" sz="1000" b="1" dirty="0">
                <a:latin typeface="Verdana" panose="020B0604030504040204" pitchFamily="34" charset="0"/>
                <a:ea typeface="Verdana" panose="020B0604030504040204" pitchFamily="34" charset="0"/>
                <a:cs typeface="Verdana" panose="020B0604030504040204" pitchFamily="34" charset="0"/>
              </a:rPr>
              <a:t>307</a:t>
            </a:r>
            <a:r>
              <a:rPr lang="en-US" sz="1000" dirty="0">
                <a:latin typeface="Verdana" panose="020B0604030504040204" pitchFamily="34" charset="0"/>
                <a:ea typeface="Verdana" panose="020B0604030504040204" pitchFamily="34" charset="0"/>
                <a:cs typeface="Verdana" panose="020B0604030504040204" pitchFamily="34" charset="0"/>
              </a:rPr>
              <a:t>(14):1513-1516 </a:t>
            </a:r>
            <a:endParaRPr lang="en-US" sz="1000" dirty="0"/>
          </a:p>
        </p:txBody>
      </p:sp>
      <p:sp>
        <p:nvSpPr>
          <p:cNvPr id="4" name="Slide Number Placeholder 3"/>
          <p:cNvSpPr>
            <a:spLocks noGrp="1"/>
          </p:cNvSpPr>
          <p:nvPr>
            <p:ph type="sldNum" sz="quarter" idx="10"/>
          </p:nvPr>
        </p:nvSpPr>
        <p:spPr/>
        <p:txBody>
          <a:bodyPr/>
          <a:lstStyle/>
          <a:p>
            <a:fld id="{904F43C5-7990-438D-AED8-0E48326EE1E8}"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285930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050" dirty="0">
                <a:latin typeface="Verdana" panose="020B0604030504040204" pitchFamily="34" charset="0"/>
                <a:ea typeface="Verdana" panose="020B0604030504040204" pitchFamily="34" charset="0"/>
                <a:cs typeface="Verdana" panose="020B0604030504040204" pitchFamily="34" charset="0"/>
              </a:rPr>
              <a:t>Cette diapositive présente les types de préjudices pouvant découler de la surutilisation des ressources.</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FR" sz="1050" b="1" u="none" dirty="0">
                <a:latin typeface="Verdana" panose="020B0604030504040204" pitchFamily="34" charset="0"/>
              </a:rPr>
              <a:t>* Remarque à l’intention du présentateur :  </a:t>
            </a:r>
            <a:r>
              <a:rPr lang="fr-CA" sz="1050" dirty="0">
                <a:latin typeface="Verdana" panose="020B0604030504040204" pitchFamily="34" charset="0"/>
                <a:ea typeface="Verdana" panose="020B0604030504040204" pitchFamily="34" charset="0"/>
                <a:cs typeface="Verdana" panose="020B0604030504040204" pitchFamily="34" charset="0"/>
              </a:rPr>
              <a:t>Elle renvoie directement à la diapositive 7, qui traite de la place des « coûts » dans l’équation de la valeur. Le schéma dans le coin inférieur droit se veut un rappel de ce point pour les stagiaires.</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ea typeface="Verdana" panose="020B0604030504040204" pitchFamily="34" charset="0"/>
                <a:cs typeface="Verdana" panose="020B0604030504040204" pitchFamily="34" charset="0"/>
              </a:rPr>
              <a:t>Lorsque nous discutons des coûts/préjudices associés aux examens et aux traitements inutiles, il faut tenir compte qu’il en existe plusieurs (dont certains figurent sur la diapositive) et ne pas mettre l’accent uniquement sur les coûts financiers pour le système.</a:t>
            </a:r>
          </a:p>
        </p:txBody>
      </p:sp>
      <p:sp>
        <p:nvSpPr>
          <p:cNvPr id="4" name="Slide Number Placeholder 3"/>
          <p:cNvSpPr>
            <a:spLocks noGrp="1"/>
          </p:cNvSpPr>
          <p:nvPr>
            <p:ph type="sldNum" sz="quarter" idx="10"/>
          </p:nvPr>
        </p:nvSpPr>
        <p:spPr/>
        <p:txBody>
          <a:bodyPr/>
          <a:lstStyle/>
          <a:p>
            <a:fld id="{1DAD1941-59E6-4AF0-B07F-4B8F473A36E5}" type="slidenum">
              <a:rPr lang="en-US" smtClean="0"/>
              <a:pPr/>
              <a:t>11</a:t>
            </a:fld>
            <a:endParaRPr lang="en-US"/>
          </a:p>
        </p:txBody>
      </p:sp>
    </p:spTree>
    <p:extLst>
      <p:ext uri="{BB962C8B-B14F-4D97-AF65-F5344CB8AC3E}">
        <p14:creationId xmlns:p14="http://schemas.microsoft.com/office/powerpoint/2010/main" val="368649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60">
              <a:defRPr/>
            </a:pPr>
            <a:r>
              <a:rPr lang="fr-FR" sz="1100" b="1" u="sng" dirty="0">
                <a:latin typeface="Verdana" panose="020B0604030504040204" pitchFamily="34" charset="0"/>
                <a:ea typeface="Verdana" panose="020B0604030504040204" pitchFamily="34" charset="0"/>
                <a:cs typeface="Verdana" panose="020B0604030504040204" pitchFamily="34" charset="0"/>
              </a:rPr>
              <a:t>* Remarque à l’intention du présentateur : Moment interactif</a:t>
            </a:r>
            <a:r>
              <a:rPr lang="fr-FR" sz="1100" u="sng" dirty="0">
                <a:latin typeface="Verdana" panose="020B0604030504040204" pitchFamily="34" charset="0"/>
                <a:ea typeface="Verdana" panose="020B0604030504040204" pitchFamily="34" charset="0"/>
                <a:cs typeface="Verdana" panose="020B0604030504040204" pitchFamily="34" charset="0"/>
              </a:rPr>
              <a:t> </a:t>
            </a:r>
            <a:r>
              <a:rPr lang="fr-FR" sz="1100" dirty="0">
                <a:latin typeface="Verdana" panose="020B0604030504040204" pitchFamily="34" charset="0"/>
                <a:ea typeface="Verdana" panose="020B0604030504040204" pitchFamily="34" charset="0"/>
                <a:cs typeface="Verdana" panose="020B0604030504040204" pitchFamily="34" charset="0"/>
              </a:rPr>
              <a:t>– Avant de passer aux diapositives suivantes sur les obstacles et les raisons qui expliquent la surutilisation, voici un bon moment pour demander aux stagiaires d’énumérer quels sont, selon eux, les obstacles à la gestion des ressources. Vous pouvez également les inviter à partager leurs expériences pour illustrer un de ces obstacles. Une fois que tous auront donné leur réponse, vous pourrez présenter la liste des obstacles (dont la plupart auront peut-être déjà été abordés).</a:t>
            </a:r>
          </a:p>
        </p:txBody>
      </p:sp>
      <p:sp>
        <p:nvSpPr>
          <p:cNvPr id="4" name="Slide Number Placeholder 3"/>
          <p:cNvSpPr>
            <a:spLocks noGrp="1"/>
          </p:cNvSpPr>
          <p:nvPr>
            <p:ph type="sldNum" sz="quarter" idx="10"/>
          </p:nvPr>
        </p:nvSpPr>
        <p:spPr/>
        <p:txBody>
          <a:bodyPr/>
          <a:lstStyle/>
          <a:p>
            <a:fld id="{1DAD1941-59E6-4AF0-B07F-4B8F473A36E5}" type="slidenum">
              <a:rPr lang="en-US" smtClean="0"/>
              <a:pPr/>
              <a:t>12</a:t>
            </a:fld>
            <a:endParaRPr lang="en-US"/>
          </a:p>
        </p:txBody>
      </p:sp>
    </p:spTree>
    <p:extLst>
      <p:ext uri="{BB962C8B-B14F-4D97-AF65-F5344CB8AC3E}">
        <p14:creationId xmlns:p14="http://schemas.microsoft.com/office/powerpoint/2010/main" val="349673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050" dirty="0">
                <a:latin typeface="Verdana" panose="020B0604030504040204" pitchFamily="34" charset="0"/>
                <a:ea typeface="Verdana" panose="020B0604030504040204" pitchFamily="34" charset="0"/>
                <a:cs typeface="Verdana" panose="020B0604030504040204" pitchFamily="34" charset="0"/>
              </a:rPr>
              <a:t>Cette diapositive met l’accent sur le dernier point : les demandes et les attentes des patients et de leur famille.</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ea typeface="Verdana" panose="020B0604030504040204" pitchFamily="34" charset="0"/>
                <a:cs typeface="Verdana" panose="020B0604030504040204" pitchFamily="34" charset="0"/>
              </a:rPr>
              <a:t>Les patients peuvent demander ou s’attendre à subir des examens ou des interventions dont ils ont entendu parler, ou encore s’attendre à ce qu’un prestataire de soins prenne certaines mesures plutôt que de ne rien faire. Les prestataires de soins peuvent se sentir obligés d’accéder aux demandes des patients.</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FR" sz="1050" b="1" u="sng" dirty="0">
                <a:latin typeface="Verdana" panose="020B0604030504040204" pitchFamily="34" charset="0"/>
              </a:rPr>
              <a:t>* Remarque à l’intention du présentateur :</a:t>
            </a:r>
            <a:r>
              <a:rPr lang="fr-FR" sz="1050" b="1" dirty="0">
                <a:latin typeface="Verdana" panose="020B0604030504040204" pitchFamily="34" charset="0"/>
              </a:rPr>
              <a:t> </a:t>
            </a:r>
            <a:r>
              <a:rPr lang="fr-CA" sz="1050" dirty="0">
                <a:latin typeface="Verdana" panose="020B0604030504040204" pitchFamily="34" charset="0"/>
                <a:ea typeface="Verdana" panose="020B0604030504040204" pitchFamily="34" charset="0"/>
                <a:cs typeface="Verdana" panose="020B0604030504040204" pitchFamily="34" charset="0"/>
              </a:rPr>
              <a:t>Cette trousse d’information s’articule autour de ce dernier point. Comme vous pouvez le constater, ce n’est qu’une des raisons qui expliquent la surutilisation des ressources, mais il s’agit du facteur qui peut être atténué et influencé par une meilleure communication entre les patients et les médecins.</a:t>
            </a:r>
          </a:p>
        </p:txBody>
      </p:sp>
      <p:sp>
        <p:nvSpPr>
          <p:cNvPr id="4" name="Slide Number Placeholder 3"/>
          <p:cNvSpPr>
            <a:spLocks noGrp="1"/>
          </p:cNvSpPr>
          <p:nvPr>
            <p:ph type="sldNum" sz="quarter" idx="10"/>
          </p:nvPr>
        </p:nvSpPr>
        <p:spPr/>
        <p:txBody>
          <a:bodyPr/>
          <a:lstStyle/>
          <a:p>
            <a:fld id="{1DAD1941-59E6-4AF0-B07F-4B8F473A36E5}" type="slidenum">
              <a:rPr lang="en-US" smtClean="0"/>
              <a:pPr/>
              <a:t>13</a:t>
            </a:fld>
            <a:endParaRPr lang="en-US"/>
          </a:p>
        </p:txBody>
      </p:sp>
    </p:spTree>
    <p:extLst>
      <p:ext uri="{BB962C8B-B14F-4D97-AF65-F5344CB8AC3E}">
        <p14:creationId xmlns:p14="http://schemas.microsoft.com/office/powerpoint/2010/main" val="153152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18"/>
            <a:r>
              <a:rPr lang="en-US" sz="800" dirty="0" smtClean="0">
                <a:latin typeface="Verdana" panose="020B0604030504040204" pitchFamily="34" charset="0"/>
                <a:ea typeface="Verdana" panose="020B0604030504040204" pitchFamily="34" charset="0"/>
                <a:cs typeface="Verdana" panose="020B0604030504040204" pitchFamily="34" charset="0"/>
              </a:rPr>
              <a:t>------------------</a:t>
            </a:r>
          </a:p>
          <a:p>
            <a:pPr defTabSz="957518"/>
            <a:r>
              <a:rPr lang="en-CA" sz="800" baseline="30000" dirty="0" smtClean="0">
                <a:latin typeface="Verdana" panose="020B0604030504040204" pitchFamily="34" charset="0"/>
                <a:ea typeface="Verdana" panose="020B0604030504040204" pitchFamily="34" charset="0"/>
                <a:cs typeface="Verdana" panose="020B0604030504040204" pitchFamily="34" charset="0"/>
              </a:rPr>
              <a:t>1</a:t>
            </a:r>
            <a:r>
              <a:rPr lang="en-CA" sz="1200" i="1" dirty="0" smtClean="0">
                <a:solidFill>
                  <a:srgbClr val="003152"/>
                </a:solidFill>
              </a:rPr>
              <a:t>Zikmund-Fisher et al. JGIM 2017. Feb; 32(2): 210–217.  </a:t>
            </a:r>
          </a:p>
          <a:p>
            <a:endParaRPr lang="en-CA" dirty="0"/>
          </a:p>
        </p:txBody>
      </p:sp>
      <p:sp>
        <p:nvSpPr>
          <p:cNvPr id="4" name="Slide Number Placeholder 3"/>
          <p:cNvSpPr>
            <a:spLocks noGrp="1"/>
          </p:cNvSpPr>
          <p:nvPr>
            <p:ph type="sldNum" sz="quarter" idx="10"/>
          </p:nvPr>
        </p:nvSpPr>
        <p:spPr/>
        <p:txBody>
          <a:bodyPr/>
          <a:lstStyle/>
          <a:p>
            <a:fld id="{1DAD1941-59E6-4AF0-B07F-4B8F473A36E5}" type="slidenum">
              <a:rPr lang="en-US" smtClean="0"/>
              <a:pPr/>
              <a:t>14</a:t>
            </a:fld>
            <a:endParaRPr lang="en-US"/>
          </a:p>
        </p:txBody>
      </p:sp>
    </p:spTree>
    <p:extLst>
      <p:ext uri="{BB962C8B-B14F-4D97-AF65-F5344CB8AC3E}">
        <p14:creationId xmlns:p14="http://schemas.microsoft.com/office/powerpoint/2010/main" val="677059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050" dirty="0">
                <a:latin typeface="Verdana" panose="020B0604030504040204" pitchFamily="34" charset="0"/>
                <a:ea typeface="Verdana" panose="020B0604030504040204" pitchFamily="34" charset="0"/>
                <a:cs typeface="Verdana" panose="020B0604030504040204" pitchFamily="34" charset="0"/>
              </a:rPr>
              <a:t>Nous soulignons que la surutilisation des ressources découle de nombreux facteurs, tout en mettant l’accent sur celui qui peut être atténué par la communication.</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fr-FR" sz="1050" b="1" dirty="0">
                <a:latin typeface="Verdana" panose="020B0604030504040204" pitchFamily="34" charset="0"/>
                <a:ea typeface="Verdana" panose="020B0604030504040204" pitchFamily="34" charset="0"/>
                <a:cs typeface="Verdana" panose="020B0604030504040204" pitchFamily="34" charset="0"/>
              </a:rPr>
              <a:t>Il faut savoir que même si les prestataires de soins de santé citent des facteurs liés aux patients parmi les raisons courantes de la surutilisation des ressources, cette croyance n’est pas étayée par la littérature. </a:t>
            </a:r>
            <a:r>
              <a:rPr lang="fr-FR" sz="1050" dirty="0">
                <a:latin typeface="Verdana" panose="020B0604030504040204" pitchFamily="34" charset="0"/>
                <a:ea typeface="Verdana" panose="020B0604030504040204" pitchFamily="34" charset="0"/>
                <a:cs typeface="Verdana" panose="020B0604030504040204" pitchFamily="34" charset="0"/>
              </a:rPr>
              <a:t>Les patients peuvent demander des examens, des interventions ou des ordonnances pour diverses raisons, dont l’anxiété, une mauvaise interprétation des renseignements trouvés en ligne ou des facteurs de stress sociaux ou professionnels. Ainsi, ils peuvent croire à tort qu’ils reçoivent des soins de qualité si le médecin leur prescrit une intervention. Toutefois, lorsque les médecins sont en mesure de conseiller leurs patients, ceux-ci sont mieux informés et sont, par conséquent, moins susceptibles de continuer à demander des interventions inutiles.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1DAD1941-59E6-4AF0-B07F-4B8F473A36E5}" type="slidenum">
              <a:rPr lang="en-US" smtClean="0"/>
              <a:pPr/>
              <a:t>15</a:t>
            </a:fld>
            <a:endParaRPr lang="en-US"/>
          </a:p>
        </p:txBody>
      </p:sp>
    </p:spTree>
    <p:extLst>
      <p:ext uri="{BB962C8B-B14F-4D97-AF65-F5344CB8AC3E}">
        <p14:creationId xmlns:p14="http://schemas.microsoft.com/office/powerpoint/2010/main" val="384862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sz="1050" dirty="0">
                <a:latin typeface="Verdana" panose="020B0604030504040204" pitchFamily="34" charset="0"/>
                <a:ea typeface="Verdana" panose="020B0604030504040204" pitchFamily="34" charset="0"/>
                <a:cs typeface="Verdana" panose="020B0604030504040204" pitchFamily="34" charset="0"/>
              </a:rPr>
              <a:t>Cette diapositive intitulée « réfléchir, associer, partager » est conçue pour que les stagiaires réfléchissent, en équipe de deux, à une situation où la réalisation d’examens non nécessaires a causé des préjudices. Si les stagiaires sont à l’aise, certains des exemples peuvent être présentés au groupe à des fins de réflexion et de débreffage.</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b="1" dirty="0">
                <a:latin typeface="Verdana" panose="020B0604030504040204" pitchFamily="34" charset="0"/>
                <a:ea typeface="Verdana" panose="020B0604030504040204" pitchFamily="34" charset="0"/>
                <a:cs typeface="Verdana" panose="020B0604030504040204" pitchFamily="34" charset="0"/>
              </a:rPr>
              <a:t>Première étape : Réfléchir </a:t>
            </a:r>
            <a:r>
              <a:rPr lang="fr-CA" sz="1050" b="1" i="1" dirty="0">
                <a:latin typeface="Verdana" panose="020B0604030504040204" pitchFamily="34" charset="0"/>
                <a:ea typeface="Verdana" panose="020B0604030504040204" pitchFamily="34" charset="0"/>
                <a:cs typeface="Verdana" panose="020B0604030504040204" pitchFamily="34" charset="0"/>
              </a:rPr>
              <a:t>(donnez deux ou trois minutes aux étudiants pour réfléchir individuellement)</a:t>
            </a:r>
          </a:p>
          <a:p>
            <a:r>
              <a:rPr lang="fr-CA" sz="1050" dirty="0">
                <a:latin typeface="Verdana" panose="020B0604030504040204" pitchFamily="34" charset="0"/>
                <a:ea typeface="Verdana" panose="020B0604030504040204" pitchFamily="34" charset="0"/>
                <a:cs typeface="Verdana" panose="020B0604030504040204" pitchFamily="34" charset="0"/>
              </a:rPr>
              <a:t>Demandez aux étudiants de réfléchir à une situation. </a:t>
            </a:r>
          </a:p>
          <a:p>
            <a:r>
              <a:rPr lang="fr-CA" sz="1050" b="1" dirty="0">
                <a:latin typeface="Verdana" panose="020B0604030504040204" pitchFamily="34" charset="0"/>
                <a:ea typeface="Verdana" panose="020B0604030504040204" pitchFamily="34" charset="0"/>
                <a:cs typeface="Verdana" panose="020B0604030504040204" pitchFamily="34" charset="0"/>
              </a:rPr>
              <a:t>Deuxième étape : Associer (</a:t>
            </a:r>
            <a:r>
              <a:rPr lang="fr-CA" sz="1050" b="1" i="1" dirty="0">
                <a:latin typeface="Verdana" panose="020B0604030504040204" pitchFamily="34" charset="0"/>
                <a:ea typeface="Verdana" panose="020B0604030504040204" pitchFamily="34" charset="0"/>
                <a:cs typeface="Verdana" panose="020B0604030504040204" pitchFamily="34" charset="0"/>
              </a:rPr>
              <a:t>donnez deux ou trois minutes aux étudiants pour discuter  en équipe de deux</a:t>
            </a:r>
            <a:r>
              <a:rPr lang="fr-CA" sz="1050" b="1" dirty="0">
                <a:latin typeface="Verdana" panose="020B0604030504040204" pitchFamily="34" charset="0"/>
                <a:ea typeface="Verdana" panose="020B0604030504040204" pitchFamily="34" charset="0"/>
                <a:cs typeface="Verdana" panose="020B0604030504040204" pitchFamily="34" charset="0"/>
              </a:rPr>
              <a:t>)</a:t>
            </a:r>
          </a:p>
          <a:p>
            <a:r>
              <a:rPr lang="fr-CA" sz="1050" dirty="0">
                <a:latin typeface="Verdana" panose="020B0604030504040204" pitchFamily="34" charset="0"/>
                <a:ea typeface="Verdana" panose="020B0604030504040204" pitchFamily="34" charset="0"/>
                <a:cs typeface="Verdana" panose="020B0604030504040204" pitchFamily="34" charset="0"/>
              </a:rPr>
              <a:t>Demandez aux étudiants de former des équipes de deux pour discuter de leur situation.</a:t>
            </a:r>
          </a:p>
          <a:p>
            <a:r>
              <a:rPr lang="fr-CA" sz="1050" b="1" dirty="0">
                <a:latin typeface="Verdana" panose="020B0604030504040204" pitchFamily="34" charset="0"/>
                <a:ea typeface="Verdana" panose="020B0604030504040204" pitchFamily="34" charset="0"/>
                <a:cs typeface="Verdana" panose="020B0604030504040204" pitchFamily="34" charset="0"/>
              </a:rPr>
              <a:t>Troisième étape : Partager (</a:t>
            </a:r>
            <a:r>
              <a:rPr lang="fr-CA" sz="1050" b="1" i="1" dirty="0">
                <a:latin typeface="Verdana" panose="020B0604030504040204" pitchFamily="34" charset="0"/>
                <a:ea typeface="Verdana" panose="020B0604030504040204" pitchFamily="34" charset="0"/>
                <a:cs typeface="Verdana" panose="020B0604030504040204" pitchFamily="34" charset="0"/>
              </a:rPr>
              <a:t>allouez de trois à cinq minutes pour la discussion avec tout le groupe</a:t>
            </a:r>
            <a:r>
              <a:rPr lang="fr-CA" sz="1050" b="1" dirty="0">
                <a:latin typeface="Verdana" panose="020B0604030504040204" pitchFamily="34" charset="0"/>
                <a:ea typeface="Verdana" panose="020B0604030504040204" pitchFamily="34" charset="0"/>
                <a:cs typeface="Verdana" panose="020B0604030504040204" pitchFamily="34" charset="0"/>
              </a:rPr>
              <a:t>)</a:t>
            </a:r>
          </a:p>
          <a:p>
            <a:r>
              <a:rPr lang="fr-CA" sz="1050" dirty="0">
                <a:latin typeface="Verdana" panose="020B0604030504040204" pitchFamily="34" charset="0"/>
                <a:ea typeface="Verdana" panose="020B0604030504040204" pitchFamily="34" charset="0"/>
                <a:cs typeface="Verdana" panose="020B0604030504040204" pitchFamily="34" charset="0"/>
              </a:rPr>
              <a:t>Aux fins de la discussion en groupe, demandez aux équipes de faire un retour sur leur conversation ou aux stagiaires de raconter ce que leur partenaire a dit.</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ea typeface="Verdana" panose="020B0604030504040204" pitchFamily="34" charset="0"/>
                <a:cs typeface="Verdana" panose="020B0604030504040204" pitchFamily="34" charset="0"/>
              </a:rPr>
              <a:t>La discussion en groupe peut porter sur les examens et les traitements prescrits. Voici de possibles sujets de discussion :</a:t>
            </a:r>
          </a:p>
          <a:p>
            <a:pPr marL="179542" indent="-179542">
              <a:buFont typeface="Arial" charset="0"/>
              <a:buChar char="•"/>
            </a:pPr>
            <a:r>
              <a:rPr lang="fr-CA" sz="1050" dirty="0">
                <a:latin typeface="Verdana" panose="020B0604030504040204" pitchFamily="34" charset="0"/>
                <a:ea typeface="Verdana" panose="020B0604030504040204" pitchFamily="34" charset="0"/>
                <a:cs typeface="Verdana" panose="020B0604030504040204" pitchFamily="34" charset="0"/>
              </a:rPr>
              <a:t>Qu’a fait le résident ou le médecin traitant? (</a:t>
            </a:r>
            <a:r>
              <a:rPr lang="fr-CA" sz="1050" dirty="0" err="1">
                <a:latin typeface="Verdana" panose="020B0604030504040204" pitchFamily="34" charset="0"/>
                <a:ea typeface="Verdana" panose="020B0604030504040204" pitchFamily="34" charset="0"/>
                <a:cs typeface="Verdana" panose="020B0604030504040204" pitchFamily="34" charset="0"/>
              </a:rPr>
              <a:t>A-t-il</a:t>
            </a:r>
            <a:r>
              <a:rPr lang="fr-CA" sz="1050" dirty="0">
                <a:latin typeface="Verdana" panose="020B0604030504040204" pitchFamily="34" charset="0"/>
                <a:ea typeface="Verdana" panose="020B0604030504040204" pitchFamily="34" charset="0"/>
                <a:cs typeface="Verdana" panose="020B0604030504040204" pitchFamily="34" charset="0"/>
              </a:rPr>
              <a:t> prescrit ou non l’examen ou le traitement?)</a:t>
            </a:r>
          </a:p>
          <a:p>
            <a:pPr marL="179542" indent="-179542">
              <a:buFont typeface="Arial" charset="0"/>
              <a:buChar char="•"/>
            </a:pPr>
            <a:r>
              <a:rPr lang="fr-CA" sz="1050" dirty="0">
                <a:latin typeface="Verdana" panose="020B0604030504040204" pitchFamily="34" charset="0"/>
                <a:ea typeface="Verdana" panose="020B0604030504040204" pitchFamily="34" charset="0"/>
                <a:cs typeface="Verdana" panose="020B0604030504040204" pitchFamily="34" charset="0"/>
              </a:rPr>
              <a:t>Quels défis ont été rencontrés dans cette situation?</a:t>
            </a:r>
          </a:p>
          <a:p>
            <a:pPr marL="179542" indent="-179542">
              <a:buFont typeface="Arial" charset="0"/>
              <a:buChar char="•"/>
            </a:pPr>
            <a:r>
              <a:rPr lang="fr-CA" sz="1050" dirty="0">
                <a:latin typeface="Verdana" panose="020B0604030504040204" pitchFamily="34" charset="0"/>
                <a:ea typeface="Verdana" panose="020B0604030504040204" pitchFamily="34" charset="0"/>
                <a:cs typeface="Verdana" panose="020B0604030504040204" pitchFamily="34" charset="0"/>
              </a:rPr>
              <a:t>Comment l’interaction entre le patient et le médecin s’est-elle passée?</a:t>
            </a:r>
          </a:p>
          <a:p>
            <a:pPr marL="179542" indent="-179542">
              <a:buFont typeface="Arial" charset="0"/>
              <a:buChar char="•"/>
            </a:pPr>
            <a:r>
              <a:rPr lang="fr-CA" sz="1050" dirty="0">
                <a:latin typeface="Verdana" panose="020B0604030504040204" pitchFamily="34" charset="0"/>
                <a:ea typeface="Verdana" panose="020B0604030504040204" pitchFamily="34" charset="0"/>
                <a:cs typeface="Verdana" panose="020B0604030504040204" pitchFamily="34" charset="0"/>
              </a:rPr>
              <a:t>Comment le résident se sentait-il par rapport à son interaction avec le patient?</a:t>
            </a:r>
          </a:p>
          <a:p>
            <a:pPr marL="179542" indent="-179542">
              <a:buFont typeface="Arial" charset="0"/>
              <a:buChar char="•"/>
            </a:pPr>
            <a:r>
              <a:rPr lang="fr-CA" sz="1050" dirty="0">
                <a:latin typeface="Verdana" panose="020B0604030504040204" pitchFamily="34" charset="0"/>
                <a:ea typeface="Verdana" panose="020B0604030504040204" pitchFamily="34" charset="0"/>
                <a:cs typeface="Verdana" panose="020B0604030504040204" pitchFamily="34" charset="0"/>
              </a:rPr>
              <a:t>Quels facteurs ont influencé la prescription de l’examen ou du traitement inutile dans cette situation?</a:t>
            </a:r>
          </a:p>
          <a:p>
            <a:pPr marL="179542" indent="-179542">
              <a:buFont typeface="Arial" charset="0"/>
              <a:buChar char="•"/>
            </a:pPr>
            <a:r>
              <a:rPr lang="fr-CA" sz="1050" dirty="0">
                <a:latin typeface="Verdana" panose="020B0604030504040204" pitchFamily="34" charset="0"/>
                <a:ea typeface="Verdana" panose="020B0604030504040204" pitchFamily="34" charset="0"/>
                <a:cs typeface="Verdana" panose="020B0604030504040204" pitchFamily="34" charset="0"/>
              </a:rPr>
              <a:t>Que s’est-il passé? (Le patient </a:t>
            </a:r>
            <a:r>
              <a:rPr lang="fr-CA" sz="1050" dirty="0" err="1">
                <a:latin typeface="Verdana" panose="020B0604030504040204" pitchFamily="34" charset="0"/>
                <a:ea typeface="Verdana" panose="020B0604030504040204" pitchFamily="34" charset="0"/>
                <a:cs typeface="Verdana" panose="020B0604030504040204" pitchFamily="34" charset="0"/>
              </a:rPr>
              <a:t>a-t-il</a:t>
            </a:r>
            <a:r>
              <a:rPr lang="fr-CA" sz="1050" dirty="0">
                <a:latin typeface="Verdana" panose="020B0604030504040204" pitchFamily="34" charset="0"/>
                <a:ea typeface="Verdana" panose="020B0604030504040204" pitchFamily="34" charset="0"/>
                <a:cs typeface="Verdana" panose="020B0604030504040204" pitchFamily="34" charset="0"/>
              </a:rPr>
              <a:t> subi un préjudice? Le test </a:t>
            </a:r>
            <a:r>
              <a:rPr lang="fr-CA" sz="1050" dirty="0" err="1">
                <a:latin typeface="Verdana" panose="020B0604030504040204" pitchFamily="34" charset="0"/>
                <a:ea typeface="Verdana" panose="020B0604030504040204" pitchFamily="34" charset="0"/>
                <a:cs typeface="Verdana" panose="020B0604030504040204" pitchFamily="34" charset="0"/>
              </a:rPr>
              <a:t>a-t-il</a:t>
            </a:r>
            <a:r>
              <a:rPr lang="fr-CA" sz="1050" dirty="0">
                <a:latin typeface="Verdana" panose="020B0604030504040204" pitchFamily="34" charset="0"/>
                <a:ea typeface="Verdana" panose="020B0604030504040204" pitchFamily="34" charset="0"/>
                <a:cs typeface="Verdana" panose="020B0604030504040204" pitchFamily="34" charset="0"/>
              </a:rPr>
              <a:t> révélé quelque chose?)</a:t>
            </a:r>
          </a:p>
          <a:p>
            <a:pPr marL="179542" indent="-179542">
              <a:buFont typeface="Arial" charset="0"/>
              <a:buChar char="•"/>
            </a:pPr>
            <a:r>
              <a:rPr lang="fr-CA" sz="1050" dirty="0">
                <a:latin typeface="Verdana" panose="020B0604030504040204" pitchFamily="34" charset="0"/>
                <a:ea typeface="Verdana" panose="020B0604030504040204" pitchFamily="34" charset="0"/>
                <a:cs typeface="Verdana" panose="020B0604030504040204" pitchFamily="34" charset="0"/>
              </a:rPr>
              <a:t>Feriez-vous les choses autrement ou de la même manière dans une situation semblable?</a:t>
            </a:r>
          </a:p>
        </p:txBody>
      </p:sp>
      <p:sp>
        <p:nvSpPr>
          <p:cNvPr id="4" name="Slide Number Placeholder 3"/>
          <p:cNvSpPr>
            <a:spLocks noGrp="1"/>
          </p:cNvSpPr>
          <p:nvPr>
            <p:ph type="sldNum" sz="quarter" idx="10"/>
          </p:nvPr>
        </p:nvSpPr>
        <p:spPr/>
        <p:txBody>
          <a:bodyPr/>
          <a:lstStyle/>
          <a:p>
            <a:fld id="{1DAD1941-59E6-4AF0-B07F-4B8F473A36E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50" dirty="0">
                <a:latin typeface="Verdana" panose="020B0604030504040204" pitchFamily="34" charset="0"/>
                <a:ea typeface="Verdana" panose="020B0604030504040204" pitchFamily="34" charset="0"/>
                <a:cs typeface="Verdana" panose="020B0604030504040204" pitchFamily="34" charset="0"/>
              </a:rPr>
              <a:t>Nous en sommes maintenant à la deuxième partie de la discussion, qui porte sur le cadre de communication à suivre pour discuter des examens et des traitements inutiles avec les patients et les membres de leur famille. Durant une séance de 2 heures, vous devriez consacrer environ 40 minutes à la </a:t>
            </a:r>
            <a:r>
              <a:rPr lang="fr-CA" sz="1050" b="1" dirty="0">
                <a:latin typeface="Verdana" panose="020B0604030504040204" pitchFamily="34" charset="0"/>
                <a:ea typeface="Verdana" panose="020B0604030504040204" pitchFamily="34" charset="0"/>
                <a:cs typeface="Verdana" panose="020B0604030504040204" pitchFamily="34" charset="0"/>
              </a:rPr>
              <a:t>partie 2.</a:t>
            </a:r>
          </a:p>
        </p:txBody>
      </p:sp>
      <p:sp>
        <p:nvSpPr>
          <p:cNvPr id="4" name="Slide Number Placeholder 3"/>
          <p:cNvSpPr>
            <a:spLocks noGrp="1"/>
          </p:cNvSpPr>
          <p:nvPr>
            <p:ph type="sldNum" sz="quarter" idx="10"/>
          </p:nvPr>
        </p:nvSpPr>
        <p:spPr/>
        <p:txBody>
          <a:bodyPr/>
          <a:lstStyle/>
          <a:p>
            <a:fld id="{1DAD1941-59E6-4AF0-B07F-4B8F473A36E5}" type="slidenum">
              <a:rPr lang="en-US" smtClean="0"/>
              <a:pPr/>
              <a:t>17</a:t>
            </a:fld>
            <a:endParaRPr lang="en-US"/>
          </a:p>
        </p:txBody>
      </p:sp>
    </p:spTree>
    <p:extLst>
      <p:ext uri="{BB962C8B-B14F-4D97-AF65-F5344CB8AC3E}">
        <p14:creationId xmlns:p14="http://schemas.microsoft.com/office/powerpoint/2010/main" val="124329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50" dirty="0">
                <a:latin typeface="Verdana" panose="020B0604030504040204" pitchFamily="34" charset="0"/>
                <a:ea typeface="Verdana" panose="020B0604030504040204" pitchFamily="34" charset="0"/>
                <a:cs typeface="Verdana" panose="020B0604030504040204" pitchFamily="34" charset="0"/>
              </a:rPr>
              <a:t>Au moment de préparer cette discussion, veuillez prendre le temps de trouver des exemples qui s’appliquent à la discipline des stagiaires à qui vous enseignerez.</a:t>
            </a:r>
          </a:p>
        </p:txBody>
      </p:sp>
      <p:sp>
        <p:nvSpPr>
          <p:cNvPr id="4" name="Slide Number Placeholder 3"/>
          <p:cNvSpPr>
            <a:spLocks noGrp="1"/>
          </p:cNvSpPr>
          <p:nvPr>
            <p:ph type="sldNum" sz="quarter" idx="10"/>
          </p:nvPr>
        </p:nvSpPr>
        <p:spPr/>
        <p:txBody>
          <a:bodyPr/>
          <a:lstStyle/>
          <a:p>
            <a:fld id="{1DAD1941-59E6-4AF0-B07F-4B8F473A36E5}" type="slidenum">
              <a:rPr lang="en-US" smtClean="0"/>
              <a:pPr/>
              <a:t>18</a:t>
            </a:fld>
            <a:endParaRPr lang="en-US"/>
          </a:p>
        </p:txBody>
      </p:sp>
    </p:spTree>
    <p:extLst>
      <p:ext uri="{BB962C8B-B14F-4D97-AF65-F5344CB8AC3E}">
        <p14:creationId xmlns:p14="http://schemas.microsoft.com/office/powerpoint/2010/main" val="245496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050" dirty="0">
                <a:latin typeface="Verdana" panose="020B0604030504040204" pitchFamily="34" charset="0"/>
                <a:ea typeface="Verdana" panose="020B0604030504040204" pitchFamily="34" charset="0"/>
                <a:cs typeface="Verdana" panose="020B0604030504040204" pitchFamily="34" charset="0"/>
              </a:rPr>
              <a:t>Le reste de la discussion est basée sur cette diapositive, qui présente le cadre de communication proposé aux stagiaires pour leur apprendre à discuter avec les patients et les membres de leur famille qui demandent un test ou un traitement inutile. Ce cadre est une adaptation d’un outil créé par l’American </a:t>
            </a:r>
            <a:r>
              <a:rPr lang="fr-CA" sz="1050" dirty="0" err="1">
                <a:latin typeface="Verdana" panose="020B0604030504040204" pitchFamily="34" charset="0"/>
                <a:ea typeface="Verdana" panose="020B0604030504040204" pitchFamily="34" charset="0"/>
                <a:cs typeface="Verdana" panose="020B0604030504040204" pitchFamily="34" charset="0"/>
              </a:rPr>
              <a:t>Board</a:t>
            </a:r>
            <a:r>
              <a:rPr lang="fr-CA" sz="1050" dirty="0">
                <a:latin typeface="Verdana" panose="020B0604030504040204" pitchFamily="34" charset="0"/>
                <a:ea typeface="Verdana" panose="020B0604030504040204" pitchFamily="34" charset="0"/>
                <a:cs typeface="Verdana" panose="020B0604030504040204" pitchFamily="34" charset="0"/>
              </a:rPr>
              <a:t> of </a:t>
            </a:r>
            <a:r>
              <a:rPr lang="fr-CA" sz="1050" dirty="0" err="1">
                <a:latin typeface="Verdana" panose="020B0604030504040204" pitchFamily="34" charset="0"/>
                <a:ea typeface="Verdana" panose="020B0604030504040204" pitchFamily="34" charset="0"/>
                <a:cs typeface="Verdana" panose="020B0604030504040204" pitchFamily="34" charset="0"/>
              </a:rPr>
              <a:t>Internal</a:t>
            </a:r>
            <a:r>
              <a:rPr lang="fr-CA" sz="1050" dirty="0">
                <a:latin typeface="Verdana" panose="020B0604030504040204" pitchFamily="34" charset="0"/>
                <a:ea typeface="Verdana" panose="020B0604030504040204" pitchFamily="34" charset="0"/>
                <a:cs typeface="Verdana" panose="020B0604030504040204" pitchFamily="34" charset="0"/>
              </a:rPr>
              <a:t> </a:t>
            </a:r>
            <a:r>
              <a:rPr lang="fr-CA" sz="1050" dirty="0" err="1">
                <a:latin typeface="Verdana" panose="020B0604030504040204" pitchFamily="34" charset="0"/>
                <a:ea typeface="Verdana" panose="020B0604030504040204" pitchFamily="34" charset="0"/>
                <a:cs typeface="Verdana" panose="020B0604030504040204" pitchFamily="34" charset="0"/>
              </a:rPr>
              <a:t>Medicine</a:t>
            </a:r>
            <a:r>
              <a:rPr lang="fr-CA" sz="1050" dirty="0">
                <a:latin typeface="Verdana" panose="020B0604030504040204" pitchFamily="34" charset="0"/>
                <a:ea typeface="Verdana" panose="020B0604030504040204" pitchFamily="34" charset="0"/>
                <a:cs typeface="Verdana" panose="020B0604030504040204" pitchFamily="34" charset="0"/>
              </a:rPr>
              <a:t> (ABIM) </a:t>
            </a:r>
            <a:r>
              <a:rPr lang="fr-CA" sz="1050" dirty="0" err="1">
                <a:latin typeface="Verdana" panose="020B0604030504040204" pitchFamily="34" charset="0"/>
                <a:ea typeface="Verdana" panose="020B0604030504040204" pitchFamily="34" charset="0"/>
                <a:cs typeface="Verdana" panose="020B0604030504040204" pitchFamily="34" charset="0"/>
              </a:rPr>
              <a:t>Foundation</a:t>
            </a:r>
            <a:r>
              <a:rPr lang="fr-CA" sz="1050" dirty="0">
                <a:latin typeface="Verdana" panose="020B0604030504040204" pitchFamily="34" charset="0"/>
                <a:ea typeface="Verdana" panose="020B0604030504040204" pitchFamily="34" charset="0"/>
                <a:cs typeface="Verdana" panose="020B0604030504040204" pitchFamily="34" charset="0"/>
              </a:rPr>
              <a:t> et l’Université </a:t>
            </a:r>
            <a:r>
              <a:rPr lang="fr-CA" sz="1050" dirty="0" err="1">
                <a:latin typeface="Verdana" panose="020B0604030504040204" pitchFamily="34" charset="0"/>
                <a:ea typeface="Verdana" panose="020B0604030504040204" pitchFamily="34" charset="0"/>
                <a:cs typeface="Verdana" panose="020B0604030504040204" pitchFamily="34" charset="0"/>
              </a:rPr>
              <a:t>Drexel</a:t>
            </a:r>
            <a:r>
              <a:rPr lang="fr-CA" sz="1050" dirty="0">
                <a:latin typeface="Verdana" panose="020B0604030504040204" pitchFamily="34" charset="0"/>
                <a:ea typeface="Verdana" panose="020B0604030504040204" pitchFamily="34" charset="0"/>
                <a:cs typeface="Verdana" panose="020B0604030504040204" pitchFamily="34" charset="0"/>
              </a:rPr>
              <a:t> (http://www.choosingwisely.org/resources/modules/). Nous l’avons adapté afin de tenir compte de certains des progrès réalisés dans ce domaine au cours des dernières années.</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ea typeface="Verdana" panose="020B0604030504040204" pitchFamily="34" charset="0"/>
                <a:cs typeface="Verdana" panose="020B0604030504040204" pitchFamily="34" charset="0"/>
              </a:rPr>
              <a:t>Les diapositives qui suivent exposent les données et le raisonnement à l’appui des différentes étapes. Après une discussion plus poussée sur le cadre, une vidéo sur l’application du cadre sera présentée, puis les stagiaires auront l’occasion de mettre en pratique l’utilisation de ce cadre dans un jeu de rôle.</a:t>
            </a:r>
          </a:p>
          <a:p>
            <a:pPr lvl="0"/>
            <a:endParaRPr lang="en-US" sz="1300" dirty="0"/>
          </a:p>
        </p:txBody>
      </p:sp>
      <p:sp>
        <p:nvSpPr>
          <p:cNvPr id="4" name="Slide Number Placeholder 3"/>
          <p:cNvSpPr>
            <a:spLocks noGrp="1"/>
          </p:cNvSpPr>
          <p:nvPr>
            <p:ph type="sldNum" sz="quarter" idx="10"/>
          </p:nvPr>
        </p:nvSpPr>
        <p:spPr/>
        <p:txBody>
          <a:bodyPr/>
          <a:lstStyle/>
          <a:p>
            <a:fld id="{1DAD1941-59E6-4AF0-B07F-4B8F473A36E5}" type="slidenum">
              <a:rPr lang="en-US" smtClean="0"/>
              <a:pPr/>
              <a:t>19</a:t>
            </a:fld>
            <a:endParaRPr lang="en-US"/>
          </a:p>
        </p:txBody>
      </p:sp>
    </p:spTree>
    <p:extLst>
      <p:ext uri="{BB962C8B-B14F-4D97-AF65-F5344CB8AC3E}">
        <p14:creationId xmlns:p14="http://schemas.microsoft.com/office/powerpoint/2010/main" val="375958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50" dirty="0" smtClean="0">
                <a:solidFill>
                  <a:prstClr val="black"/>
                </a:solidFill>
                <a:latin typeface="Verdana" panose="020B0604030504040204" pitchFamily="34" charset="0"/>
                <a:ea typeface="Verdana" panose="020B0604030504040204" pitchFamily="34" charset="0"/>
                <a:cs typeface="Verdana" panose="020B0604030504040204" pitchFamily="34" charset="0"/>
              </a:rPr>
              <a:t>Soulignons que cette présentation s’accompagne d’un guide destiné au précepteur qui est accessible à l’adresse suivante : </a:t>
            </a:r>
            <a:r>
              <a:rPr lang="en-CA" sz="1050" dirty="0" smtClean="0">
                <a:latin typeface="Verdana" panose="020B0604030504040204" pitchFamily="34" charset="0"/>
                <a:ea typeface="Verdana" panose="020B0604030504040204" pitchFamily="34" charset="0"/>
                <a:cs typeface="Verdana" panose="020B0604030504040204" pitchFamily="34" charset="0"/>
                <a:hlinkClick r:id="rId3" action="ppaction://hlinkfile"/>
              </a:rPr>
              <a:t>collegeroyal.ca/</a:t>
            </a:r>
            <a:r>
              <a:rPr lang="en-CA" sz="1050" dirty="0" err="1" smtClean="0">
                <a:latin typeface="Verdana" panose="020B0604030504040204" pitchFamily="34" charset="0"/>
                <a:ea typeface="Verdana" panose="020B0604030504040204" pitchFamily="34" charset="0"/>
                <a:cs typeface="Verdana" panose="020B0604030504040204" pitchFamily="34" charset="0"/>
                <a:hlinkClick r:id="rId3" action="ppaction://hlinkfile"/>
              </a:rPr>
              <a:t>gestiondesressources</a:t>
            </a:r>
            <a:endParaRPr lang="en-US" sz="1050" dirty="0" smtClean="0">
              <a:latin typeface="Verdana" panose="020B0604030504040204" pitchFamily="34" charset="0"/>
              <a:ea typeface="Verdana" panose="020B0604030504040204" pitchFamily="34" charset="0"/>
              <a:cs typeface="Verdana" panose="020B0604030504040204" pitchFamily="34" charset="0"/>
            </a:endParaRPr>
          </a:p>
          <a:p>
            <a:endParaRPr lang="fr-CA" sz="1050" dirty="0"/>
          </a:p>
          <a:p>
            <a:r>
              <a:rPr lang="fr-CA" sz="1050" dirty="0">
                <a:latin typeface="Verdana" panose="020B0604030504040204" pitchFamily="34" charset="0"/>
                <a:ea typeface="Verdana" panose="020B0604030504040204" pitchFamily="34" charset="0"/>
                <a:cs typeface="Verdana" panose="020B0604030504040204" pitchFamily="34" charset="0"/>
              </a:rPr>
              <a:t>Les objectifs définis pour les stagiaires sont ceux précisés.</a:t>
            </a:r>
          </a:p>
          <a:p>
            <a:endParaRPr lang="fr-CA" sz="1050" dirty="0">
              <a:latin typeface="Verdana" panose="020B0604030504040204" pitchFamily="34" charset="0"/>
              <a:ea typeface="Verdana" panose="020B0604030504040204" pitchFamily="34" charset="0"/>
              <a:cs typeface="Verdana" panose="020B0604030504040204" pitchFamily="34" charset="0"/>
            </a:endParaRPr>
          </a:p>
          <a:p>
            <a:pPr defTabSz="957560"/>
            <a:r>
              <a:rPr lang="fr-CA" sz="1050" dirty="0">
                <a:latin typeface="Verdana" panose="020B0604030504040204" pitchFamily="34" charset="0"/>
                <a:ea typeface="Verdana" panose="020B0604030504040204" pitchFamily="34" charset="0"/>
                <a:cs typeface="Verdana" panose="020B0604030504040204" pitchFamily="34" charset="0"/>
              </a:rPr>
              <a:t>Dans la première partie de la présentation, on explique brièvement les principaux concepts liés à la gestion des ressources dans le domaine de la santé (pour une revue plus exhaustive des différents principes de gestion des ressources, veuillez consulter la </a:t>
            </a:r>
            <a:r>
              <a:rPr lang="fr-CA" sz="1050" b="1" dirty="0">
                <a:latin typeface="Verdana" panose="020B0604030504040204" pitchFamily="34" charset="0"/>
                <a:ea typeface="Verdana" panose="020B0604030504040204" pitchFamily="34" charset="0"/>
                <a:cs typeface="Verdana" panose="020B0604030504040204" pitchFamily="34" charset="0"/>
              </a:rPr>
              <a:t>trousse d’information sur les fondements de la gestion des </a:t>
            </a:r>
            <a:r>
              <a:rPr lang="fr-CA" sz="1050" b="1" dirty="0" smtClean="0">
                <a:latin typeface="Verdana" panose="020B0604030504040204" pitchFamily="34" charset="0"/>
                <a:ea typeface="Verdana" panose="020B0604030504040204" pitchFamily="34" charset="0"/>
                <a:cs typeface="Verdana" panose="020B0604030504040204" pitchFamily="34" charset="0"/>
              </a:rPr>
              <a:t>ressources </a:t>
            </a:r>
            <a:r>
              <a:rPr lang="fr-CA" sz="1050" b="0" dirty="0" smtClean="0">
                <a:latin typeface="Verdana" panose="020B0604030504040204" pitchFamily="34" charset="0"/>
                <a:ea typeface="Verdana" panose="020B0604030504040204" pitchFamily="34" charset="0"/>
                <a:cs typeface="Verdana" panose="020B0604030504040204" pitchFamily="34" charset="0"/>
              </a:rPr>
              <a:t>au site mentionné ci-dessus</a:t>
            </a:r>
            <a:r>
              <a:rPr lang="fr-CA" sz="1050" dirty="0" smtClean="0">
                <a:latin typeface="Verdana" panose="020B0604030504040204" pitchFamily="34" charset="0"/>
                <a:ea typeface="Verdana" panose="020B0604030504040204" pitchFamily="34" charset="0"/>
                <a:cs typeface="Verdana" panose="020B0604030504040204" pitchFamily="34" charset="0"/>
              </a:rPr>
              <a:t>. </a:t>
            </a:r>
            <a:r>
              <a:rPr lang="fr-CA" sz="1050" dirty="0">
                <a:latin typeface="Verdana" panose="020B0604030504040204" pitchFamily="34" charset="0"/>
                <a:ea typeface="Verdana" panose="020B0604030504040204" pitchFamily="34" charset="0"/>
                <a:cs typeface="Verdana" panose="020B0604030504040204" pitchFamily="34" charset="0"/>
              </a:rPr>
              <a:t>Le but est de fournir aux stagiaires des renseignements contextuels avant d’aborder le premier objectif, qui consiste à reconnaître que les demandes d’examens ou de traitements inutiles de la part des patients et de leur famille constituent un des facteurs à l’origine de la surutilisation des ressources qui peut être modifié par l’apprentissage de nouvelles compétences en communication.</a:t>
            </a:r>
          </a:p>
          <a:p>
            <a:endParaRPr lang="en-CA" sz="1050" dirty="0">
              <a:latin typeface="Verdana" panose="020B0604030504040204" pitchFamily="34" charset="0"/>
              <a:ea typeface="Verdana" panose="020B0604030504040204" pitchFamily="34" charset="0"/>
              <a:cs typeface="Verdana" panose="020B0604030504040204" pitchFamily="34" charset="0"/>
            </a:endParaRPr>
          </a:p>
          <a:p>
            <a:r>
              <a:rPr lang="fr-FR" sz="1050" dirty="0">
                <a:latin typeface="Verdana" panose="020B0604030504040204" pitchFamily="34" charset="0"/>
                <a:ea typeface="Verdana" panose="020B0604030504040204" pitchFamily="34" charset="0"/>
                <a:cs typeface="Verdana" panose="020B0604030504040204" pitchFamily="34" charset="0"/>
              </a:rPr>
              <a:t>Puisque la surutilisation des ressources peut être modifiée par l’apprentissage de nouvelles compétences en communication, le reste </a:t>
            </a:r>
            <a:r>
              <a:rPr lang="fr-CA" sz="1050" dirty="0">
                <a:latin typeface="Verdana" panose="020B0604030504040204" pitchFamily="34" charset="0"/>
                <a:ea typeface="Verdana" panose="020B0604030504040204" pitchFamily="34" charset="0"/>
                <a:cs typeface="Verdana" panose="020B0604030504040204" pitchFamily="34" charset="0"/>
              </a:rPr>
              <a:t>de la présentation porte sur le cadre de communication qui est proposé aux stagiaires pour entamer une discussion avec les patients et les membres de leur famille qui demandent un examen ou un traitement inutile sur le plan médical.</a:t>
            </a:r>
          </a:p>
          <a:p>
            <a:endParaRPr lang="en-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ea typeface="Verdana" panose="020B0604030504040204" pitchFamily="34" charset="0"/>
                <a:cs typeface="Verdana" panose="020B0604030504040204" pitchFamily="34" charset="0"/>
              </a:rPr>
              <a:t>La dernière partie est consacrée à la mise en application du cadre par les stagiaires dans un scénario de pratique proposé.</a:t>
            </a:r>
          </a:p>
        </p:txBody>
      </p:sp>
      <p:sp>
        <p:nvSpPr>
          <p:cNvPr id="4" name="Slide Number Placeholder 3"/>
          <p:cNvSpPr>
            <a:spLocks noGrp="1"/>
          </p:cNvSpPr>
          <p:nvPr>
            <p:ph type="sldNum" sz="quarter" idx="10"/>
          </p:nvPr>
        </p:nvSpPr>
        <p:spPr/>
        <p:txBody>
          <a:bodyPr/>
          <a:lstStyle/>
          <a:p>
            <a:fld id="{904F43C5-7990-438D-AED8-0E48326EE1E8}"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100901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57560">
              <a:buFont typeface="Arial" charset="0"/>
              <a:buNone/>
              <a:defRPr/>
            </a:pPr>
            <a:r>
              <a:rPr lang="fr-CA" sz="1050" b="1" u="sng" dirty="0">
                <a:latin typeface="Verdana" panose="020B0604030504040204" pitchFamily="34" charset="0"/>
                <a:ea typeface="Verdana" panose="020B0604030504040204" pitchFamily="34" charset="0"/>
                <a:cs typeface="Verdana" panose="020B0604030504040204" pitchFamily="34" charset="0"/>
              </a:rPr>
              <a:t>Remarque à l’intention du présentateur – Moment interactif </a:t>
            </a:r>
            <a:r>
              <a:rPr lang="fr-CA" sz="1050" b="1" dirty="0">
                <a:latin typeface="Verdana" panose="020B0604030504040204" pitchFamily="34" charset="0"/>
                <a:ea typeface="Verdana" panose="020B0604030504040204" pitchFamily="34" charset="0"/>
                <a:cs typeface="Verdana" panose="020B0604030504040204" pitchFamily="34" charset="0"/>
              </a:rPr>
              <a:t>: </a:t>
            </a:r>
            <a:r>
              <a:rPr lang="fr-CA" sz="1050" dirty="0">
                <a:latin typeface="Verdana" panose="020B0604030504040204" pitchFamily="34" charset="0"/>
                <a:ea typeface="Verdana" panose="020B0604030504040204" pitchFamily="34" charset="0"/>
                <a:cs typeface="Verdana" panose="020B0604030504040204" pitchFamily="34" charset="0"/>
              </a:rPr>
              <a:t>On peut demander aux stagiaires de fournir des exemples de questions qu’ils peuvent poser pour obtenir ces renseignements lors d’une rencontre avec un patient. Après l’animation de la diapo, nous donnons des exemples sur la façon de poser ces questions.</a:t>
            </a:r>
          </a:p>
        </p:txBody>
      </p:sp>
      <p:sp>
        <p:nvSpPr>
          <p:cNvPr id="4" name="Slide Number Placeholder 3"/>
          <p:cNvSpPr>
            <a:spLocks noGrp="1"/>
          </p:cNvSpPr>
          <p:nvPr>
            <p:ph type="sldNum" sz="quarter" idx="10"/>
          </p:nvPr>
        </p:nvSpPr>
        <p:spPr/>
        <p:txBody>
          <a:bodyPr/>
          <a:lstStyle/>
          <a:p>
            <a:fld id="{904F43C5-7990-438D-AED8-0E48326EE1E8}" type="slidenum">
              <a:rPr lang="en-CA" smtClean="0"/>
              <a:t>20</a:t>
            </a:fld>
            <a:endParaRPr lang="en-CA"/>
          </a:p>
        </p:txBody>
      </p:sp>
    </p:spTree>
    <p:extLst>
      <p:ext uri="{BB962C8B-B14F-4D97-AF65-F5344CB8AC3E}">
        <p14:creationId xmlns:p14="http://schemas.microsoft.com/office/powerpoint/2010/main" val="170195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050" dirty="0">
                <a:latin typeface="Verdana" panose="020B0604030504040204" pitchFamily="34" charset="0"/>
                <a:ea typeface="Verdana" panose="020B0604030504040204" pitchFamily="34" charset="0"/>
                <a:cs typeface="Verdana" panose="020B0604030504040204" pitchFamily="34" charset="0"/>
              </a:rPr>
              <a:t>Cette diapositive explique la deuxième étape du cadre de communication : faire preuve d’empathie et reconnaître les préoccupations du patient et de sa famille</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ea typeface="Verdana" panose="020B0604030504040204" pitchFamily="34" charset="0"/>
                <a:cs typeface="Verdana" panose="020B0604030504040204" pitchFamily="34" charset="0"/>
              </a:rPr>
              <a:t>Les patients, surtout lorsqu’ils sont préoccupés par leur santé, souhaitent que leur médecin soit optimiste et empathique, et qu’il leur offre du soutien. Ils veulent que leur médecin se soucie d’eux. Cela dit,</a:t>
            </a:r>
            <a:r>
              <a:rPr lang="fr-CA" sz="1050" i="1" dirty="0">
                <a:latin typeface="Verdana" panose="020B0604030504040204" pitchFamily="34" charset="0"/>
                <a:ea typeface="Verdana" panose="020B0604030504040204" pitchFamily="34" charset="0"/>
                <a:cs typeface="Verdana" panose="020B0604030504040204" pitchFamily="34" charset="0"/>
              </a:rPr>
              <a:t> sentir </a:t>
            </a:r>
            <a:r>
              <a:rPr lang="fr-CA" sz="1050" dirty="0">
                <a:latin typeface="Verdana" panose="020B0604030504040204" pitchFamily="34" charset="0"/>
                <a:ea typeface="Verdana" panose="020B0604030504040204" pitchFamily="34" charset="0"/>
                <a:cs typeface="Verdana" panose="020B0604030504040204" pitchFamily="34" charset="0"/>
              </a:rPr>
              <a:t>que vous vous souciez des patients n’est pas la même chose que de formuler des commentaires empathiques pour leur faire </a:t>
            </a:r>
            <a:r>
              <a:rPr lang="fr-CA" sz="1050" i="1" dirty="0">
                <a:latin typeface="Verdana" panose="020B0604030504040204" pitchFamily="34" charset="0"/>
                <a:ea typeface="Verdana" panose="020B0604030504040204" pitchFamily="34" charset="0"/>
                <a:cs typeface="Verdana" panose="020B0604030504040204" pitchFamily="34" charset="0"/>
              </a:rPr>
              <a:t>comprendre</a:t>
            </a:r>
            <a:r>
              <a:rPr lang="fr-CA" sz="1050" dirty="0">
                <a:latin typeface="Verdana" panose="020B0604030504040204" pitchFamily="34" charset="0"/>
                <a:ea typeface="Verdana" panose="020B0604030504040204" pitchFamily="34" charset="0"/>
                <a:cs typeface="Verdana" panose="020B0604030504040204" pitchFamily="34" charset="0"/>
              </a:rPr>
              <a:t> que vous vous souciez d’eux.</a:t>
            </a:r>
          </a:p>
          <a:p>
            <a:endParaRPr lang="en-US" sz="1100" dirty="0">
              <a:latin typeface="Verdana" panose="020B0604030504040204" pitchFamily="34" charset="0"/>
              <a:ea typeface="Verdana" panose="020B0604030504040204" pitchFamily="34" charset="0"/>
              <a:cs typeface="Verdana" panose="020B0604030504040204" pitchFamily="34" charset="0"/>
            </a:endParaRPr>
          </a:p>
          <a:p>
            <a:pPr defTabSz="957560">
              <a:defRPr/>
            </a:pPr>
            <a:r>
              <a:rPr lang="en-US" sz="1100" dirty="0">
                <a:latin typeface="Verdana" panose="020B0604030504040204" pitchFamily="34" charset="0"/>
                <a:ea typeface="Verdana" panose="020B0604030504040204" pitchFamily="34" charset="0"/>
                <a:cs typeface="Verdana" panose="020B0604030504040204" pitchFamily="34" charset="0"/>
              </a:rPr>
              <a:t>------------------</a:t>
            </a:r>
          </a:p>
          <a:p>
            <a:pPr defTabSz="957560">
              <a:defRPr/>
            </a:pPr>
            <a:r>
              <a:rPr lang="en-CA" sz="1000" baseline="30000" dirty="0" smtClean="0">
                <a:latin typeface="Verdana" panose="020B0604030504040204" pitchFamily="34" charset="0"/>
                <a:ea typeface="Verdana" panose="020B0604030504040204" pitchFamily="34" charset="0"/>
                <a:cs typeface="Verdana" panose="020B0604030504040204" pitchFamily="34" charset="0"/>
              </a:rPr>
              <a:t>1</a:t>
            </a:r>
            <a:r>
              <a:rPr lang="fr-CA" sz="1000" dirty="0" err="1" smtClean="0">
                <a:latin typeface="Verdana" panose="020B0604030504040204" pitchFamily="34" charset="0"/>
                <a:ea typeface="Verdana" panose="020B0604030504040204" pitchFamily="34" charset="0"/>
                <a:cs typeface="Verdana" panose="020B0604030504040204" pitchFamily="34" charset="0"/>
              </a:rPr>
              <a:t>Choosing</a:t>
            </a:r>
            <a:r>
              <a:rPr lang="fr-CA" sz="1000" dirty="0" smtClean="0">
                <a:latin typeface="Verdana" panose="020B0604030504040204" pitchFamily="34" charset="0"/>
                <a:ea typeface="Verdana" panose="020B0604030504040204" pitchFamily="34" charset="0"/>
                <a:cs typeface="Verdana" panose="020B0604030504040204" pitchFamily="34" charset="0"/>
              </a:rPr>
              <a:t> </a:t>
            </a:r>
            <a:r>
              <a:rPr lang="fr-CA" sz="1000" dirty="0" err="1">
                <a:latin typeface="Verdana" panose="020B0604030504040204" pitchFamily="34" charset="0"/>
                <a:ea typeface="Verdana" panose="020B0604030504040204" pitchFamily="34" charset="0"/>
                <a:cs typeface="Verdana" panose="020B0604030504040204" pitchFamily="34" charset="0"/>
              </a:rPr>
              <a:t>Wisely</a:t>
            </a:r>
            <a:r>
              <a:rPr lang="fr-CA" sz="1000" dirty="0">
                <a:latin typeface="Verdana" panose="020B0604030504040204" pitchFamily="34" charset="0"/>
                <a:ea typeface="Verdana" panose="020B0604030504040204" pitchFamily="34" charset="0"/>
                <a:cs typeface="Verdana" panose="020B0604030504040204" pitchFamily="34" charset="0"/>
              </a:rPr>
              <a:t>. </a:t>
            </a:r>
            <a:r>
              <a:rPr lang="en-US" sz="1000" i="1" dirty="0">
                <a:latin typeface="Verdana" panose="020B0604030504040204" pitchFamily="34" charset="0"/>
                <a:ea typeface="Verdana" panose="020B0604030504040204" pitchFamily="34" charset="0"/>
                <a:cs typeface="Verdana" panose="020B0604030504040204" pitchFamily="34" charset="0"/>
              </a:rPr>
              <a:t>Communication Skills to Providing Empathy during a Patient Encounter. </a:t>
            </a:r>
            <a:r>
              <a:rPr lang="fr-CA" sz="1000" dirty="0">
                <a:latin typeface="Verdana" panose="020B0604030504040204" pitchFamily="34" charset="0"/>
                <a:ea typeface="Verdana" panose="020B0604030504040204" pitchFamily="34" charset="0"/>
                <a:cs typeface="Verdana" panose="020B0604030504040204" pitchFamily="34" charset="0"/>
              </a:rPr>
              <a:t>Dernière consultation le 31 août 2017 sur le site de </a:t>
            </a:r>
            <a:r>
              <a:rPr lang="fr-CA" sz="1000" dirty="0" err="1">
                <a:latin typeface="Verdana" panose="020B0604030504040204" pitchFamily="34" charset="0"/>
                <a:ea typeface="Verdana" panose="020B0604030504040204" pitchFamily="34" charset="0"/>
                <a:cs typeface="Verdana" panose="020B0604030504040204" pitchFamily="34" charset="0"/>
              </a:rPr>
              <a:t>Choosing</a:t>
            </a:r>
            <a:r>
              <a:rPr lang="fr-CA" sz="1000" dirty="0">
                <a:latin typeface="Verdana" panose="020B0604030504040204" pitchFamily="34" charset="0"/>
                <a:ea typeface="Verdana" panose="020B0604030504040204" pitchFamily="34" charset="0"/>
                <a:cs typeface="Verdana" panose="020B0604030504040204" pitchFamily="34" charset="0"/>
              </a:rPr>
              <a:t> </a:t>
            </a:r>
            <a:r>
              <a:rPr lang="fr-CA" sz="1000" dirty="0" err="1">
                <a:latin typeface="Verdana" panose="020B0604030504040204" pitchFamily="34" charset="0"/>
                <a:ea typeface="Verdana" panose="020B0604030504040204" pitchFamily="34" charset="0"/>
                <a:cs typeface="Verdana" panose="020B0604030504040204" pitchFamily="34" charset="0"/>
              </a:rPr>
              <a:t>Wisely</a:t>
            </a:r>
            <a:r>
              <a:rPr lang="fr-CA" sz="1000" dirty="0">
                <a:latin typeface="Verdana" panose="020B0604030504040204" pitchFamily="34" charset="0"/>
                <a:ea typeface="Verdana" panose="020B0604030504040204" pitchFamily="34" charset="0"/>
                <a:cs typeface="Verdana" panose="020B0604030504040204" pitchFamily="34" charset="0"/>
              </a:rPr>
              <a:t> (en anglais)</a:t>
            </a:r>
            <a:r>
              <a:rPr lang="en-CA" sz="1000" dirty="0">
                <a:latin typeface="Verdana" panose="020B0604030504040204" pitchFamily="34" charset="0"/>
                <a:ea typeface="Verdana" panose="020B0604030504040204" pitchFamily="34" charset="0"/>
                <a:cs typeface="Verdana" panose="020B0604030504040204" pitchFamily="34" charset="0"/>
              </a:rPr>
              <a:t> : </a:t>
            </a:r>
            <a:r>
              <a:rPr lang="en-US" sz="1000" u="sng" dirty="0">
                <a:latin typeface="Verdana" panose="020B0604030504040204" pitchFamily="34" charset="0"/>
                <a:ea typeface="Verdana" panose="020B0604030504040204" pitchFamily="34" charset="0"/>
                <a:cs typeface="Verdana" panose="020B0604030504040204" pitchFamily="34" charset="0"/>
              </a:rPr>
              <a:t>http://modules.choosingwisely.org/modules/m_00/content/1_30_Empathy.htm </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1DAD1941-59E6-4AF0-B07F-4B8F473A36E5}" type="slidenum">
              <a:rPr lang="en-US" smtClean="0"/>
              <a:pPr/>
              <a:t>21</a:t>
            </a:fld>
            <a:endParaRPr lang="en-US"/>
          </a:p>
        </p:txBody>
      </p:sp>
    </p:spTree>
    <p:extLst>
      <p:ext uri="{BB962C8B-B14F-4D97-AF65-F5344CB8AC3E}">
        <p14:creationId xmlns:p14="http://schemas.microsoft.com/office/powerpoint/2010/main" val="2008522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60">
              <a:defRPr/>
            </a:pPr>
            <a:r>
              <a:rPr lang="fr-CA" sz="1050" dirty="0">
                <a:latin typeface="Verdana" panose="020B0604030504040204" pitchFamily="34" charset="0"/>
                <a:ea typeface="Verdana" panose="020B0604030504040204" pitchFamily="34" charset="0"/>
                <a:cs typeface="Verdana" panose="020B0604030504040204" pitchFamily="34" charset="0"/>
              </a:rPr>
              <a:t>Cette diapositive porte sur la troisième étape du cadre, soit la prise de décision partagée, avec une attention particulière à l’explication des risques et des bienfaits. Vous pouvez discuter des difficultés que peuvent éprouver les patients dans l’interprétation du risque relatif et du risque absolu.</a:t>
            </a:r>
          </a:p>
        </p:txBody>
      </p:sp>
      <p:sp>
        <p:nvSpPr>
          <p:cNvPr id="4" name="Slide Number Placeholder 3"/>
          <p:cNvSpPr>
            <a:spLocks noGrp="1"/>
          </p:cNvSpPr>
          <p:nvPr>
            <p:ph type="sldNum" sz="quarter" idx="10"/>
          </p:nvPr>
        </p:nvSpPr>
        <p:spPr/>
        <p:txBody>
          <a:bodyPr/>
          <a:lstStyle/>
          <a:p>
            <a:fld id="{904F43C5-7990-438D-AED8-0E48326EE1E8}" type="slidenum">
              <a:rPr lang="en-CA" smtClean="0"/>
              <a:t>22</a:t>
            </a:fld>
            <a:endParaRPr lang="en-CA"/>
          </a:p>
        </p:txBody>
      </p:sp>
    </p:spTree>
    <p:extLst>
      <p:ext uri="{BB962C8B-B14F-4D97-AF65-F5344CB8AC3E}">
        <p14:creationId xmlns:p14="http://schemas.microsoft.com/office/powerpoint/2010/main" val="1512078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60">
              <a:defRPr/>
            </a:pPr>
            <a:r>
              <a:rPr lang="fr-CA" sz="1050" dirty="0">
                <a:latin typeface="Verdana" panose="020B0604030504040204" pitchFamily="34" charset="0"/>
                <a:ea typeface="Verdana" panose="020B0604030504040204" pitchFamily="34" charset="0"/>
                <a:cs typeface="Verdana" panose="020B0604030504040204" pitchFamily="34" charset="0"/>
              </a:rPr>
              <a:t>Cette diapositive porte sur la troisième étape du cadre, soit la prise de décision partagée, avec une attention particulière aux renseignements sur la santé et aux outils d’aide à la décision.</a:t>
            </a:r>
          </a:p>
          <a:p>
            <a:pPr defTabSz="957560">
              <a:defRPr/>
            </a:pPr>
            <a:endParaRPr lang="fr-CA" sz="1050" b="1" dirty="0">
              <a:latin typeface="Verdana" panose="020B0604030504040204" pitchFamily="34" charset="0"/>
              <a:ea typeface="Verdana" panose="020B0604030504040204" pitchFamily="34" charset="0"/>
              <a:cs typeface="Verdana" panose="020B0604030504040204" pitchFamily="34" charset="0"/>
            </a:endParaRPr>
          </a:p>
          <a:p>
            <a:pPr defTabSz="957560">
              <a:defRPr/>
            </a:pPr>
            <a:r>
              <a:rPr lang="fr-CA" sz="1050" b="1" dirty="0">
                <a:latin typeface="Verdana" panose="020B0604030504040204" pitchFamily="34" charset="0"/>
                <a:ea typeface="Verdana" panose="020B0604030504040204" pitchFamily="34" charset="0"/>
                <a:cs typeface="Verdana" panose="020B0604030504040204" pitchFamily="34" charset="0"/>
              </a:rPr>
              <a:t>Il est important ici de mettre l’accent sur la nécessité de faire participer le patient au processus décisionnel. </a:t>
            </a:r>
            <a:r>
              <a:rPr lang="fr-CA" sz="1050" dirty="0">
                <a:latin typeface="Verdana" panose="020B0604030504040204" pitchFamily="34" charset="0"/>
                <a:ea typeface="Verdana" panose="020B0604030504040204" pitchFamily="34" charset="0"/>
                <a:cs typeface="Verdana" panose="020B0604030504040204" pitchFamily="34" charset="0"/>
              </a:rPr>
              <a:t>Toutefois, le patient ne doit pas être celui qui dresse la liste des options disponibles. Le médecin doit l’aider à déterminer laquelle des options fondées sur des données probantes lui convient le mieux et répond le mieux à ses préoccupations.</a:t>
            </a:r>
          </a:p>
        </p:txBody>
      </p:sp>
      <p:sp>
        <p:nvSpPr>
          <p:cNvPr id="4" name="Slide Number Placeholder 3"/>
          <p:cNvSpPr>
            <a:spLocks noGrp="1"/>
          </p:cNvSpPr>
          <p:nvPr>
            <p:ph type="sldNum" sz="quarter" idx="10"/>
          </p:nvPr>
        </p:nvSpPr>
        <p:spPr/>
        <p:txBody>
          <a:bodyPr/>
          <a:lstStyle/>
          <a:p>
            <a:fld id="{904F43C5-7990-438D-AED8-0E48326EE1E8}" type="slidenum">
              <a:rPr lang="en-CA" smtClean="0"/>
              <a:t>23</a:t>
            </a:fld>
            <a:endParaRPr lang="en-CA"/>
          </a:p>
        </p:txBody>
      </p:sp>
    </p:spTree>
    <p:extLst>
      <p:ext uri="{BB962C8B-B14F-4D97-AF65-F5344CB8AC3E}">
        <p14:creationId xmlns:p14="http://schemas.microsoft.com/office/powerpoint/2010/main" val="1512078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50" dirty="0">
                <a:latin typeface="Verdana" panose="020B0604030504040204" pitchFamily="34" charset="0"/>
                <a:ea typeface="Verdana" panose="020B0604030504040204" pitchFamily="34" charset="0"/>
                <a:cs typeface="Verdana" panose="020B0604030504040204" pitchFamily="34" charset="0"/>
              </a:rPr>
              <a:t>Cette diapositive résume certaines des données sur les outils d’aide à la décision présentées dans une revue Cochrane publiée récemment.</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ea typeface="Verdana" panose="020B0604030504040204" pitchFamily="34" charset="0"/>
                <a:cs typeface="Verdana" panose="020B0604030504040204" pitchFamily="34" charset="0"/>
              </a:rPr>
              <a:t>Les auteurs de cette revue ont conclu que, comparativement à la prestation de soins habituels, les patients exposés aux outils d’aide à la décision « sentent qu’ils ont de meilleures connaissances et qu’ils sont mieux informés, ils expriment plus clairement leurs valeurs, ils jouent probablement un rôle plus actif dans le processus décisionnel et ils ont une perception plus juste des risques ».</a:t>
            </a:r>
          </a:p>
          <a:p>
            <a:endParaRPr lang="en-US" sz="1300" dirty="0">
              <a:latin typeface="Verdana" panose="020B0604030504040204" pitchFamily="34" charset="0"/>
              <a:ea typeface="Verdana" panose="020B0604030504040204" pitchFamily="34" charset="0"/>
              <a:cs typeface="Verdana" panose="020B0604030504040204" pitchFamily="34" charset="0"/>
            </a:endParaRPr>
          </a:p>
          <a:p>
            <a:pPr defTabSz="957560">
              <a:defRPr/>
            </a:pPr>
            <a:r>
              <a:rPr lang="en-US" sz="1100" dirty="0">
                <a:latin typeface="Verdana" panose="020B0604030504040204" pitchFamily="34" charset="0"/>
                <a:ea typeface="Verdana" panose="020B0604030504040204" pitchFamily="34" charset="0"/>
                <a:cs typeface="Verdana" panose="020B0604030504040204" pitchFamily="34" charset="0"/>
              </a:rPr>
              <a:t>------------------</a:t>
            </a:r>
          </a:p>
          <a:p>
            <a:pPr fontAlgn="base"/>
            <a:r>
              <a:rPr lang="en-CA" sz="1000" baseline="30000" dirty="0">
                <a:latin typeface="Verdana" panose="020B0604030504040204" pitchFamily="34" charset="0"/>
                <a:ea typeface="Verdana" panose="020B0604030504040204" pitchFamily="34" charset="0"/>
                <a:cs typeface="Verdana" panose="020B0604030504040204" pitchFamily="34" charset="0"/>
              </a:rPr>
              <a:t>1</a:t>
            </a:r>
            <a:r>
              <a:rPr lang="en-CA" sz="1000" dirty="0">
                <a:latin typeface="Verdana" panose="020B0604030504040204" pitchFamily="34" charset="0"/>
                <a:ea typeface="Verdana" panose="020B0604030504040204" pitchFamily="34" charset="0"/>
                <a:cs typeface="Verdana" panose="020B0604030504040204" pitchFamily="34" charset="0"/>
              </a:rPr>
              <a:t>Stacey D, </a:t>
            </a:r>
            <a:r>
              <a:rPr lang="en-US" sz="1000" dirty="0">
                <a:latin typeface="Verdana" panose="020B0604030504040204" pitchFamily="34" charset="0"/>
                <a:ea typeface="Verdana" panose="020B0604030504040204" pitchFamily="34" charset="0"/>
                <a:cs typeface="Verdana" panose="020B0604030504040204" pitchFamily="34" charset="0"/>
              </a:rPr>
              <a:t>F </a:t>
            </a:r>
            <a:r>
              <a:rPr lang="en-US" sz="1000" dirty="0" err="1">
                <a:latin typeface="Verdana" panose="020B0604030504040204" pitchFamily="34" charset="0"/>
                <a:ea typeface="Verdana" panose="020B0604030504040204" pitchFamily="34" charset="0"/>
                <a:cs typeface="Verdana" panose="020B0604030504040204" pitchFamily="34" charset="0"/>
              </a:rPr>
              <a:t>Légaré</a:t>
            </a:r>
            <a:r>
              <a:rPr lang="en-US" sz="1000" dirty="0">
                <a:latin typeface="Verdana" panose="020B0604030504040204" pitchFamily="34" charset="0"/>
                <a:ea typeface="Verdana" panose="020B0604030504040204" pitchFamily="34" charset="0"/>
                <a:cs typeface="Verdana" panose="020B0604030504040204" pitchFamily="34" charset="0"/>
              </a:rPr>
              <a:t>, K Lewis, MJ Barry, CL Bennett, KB Eden, M Holmes-</a:t>
            </a:r>
            <a:r>
              <a:rPr lang="en-US" sz="1000" dirty="0" err="1">
                <a:latin typeface="Verdana" panose="020B0604030504040204" pitchFamily="34" charset="0"/>
                <a:ea typeface="Verdana" panose="020B0604030504040204" pitchFamily="34" charset="0"/>
                <a:cs typeface="Verdana" panose="020B0604030504040204" pitchFamily="34" charset="0"/>
              </a:rPr>
              <a:t>Rovner</a:t>
            </a:r>
            <a:r>
              <a:rPr lang="en-US" sz="1000" dirty="0">
                <a:latin typeface="Verdana" panose="020B0604030504040204" pitchFamily="34" charset="0"/>
                <a:ea typeface="Verdana" panose="020B0604030504040204" pitchFamily="34" charset="0"/>
                <a:cs typeface="Verdana" panose="020B0604030504040204" pitchFamily="34" charset="0"/>
              </a:rPr>
              <a:t>, H Llewellyn-Thomas, A </a:t>
            </a:r>
            <a:r>
              <a:rPr lang="en-US" sz="1000" dirty="0" err="1">
                <a:latin typeface="Verdana" panose="020B0604030504040204" pitchFamily="34" charset="0"/>
                <a:ea typeface="Verdana" panose="020B0604030504040204" pitchFamily="34" charset="0"/>
                <a:cs typeface="Verdana" panose="020B0604030504040204" pitchFamily="34" charset="0"/>
              </a:rPr>
              <a:t>Lyddiatt</a:t>
            </a:r>
            <a:r>
              <a:rPr lang="en-US" sz="1000" dirty="0">
                <a:latin typeface="Verdana" panose="020B0604030504040204" pitchFamily="34" charset="0"/>
                <a:ea typeface="Verdana" panose="020B0604030504040204" pitchFamily="34" charset="0"/>
                <a:cs typeface="Verdana" panose="020B0604030504040204" pitchFamily="34" charset="0"/>
              </a:rPr>
              <a:t>, R Thomson </a:t>
            </a:r>
            <a:r>
              <a:rPr lang="en-US" sz="1000" dirty="0" smtClean="0">
                <a:latin typeface="Verdana" panose="020B0604030504040204" pitchFamily="34" charset="0"/>
                <a:ea typeface="Verdana" panose="020B0604030504040204" pitchFamily="34" charset="0"/>
                <a:cs typeface="Verdana" panose="020B0604030504040204" pitchFamily="34" charset="0"/>
              </a:rPr>
              <a:t>et </a:t>
            </a:r>
            <a:r>
              <a:rPr lang="en-US" sz="1000" dirty="0">
                <a:latin typeface="Verdana" panose="020B0604030504040204" pitchFamily="34" charset="0"/>
                <a:ea typeface="Verdana" panose="020B0604030504040204" pitchFamily="34" charset="0"/>
                <a:cs typeface="Verdana" panose="020B0604030504040204" pitchFamily="34" charset="0"/>
              </a:rPr>
              <a:t>L Trevena. </a:t>
            </a:r>
            <a:r>
              <a:rPr lang="en-CA" sz="1000" dirty="0">
                <a:latin typeface="Verdana" panose="020B0604030504040204" pitchFamily="34" charset="0"/>
                <a:ea typeface="Verdana" panose="020B0604030504040204" pitchFamily="34" charset="0"/>
                <a:cs typeface="Verdana" panose="020B0604030504040204" pitchFamily="34" charset="0"/>
              </a:rPr>
              <a:t>2017. </a:t>
            </a:r>
            <a:r>
              <a:rPr lang="en-US" sz="1000" dirty="0">
                <a:latin typeface="Verdana" panose="020B0604030504040204" pitchFamily="34" charset="0"/>
                <a:ea typeface="Verdana" panose="020B0604030504040204" pitchFamily="34" charset="0"/>
                <a:cs typeface="Verdana" panose="020B0604030504040204" pitchFamily="34" charset="0"/>
              </a:rPr>
              <a:t>Decision aids for people facing health treatment or screening decisions. </a:t>
            </a:r>
            <a:r>
              <a:rPr lang="en-US" sz="1000" i="1" dirty="0">
                <a:latin typeface="Verdana" panose="020B0604030504040204" pitchFamily="34" charset="0"/>
                <a:ea typeface="Verdana" panose="020B0604030504040204" pitchFamily="34" charset="0"/>
                <a:cs typeface="Verdana" panose="020B0604030504040204" pitchFamily="34" charset="0"/>
              </a:rPr>
              <a:t>Cochrane Database of Systematic Reviews. </a:t>
            </a:r>
            <a:r>
              <a:rPr lang="en-US" sz="1000" b="1" dirty="0">
                <a:latin typeface="Verdana" panose="020B0604030504040204" pitchFamily="34" charset="0"/>
                <a:ea typeface="Verdana" panose="020B0604030504040204" pitchFamily="34" charset="0"/>
                <a:cs typeface="Verdana" panose="020B0604030504040204" pitchFamily="34" charset="0"/>
              </a:rPr>
              <a:t>4</a:t>
            </a:r>
            <a:r>
              <a:rPr lang="en-US" sz="1000" dirty="0">
                <a:latin typeface="Verdana" panose="020B0604030504040204" pitchFamily="34" charset="0"/>
                <a:ea typeface="Verdana" panose="020B0604030504040204" pitchFamily="34" charset="0"/>
                <a:cs typeface="Verdana" panose="020B0604030504040204" pitchFamily="34" charset="0"/>
              </a:rPr>
              <a:t>:CD001431</a:t>
            </a:r>
          </a:p>
          <a:p>
            <a:pPr defTabSz="957560">
              <a:defRPr/>
            </a:pPr>
            <a:endParaRPr lang="en-US" sz="1000" i="1" dirty="0">
              <a:latin typeface="Verdana" panose="020B0604030504040204" pitchFamily="34" charset="0"/>
              <a:ea typeface="Verdana" panose="020B0604030504040204" pitchFamily="34" charset="0"/>
              <a:cs typeface="Verdana" panose="020B0604030504040204" pitchFamily="34" charset="0"/>
            </a:endParaRPr>
          </a:p>
          <a:p>
            <a:endParaRPr lang="en-CA" dirty="0" smtClean="0"/>
          </a:p>
          <a:p>
            <a:pPr fontAlgn="base"/>
            <a:endParaRPr lang="en-US" dirty="0" smtClean="0">
              <a:effectLst/>
            </a:endParaRPr>
          </a:p>
          <a:p>
            <a:endParaRPr lang="en-CA" dirty="0"/>
          </a:p>
        </p:txBody>
      </p:sp>
      <p:sp>
        <p:nvSpPr>
          <p:cNvPr id="4" name="Slide Number Placeholder 3"/>
          <p:cNvSpPr>
            <a:spLocks noGrp="1"/>
          </p:cNvSpPr>
          <p:nvPr>
            <p:ph type="sldNum" sz="quarter" idx="10"/>
          </p:nvPr>
        </p:nvSpPr>
        <p:spPr/>
        <p:txBody>
          <a:bodyPr/>
          <a:lstStyle/>
          <a:p>
            <a:fld id="{1DAD1941-59E6-4AF0-B07F-4B8F473A36E5}" type="slidenum">
              <a:rPr lang="en-US" smtClean="0"/>
              <a:pPr/>
              <a:t>24</a:t>
            </a:fld>
            <a:endParaRPr lang="en-US"/>
          </a:p>
        </p:txBody>
      </p:sp>
    </p:spTree>
    <p:extLst>
      <p:ext uri="{BB962C8B-B14F-4D97-AF65-F5344CB8AC3E}">
        <p14:creationId xmlns:p14="http://schemas.microsoft.com/office/powerpoint/2010/main" val="237922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50" dirty="0">
                <a:latin typeface="Verdana" panose="020B0604030504040204" pitchFamily="34" charset="0"/>
                <a:ea typeface="Verdana" panose="020B0604030504040204" pitchFamily="34" charset="0"/>
                <a:cs typeface="Verdana" panose="020B0604030504040204" pitchFamily="34" charset="0"/>
              </a:rPr>
              <a:t>Voici un exemple de l’incidence des outils d’aide à la décision sur le soutien des plans de traitement centrés sur le patient. Cet article du </a:t>
            </a:r>
            <a:r>
              <a:rPr lang="fr-CA" sz="1050" i="1" dirty="0">
                <a:latin typeface="Verdana" panose="020B0604030504040204" pitchFamily="34" charset="0"/>
                <a:ea typeface="Verdana" panose="020B0604030504040204" pitchFamily="34" charset="0"/>
                <a:cs typeface="Verdana" panose="020B0604030504040204" pitchFamily="34" charset="0"/>
              </a:rPr>
              <a:t>CMAJ</a:t>
            </a:r>
            <a:r>
              <a:rPr lang="fr-CA" sz="1050" dirty="0">
                <a:latin typeface="Verdana" panose="020B0604030504040204" pitchFamily="34" charset="0"/>
                <a:ea typeface="Verdana" panose="020B0604030504040204" pitchFamily="34" charset="0"/>
                <a:cs typeface="Verdana" panose="020B0604030504040204" pitchFamily="34" charset="0"/>
              </a:rPr>
              <a:t> publié en 2012 montre l’efficacité de la formation visant à apprendre aux médecins à participer à la prise de décision partagée avec leurs patients. Ainsi, la formation des médecins dans ce domaine a permis de réduire de 48 % la surutilisation des antibiotiques contre les infections aiguës des voies respiratoires.</a:t>
            </a:r>
          </a:p>
          <a:p>
            <a:endParaRPr lang="en-CA" sz="1100" dirty="0">
              <a:latin typeface="Verdana" panose="020B0604030504040204" pitchFamily="34" charset="0"/>
              <a:ea typeface="Verdana" panose="020B0604030504040204" pitchFamily="34" charset="0"/>
              <a:cs typeface="Verdana" panose="020B0604030504040204" pitchFamily="34" charset="0"/>
            </a:endParaRPr>
          </a:p>
          <a:p>
            <a:pPr defTabSz="957560">
              <a:defRPr/>
            </a:pPr>
            <a:r>
              <a:rPr lang="en-US" dirty="0">
                <a:latin typeface="Verdana" panose="020B0604030504040204" pitchFamily="34" charset="0"/>
                <a:ea typeface="Verdana" panose="020B0604030504040204" pitchFamily="34" charset="0"/>
                <a:cs typeface="Verdana" panose="020B0604030504040204" pitchFamily="34" charset="0"/>
              </a:rPr>
              <a:t>------------------</a:t>
            </a:r>
          </a:p>
          <a:p>
            <a:pPr defTabSz="957560" fontAlgn="base">
              <a:defRPr/>
            </a:pPr>
            <a:r>
              <a:rPr lang="en-CA" sz="1000" baseline="30000" dirty="0">
                <a:latin typeface="Verdana" panose="020B0604030504040204" pitchFamily="34" charset="0"/>
                <a:ea typeface="Verdana" panose="020B0604030504040204" pitchFamily="34" charset="0"/>
                <a:cs typeface="Verdana" panose="020B0604030504040204" pitchFamily="34" charset="0"/>
              </a:rPr>
              <a:t>1</a:t>
            </a:r>
            <a:r>
              <a:rPr lang="en-US" sz="1000" dirty="0" err="1">
                <a:latin typeface="Verdana" panose="020B0604030504040204" pitchFamily="34" charset="0"/>
                <a:ea typeface="Verdana" panose="020B0604030504040204" pitchFamily="34" charset="0"/>
                <a:cs typeface="Verdana" panose="020B0604030504040204" pitchFamily="34" charset="0"/>
              </a:rPr>
              <a:t>Légaré</a:t>
            </a:r>
            <a:r>
              <a:rPr lang="en-US" sz="1000" dirty="0">
                <a:latin typeface="Verdana" panose="020B0604030504040204" pitchFamily="34" charset="0"/>
                <a:ea typeface="Verdana" panose="020B0604030504040204" pitchFamily="34" charset="0"/>
                <a:cs typeface="Verdana" panose="020B0604030504040204" pitchFamily="34" charset="0"/>
              </a:rPr>
              <a:t> F, M </a:t>
            </a:r>
            <a:r>
              <a:rPr lang="en-US" sz="1000" dirty="0" err="1">
                <a:latin typeface="Verdana" panose="020B0604030504040204" pitchFamily="34" charset="0"/>
                <a:ea typeface="Verdana" panose="020B0604030504040204" pitchFamily="34" charset="0"/>
                <a:cs typeface="Verdana" panose="020B0604030504040204" pitchFamily="34" charset="0"/>
              </a:rPr>
              <a:t>Labrecque</a:t>
            </a:r>
            <a:r>
              <a:rPr lang="en-US" sz="1000" dirty="0">
                <a:latin typeface="Verdana" panose="020B0604030504040204" pitchFamily="34" charset="0"/>
                <a:ea typeface="Verdana" panose="020B0604030504040204" pitchFamily="34" charset="0"/>
                <a:cs typeface="Verdana" panose="020B0604030504040204" pitchFamily="34" charset="0"/>
              </a:rPr>
              <a:t>, M </a:t>
            </a:r>
            <a:r>
              <a:rPr lang="en-US" sz="1000" dirty="0" err="1">
                <a:latin typeface="Verdana" panose="020B0604030504040204" pitchFamily="34" charset="0"/>
                <a:ea typeface="Verdana" panose="020B0604030504040204" pitchFamily="34" charset="0"/>
                <a:cs typeface="Verdana" panose="020B0604030504040204" pitchFamily="34" charset="0"/>
              </a:rPr>
              <a:t>Cauchon</a:t>
            </a:r>
            <a:r>
              <a:rPr lang="en-US" sz="1000" dirty="0">
                <a:latin typeface="Verdana" panose="020B0604030504040204" pitchFamily="34" charset="0"/>
                <a:ea typeface="Verdana" panose="020B0604030504040204" pitchFamily="34" charset="0"/>
                <a:cs typeface="Verdana" panose="020B0604030504040204" pitchFamily="34" charset="0"/>
              </a:rPr>
              <a:t>, J Castel, S </a:t>
            </a:r>
            <a:r>
              <a:rPr lang="en-US" sz="1000" dirty="0" err="1">
                <a:latin typeface="Verdana" panose="020B0604030504040204" pitchFamily="34" charset="0"/>
                <a:ea typeface="Verdana" panose="020B0604030504040204" pitchFamily="34" charset="0"/>
                <a:cs typeface="Verdana" panose="020B0604030504040204" pitchFamily="34" charset="0"/>
              </a:rPr>
              <a:t>Turcotte</a:t>
            </a:r>
            <a:r>
              <a:rPr lang="en-US" sz="1000" dirty="0">
                <a:latin typeface="Verdana" panose="020B0604030504040204" pitchFamily="34" charset="0"/>
                <a:ea typeface="Verdana" panose="020B0604030504040204" pitchFamily="34" charset="0"/>
                <a:cs typeface="Verdana" panose="020B0604030504040204" pitchFamily="34" charset="0"/>
              </a:rPr>
              <a:t> et J </a:t>
            </a:r>
            <a:r>
              <a:rPr lang="en-US" sz="1000" dirty="0" err="1">
                <a:latin typeface="Verdana" panose="020B0604030504040204" pitchFamily="34" charset="0"/>
                <a:ea typeface="Verdana" panose="020B0604030504040204" pitchFamily="34" charset="0"/>
                <a:cs typeface="Verdana" panose="020B0604030504040204" pitchFamily="34" charset="0"/>
              </a:rPr>
              <a:t>Grimshaw</a:t>
            </a:r>
            <a:r>
              <a:rPr lang="en-US" sz="1000" dirty="0">
                <a:latin typeface="Verdana" panose="020B0604030504040204" pitchFamily="34" charset="0"/>
                <a:ea typeface="Verdana" panose="020B0604030504040204" pitchFamily="34" charset="0"/>
                <a:cs typeface="Verdana" panose="020B0604030504040204" pitchFamily="34" charset="0"/>
              </a:rPr>
              <a:t>. </a:t>
            </a:r>
            <a:r>
              <a:rPr lang="en-CA" sz="1000" dirty="0">
                <a:latin typeface="Verdana" panose="020B0604030504040204" pitchFamily="34" charset="0"/>
                <a:ea typeface="Verdana" panose="020B0604030504040204" pitchFamily="34" charset="0"/>
                <a:cs typeface="Verdana" panose="020B0604030504040204" pitchFamily="34" charset="0"/>
              </a:rPr>
              <a:t>2012. </a:t>
            </a:r>
            <a:r>
              <a:rPr lang="en-US" sz="1000" dirty="0">
                <a:latin typeface="Verdana" panose="020B0604030504040204" pitchFamily="34" charset="0"/>
                <a:ea typeface="Verdana" panose="020B0604030504040204" pitchFamily="34" charset="0"/>
                <a:cs typeface="Verdana" panose="020B0604030504040204" pitchFamily="34" charset="0"/>
              </a:rPr>
              <a:t>Training family physicians in shared decision-making to reduce the overuse of antibiotics in acute respiratory infections: a cluster randomized trial. </a:t>
            </a:r>
            <a:r>
              <a:rPr lang="en-US" sz="1000" i="1" dirty="0">
                <a:latin typeface="Verdana" panose="020B0604030504040204" pitchFamily="34" charset="0"/>
                <a:ea typeface="Verdana" panose="020B0604030504040204" pitchFamily="34" charset="0"/>
                <a:cs typeface="Verdana" panose="020B0604030504040204" pitchFamily="34" charset="0"/>
              </a:rPr>
              <a:t>Canadian Medical Association Journal. </a:t>
            </a:r>
            <a:r>
              <a:rPr lang="en-US" sz="1000" b="1" dirty="0">
                <a:latin typeface="Verdana" panose="020B0604030504040204" pitchFamily="34" charset="0"/>
                <a:ea typeface="Verdana" panose="020B0604030504040204" pitchFamily="34" charset="0"/>
                <a:cs typeface="Verdana" panose="020B0604030504040204" pitchFamily="34" charset="0"/>
              </a:rPr>
              <a:t>184</a:t>
            </a:r>
            <a:r>
              <a:rPr lang="en-US" sz="1000" dirty="0">
                <a:latin typeface="Verdana" panose="020B0604030504040204" pitchFamily="34" charset="0"/>
                <a:ea typeface="Verdana" panose="020B0604030504040204" pitchFamily="34" charset="0"/>
                <a:cs typeface="Verdana" panose="020B0604030504040204" pitchFamily="34" charset="0"/>
              </a:rPr>
              <a:t>(13). </a:t>
            </a:r>
            <a:r>
              <a:rPr lang="fr-CA" sz="1000" dirty="0">
                <a:latin typeface="Verdana" panose="020B0604030504040204" pitchFamily="34" charset="0"/>
                <a:ea typeface="Verdana" panose="020B0604030504040204" pitchFamily="34" charset="0"/>
                <a:cs typeface="Verdana" panose="020B0604030504040204" pitchFamily="34" charset="0"/>
              </a:rPr>
              <a:t>Dernière consultation du supplément le 31 août 2017 sur le site du </a:t>
            </a:r>
            <a:r>
              <a:rPr lang="fr-CA" sz="1000" i="1" dirty="0">
                <a:latin typeface="Verdana" panose="020B0604030504040204" pitchFamily="34" charset="0"/>
                <a:ea typeface="Verdana" panose="020B0604030504040204" pitchFamily="34" charset="0"/>
                <a:cs typeface="Verdana" panose="020B0604030504040204" pitchFamily="34" charset="0"/>
              </a:rPr>
              <a:t>CMAJ</a:t>
            </a:r>
            <a:r>
              <a:rPr lang="fr-CA" sz="1000" dirty="0">
                <a:latin typeface="Verdana" panose="020B0604030504040204" pitchFamily="34" charset="0"/>
                <a:ea typeface="Verdana" panose="020B0604030504040204" pitchFamily="34" charset="0"/>
                <a:cs typeface="Verdana" panose="020B0604030504040204" pitchFamily="34" charset="0"/>
              </a:rPr>
              <a:t>  :</a:t>
            </a:r>
            <a:r>
              <a:rPr lang="en-US" sz="1000" dirty="0">
                <a:latin typeface="Verdana" panose="020B0604030504040204" pitchFamily="34" charset="0"/>
                <a:ea typeface="Verdana" panose="020B0604030504040204" pitchFamily="34" charset="0"/>
                <a:cs typeface="Verdana" panose="020B0604030504040204" pitchFamily="34" charset="0"/>
              </a:rPr>
              <a:t> </a:t>
            </a:r>
            <a:r>
              <a:rPr lang="en-CA" sz="1000" dirty="0">
                <a:latin typeface="Verdana" panose="020B0604030504040204" pitchFamily="34" charset="0"/>
                <a:ea typeface="Verdana" panose="020B0604030504040204" pitchFamily="34" charset="0"/>
                <a:cs typeface="Verdana" panose="020B0604030504040204" pitchFamily="34" charset="0"/>
              </a:rPr>
              <a:t>http://www.cmaj.ca/content/suppl/2012/08/03/cmaj.120568v1.DC1/train-legare-1-at.pdf </a:t>
            </a:r>
          </a:p>
        </p:txBody>
      </p:sp>
      <p:sp>
        <p:nvSpPr>
          <p:cNvPr id="4" name="Slide Number Placeholder 3"/>
          <p:cNvSpPr>
            <a:spLocks noGrp="1"/>
          </p:cNvSpPr>
          <p:nvPr>
            <p:ph type="sldNum" sz="quarter" idx="10"/>
          </p:nvPr>
        </p:nvSpPr>
        <p:spPr/>
        <p:txBody>
          <a:bodyPr/>
          <a:lstStyle/>
          <a:p>
            <a:fld id="{1DAD1941-59E6-4AF0-B07F-4B8F473A36E5}" type="slidenum">
              <a:rPr lang="en-US" smtClean="0"/>
              <a:pPr/>
              <a:t>25</a:t>
            </a:fld>
            <a:endParaRPr lang="en-US"/>
          </a:p>
        </p:txBody>
      </p:sp>
    </p:spTree>
    <p:extLst>
      <p:ext uri="{BB962C8B-B14F-4D97-AF65-F5344CB8AC3E}">
        <p14:creationId xmlns:p14="http://schemas.microsoft.com/office/powerpoint/2010/main" val="332437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50" dirty="0">
                <a:latin typeface="Verdana" panose="020B0604030504040204" pitchFamily="34" charset="0"/>
                <a:ea typeface="Verdana" panose="020B0604030504040204" pitchFamily="34" charset="0"/>
                <a:cs typeface="Verdana" panose="020B0604030504040204" pitchFamily="34" charset="0"/>
              </a:rPr>
              <a:t>La troisième étape du cadre, qui consiste à favoriser la prise de décision partagée, comprend aussi le renforcement de la communication verbale à l’aide d’informations écrites appuyant les points importants.</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ea typeface="Verdana" panose="020B0604030504040204" pitchFamily="34" charset="0"/>
                <a:cs typeface="Verdana" panose="020B0604030504040204" pitchFamily="34" charset="0"/>
              </a:rPr>
              <a:t>Pour ce faire, les médecins peuvent utiliser un des guides d’information de Choisir avec soin</a:t>
            </a:r>
            <a:r>
              <a:rPr lang="en-CA" sz="1050" baseline="30000" dirty="0">
                <a:latin typeface="Verdana" panose="020B0604030504040204" pitchFamily="34" charset="0"/>
                <a:ea typeface="Verdana" panose="020B0604030504040204" pitchFamily="34" charset="0"/>
                <a:cs typeface="Verdana" panose="020B0604030504040204" pitchFamily="34" charset="0"/>
              </a:rPr>
              <a:t>1 </a:t>
            </a:r>
            <a:r>
              <a:rPr lang="fr-CA" sz="1050" dirty="0">
                <a:latin typeface="Verdana" panose="020B0604030504040204" pitchFamily="34" charset="0"/>
                <a:ea typeface="Verdana" panose="020B0604030504040204" pitchFamily="34" charset="0"/>
                <a:cs typeface="Verdana" panose="020B0604030504040204" pitchFamily="34" charset="0"/>
              </a:rPr>
              <a:t> (exemple du côté gauche de la diapositive), par exemple. Ces guides sont conçus pour expliquer les problèmes médicaux aux patients dans un format facile à comprendre.</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ea typeface="Verdana" panose="020B0604030504040204" pitchFamily="34" charset="0"/>
                <a:cs typeface="Verdana" panose="020B0604030504040204" pitchFamily="34" charset="0"/>
              </a:rPr>
              <a:t>Certains outils d’aide à la décision présentent des éléments visuels qui aident les patients à comprendre les bienfaits et les risques. Représenter visuellement des renseignements statistiques (exemple du côté droit de la diapositive)</a:t>
            </a:r>
            <a:r>
              <a:rPr lang="fr-CA" sz="1050" baseline="30000" dirty="0">
                <a:latin typeface="Verdana" panose="020B0604030504040204" pitchFamily="34" charset="0"/>
                <a:ea typeface="Verdana" panose="020B0604030504040204" pitchFamily="34" charset="0"/>
                <a:cs typeface="Verdana" panose="020B0604030504040204" pitchFamily="34" charset="0"/>
              </a:rPr>
              <a:t>2</a:t>
            </a:r>
            <a:r>
              <a:rPr lang="fr-CA" sz="1050" dirty="0">
                <a:latin typeface="Verdana" panose="020B0604030504040204" pitchFamily="34" charset="0"/>
                <a:ea typeface="Verdana" panose="020B0604030504040204" pitchFamily="34" charset="0"/>
                <a:cs typeface="Verdana" panose="020B0604030504040204" pitchFamily="34" charset="0"/>
              </a:rPr>
              <a:t> peut aider les patients à prendre des décisions plus éclairées concernant leurs soins de santé.</a:t>
            </a:r>
          </a:p>
          <a:p>
            <a:endParaRPr lang="fr-CA" sz="1100" dirty="0">
              <a:latin typeface="Verdana" panose="020B0604030504040204" pitchFamily="34" charset="0"/>
              <a:ea typeface="Verdana" panose="020B0604030504040204" pitchFamily="34" charset="0"/>
              <a:cs typeface="Verdana" panose="020B0604030504040204" pitchFamily="34" charset="0"/>
            </a:endParaRPr>
          </a:p>
          <a:p>
            <a:pPr defTabSz="957560">
              <a:defRPr/>
            </a:pPr>
            <a:r>
              <a:rPr lang="en-US" sz="1100" dirty="0">
                <a:latin typeface="Verdana" panose="020B0604030504040204" pitchFamily="34" charset="0"/>
                <a:ea typeface="Verdana" panose="020B0604030504040204" pitchFamily="34" charset="0"/>
                <a:cs typeface="Verdana" panose="020B0604030504040204" pitchFamily="34" charset="0"/>
              </a:rPr>
              <a:t>------------------</a:t>
            </a:r>
          </a:p>
          <a:p>
            <a:pPr defTabSz="957560">
              <a:defRPr/>
            </a:pPr>
            <a:r>
              <a:rPr lang="en-CA" sz="1000" baseline="30000" dirty="0">
                <a:latin typeface="Verdana" panose="020B0604030504040204" pitchFamily="34" charset="0"/>
                <a:ea typeface="Verdana" panose="020B0604030504040204" pitchFamily="34" charset="0"/>
                <a:cs typeface="Verdana" panose="020B0604030504040204" pitchFamily="34" charset="0"/>
              </a:rPr>
              <a:t>1</a:t>
            </a:r>
            <a:r>
              <a:rPr lang="fr-CA" sz="1000" dirty="0">
                <a:latin typeface="Verdana" panose="020B0604030504040204" pitchFamily="34" charset="0"/>
                <a:ea typeface="Verdana" panose="020B0604030504040204" pitchFamily="34" charset="0"/>
                <a:cs typeface="Verdana" panose="020B0604030504040204" pitchFamily="34" charset="0"/>
              </a:rPr>
              <a:t>Choisir avec soin. </a:t>
            </a:r>
            <a:r>
              <a:rPr lang="fr-CA" sz="1000" i="1" dirty="0">
                <a:latin typeface="Verdana" panose="020B0604030504040204" pitchFamily="34" charset="0"/>
                <a:ea typeface="Verdana" panose="020B0604030504040204" pitchFamily="34" charset="0"/>
                <a:cs typeface="Verdana" panose="020B0604030504040204" pitchFamily="34" charset="0"/>
              </a:rPr>
              <a:t>Guide d’information pour les patients. </a:t>
            </a:r>
            <a:r>
              <a:rPr lang="fr-CA" sz="1000" dirty="0">
                <a:latin typeface="Verdana" panose="020B0604030504040204" pitchFamily="34" charset="0"/>
                <a:ea typeface="Verdana" panose="020B0604030504040204" pitchFamily="34" charset="0"/>
                <a:cs typeface="Verdana" panose="020B0604030504040204" pitchFamily="34" charset="0"/>
              </a:rPr>
              <a:t>Dernière consultation le 31 août 2017 sur le site de Choisir avec soin : </a:t>
            </a:r>
            <a:r>
              <a:rPr lang="fr-CA" sz="1000" u="sng" dirty="0">
                <a:latin typeface="Verdana" panose="020B0604030504040204" pitchFamily="34" charset="0"/>
                <a:ea typeface="Verdana" panose="020B0604030504040204" pitchFamily="34" charset="0"/>
                <a:cs typeface="Verdana" panose="020B0604030504040204" pitchFamily="34" charset="0"/>
              </a:rPr>
              <a:t>https://choisiravecsoin.org/guide-dinformation-pour-les-patients/</a:t>
            </a:r>
          </a:p>
          <a:p>
            <a:pPr defTabSz="957560">
              <a:defRPr/>
            </a:pPr>
            <a:endParaRPr lang="fr-CA" sz="1000" u="sng" dirty="0">
              <a:latin typeface="Verdana" panose="020B0604030504040204" pitchFamily="34" charset="0"/>
              <a:ea typeface="Verdana" panose="020B0604030504040204" pitchFamily="34" charset="0"/>
              <a:cs typeface="Verdana" panose="020B0604030504040204" pitchFamily="34" charset="0"/>
            </a:endParaRPr>
          </a:p>
          <a:p>
            <a:pPr defTabSz="957560">
              <a:defRPr/>
            </a:pPr>
            <a:r>
              <a:rPr lang="en-CA" sz="1000" baseline="30000" dirty="0">
                <a:latin typeface="Verdana" panose="020B0604030504040204" pitchFamily="34" charset="0"/>
                <a:ea typeface="Verdana" panose="020B0604030504040204" pitchFamily="34" charset="0"/>
                <a:cs typeface="Verdana" panose="020B0604030504040204" pitchFamily="34" charset="0"/>
              </a:rPr>
              <a:t>2</a:t>
            </a:r>
            <a:r>
              <a:rPr lang="en-US" sz="1000" dirty="0" err="1">
                <a:latin typeface="Verdana" panose="020B0604030504040204" pitchFamily="34" charset="0"/>
                <a:ea typeface="Verdana" panose="020B0604030504040204" pitchFamily="34" charset="0"/>
                <a:cs typeface="Verdana" panose="020B0604030504040204" pitchFamily="34" charset="0"/>
              </a:rPr>
              <a:t>Institut</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canadien</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d’information</a:t>
            </a:r>
            <a:r>
              <a:rPr lang="en-US" sz="1000" dirty="0">
                <a:latin typeface="Verdana" panose="020B0604030504040204" pitchFamily="34" charset="0"/>
                <a:ea typeface="Verdana" panose="020B0604030504040204" pitchFamily="34" charset="0"/>
                <a:cs typeface="Verdana" panose="020B0604030504040204" pitchFamily="34" charset="0"/>
              </a:rPr>
              <a:t> sur la santé. </a:t>
            </a:r>
            <a:r>
              <a:rPr lang="fr-FR" sz="1000" i="1" dirty="0">
                <a:latin typeface="Verdana" panose="020B0604030504040204" pitchFamily="34" charset="0"/>
                <a:ea typeface="Verdana" panose="020B0604030504040204" pitchFamily="34" charset="0"/>
                <a:cs typeface="Verdana" panose="020B0604030504040204" pitchFamily="34" charset="0"/>
              </a:rPr>
              <a:t>Les soins de santé : trop c’est comme pas assez. </a:t>
            </a:r>
            <a:r>
              <a:rPr lang="fr-CA" sz="1000" dirty="0">
                <a:latin typeface="Verdana" panose="020B0604030504040204" pitchFamily="34" charset="0"/>
                <a:ea typeface="Verdana" panose="020B0604030504040204" pitchFamily="34" charset="0"/>
                <a:cs typeface="Verdana" panose="020B0604030504040204" pitchFamily="34" charset="0"/>
              </a:rPr>
              <a:t>Dernière consultation le 28 septembre 2017 sur le site de ICIS: </a:t>
            </a:r>
            <a:r>
              <a:rPr lang="en-US" sz="1000" u="sng" dirty="0">
                <a:latin typeface="Verdana" panose="020B0604030504040204" pitchFamily="34" charset="0"/>
                <a:ea typeface="Verdana" panose="020B0604030504040204" pitchFamily="34" charset="0"/>
                <a:cs typeface="Verdana" panose="020B0604030504040204" pitchFamily="34" charset="0"/>
              </a:rPr>
              <a:t>https://www.cihi.ca/fr/oasis/temoignages/les-soins-de-sante-trop-cest-comme-pas-assez</a:t>
            </a:r>
          </a:p>
          <a:p>
            <a:pPr defTabSz="957560">
              <a:defRPr/>
            </a:pPr>
            <a:endParaRPr lang="fr-CA" sz="1000" u="sng"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1DAD1941-59E6-4AF0-B07F-4B8F473A36E5}" type="slidenum">
              <a:rPr lang="en-US" smtClean="0"/>
              <a:pPr/>
              <a:t>26</a:t>
            </a:fld>
            <a:endParaRPr lang="en-US"/>
          </a:p>
        </p:txBody>
      </p:sp>
    </p:spTree>
    <p:extLst>
      <p:ext uri="{BB962C8B-B14F-4D97-AF65-F5344CB8AC3E}">
        <p14:creationId xmlns:p14="http://schemas.microsoft.com/office/powerpoint/2010/main" val="3655566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50" dirty="0">
                <a:latin typeface="Verdana" panose="020B0604030504040204" pitchFamily="34" charset="0"/>
                <a:ea typeface="Verdana" panose="020B0604030504040204" pitchFamily="34" charset="0"/>
                <a:cs typeface="Verdana" panose="020B0604030504040204" pitchFamily="34" charset="0"/>
              </a:rPr>
              <a:t>Les deux dernières étapes du cadre consistent à fournir des recommandations claires et à convenir d’un plan d’action et le consigner.</a:t>
            </a:r>
          </a:p>
        </p:txBody>
      </p:sp>
      <p:sp>
        <p:nvSpPr>
          <p:cNvPr id="4" name="Slide Number Placeholder 3"/>
          <p:cNvSpPr>
            <a:spLocks noGrp="1"/>
          </p:cNvSpPr>
          <p:nvPr>
            <p:ph type="sldNum" sz="quarter" idx="10"/>
          </p:nvPr>
        </p:nvSpPr>
        <p:spPr/>
        <p:txBody>
          <a:bodyPr/>
          <a:lstStyle/>
          <a:p>
            <a:fld id="{1DAD1941-59E6-4AF0-B07F-4B8F473A36E5}" type="slidenum">
              <a:rPr lang="en-US" smtClean="0"/>
              <a:pPr/>
              <a:t>27</a:t>
            </a:fld>
            <a:endParaRPr lang="en-US"/>
          </a:p>
        </p:txBody>
      </p:sp>
    </p:spTree>
    <p:extLst>
      <p:ext uri="{BB962C8B-B14F-4D97-AF65-F5344CB8AC3E}">
        <p14:creationId xmlns:p14="http://schemas.microsoft.com/office/powerpoint/2010/main" val="393720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latin typeface="Verdana" panose="020B0604030504040204" pitchFamily="34" charset="0"/>
                <a:ea typeface="Verdana" panose="020B0604030504040204" pitchFamily="34" charset="0"/>
                <a:cs typeface="Verdana" panose="020B0604030504040204" pitchFamily="34" charset="0"/>
              </a:rPr>
              <a:t>Nous en sommes maintenant à la troisième et dernière partie de la discussion, où les résidents pourront mettre en application le cadre de communication enseigné à la </a:t>
            </a:r>
            <a:r>
              <a:rPr lang="fr-CA" sz="1100" b="1" dirty="0">
                <a:latin typeface="Verdana" panose="020B0604030504040204" pitchFamily="34" charset="0"/>
                <a:ea typeface="Verdana" panose="020B0604030504040204" pitchFamily="34" charset="0"/>
                <a:cs typeface="Verdana" panose="020B0604030504040204" pitchFamily="34" charset="0"/>
              </a:rPr>
              <a:t>partie 2 </a:t>
            </a:r>
            <a:r>
              <a:rPr lang="fr-CA" sz="1100" dirty="0">
                <a:latin typeface="Verdana" panose="020B0604030504040204" pitchFamily="34" charset="0"/>
                <a:ea typeface="Verdana" panose="020B0604030504040204" pitchFamily="34" charset="0"/>
                <a:cs typeface="Verdana" panose="020B0604030504040204" pitchFamily="34" charset="0"/>
              </a:rPr>
              <a:t>pour conseiller les patients au sujet des examens et des traitements inutiles.</a:t>
            </a:r>
          </a:p>
          <a:p>
            <a:endParaRPr lang="fr-CA" sz="1100" dirty="0">
              <a:latin typeface="Verdana" panose="020B0604030504040204" pitchFamily="34" charset="0"/>
              <a:ea typeface="Verdana" panose="020B0604030504040204" pitchFamily="34" charset="0"/>
              <a:cs typeface="Verdana" panose="020B0604030504040204" pitchFamily="34" charset="0"/>
            </a:endParaRPr>
          </a:p>
          <a:p>
            <a:r>
              <a:rPr lang="fr-CA" sz="1100" dirty="0">
                <a:latin typeface="Verdana" panose="020B0604030504040204" pitchFamily="34" charset="0"/>
                <a:ea typeface="Verdana" panose="020B0604030504040204" pitchFamily="34" charset="0"/>
                <a:cs typeface="Verdana" panose="020B0604030504040204" pitchFamily="34" charset="0"/>
              </a:rPr>
              <a:t>Pour une séance de deux heures, environ une heure devrait être allouée à la </a:t>
            </a:r>
            <a:r>
              <a:rPr lang="fr-CA" sz="1100" b="1" dirty="0">
                <a:latin typeface="Verdana" panose="020B0604030504040204" pitchFamily="34" charset="0"/>
                <a:ea typeface="Verdana" panose="020B0604030504040204" pitchFamily="34" charset="0"/>
                <a:cs typeface="Verdana" panose="020B0604030504040204" pitchFamily="34" charset="0"/>
              </a:rPr>
              <a:t>partie 3 </a:t>
            </a:r>
            <a:r>
              <a:rPr lang="fr-CA" sz="1100" dirty="0">
                <a:latin typeface="Verdana" panose="020B0604030504040204" pitchFamily="34" charset="0"/>
                <a:ea typeface="Verdana" panose="020B0604030504040204" pitchFamily="34" charset="0"/>
                <a:cs typeface="Verdana" panose="020B0604030504040204" pitchFamily="34" charset="0"/>
              </a:rPr>
              <a:t>afin d’accorder suffisamment de temps aux résidents pour mettre en pratique la nouvelle compétence apprise et recevoir une rétroaction.</a:t>
            </a:r>
          </a:p>
        </p:txBody>
      </p:sp>
      <p:sp>
        <p:nvSpPr>
          <p:cNvPr id="4" name="Slide Number Placeholder 3"/>
          <p:cNvSpPr>
            <a:spLocks noGrp="1"/>
          </p:cNvSpPr>
          <p:nvPr>
            <p:ph type="sldNum" sz="quarter" idx="10"/>
          </p:nvPr>
        </p:nvSpPr>
        <p:spPr/>
        <p:txBody>
          <a:bodyPr/>
          <a:lstStyle/>
          <a:p>
            <a:fld id="{1DAD1941-59E6-4AF0-B07F-4B8F473A36E5}" type="slidenum">
              <a:rPr lang="en-US" smtClean="0"/>
              <a:pPr/>
              <a:t>28</a:t>
            </a:fld>
            <a:endParaRPr lang="en-US"/>
          </a:p>
        </p:txBody>
      </p:sp>
    </p:spTree>
    <p:extLst>
      <p:ext uri="{BB962C8B-B14F-4D97-AF65-F5344CB8AC3E}">
        <p14:creationId xmlns:p14="http://schemas.microsoft.com/office/powerpoint/2010/main" val="3420148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50" dirty="0">
                <a:latin typeface="Verdana" panose="020B0604030504040204" pitchFamily="34" charset="0"/>
                <a:ea typeface="Verdana" panose="020B0604030504040204" pitchFamily="34" charset="0"/>
                <a:cs typeface="Verdana" panose="020B0604030504040204" pitchFamily="34" charset="0"/>
              </a:rPr>
              <a:t>Nous commençons ici la dernière partie de la discussion. Idéalement, les stagiaires devraient se concentrer sur la mise en application du cadre de communication pour conseiller les patients au sujet des examens et des traitements inutiles. Cette section de la trousse d’information devrait être le </a:t>
            </a:r>
            <a:r>
              <a:rPr lang="fr-CA" sz="1050" b="1" i="1" dirty="0">
                <a:latin typeface="Verdana" panose="020B0604030504040204" pitchFamily="34" charset="0"/>
                <a:ea typeface="Verdana" panose="020B0604030504040204" pitchFamily="34" charset="0"/>
                <a:cs typeface="Verdana" panose="020B0604030504040204" pitchFamily="34" charset="0"/>
              </a:rPr>
              <a:t>pivot</a:t>
            </a:r>
            <a:r>
              <a:rPr lang="fr-CA" sz="1050" b="1" dirty="0">
                <a:latin typeface="Verdana" panose="020B0604030504040204" pitchFamily="34" charset="0"/>
                <a:ea typeface="Verdana" panose="020B0604030504040204" pitchFamily="34" charset="0"/>
                <a:cs typeface="Verdana" panose="020B0604030504040204" pitchFamily="34" charset="0"/>
              </a:rPr>
              <a:t> </a:t>
            </a:r>
            <a:r>
              <a:rPr lang="fr-CA" sz="1050" dirty="0">
                <a:latin typeface="Verdana" panose="020B0604030504040204" pitchFamily="34" charset="0"/>
                <a:ea typeface="Verdana" panose="020B0604030504040204" pitchFamily="34" charset="0"/>
                <a:cs typeface="Verdana" panose="020B0604030504040204" pitchFamily="34" charset="0"/>
              </a:rPr>
              <a:t>de votre séance.</a:t>
            </a:r>
          </a:p>
        </p:txBody>
      </p:sp>
      <p:sp>
        <p:nvSpPr>
          <p:cNvPr id="4" name="Slide Number Placeholder 3"/>
          <p:cNvSpPr>
            <a:spLocks noGrp="1"/>
          </p:cNvSpPr>
          <p:nvPr>
            <p:ph type="sldNum" sz="quarter" idx="10"/>
          </p:nvPr>
        </p:nvSpPr>
        <p:spPr/>
        <p:txBody>
          <a:bodyPr/>
          <a:lstStyle/>
          <a:p>
            <a:fld id="{1DAD1941-59E6-4AF0-B07F-4B8F473A36E5}" type="slidenum">
              <a:rPr lang="en-US" smtClean="0"/>
              <a:pPr/>
              <a:t>29</a:t>
            </a:fld>
            <a:endParaRPr lang="en-US"/>
          </a:p>
        </p:txBody>
      </p:sp>
    </p:spTree>
    <p:extLst>
      <p:ext uri="{BB962C8B-B14F-4D97-AF65-F5344CB8AC3E}">
        <p14:creationId xmlns:p14="http://schemas.microsoft.com/office/powerpoint/2010/main" val="132630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60">
              <a:defRPr/>
            </a:pPr>
            <a:r>
              <a:rPr lang="fr-CA" sz="1050" dirty="0">
                <a:latin typeface="Verdana" panose="020B0604030504040204" pitchFamily="34" charset="0"/>
                <a:ea typeface="Verdana" panose="020B0604030504040204" pitchFamily="34" charset="0"/>
                <a:cs typeface="Verdana" panose="020B0604030504040204" pitchFamily="34" charset="0"/>
              </a:rPr>
              <a:t>Pendant une séance de deux heures, environ 20 minutes devraient être allouées à la </a:t>
            </a:r>
            <a:r>
              <a:rPr lang="fr-CA" sz="1050" b="1" dirty="0">
                <a:latin typeface="Verdana" panose="020B0604030504040204" pitchFamily="34" charset="0"/>
                <a:ea typeface="Verdana" panose="020B0604030504040204" pitchFamily="34" charset="0"/>
                <a:cs typeface="Verdana" panose="020B0604030504040204" pitchFamily="34" charset="0"/>
              </a:rPr>
              <a:t>partie 1.</a:t>
            </a:r>
          </a:p>
          <a:p>
            <a:endParaRPr lang="en-CA" sz="1050" dirty="0"/>
          </a:p>
        </p:txBody>
      </p:sp>
      <p:sp>
        <p:nvSpPr>
          <p:cNvPr id="4" name="Slide Number Placeholder 3"/>
          <p:cNvSpPr>
            <a:spLocks noGrp="1"/>
          </p:cNvSpPr>
          <p:nvPr>
            <p:ph type="sldNum" sz="quarter" idx="10"/>
          </p:nvPr>
        </p:nvSpPr>
        <p:spPr/>
        <p:txBody>
          <a:bodyPr/>
          <a:lstStyle/>
          <a:p>
            <a:fld id="{1DAD1941-59E6-4AF0-B07F-4B8F473A36E5}" type="slidenum">
              <a:rPr lang="en-US" smtClean="0"/>
              <a:pPr/>
              <a:t>3</a:t>
            </a:fld>
            <a:endParaRPr lang="en-US"/>
          </a:p>
        </p:txBody>
      </p:sp>
    </p:spTree>
    <p:extLst>
      <p:ext uri="{BB962C8B-B14F-4D97-AF65-F5344CB8AC3E}">
        <p14:creationId xmlns:p14="http://schemas.microsoft.com/office/powerpoint/2010/main" val="3895091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50" dirty="0">
                <a:latin typeface="Verdana" panose="020B0604030504040204" pitchFamily="34" charset="0"/>
                <a:ea typeface="Verdana" panose="020B0604030504040204" pitchFamily="34" charset="0"/>
                <a:cs typeface="Verdana" panose="020B0604030504040204" pitchFamily="34" charset="0"/>
              </a:rPr>
              <a:t>La vidéo (en anglais) ci-dessus montre comment utiliser le cadre de communication dans une situation réelle avec un patient. </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ea typeface="Verdana" panose="020B0604030504040204" pitchFamily="34" charset="0"/>
                <a:cs typeface="Verdana" panose="020B0604030504040204" pitchFamily="34" charset="0"/>
              </a:rPr>
              <a:t>Dans cette situation, le patient demande à son médecin de famille de passer une IRM pour son mal de dos.</a:t>
            </a:r>
          </a:p>
          <a:p>
            <a:r>
              <a:rPr lang="fr-CA" sz="1050" dirty="0">
                <a:latin typeface="Verdana" panose="020B0604030504040204" pitchFamily="34" charset="0"/>
                <a:ea typeface="Verdana" panose="020B0604030504040204" pitchFamily="34" charset="0"/>
                <a:cs typeface="Verdana" panose="020B0604030504040204" pitchFamily="34" charset="0"/>
              </a:rPr>
              <a:t>Aucune vidéo n’est parfaite. Celle-ci vise à mettre en évidence certains des éléments dont il est question dans le cadre.</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ea typeface="Verdana" panose="020B0604030504040204" pitchFamily="34" charset="0"/>
                <a:cs typeface="Verdana" panose="020B0604030504040204" pitchFamily="34" charset="0"/>
              </a:rPr>
              <a:t>Après avoir montré la vidéo, tenez une discussion de groupe alimentée par certaines des questions ci-dessous : </a:t>
            </a:r>
          </a:p>
          <a:p>
            <a:pPr marL="179542" indent="-179542">
              <a:buFont typeface="Arial" panose="020B0604020202020204" pitchFamily="34" charset="0"/>
              <a:buChar char="•"/>
            </a:pPr>
            <a:r>
              <a:rPr lang="fr-CA" sz="1050" dirty="0">
                <a:latin typeface="Verdana" panose="020B0604030504040204" pitchFamily="34" charset="0"/>
                <a:ea typeface="Verdana" panose="020B0604030504040204" pitchFamily="34" charset="0"/>
                <a:cs typeface="Verdana" panose="020B0604030504040204" pitchFamily="34" charset="0"/>
              </a:rPr>
              <a:t>Qu’a fait correctement le médecin durant l’interaction avec le patient?</a:t>
            </a:r>
          </a:p>
          <a:p>
            <a:pPr marL="179542" indent="-179542">
              <a:buFont typeface="Arial" panose="020B0604020202020204" pitchFamily="34" charset="0"/>
              <a:buChar char="•"/>
            </a:pPr>
            <a:r>
              <a:rPr lang="fr-CA" sz="1050" dirty="0">
                <a:latin typeface="Verdana" panose="020B0604030504040204" pitchFamily="34" charset="0"/>
                <a:ea typeface="Verdana" panose="020B0604030504040204" pitchFamily="34" charset="0"/>
                <a:cs typeface="Verdana" panose="020B0604030504040204" pitchFamily="34" charset="0"/>
              </a:rPr>
              <a:t>Quels sont les points à améliorer?</a:t>
            </a:r>
          </a:p>
          <a:p>
            <a:pPr marL="179542" indent="-179542">
              <a:buFont typeface="Arial" panose="020B0604020202020204" pitchFamily="34" charset="0"/>
              <a:buChar char="•"/>
            </a:pPr>
            <a:r>
              <a:rPr lang="fr-CA" sz="1050" dirty="0">
                <a:latin typeface="Verdana" panose="020B0604030504040204" pitchFamily="34" charset="0"/>
                <a:ea typeface="Verdana" panose="020B0604030504040204" pitchFamily="34" charset="0"/>
                <a:cs typeface="Verdana" panose="020B0604030504040204" pitchFamily="34" charset="0"/>
              </a:rPr>
              <a:t>Comment réagiriez-vous dans ce genre d’interaction si le patient continuait d’insister sur la nécessité d’un examen ou d’un traitement?</a:t>
            </a:r>
          </a:p>
          <a:p>
            <a:pPr marL="179542" indent="-179542">
              <a:buFont typeface="Arial" panose="020B0604020202020204" pitchFamily="34" charset="0"/>
              <a:buChar char="•"/>
            </a:pPr>
            <a:endParaRPr lang="fr-CA" sz="1100" dirty="0">
              <a:latin typeface="Verdana" panose="020B0604030504040204" pitchFamily="34" charset="0"/>
              <a:ea typeface="Verdana" panose="020B0604030504040204" pitchFamily="34" charset="0"/>
              <a:cs typeface="Verdana" panose="020B0604030504040204" pitchFamily="34" charset="0"/>
            </a:endParaRPr>
          </a:p>
          <a:p>
            <a:pPr defTabSz="1002713">
              <a:defRPr/>
            </a:pPr>
            <a:r>
              <a:rPr lang="en-US" sz="1100" dirty="0">
                <a:latin typeface="Verdana" panose="020B0604030504040204" pitchFamily="34" charset="0"/>
                <a:ea typeface="Verdana" panose="020B0604030504040204" pitchFamily="34" charset="0"/>
                <a:cs typeface="Verdana" panose="020B0604030504040204" pitchFamily="34" charset="0"/>
              </a:rPr>
              <a:t>------------------</a:t>
            </a:r>
          </a:p>
          <a:p>
            <a:pPr defTabSz="1002713">
              <a:defRPr/>
            </a:pPr>
            <a:r>
              <a:rPr lang="en-CA" sz="1000" baseline="30000" dirty="0">
                <a:latin typeface="Verdana" panose="020B0604030504040204" pitchFamily="34" charset="0"/>
                <a:ea typeface="Verdana" panose="020B0604030504040204" pitchFamily="34" charset="0"/>
                <a:cs typeface="Verdana" panose="020B0604030504040204" pitchFamily="34" charset="0"/>
              </a:rPr>
              <a:t>1</a:t>
            </a:r>
            <a:r>
              <a:rPr lang="en-CA" sz="1000" dirty="0">
                <a:latin typeface="Verdana" panose="020B0604030504040204" pitchFamily="34" charset="0"/>
                <a:ea typeface="Verdana" panose="020B0604030504040204" pitchFamily="34" charset="0"/>
                <a:cs typeface="Verdana" panose="020B0604030504040204" pitchFamily="34" charset="0"/>
              </a:rPr>
              <a:t>Choosing Wisely</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i="1" dirty="0">
                <a:latin typeface="Verdana" panose="020B0604030504040204" pitchFamily="34" charset="0"/>
                <a:ea typeface="Verdana" panose="020B0604030504040204" pitchFamily="34" charset="0"/>
                <a:cs typeface="Verdana" panose="020B0604030504040204" pitchFamily="34" charset="0"/>
              </a:rPr>
              <a:t>Patient with Back Pain who requests an MRI. </a:t>
            </a:r>
            <a:r>
              <a:rPr lang="fr-CA" sz="1300" dirty="0"/>
              <a:t>Dernière consultation le 31 août 2017 sur la page YouTube de l’ABIM </a:t>
            </a:r>
            <a:r>
              <a:rPr lang="fr-CA" sz="1300" dirty="0" err="1"/>
              <a:t>Foundation</a:t>
            </a:r>
            <a:r>
              <a:rPr lang="fr-CA" sz="1300" dirty="0"/>
              <a:t> (en anglais) : </a:t>
            </a:r>
            <a:r>
              <a:rPr lang="fr-CA" sz="1300" u="sng" dirty="0"/>
              <a:t>https://www.youtube.com/watch?v=cJLuxDbBs1w </a:t>
            </a:r>
          </a:p>
          <a:p>
            <a:pPr defTabSz="1002713">
              <a:defRPr/>
            </a:pPr>
            <a:endParaRPr lang="fr-CA" sz="1000" dirty="0">
              <a:latin typeface="Verdana" panose="020B0604030504040204" pitchFamily="34" charset="0"/>
              <a:ea typeface="Verdana" panose="020B0604030504040204" pitchFamily="34" charset="0"/>
              <a:cs typeface="Verdana" panose="020B0604030504040204" pitchFamily="34" charset="0"/>
            </a:endParaRPr>
          </a:p>
          <a:p>
            <a:pPr defTabSz="957560"/>
            <a:r>
              <a:rPr lang="fr-CA" sz="1000" i="1" dirty="0">
                <a:latin typeface="Verdana" panose="020B0604030504040204" pitchFamily="34" charset="0"/>
                <a:ea typeface="Verdana" panose="020B0604030504040204" pitchFamily="34" charset="0"/>
                <a:cs typeface="Verdana" panose="020B0604030504040204" pitchFamily="34" charset="0"/>
              </a:rPr>
              <a:t>Le Collège royal des médecins et des chirurgiens du Canada remercie l’ABIM </a:t>
            </a:r>
            <a:r>
              <a:rPr lang="fr-CA" sz="1000" i="1" dirty="0" err="1">
                <a:latin typeface="Verdana" panose="020B0604030504040204" pitchFamily="34" charset="0"/>
                <a:ea typeface="Verdana" panose="020B0604030504040204" pitchFamily="34" charset="0"/>
                <a:cs typeface="Verdana" panose="020B0604030504040204" pitchFamily="34" charset="0"/>
              </a:rPr>
              <a:t>Foundation</a:t>
            </a:r>
            <a:r>
              <a:rPr lang="fr-CA" sz="1000" i="1" dirty="0">
                <a:latin typeface="Verdana" panose="020B0604030504040204" pitchFamily="34" charset="0"/>
                <a:ea typeface="Verdana" panose="020B0604030504040204" pitchFamily="34" charset="0"/>
                <a:cs typeface="Verdana" panose="020B0604030504040204" pitchFamily="34" charset="0"/>
              </a:rPr>
              <a:t> de lui avoir permis d’utiliser le module de </a:t>
            </a:r>
            <a:r>
              <a:rPr lang="fr-CA" sz="1000" i="1" dirty="0" err="1">
                <a:latin typeface="Verdana" panose="020B0604030504040204" pitchFamily="34" charset="0"/>
                <a:ea typeface="Verdana" panose="020B0604030504040204" pitchFamily="34" charset="0"/>
                <a:cs typeface="Verdana" panose="020B0604030504040204" pitchFamily="34" charset="0"/>
              </a:rPr>
              <a:t>Choosing</a:t>
            </a:r>
            <a:r>
              <a:rPr lang="fr-CA" sz="1000" i="1" dirty="0">
                <a:latin typeface="Verdana" panose="020B0604030504040204" pitchFamily="34" charset="0"/>
                <a:ea typeface="Verdana" panose="020B0604030504040204" pitchFamily="34" charset="0"/>
                <a:cs typeface="Verdana" panose="020B0604030504040204" pitchFamily="34" charset="0"/>
              </a:rPr>
              <a:t> </a:t>
            </a:r>
            <a:r>
              <a:rPr lang="fr-CA" sz="1000" i="1" dirty="0" err="1">
                <a:latin typeface="Verdana" panose="020B0604030504040204" pitchFamily="34" charset="0"/>
                <a:ea typeface="Verdana" panose="020B0604030504040204" pitchFamily="34" charset="0"/>
                <a:cs typeface="Verdana" panose="020B0604030504040204" pitchFamily="34" charset="0"/>
              </a:rPr>
              <a:t>Wisely</a:t>
            </a:r>
            <a:r>
              <a:rPr lang="fr-CA" sz="1000" i="1" dirty="0">
                <a:latin typeface="Verdana" panose="020B0604030504040204" pitchFamily="34" charset="0"/>
                <a:ea typeface="Verdana" panose="020B0604030504040204" pitchFamily="34" charset="0"/>
                <a:cs typeface="Verdana" panose="020B0604030504040204" pitchFamily="34" charset="0"/>
              </a:rPr>
              <a:t> dans le cadre de ses efforts pour former les cliniciens du Canada.</a:t>
            </a:r>
          </a:p>
          <a:p>
            <a:pPr marL="179542" indent="-179542">
              <a:buFont typeface="Arial" panose="020B0604020202020204" pitchFamily="34" charset="0"/>
              <a:buChar char="•"/>
            </a:pPr>
            <a:endParaRPr lang="fr-CA"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1DAD1941-59E6-4AF0-B07F-4B8F473A36E5}" type="slidenum">
              <a:rPr lang="en-US" smtClean="0"/>
              <a:pPr/>
              <a:t>30</a:t>
            </a:fld>
            <a:endParaRPr lang="en-US"/>
          </a:p>
        </p:txBody>
      </p:sp>
    </p:spTree>
    <p:extLst>
      <p:ext uri="{BB962C8B-B14F-4D97-AF65-F5344CB8AC3E}">
        <p14:creationId xmlns:p14="http://schemas.microsoft.com/office/powerpoint/2010/main" val="201275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050" dirty="0">
                <a:latin typeface="Verdana" panose="020B0604030504040204" pitchFamily="34" charset="0"/>
                <a:ea typeface="Verdana" panose="020B0604030504040204" pitchFamily="34" charset="0"/>
                <a:cs typeface="Verdana" panose="020B0604030504040204" pitchFamily="34" charset="0"/>
              </a:rPr>
              <a:t>Voici un cas avec lequel les stagiaires peuvent mettre en pratique le cadre de communication. Nous avons joint quelques scénarios tirés de l’examen clinique objectif structuré (ECOS) qui peuvent être utilisés pour un jeu de rôle sur les compétences en communication.</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ea typeface="Verdana" panose="020B0604030504040204" pitchFamily="34" charset="0"/>
                <a:cs typeface="Verdana" panose="020B0604030504040204" pitchFamily="34" charset="0"/>
              </a:rPr>
              <a:t>Idéalement, les stagiaires devraient travailler en groupes de trois. Le premier stagiaire joue le rôle du médecin, le deuxième celui du patient et le troisième celui de l’observateur. Le jeu de rôles peut être adapté au contexte de la formation, ainsi qu’au nombre et au type de participants.</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ea typeface="Verdana" panose="020B0604030504040204" pitchFamily="34" charset="0"/>
                <a:cs typeface="Verdana" panose="020B0604030504040204" pitchFamily="34" charset="0"/>
              </a:rPr>
              <a:t>Du temps devrait être alloué pour un débreffage approprié sur le jeu de rôle.</a:t>
            </a:r>
          </a:p>
        </p:txBody>
      </p:sp>
      <p:sp>
        <p:nvSpPr>
          <p:cNvPr id="4" name="Slide Number Placeholder 3"/>
          <p:cNvSpPr>
            <a:spLocks noGrp="1"/>
          </p:cNvSpPr>
          <p:nvPr>
            <p:ph type="sldNum" sz="quarter" idx="10"/>
          </p:nvPr>
        </p:nvSpPr>
        <p:spPr/>
        <p:txBody>
          <a:bodyPr/>
          <a:lstStyle/>
          <a:p>
            <a:fld id="{1DAD1941-59E6-4AF0-B07F-4B8F473A36E5}" type="slidenum">
              <a:rPr lang="en-US" smtClean="0"/>
              <a:pPr/>
              <a:t>31</a:t>
            </a:fld>
            <a:endParaRPr lang="en-US"/>
          </a:p>
        </p:txBody>
      </p:sp>
    </p:spTree>
    <p:extLst>
      <p:ext uri="{BB962C8B-B14F-4D97-AF65-F5344CB8AC3E}">
        <p14:creationId xmlns:p14="http://schemas.microsoft.com/office/powerpoint/2010/main" val="2990902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050" dirty="0">
                <a:latin typeface="Verdana" panose="020B0604030504040204" pitchFamily="34" charset="0"/>
                <a:ea typeface="Verdana" panose="020B0604030504040204" pitchFamily="34" charset="0"/>
                <a:cs typeface="Verdana" panose="020B0604030504040204" pitchFamily="34" charset="0"/>
              </a:rPr>
              <a:t>La dernière diapositive résume quelques points clés.</a:t>
            </a:r>
          </a:p>
          <a:p>
            <a:endParaRPr lang="fr-FR" sz="1050" dirty="0">
              <a:latin typeface="Verdana" panose="020B0604030504040204" pitchFamily="34" charset="0"/>
              <a:ea typeface="Verdana" panose="020B0604030504040204" pitchFamily="34" charset="0"/>
              <a:cs typeface="Verdana" panose="020B0604030504040204" pitchFamily="34" charset="0"/>
            </a:endParaRPr>
          </a:p>
          <a:p>
            <a:r>
              <a:rPr lang="fr-FR" sz="1050" dirty="0">
                <a:latin typeface="Verdana" panose="020B0604030504040204" pitchFamily="34" charset="0"/>
                <a:ea typeface="Verdana" panose="020B0604030504040204" pitchFamily="34" charset="0"/>
                <a:cs typeface="Verdana" panose="020B0604030504040204" pitchFamily="34" charset="0"/>
              </a:rPr>
              <a:t>La première partie de la présentation visait à mettre la gestion des ressources en contexte. Il importe de rappeler aux stagiaires que la prestation de soins inutiles expose les patients et le système de santé à des préjudices (pas seulement d’ordre financier). Et bien que les demandes d’examens ou de traitements inutiles de la part des patients et de leur famille ne sont qu’une des nombreuses raisons expliquant la surutilisation des ressources, il s’agit de celle sur laquelle la communication peut avoir un effet.</a:t>
            </a:r>
          </a:p>
          <a:p>
            <a:endParaRPr lang="fr-FR" sz="1050" dirty="0">
              <a:latin typeface="Verdana" panose="020B0604030504040204" pitchFamily="34" charset="0"/>
              <a:ea typeface="Verdana" panose="020B0604030504040204" pitchFamily="34" charset="0"/>
              <a:cs typeface="Verdana" panose="020B0604030504040204" pitchFamily="34" charset="0"/>
            </a:endParaRPr>
          </a:p>
          <a:p>
            <a:r>
              <a:rPr lang="fr-FR" sz="1050" dirty="0">
                <a:latin typeface="Verdana" panose="020B0604030504040204" pitchFamily="34" charset="0"/>
                <a:ea typeface="Verdana" panose="020B0604030504040204" pitchFamily="34" charset="0"/>
                <a:cs typeface="Verdana" panose="020B0604030504040204" pitchFamily="34" charset="0"/>
              </a:rPr>
              <a:t>Il a ensuite été question du cadre de communication qui peut être appliqué lorsqu’un patient ou sa famille demande un test ou un traitement inutile. Le cadre met l’accent sur l’importance de favoriser la prise de décision partagée lors d’une discussion sur la gestion des ressources avec les patients.</a:t>
            </a:r>
          </a:p>
          <a:p>
            <a:endParaRPr lang="fr-FR" sz="1050" dirty="0">
              <a:latin typeface="Verdana" panose="020B0604030504040204" pitchFamily="34" charset="0"/>
              <a:ea typeface="Verdana" panose="020B0604030504040204" pitchFamily="34" charset="0"/>
              <a:cs typeface="Verdana" panose="020B0604030504040204" pitchFamily="34" charset="0"/>
            </a:endParaRPr>
          </a:p>
          <a:p>
            <a:r>
              <a:rPr lang="fr-FR" sz="1050" dirty="0">
                <a:latin typeface="Verdana" panose="020B0604030504040204" pitchFamily="34" charset="0"/>
                <a:ea typeface="Verdana" panose="020B0604030504040204" pitchFamily="34" charset="0"/>
                <a:cs typeface="Verdana" panose="020B0604030504040204" pitchFamily="34" charset="0"/>
              </a:rPr>
              <a:t>Finalement, compte tenu de la grande complexité de cette tâche, une vidéo a été présentée à la dernière partie de la discussion afin de montrer comment le cadre peut être appliqué et de permettre aux stagiaires de participer à un jeu de rôle pour s’exercer</a:t>
            </a:r>
            <a:r>
              <a:rPr lang="fr-FR" sz="1100" dirty="0">
                <a:latin typeface="Verdana" panose="020B0604030504040204" pitchFamily="34" charset="0"/>
                <a:ea typeface="Verdana" panose="020B0604030504040204" pitchFamily="34" charset="0"/>
                <a:cs typeface="Verdana" panose="020B0604030504040204" pitchFamily="34" charset="0"/>
              </a:rPr>
              <a:t>.</a:t>
            </a:r>
          </a:p>
        </p:txBody>
      </p:sp>
      <p:sp>
        <p:nvSpPr>
          <p:cNvPr id="4" name="Slide Number Placeholder 3"/>
          <p:cNvSpPr>
            <a:spLocks noGrp="1"/>
          </p:cNvSpPr>
          <p:nvPr>
            <p:ph type="sldNum" sz="quarter" idx="10"/>
          </p:nvPr>
        </p:nvSpPr>
        <p:spPr/>
        <p:txBody>
          <a:bodyPr/>
          <a:lstStyle/>
          <a:p>
            <a:fld id="{904F43C5-7990-438D-AED8-0E48326EE1E8}" type="slidenum">
              <a:rPr lang="en-CA" smtClean="0">
                <a:solidFill>
                  <a:prstClr val="black"/>
                </a:solidFill>
              </a:rPr>
              <a:pPr/>
              <a:t>32</a:t>
            </a:fld>
            <a:endParaRPr lang="en-CA" dirty="0">
              <a:solidFill>
                <a:prstClr val="black"/>
              </a:solidFill>
            </a:endParaRPr>
          </a:p>
        </p:txBody>
      </p:sp>
    </p:spTree>
    <p:extLst>
      <p:ext uri="{BB962C8B-B14F-4D97-AF65-F5344CB8AC3E}">
        <p14:creationId xmlns:p14="http://schemas.microsoft.com/office/powerpoint/2010/main" val="151346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DAD1941-59E6-4AF0-B07F-4B8F473A36E5}" type="slidenum">
              <a:rPr lang="en-US" smtClean="0"/>
              <a:pPr/>
              <a:t>4</a:t>
            </a:fld>
            <a:endParaRPr lang="en-US"/>
          </a:p>
        </p:txBody>
      </p:sp>
    </p:spTree>
    <p:extLst>
      <p:ext uri="{BB962C8B-B14F-4D97-AF65-F5344CB8AC3E}">
        <p14:creationId xmlns:p14="http://schemas.microsoft.com/office/powerpoint/2010/main" val="193803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50" b="1" dirty="0">
                <a:latin typeface="Verdana" panose="020B0604030504040204" pitchFamily="34" charset="0"/>
              </a:rPr>
              <a:t>La gestion des ressources se caractérise par l’usage approprié et responsable des ressources dans le but d’offrir des soins efficaces et de grande valeur.</a:t>
            </a:r>
            <a:endParaRPr lang="fr-CA" sz="1050" b="1"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rPr>
              <a:t> </a:t>
            </a:r>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rPr>
              <a:t>Selon Berwick</a:t>
            </a:r>
            <a:r>
              <a:rPr lang="en-US" sz="1050" baseline="30000" dirty="0">
                <a:latin typeface="Verdana" panose="020B0604030504040204" pitchFamily="34" charset="0"/>
                <a:ea typeface="Verdana" panose="020B0604030504040204" pitchFamily="34" charset="0"/>
                <a:cs typeface="Verdana" panose="020B0604030504040204" pitchFamily="34" charset="0"/>
              </a:rPr>
              <a:t>1 </a:t>
            </a:r>
            <a:r>
              <a:rPr lang="fr-CA" sz="1050" dirty="0">
                <a:latin typeface="Verdana" panose="020B0604030504040204" pitchFamily="34" charset="0"/>
              </a:rPr>
              <a:t>, il existe trois types de problèmes de qualité et de sécurité </a:t>
            </a:r>
            <a:r>
              <a:rPr lang="fr-CA" sz="1050" b="1" dirty="0">
                <a:latin typeface="Verdana" panose="020B0604030504040204" pitchFamily="34" charset="0"/>
              </a:rPr>
              <a:t>en lien avec la gestion des ressources </a:t>
            </a:r>
            <a:r>
              <a:rPr lang="fr-CA" sz="1050" dirty="0">
                <a:latin typeface="Verdana" panose="020B0604030504040204" pitchFamily="34" charset="0"/>
              </a:rPr>
              <a:t>:</a:t>
            </a:r>
            <a:r>
              <a:rPr lang="fr-CA" sz="1100" b="1" u="none" dirty="0" smtClean="0"/>
              <a:t> </a:t>
            </a:r>
            <a:r>
              <a:rPr lang="fr-CA" sz="1050" dirty="0">
                <a:latin typeface="Verdana" panose="020B0604030504040204" pitchFamily="34" charset="0"/>
              </a:rPr>
              <a:t>1) la </a:t>
            </a:r>
            <a:r>
              <a:rPr lang="fr-CA" sz="1050" b="1" dirty="0">
                <a:latin typeface="Verdana" panose="020B0604030504040204" pitchFamily="34" charset="0"/>
              </a:rPr>
              <a:t>sous-utilisation</a:t>
            </a:r>
            <a:r>
              <a:rPr lang="fr-CA" sz="1050" dirty="0">
                <a:latin typeface="Verdana" panose="020B0604030504040204" pitchFamily="34" charset="0"/>
              </a:rPr>
              <a:t>, 2) la </a:t>
            </a:r>
            <a:r>
              <a:rPr lang="fr-CA" sz="1050" b="1" dirty="0">
                <a:latin typeface="Verdana" panose="020B0604030504040204" pitchFamily="34" charset="0"/>
              </a:rPr>
              <a:t>mauvaise utilisation </a:t>
            </a:r>
            <a:r>
              <a:rPr lang="fr-CA" sz="1050" dirty="0">
                <a:latin typeface="Verdana" panose="020B0604030504040204" pitchFamily="34" charset="0"/>
              </a:rPr>
              <a:t>et 3) la </a:t>
            </a:r>
            <a:r>
              <a:rPr lang="fr-CA" sz="1050" b="1" dirty="0">
                <a:latin typeface="Verdana" panose="020B0604030504040204" pitchFamily="34" charset="0"/>
              </a:rPr>
              <a:t>surutilisation. </a:t>
            </a:r>
            <a:endParaRPr lang="fr-CA" sz="1050" b="1" dirty="0">
              <a:latin typeface="Verdana" panose="020B0604030504040204" pitchFamily="34" charset="0"/>
              <a:ea typeface="Verdana" panose="020B0604030504040204" pitchFamily="34" charset="0"/>
              <a:cs typeface="Verdana" panose="020B0604030504040204" pitchFamily="34" charset="0"/>
            </a:endParaRP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rPr>
              <a:t>Parmi les termes et les concepts synonymes d’une surutilisation,</a:t>
            </a:r>
            <a:r>
              <a:rPr lang="fr-CA" sz="1100" dirty="0" smtClean="0"/>
              <a:t> </a:t>
            </a:r>
            <a:r>
              <a:rPr lang="fr-CA" sz="1050" dirty="0">
                <a:latin typeface="Verdana" panose="020B0604030504040204" pitchFamily="34" charset="0"/>
              </a:rPr>
              <a:t>on compte le </a:t>
            </a:r>
            <a:r>
              <a:rPr lang="fr-CA" sz="1050" dirty="0" err="1">
                <a:latin typeface="Verdana" panose="020B0604030504040204" pitchFamily="34" charset="0"/>
              </a:rPr>
              <a:t>surdiagnostic</a:t>
            </a:r>
            <a:r>
              <a:rPr lang="fr-CA" sz="1050" dirty="0">
                <a:latin typeface="Verdana" panose="020B0604030504040204" pitchFamily="34" charset="0"/>
              </a:rPr>
              <a:t>, la surévaluation, le </a:t>
            </a:r>
            <a:r>
              <a:rPr lang="fr-CA" sz="1050" dirty="0" err="1">
                <a:latin typeface="Verdana" panose="020B0604030504040204" pitchFamily="34" charset="0"/>
              </a:rPr>
              <a:t>surtraitement</a:t>
            </a:r>
            <a:r>
              <a:rPr lang="fr-CA" sz="1050" dirty="0">
                <a:latin typeface="Verdana" panose="020B0604030504040204" pitchFamily="34" charset="0"/>
              </a:rPr>
              <a:t>, la </a:t>
            </a:r>
            <a:r>
              <a:rPr lang="fr-CA" sz="1050" dirty="0" err="1">
                <a:latin typeface="Verdana" panose="020B0604030504040204" pitchFamily="34" charset="0"/>
              </a:rPr>
              <a:t>surmédication</a:t>
            </a:r>
            <a:r>
              <a:rPr lang="fr-CA" sz="1050" dirty="0">
                <a:latin typeface="Verdana" panose="020B0604030504040204" pitchFamily="34" charset="0"/>
              </a:rPr>
              <a:t>, l’inadéquation, la surutilisation, le gaspillage et les soins de faible valeur.  </a:t>
            </a:r>
          </a:p>
          <a:p>
            <a:endParaRPr lang="fr-CA" sz="1000" dirty="0">
              <a:latin typeface="Verdana" panose="020B0604030504040204" pitchFamily="34" charset="0"/>
              <a:ea typeface="Verdana" panose="020B0604030504040204" pitchFamily="34" charset="0"/>
              <a:cs typeface="Verdana" panose="020B0604030504040204" pitchFamily="34" charset="0"/>
            </a:endParaRPr>
          </a:p>
          <a:p>
            <a:r>
              <a:rPr lang="en-US" sz="1000" dirty="0" smtClean="0">
                <a:latin typeface="Verdana" panose="020B0604030504040204" pitchFamily="34" charset="0"/>
              </a:rPr>
              <a:t>------------------</a:t>
            </a:r>
          </a:p>
          <a:p>
            <a:r>
              <a:rPr lang="en-US" sz="1000" baseline="30000" dirty="0" smtClean="0">
                <a:latin typeface="Verdana" panose="020B0604030504040204" pitchFamily="34" charset="0"/>
              </a:rPr>
              <a:t>1</a:t>
            </a:r>
            <a:r>
              <a:rPr lang="en-US" sz="1000" dirty="0" smtClean="0">
                <a:latin typeface="Verdana" panose="020B0604030504040204" pitchFamily="34" charset="0"/>
              </a:rPr>
              <a:t>Berwick, DM. 2002.A User’s Manual for the IOM’s ‘Quality Chasm’ Report. Health Affairs. 21(3): 80-90</a:t>
            </a:r>
            <a:r>
              <a:rPr lang="en-US" dirty="0" smtClean="0">
                <a:latin typeface="Verdana" panose="020B0604030504040204" pitchFamily="34" charset="0"/>
              </a:rPr>
              <a:t>.</a:t>
            </a:r>
          </a:p>
          <a:p>
            <a:endParaRPr lang="fr-CA" sz="1100" dirty="0">
              <a:latin typeface="Verdana" panose="020B0604030504040204" pitchFamily="34" charset="0"/>
              <a:ea typeface="Verdana" panose="020B0604030504040204" pitchFamily="34" charset="0"/>
              <a:cs typeface="Verdana" panose="020B0604030504040204" pitchFamily="34" charset="0"/>
            </a:endParaRPr>
          </a:p>
          <a:p>
            <a:r>
              <a:rPr lang="fr-CA" sz="1100" dirty="0"/>
              <a:t> </a:t>
            </a:r>
          </a:p>
        </p:txBody>
      </p:sp>
      <p:sp>
        <p:nvSpPr>
          <p:cNvPr id="4" name="Slide Number Placeholder 3"/>
          <p:cNvSpPr>
            <a:spLocks noGrp="1"/>
          </p:cNvSpPr>
          <p:nvPr>
            <p:ph type="sldNum" sz="quarter" idx="10"/>
          </p:nvPr>
        </p:nvSpPr>
        <p:spPr/>
        <p:txBody>
          <a:bodyPr/>
          <a:lstStyle/>
          <a:p>
            <a:fld id="{904F43C5-7990-438D-AED8-0E48326EE1E8}" type="slidenum">
              <a:rPr lang="fr-CA" smtClean="0"/>
              <a:t>5</a:t>
            </a:fld>
            <a:endParaRPr lang="fr-CA" dirty="0"/>
          </a:p>
        </p:txBody>
      </p:sp>
    </p:spTree>
    <p:extLst>
      <p:ext uri="{BB962C8B-B14F-4D97-AF65-F5344CB8AC3E}">
        <p14:creationId xmlns:p14="http://schemas.microsoft.com/office/powerpoint/2010/main" val="245334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50" dirty="0">
                <a:latin typeface="Verdana" panose="020B0604030504040204" pitchFamily="34" charset="0"/>
              </a:rPr>
              <a:t>Comment définit-on des soins de grande valeur?</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rPr>
              <a:t>Offrir des soins de grande valeur, c’est fournir des soins de la plus haute qualité, au plus faible coût. </a:t>
            </a:r>
          </a:p>
          <a:p>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rPr>
              <a:t>Équation de la valeur :</a:t>
            </a:r>
            <a:r>
              <a:rPr lang="fr-CA" sz="1050" b="1" dirty="0">
                <a:latin typeface="Verdana" panose="020B0604030504040204" pitchFamily="34" charset="0"/>
              </a:rPr>
              <a:t> </a:t>
            </a:r>
            <a:r>
              <a:rPr lang="fr-CA" sz="1050" b="1" i="1" dirty="0">
                <a:latin typeface="Verdana" panose="020B0604030504040204" pitchFamily="34" charset="0"/>
              </a:rPr>
              <a:t>La valeur peut être améliorée en augmentant la qualité ou en diminuant le coût. </a:t>
            </a:r>
          </a:p>
          <a:p>
            <a:endParaRPr lang="fr-CA" sz="1050" b="1" i="1"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rPr>
              <a:t>La qualité est définie par l’Institute of Medicine</a:t>
            </a:r>
            <a:r>
              <a:rPr lang="fr-CA" sz="1050" baseline="30000" dirty="0">
                <a:latin typeface="Verdana" panose="020B0604030504040204" pitchFamily="34" charset="0"/>
              </a:rPr>
              <a:t>1</a:t>
            </a:r>
            <a:r>
              <a:rPr lang="fr-CA" sz="1050" dirty="0">
                <a:latin typeface="Verdana" panose="020B0604030504040204" pitchFamily="34" charset="0"/>
              </a:rPr>
              <a:t> comme « la mesure dans laquelle les services de santé à l’intention des personnes et des populations augmentent la probabilité de résultats désirés pour la santé et correspondent aux connaissances actuelles des professionnels. » </a:t>
            </a:r>
          </a:p>
          <a:p>
            <a:endParaRPr lang="fr-CA" sz="1050" dirty="0">
              <a:latin typeface="Verdana" panose="020B0604030504040204" pitchFamily="34" charset="0"/>
              <a:ea typeface="Verdana" panose="020B0604030504040204" pitchFamily="34" charset="0"/>
              <a:cs typeface="Verdana" panose="020B0604030504040204" pitchFamily="34" charset="0"/>
            </a:endParaRPr>
          </a:p>
          <a:p>
            <a:pPr defTabSz="957560">
              <a:defRPr/>
            </a:pPr>
            <a:r>
              <a:rPr lang="fr-CA" sz="1050" dirty="0">
                <a:latin typeface="Verdana" panose="020B0604030504040204" pitchFamily="34" charset="0"/>
              </a:rPr>
              <a:t>Le fardeau des soins imposé aux patients</a:t>
            </a:r>
            <a:r>
              <a:rPr lang="fr-CA" sz="1050" dirty="0" smtClean="0">
                <a:solidFill>
                  <a:schemeClr val="tx1"/>
                </a:solidFill>
              </a:rPr>
              <a:t> </a:t>
            </a:r>
            <a:r>
              <a:rPr lang="fr-CA" sz="1050" dirty="0">
                <a:latin typeface="Verdana" panose="020B0604030504040204" pitchFamily="34" charset="0"/>
              </a:rPr>
              <a:t>peut être important; il s’agit souvent d’un préjudice méconnu ou du « coût » des soins de santé. Lorsqu’il est question du « coût », on pense souvent à l’aspect financier des soins. Toutefois, on devrait plutôt considérer le coût comme la contribution financière et non financière du patient, du système et de la société.</a:t>
            </a:r>
          </a:p>
          <a:p>
            <a:pPr defTabSz="957560">
              <a:defRPr/>
            </a:pPr>
            <a:endParaRPr lang="fr-CA" sz="1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defTabSz="957560">
              <a:defRPr/>
            </a:pPr>
            <a:r>
              <a:rPr lang="fr-CA" sz="1000" dirty="0">
                <a:latin typeface="Verdana" panose="020B0604030504040204" pitchFamily="34" charset="0"/>
              </a:rPr>
              <a:t>---------------</a:t>
            </a:r>
            <a:endParaRPr lang="fr-CA" sz="1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a:r>
              <a:rPr lang="fr-CA" sz="1000" baseline="30000" dirty="0">
                <a:latin typeface="Verdana" panose="020B0604030504040204" pitchFamily="34" charset="0"/>
              </a:rPr>
              <a:t>1 </a:t>
            </a:r>
            <a:r>
              <a:rPr lang="fr-CA" sz="1000" dirty="0">
                <a:latin typeface="Verdana" panose="020B0604030504040204" pitchFamily="34" charset="0"/>
              </a:rPr>
              <a:t>Institute of </a:t>
            </a:r>
            <a:r>
              <a:rPr lang="fr-CA" sz="1000" dirty="0" err="1">
                <a:latin typeface="Verdana" panose="020B0604030504040204" pitchFamily="34" charset="0"/>
              </a:rPr>
              <a:t>Medicine</a:t>
            </a:r>
            <a:r>
              <a:rPr lang="fr-CA" sz="1000" dirty="0">
                <a:latin typeface="Verdana" panose="020B0604030504040204" pitchFamily="34" charset="0"/>
              </a:rPr>
              <a:t> (IOM). 2001. </a:t>
            </a:r>
            <a:r>
              <a:rPr lang="fr-CA" sz="1000" i="1" dirty="0" err="1">
                <a:latin typeface="Verdana" panose="020B0604030504040204" pitchFamily="34" charset="0"/>
              </a:rPr>
              <a:t>Crossing</a:t>
            </a:r>
            <a:r>
              <a:rPr lang="fr-CA" sz="1000" i="1" dirty="0">
                <a:latin typeface="Verdana" panose="020B0604030504040204" pitchFamily="34" charset="0"/>
              </a:rPr>
              <a:t> the </a:t>
            </a:r>
            <a:r>
              <a:rPr lang="fr-CA" sz="1000" i="1" dirty="0" err="1">
                <a:latin typeface="Verdana" panose="020B0604030504040204" pitchFamily="34" charset="0"/>
              </a:rPr>
              <a:t>Quality</a:t>
            </a:r>
            <a:r>
              <a:rPr lang="fr-CA" sz="1000" i="1" dirty="0">
                <a:latin typeface="Verdana" panose="020B0604030504040204" pitchFamily="34" charset="0"/>
              </a:rPr>
              <a:t> </a:t>
            </a:r>
            <a:r>
              <a:rPr lang="fr-CA" sz="1000" i="1" dirty="0" err="1">
                <a:latin typeface="Verdana" panose="020B0604030504040204" pitchFamily="34" charset="0"/>
              </a:rPr>
              <a:t>Chasm</a:t>
            </a:r>
            <a:r>
              <a:rPr lang="fr-CA" sz="1000" i="1" dirty="0">
                <a:latin typeface="Verdana" panose="020B0604030504040204" pitchFamily="34" charset="0"/>
              </a:rPr>
              <a:t>. </a:t>
            </a:r>
            <a:r>
              <a:rPr lang="fr-CA" sz="1000" i="1" dirty="0" err="1">
                <a:latin typeface="Verdana" panose="020B0604030504040204" pitchFamily="34" charset="0"/>
              </a:rPr>
              <a:t>Crossing</a:t>
            </a:r>
            <a:r>
              <a:rPr lang="fr-CA" sz="1000" i="1" dirty="0">
                <a:latin typeface="Verdana" panose="020B0604030504040204" pitchFamily="34" charset="0"/>
              </a:rPr>
              <a:t> the </a:t>
            </a:r>
            <a:r>
              <a:rPr lang="fr-CA" sz="1000" i="1" dirty="0" err="1">
                <a:latin typeface="Verdana" panose="020B0604030504040204" pitchFamily="34" charset="0"/>
              </a:rPr>
              <a:t>Quality</a:t>
            </a:r>
            <a:r>
              <a:rPr lang="fr-CA" sz="1000" i="1" dirty="0">
                <a:latin typeface="Verdana" panose="020B0604030504040204" pitchFamily="34" charset="0"/>
              </a:rPr>
              <a:t> </a:t>
            </a:r>
            <a:r>
              <a:rPr lang="fr-CA" sz="1000" i="1" dirty="0" err="1">
                <a:latin typeface="Verdana" panose="020B0604030504040204" pitchFamily="34" charset="0"/>
              </a:rPr>
              <a:t>Chasm</a:t>
            </a:r>
            <a:r>
              <a:rPr lang="fr-CA" sz="1000" i="1" dirty="0">
                <a:latin typeface="Verdana" panose="020B0604030504040204" pitchFamily="34" charset="0"/>
              </a:rPr>
              <a:t>: A New </a:t>
            </a:r>
            <a:r>
              <a:rPr lang="fr-CA" sz="1000" i="1" dirty="0" err="1">
                <a:latin typeface="Verdana" panose="020B0604030504040204" pitchFamily="34" charset="0"/>
              </a:rPr>
              <a:t>Health</a:t>
            </a:r>
            <a:r>
              <a:rPr lang="fr-CA" sz="1000" i="1" dirty="0">
                <a:latin typeface="Verdana" panose="020B0604030504040204" pitchFamily="34" charset="0"/>
              </a:rPr>
              <a:t> System for the 21st Century.</a:t>
            </a:r>
            <a:r>
              <a:rPr lang="fr-CA" sz="1000" dirty="0">
                <a:latin typeface="Verdana" panose="020B0604030504040204" pitchFamily="34" charset="0"/>
              </a:rPr>
              <a:t> Washington, D.C: National </a:t>
            </a:r>
            <a:r>
              <a:rPr lang="fr-CA" sz="1000" dirty="0" err="1">
                <a:latin typeface="Verdana" panose="020B0604030504040204" pitchFamily="34" charset="0"/>
              </a:rPr>
              <a:t>Academy</a:t>
            </a:r>
            <a:r>
              <a:rPr lang="fr-CA" sz="1000" dirty="0">
                <a:latin typeface="Verdana" panose="020B0604030504040204" pitchFamily="34" charset="0"/>
              </a:rPr>
              <a:t> </a:t>
            </a:r>
            <a:r>
              <a:rPr lang="fr-CA" sz="1000" dirty="0" err="1">
                <a:latin typeface="Verdana" panose="020B0604030504040204" pitchFamily="34" charset="0"/>
              </a:rPr>
              <a:t>Press</a:t>
            </a:r>
            <a:r>
              <a:rPr lang="fr-CA" sz="1000" dirty="0">
                <a:latin typeface="Verdana" panose="020B0604030504040204" pitchFamily="34" charset="0"/>
              </a:rPr>
              <a:t>.</a:t>
            </a:r>
            <a:endParaRPr lang="fr-CA" sz="1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defTabSz="957560">
              <a:defRPr/>
            </a:pPr>
            <a:r>
              <a:rPr lang="fr-CA" sz="1050" dirty="0" smtClean="0"/>
              <a:t/>
            </a:r>
            <a:br>
              <a:rPr lang="fr-CA" sz="1050" dirty="0" smtClean="0"/>
            </a:br>
            <a:endParaRPr lang="fr-CA" sz="1050" dirty="0"/>
          </a:p>
        </p:txBody>
      </p:sp>
      <p:sp>
        <p:nvSpPr>
          <p:cNvPr id="4" name="Slide Number Placeholder 3"/>
          <p:cNvSpPr>
            <a:spLocks noGrp="1"/>
          </p:cNvSpPr>
          <p:nvPr>
            <p:ph type="sldNum" sz="quarter" idx="10"/>
          </p:nvPr>
        </p:nvSpPr>
        <p:spPr/>
        <p:txBody>
          <a:bodyPr/>
          <a:lstStyle/>
          <a:p>
            <a:fld id="{904F43C5-7990-438D-AED8-0E48326EE1E8}" type="slidenum">
              <a:rPr lang="fr-CA" smtClean="0"/>
              <a:t>6</a:t>
            </a:fld>
            <a:endParaRPr lang="fr-CA" dirty="0"/>
          </a:p>
        </p:txBody>
      </p:sp>
    </p:spTree>
    <p:extLst>
      <p:ext uri="{BB962C8B-B14F-4D97-AF65-F5344CB8AC3E}">
        <p14:creationId xmlns:p14="http://schemas.microsoft.com/office/powerpoint/2010/main" val="3601778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sz="1050" dirty="0">
                <a:latin typeface="Verdana" panose="020B0604030504040204" pitchFamily="34" charset="0"/>
              </a:rPr>
              <a:t>La définition de la qualité, l’équation de la valeur et la notion selon laquelle les coûts surpassent l’aspect financier. </a:t>
            </a:r>
            <a:endParaRPr lang="fr-CA" sz="1050" dirty="0">
              <a:latin typeface="Verdana" panose="020B0604030504040204" pitchFamily="34" charset="0"/>
              <a:ea typeface="Verdana" panose="020B0604030504040204" pitchFamily="34" charset="0"/>
              <a:cs typeface="Verdana" panose="020B0604030504040204" pitchFamily="34" charset="0"/>
            </a:endParaRPr>
          </a:p>
          <a:p>
            <a:endParaRPr lang="fr-CA" sz="1050" strike="sngStrike" dirty="0">
              <a:latin typeface="Verdana" panose="020B0604030504040204" pitchFamily="34" charset="0"/>
              <a:ea typeface="Verdana" panose="020B0604030504040204" pitchFamily="34" charset="0"/>
              <a:cs typeface="Verdana" panose="020B0604030504040204" pitchFamily="34" charset="0"/>
            </a:endParaRPr>
          </a:p>
          <a:p>
            <a:r>
              <a:rPr lang="fr-FR" sz="1050" b="1" u="sng" dirty="0">
                <a:latin typeface="Verdana" panose="020B0604030504040204" pitchFamily="34" charset="0"/>
              </a:rPr>
              <a:t>* Remarque à l’intention du présentateur : Moment interactif </a:t>
            </a:r>
            <a:r>
              <a:rPr lang="fr-FR" sz="1050" b="0" dirty="0">
                <a:latin typeface="Verdana" panose="020B0604030504040204" pitchFamily="34" charset="0"/>
              </a:rPr>
              <a:t>– </a:t>
            </a:r>
            <a:r>
              <a:rPr lang="fr-CA" sz="1050" b="0" dirty="0">
                <a:latin typeface="Verdana" panose="020B0604030504040204" pitchFamily="34" charset="0"/>
              </a:rPr>
              <a:t> </a:t>
            </a:r>
            <a:r>
              <a:rPr lang="fr-CA" sz="1050" dirty="0">
                <a:latin typeface="Verdana" panose="020B0604030504040204" pitchFamily="34" charset="0"/>
              </a:rPr>
              <a:t>Le présentateur peut interroger l’auditoire au sujet des « coûts » non monétaires qui peuvent être imposés aux patients, au système et à la société lorsque des soins inutiles sont offerts.</a:t>
            </a:r>
          </a:p>
          <a:p>
            <a:pPr marL="179542" indent="-179542">
              <a:buFont typeface="Arial" charset="0"/>
              <a:buChar char="•"/>
            </a:pPr>
            <a:endParaRPr lang="fr-CA" sz="1050" b="1" dirty="0">
              <a:latin typeface="Verdana" panose="020B0604030504040204" pitchFamily="34" charset="0"/>
              <a:ea typeface="Verdana" panose="020B0604030504040204" pitchFamily="34" charset="0"/>
              <a:cs typeface="Verdana" panose="020B0604030504040204" pitchFamily="34" charset="0"/>
            </a:endParaRPr>
          </a:p>
          <a:p>
            <a:pPr defTabSz="957560"/>
            <a:r>
              <a:rPr lang="fr-FR" sz="1050" b="1" dirty="0" smtClean="0">
                <a:latin typeface="Verdana" panose="020B0604030504040204" pitchFamily="34" charset="0"/>
                <a:ea typeface="Verdana" panose="020B0604030504040204" pitchFamily="34" charset="0"/>
                <a:cs typeface="Verdana" panose="020B0604030504040204" pitchFamily="34" charset="0"/>
              </a:rPr>
              <a:t>Cette diapo est très importante. </a:t>
            </a:r>
            <a:r>
              <a:rPr lang="fr-FR" sz="1050" b="0" dirty="0" smtClean="0">
                <a:latin typeface="Verdana" panose="020B0604030504040204" pitchFamily="34" charset="0"/>
                <a:ea typeface="Verdana" panose="020B0604030504040204" pitchFamily="34" charset="0"/>
                <a:cs typeface="Verdana" panose="020B0604030504040204" pitchFamily="34" charset="0"/>
              </a:rPr>
              <a:t>Lorsque nous parlons des risques/bénéfices pour les patients qui demandent des examens médicaux qui ne sont pas nécessaires (diapo 11), il est important de reconnaitre et de souligner tous les possibles coûts non financiers et effets néfastes associés à l’exécution de l’examen.</a:t>
            </a:r>
          </a:p>
          <a:p>
            <a:pPr defTabSz="957560"/>
            <a:endParaRPr lang="fr-CA" sz="1050" strike="sngStrike" dirty="0">
              <a:latin typeface="Verdana" panose="020B0604030504040204" pitchFamily="34" charset="0"/>
              <a:ea typeface="Verdana" panose="020B0604030504040204" pitchFamily="34" charset="0"/>
              <a:cs typeface="Verdana" panose="020B0604030504040204" pitchFamily="34" charset="0"/>
            </a:endParaRPr>
          </a:p>
          <a:p>
            <a:r>
              <a:rPr lang="fr-CA" sz="1050" dirty="0">
                <a:latin typeface="Verdana" panose="020B0604030504040204" pitchFamily="34" charset="0"/>
              </a:rPr>
              <a:t>Les conséquences d’une intervention ou d’un traitement inapproprié peuvent être abordées selon le point de vue d’un microsystème, d’un </a:t>
            </a:r>
            <a:r>
              <a:rPr lang="fr-CA" sz="1050" dirty="0" err="1">
                <a:latin typeface="Verdana" panose="020B0604030504040204" pitchFamily="34" charset="0"/>
              </a:rPr>
              <a:t>mésosystème</a:t>
            </a:r>
            <a:r>
              <a:rPr lang="fr-CA" sz="1050" dirty="0">
                <a:latin typeface="Verdana" panose="020B0604030504040204" pitchFamily="34" charset="0"/>
              </a:rPr>
              <a:t> ou d’un </a:t>
            </a:r>
            <a:r>
              <a:rPr lang="fr-CA" sz="1050" dirty="0" err="1">
                <a:latin typeface="Verdana" panose="020B0604030504040204" pitchFamily="34" charset="0"/>
              </a:rPr>
              <a:t>macrosystème</a:t>
            </a:r>
            <a:r>
              <a:rPr lang="fr-CA" sz="1050" dirty="0">
                <a:latin typeface="Verdana" panose="020B0604030504040204" pitchFamily="34" charset="0"/>
              </a:rPr>
              <a:t>.</a:t>
            </a:r>
          </a:p>
          <a:p>
            <a:endParaRPr lang="fr-CA" sz="1050" u="sng" dirty="0">
              <a:latin typeface="Verdana" panose="020B0604030504040204" pitchFamily="34" charset="0"/>
              <a:ea typeface="Verdana" panose="020B0604030504040204" pitchFamily="34" charset="0"/>
              <a:cs typeface="Verdana" panose="020B0604030504040204" pitchFamily="34" charset="0"/>
            </a:endParaRPr>
          </a:p>
          <a:p>
            <a:r>
              <a:rPr lang="fr-CA" sz="1050" b="0" u="sng" dirty="0">
                <a:latin typeface="Verdana" panose="020B0604030504040204" pitchFamily="34" charset="0"/>
              </a:rPr>
              <a:t>Microsystème:</a:t>
            </a:r>
            <a:r>
              <a:rPr lang="fr-CA" sz="1100" b="0" u="sng" dirty="0" smtClean="0"/>
              <a:t> </a:t>
            </a:r>
            <a:r>
              <a:rPr lang="fr-CA" sz="1050" dirty="0">
                <a:latin typeface="Verdana" panose="020B0604030504040204" pitchFamily="34" charset="0"/>
              </a:rPr>
              <a:t>préjudice individuel causé aux patients et à leur famille, y compris les conséquences directes, les conséquences ultérieures directes et les coûts d’opportunité.</a:t>
            </a:r>
          </a:p>
          <a:p>
            <a:r>
              <a:rPr lang="fr-CA" sz="1050" b="0" u="sng" dirty="0" err="1">
                <a:latin typeface="Verdana" panose="020B0604030504040204" pitchFamily="34" charset="0"/>
              </a:rPr>
              <a:t>Mésosystème</a:t>
            </a:r>
            <a:r>
              <a:rPr lang="fr-CA" sz="1050" b="0" u="sng" dirty="0">
                <a:latin typeface="Verdana" panose="020B0604030504040204" pitchFamily="34" charset="0"/>
              </a:rPr>
              <a:t>:</a:t>
            </a:r>
            <a:r>
              <a:rPr lang="fr-CA" sz="1100" b="0" u="sng" dirty="0" smtClean="0"/>
              <a:t> </a:t>
            </a:r>
            <a:r>
              <a:rPr lang="fr-CA" sz="1050" dirty="0">
                <a:latin typeface="Verdana" panose="020B0604030504040204" pitchFamily="34" charset="0"/>
              </a:rPr>
              <a:t>conséquences pour le système de soins de santé et ses organismes, notamment en matière de temps, de coûts financiers, de ressources humaines et de surcharge des urgences.</a:t>
            </a:r>
            <a:endParaRPr lang="fr-CA" sz="1050" dirty="0">
              <a:latin typeface="Verdana" panose="020B0604030504040204" pitchFamily="34" charset="0"/>
              <a:ea typeface="Verdana" panose="020B0604030504040204" pitchFamily="34" charset="0"/>
              <a:cs typeface="Verdana" panose="020B0604030504040204" pitchFamily="34" charset="0"/>
            </a:endParaRPr>
          </a:p>
          <a:p>
            <a:r>
              <a:rPr lang="fr-CA" sz="1050" b="0" u="sng" dirty="0" err="1">
                <a:latin typeface="Verdana" panose="020B0604030504040204" pitchFamily="34" charset="0"/>
              </a:rPr>
              <a:t>Macrosystème</a:t>
            </a:r>
            <a:r>
              <a:rPr lang="fr-CA" sz="1050" b="0" u="sng" dirty="0">
                <a:latin typeface="Verdana" panose="020B0604030504040204" pitchFamily="34" charset="0"/>
              </a:rPr>
              <a:t>:</a:t>
            </a:r>
            <a:r>
              <a:rPr lang="fr-CA" sz="1100" b="0" u="sng" dirty="0" smtClean="0"/>
              <a:t> </a:t>
            </a:r>
            <a:r>
              <a:rPr lang="fr-CA" sz="1050" dirty="0">
                <a:latin typeface="Verdana" panose="020B0604030504040204" pitchFamily="34" charset="0"/>
              </a:rPr>
              <a:t>diminution des ressources épuisables pouvant être</a:t>
            </a:r>
            <a:r>
              <a:rPr lang="fr-CA" sz="1100" dirty="0" smtClean="0"/>
              <a:t> </a:t>
            </a:r>
            <a:r>
              <a:rPr lang="fr-CA" sz="1050" dirty="0">
                <a:latin typeface="Verdana" panose="020B0604030504040204" pitchFamily="34" charset="0"/>
              </a:rPr>
              <a:t>redistribuées pour satisfaire d’autres besoins sociétaux, ce qui, ultimement, influe sur les résultats pour la santé au sein de la population. </a:t>
            </a:r>
            <a:endParaRPr lang="fr-CA" sz="1050" strike="sngStrike"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04F43C5-7990-438D-AED8-0E48326EE1E8}" type="slidenum">
              <a:rPr lang="fr-CA" smtClean="0"/>
              <a:t>7</a:t>
            </a:fld>
            <a:endParaRPr lang="fr-CA" dirty="0"/>
          </a:p>
        </p:txBody>
      </p:sp>
    </p:spTree>
    <p:extLst>
      <p:ext uri="{BB962C8B-B14F-4D97-AF65-F5344CB8AC3E}">
        <p14:creationId xmlns:p14="http://schemas.microsoft.com/office/powerpoint/2010/main" val="3601778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60">
              <a:defRPr/>
            </a:pPr>
            <a:r>
              <a:rPr lang="fr-FR" sz="1050" dirty="0">
                <a:latin typeface="Verdana" panose="020B0604030504040204" pitchFamily="34" charset="0"/>
                <a:ea typeface="Verdana" panose="020B0604030504040204" pitchFamily="34" charset="0"/>
                <a:cs typeface="Verdana" panose="020B0604030504040204" pitchFamily="34" charset="0"/>
              </a:rPr>
              <a:t>Avant de passer aux caractéristiques de la gestion des ressources, il est important d’envisager les systèmes de santé selon une perspective plus large</a:t>
            </a:r>
            <a:r>
              <a:rPr lang="en-US" sz="1050" dirty="0">
                <a:latin typeface="Verdana" panose="020B0604030504040204" pitchFamily="34" charset="0"/>
                <a:ea typeface="Verdana" panose="020B0604030504040204" pitchFamily="34" charset="0"/>
                <a:cs typeface="Verdana" panose="020B0604030504040204" pitchFamily="34" charset="0"/>
              </a:rPr>
              <a:t>. </a:t>
            </a:r>
            <a:br>
              <a:rPr lang="en-US" sz="1050" dirty="0">
                <a:latin typeface="Verdana" panose="020B0604030504040204" pitchFamily="34" charset="0"/>
                <a:ea typeface="Verdana" panose="020B0604030504040204" pitchFamily="34" charset="0"/>
                <a:cs typeface="Verdana" panose="020B0604030504040204" pitchFamily="34" charset="0"/>
              </a:rPr>
            </a:br>
            <a:r>
              <a:rPr lang="en-US" sz="1050" dirty="0">
                <a:latin typeface="Verdana" panose="020B0604030504040204" pitchFamily="34" charset="0"/>
                <a:ea typeface="Verdana" panose="020B0604030504040204" pitchFamily="34" charset="0"/>
                <a:cs typeface="Verdana" panose="020B0604030504040204" pitchFamily="34" charset="0"/>
              </a:rPr>
              <a:t/>
            </a:r>
            <a:br>
              <a:rPr lang="en-US" sz="1050" dirty="0">
                <a:latin typeface="Verdana" panose="020B0604030504040204" pitchFamily="34" charset="0"/>
                <a:ea typeface="Verdana" panose="020B0604030504040204" pitchFamily="34" charset="0"/>
                <a:cs typeface="Verdana" panose="020B0604030504040204" pitchFamily="34" charset="0"/>
              </a:rPr>
            </a:br>
            <a:r>
              <a:rPr lang="fr-FR" sz="1050" dirty="0">
                <a:latin typeface="Verdana" panose="020B0604030504040204" pitchFamily="34" charset="0"/>
                <a:ea typeface="Verdana" panose="020B0604030504040204" pitchFamily="34" charset="0"/>
                <a:cs typeface="Verdana" panose="020B0604030504040204" pitchFamily="34" charset="0"/>
              </a:rPr>
              <a:t>Les concepts de durabilité et de gaspillage sont au cœur des préoccupations croissantes à l’égard des dépenses de santé</a:t>
            </a:r>
            <a:r>
              <a:rPr lang="en-US" sz="1050" dirty="0">
                <a:latin typeface="Verdana" panose="020B0604030504040204" pitchFamily="34" charset="0"/>
                <a:ea typeface="Verdana" panose="020B0604030504040204" pitchFamily="34" charset="0"/>
                <a:cs typeface="Verdana" panose="020B0604030504040204" pitchFamily="34" charset="0"/>
              </a:rPr>
              <a:t>. </a:t>
            </a:r>
            <a:r>
              <a:rPr lang="fr-FR" sz="1050" dirty="0">
                <a:latin typeface="Verdana" panose="020B0604030504040204" pitchFamily="34" charset="0"/>
                <a:ea typeface="Verdana" panose="020B0604030504040204" pitchFamily="34" charset="0"/>
                <a:cs typeface="Verdana" panose="020B0604030504040204" pitchFamily="34" charset="0"/>
              </a:rPr>
              <a:t>En 2016, on estimait que les dépenses canadiennes en matière de santé s’élevaient à 228 milliards de dollars, ce qui représentait une hausse de 68 milliards de dollars depuis 2007</a:t>
            </a:r>
            <a:r>
              <a:rPr lang="en-US" sz="1050" dirty="0">
                <a:latin typeface="Verdana" panose="020B0604030504040204" pitchFamily="34" charset="0"/>
                <a:ea typeface="Verdana" panose="020B0604030504040204" pitchFamily="34" charset="0"/>
                <a:cs typeface="Verdana" panose="020B0604030504040204" pitchFamily="34" charset="0"/>
              </a:rPr>
              <a:t>. </a:t>
            </a:r>
            <a:r>
              <a:rPr lang="fr-FR" sz="1050" dirty="0">
                <a:latin typeface="Verdana" panose="020B0604030504040204" pitchFamily="34" charset="0"/>
                <a:ea typeface="Verdana" panose="020B0604030504040204" pitchFamily="34" charset="0"/>
                <a:cs typeface="Verdana" panose="020B0604030504040204" pitchFamily="34" charset="0"/>
              </a:rPr>
              <a:t>Les coûts des soins de santé augmentent de 2,7 % par année.</a:t>
            </a:r>
          </a:p>
          <a:p>
            <a:pPr defTabSz="957560">
              <a:defRPr/>
            </a:pPr>
            <a:r>
              <a:rPr lang="fr-FR" sz="1000" dirty="0"/>
              <a:t/>
            </a:r>
            <a:br>
              <a:rPr lang="fr-FR" sz="1000" dirty="0"/>
            </a:br>
            <a:r>
              <a:rPr lang="fr-CA" sz="1000" dirty="0">
                <a:latin typeface="Verdana" panose="020B0604030504040204" pitchFamily="34" charset="0"/>
              </a:rPr>
              <a:t>------------------</a:t>
            </a:r>
          </a:p>
          <a:p>
            <a:r>
              <a:rPr lang="fr-CA" sz="1000" baseline="30000" dirty="0" smtClean="0">
                <a:latin typeface="Verdana" panose="020B0604030504040204" pitchFamily="34" charset="0"/>
              </a:rPr>
              <a:t>1</a:t>
            </a:r>
            <a:r>
              <a:rPr lang="fr-CA" sz="1000" dirty="0" smtClean="0">
                <a:latin typeface="Verdana" panose="020B0604030504040204" pitchFamily="34" charset="0"/>
              </a:rPr>
              <a:t>Institut </a:t>
            </a:r>
            <a:r>
              <a:rPr lang="fr-CA" sz="1000" dirty="0">
                <a:latin typeface="Verdana" panose="020B0604030504040204" pitchFamily="34" charset="0"/>
              </a:rPr>
              <a:t>canadien d’information sur la santé.</a:t>
            </a:r>
            <a:r>
              <a:rPr lang="fr-CA" sz="1000" i="1" dirty="0">
                <a:latin typeface="Verdana" panose="020B0604030504040204" pitchFamily="34" charset="0"/>
              </a:rPr>
              <a:t> Tendances des dépenses nationales de santé : Combien le Canada dépense-t-il en soins de santé?</a:t>
            </a:r>
            <a:r>
              <a:rPr lang="fr-CA" sz="1000" dirty="0">
                <a:latin typeface="Verdana" panose="020B0604030504040204" pitchFamily="34" charset="0"/>
              </a:rPr>
              <a:t> Dernière consultation le 31 juillet 2017 à l’adresse </a:t>
            </a:r>
            <a:r>
              <a:rPr lang="fr-CA" sz="1000" u="sng" dirty="0">
                <a:latin typeface="Verdana" panose="020B0604030504040204" pitchFamily="34" charset="0"/>
              </a:rPr>
              <a:t>https://www.cihi.ca/fr/bddns2016-sujet1</a:t>
            </a:r>
          </a:p>
          <a:p>
            <a:endParaRPr lang="fr-CA"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04F43C5-7990-438D-AED8-0E48326EE1E8}" type="slidenum">
              <a:rPr lang="fr-CA" smtClean="0"/>
              <a:t>8</a:t>
            </a:fld>
            <a:endParaRPr lang="fr-CA" dirty="0"/>
          </a:p>
        </p:txBody>
      </p:sp>
    </p:spTree>
    <p:extLst>
      <p:ext uri="{BB962C8B-B14F-4D97-AF65-F5344CB8AC3E}">
        <p14:creationId xmlns:p14="http://schemas.microsoft.com/office/powerpoint/2010/main" val="362018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60">
              <a:defRPr/>
            </a:pPr>
            <a:r>
              <a:rPr lang="en-US" sz="1050" dirty="0" err="1">
                <a:latin typeface="Verdana" panose="020B0604030504040204" pitchFamily="34" charset="0"/>
                <a:ea typeface="Verdana" panose="020B0604030504040204" pitchFamily="34" charset="0"/>
                <a:cs typeface="Verdana" panose="020B0604030504040204" pitchFamily="34" charset="0"/>
              </a:rPr>
              <a:t>Selon</a:t>
            </a:r>
            <a:r>
              <a:rPr lang="en-US" sz="1050" dirty="0">
                <a:latin typeface="Verdana" panose="020B0604030504040204" pitchFamily="34" charset="0"/>
                <a:ea typeface="Verdana" panose="020B0604030504040204" pitchFamily="34" charset="0"/>
                <a:cs typeface="Verdana" panose="020B0604030504040204" pitchFamily="34" charset="0"/>
              </a:rPr>
              <a:t> un r</a:t>
            </a:r>
            <a:r>
              <a:rPr lang="fr-FR" sz="1050" dirty="0">
                <a:latin typeface="Verdana" panose="020B0604030504040204" pitchFamily="34" charset="0"/>
                <a:ea typeface="Verdana" panose="020B0604030504040204" pitchFamily="34" charset="0"/>
                <a:cs typeface="Verdana" panose="020B0604030504040204" pitchFamily="34" charset="0"/>
              </a:rPr>
              <a:t>apport publié récemment par Choisir avec soin – ICIS, jusqu’à 30 % des dépenses de santé peuvent s’avérer inutiles, ce qui démontre que la surutilisation des ressources et les soins inutiles augmentent les dépenses liées aux soins de santé</a:t>
            </a:r>
            <a:r>
              <a:rPr lang="en-CA" sz="1050" dirty="0">
                <a:latin typeface="Verdana" panose="020B0604030504040204" pitchFamily="34" charset="0"/>
                <a:ea typeface="Verdana" panose="020B0604030504040204" pitchFamily="34" charset="0"/>
                <a:cs typeface="Verdana" panose="020B0604030504040204" pitchFamily="34" charset="0"/>
              </a:rPr>
              <a:t>.</a:t>
            </a:r>
          </a:p>
          <a:p>
            <a:pPr defTabSz="957560">
              <a:defRPr/>
            </a:pPr>
            <a:endParaRPr lang="en-CA" sz="1100" dirty="0">
              <a:latin typeface="Verdana" panose="020B0604030504040204" pitchFamily="34" charset="0"/>
              <a:ea typeface="Verdana" panose="020B0604030504040204" pitchFamily="34" charset="0"/>
              <a:cs typeface="Verdana" panose="020B0604030504040204" pitchFamily="34" charset="0"/>
            </a:endParaRPr>
          </a:p>
          <a:p>
            <a:pPr defTabSz="957560">
              <a:defRPr/>
            </a:pPr>
            <a:r>
              <a:rPr lang="fr-CA" sz="1000" dirty="0">
                <a:latin typeface="Verdana" panose="020B0604030504040204" pitchFamily="34" charset="0"/>
              </a:rPr>
              <a:t>------------------</a:t>
            </a:r>
          </a:p>
          <a:p>
            <a:r>
              <a:rPr lang="fr-CA" sz="1000" baseline="30000" dirty="0" smtClean="0">
                <a:latin typeface="Verdana" panose="020B0604030504040204" pitchFamily="34" charset="0"/>
              </a:rPr>
              <a:t>1</a:t>
            </a:r>
            <a:r>
              <a:rPr lang="fr-CA" sz="1000" dirty="0" smtClean="0">
                <a:latin typeface="Verdana" panose="020B0604030504040204" pitchFamily="34" charset="0"/>
              </a:rPr>
              <a:t>Institut </a:t>
            </a:r>
            <a:r>
              <a:rPr lang="fr-CA" sz="1000" dirty="0">
                <a:latin typeface="Verdana" panose="020B0604030504040204" pitchFamily="34" charset="0"/>
              </a:rPr>
              <a:t>canadien d’information sur la santé.</a:t>
            </a:r>
            <a:r>
              <a:rPr lang="fr-CA" sz="1000" i="1" dirty="0">
                <a:latin typeface="Verdana" panose="020B0604030504040204" pitchFamily="34" charset="0"/>
              </a:rPr>
              <a:t> Les soins non nécessaires au Canada. </a:t>
            </a:r>
            <a:r>
              <a:rPr lang="fr-CA" sz="1000" dirty="0">
                <a:latin typeface="Verdana" panose="020B0604030504040204" pitchFamily="34" charset="0"/>
              </a:rPr>
              <a:t>Dernière consultation le 31 juillet 2017 à l’adresse </a:t>
            </a:r>
            <a:r>
              <a:rPr lang="fr-CA" sz="1000" u="sng" dirty="0">
                <a:latin typeface="Verdana" panose="020B0604030504040204" pitchFamily="34" charset="0"/>
              </a:rPr>
              <a:t>https://www.cihi.ca/fr/les-soins-non-necessaires-au-canada-infographie</a:t>
            </a:r>
          </a:p>
        </p:txBody>
      </p:sp>
      <p:sp>
        <p:nvSpPr>
          <p:cNvPr id="4" name="Slide Number Placeholder 3"/>
          <p:cNvSpPr>
            <a:spLocks noGrp="1"/>
          </p:cNvSpPr>
          <p:nvPr>
            <p:ph type="sldNum" sz="quarter" idx="10"/>
          </p:nvPr>
        </p:nvSpPr>
        <p:spPr/>
        <p:txBody>
          <a:bodyPr/>
          <a:lstStyle/>
          <a:p>
            <a:fld id="{904F43C5-7990-438D-AED8-0E48326EE1E8}" type="slidenum">
              <a:rPr lang="fr-CA" smtClean="0"/>
              <a:t>9</a:t>
            </a:fld>
            <a:endParaRPr lang="fr-CA" dirty="0"/>
          </a:p>
        </p:txBody>
      </p:sp>
    </p:spTree>
    <p:extLst>
      <p:ext uri="{BB962C8B-B14F-4D97-AF65-F5344CB8AC3E}">
        <p14:creationId xmlns:p14="http://schemas.microsoft.com/office/powerpoint/2010/main" val="8554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A0ABE42-90F0-4B8E-9B3E-07AD0006ED3F}"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D414D-A024-4146-9F38-C0E3CCC4CB8E}" type="slidenum">
              <a:rPr lang="en-US" smtClean="0"/>
              <a:pPr/>
              <a:t>‹#›</a:t>
            </a:fld>
            <a:endParaRPr lang="en-US"/>
          </a:p>
        </p:txBody>
      </p:sp>
    </p:spTree>
    <p:extLst>
      <p:ext uri="{BB962C8B-B14F-4D97-AF65-F5344CB8AC3E}">
        <p14:creationId xmlns:p14="http://schemas.microsoft.com/office/powerpoint/2010/main" val="310448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A0ABE42-90F0-4B8E-9B3E-07AD0006ED3F}"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D414D-A024-4146-9F38-C0E3CCC4CB8E}" type="slidenum">
              <a:rPr lang="en-US" smtClean="0"/>
              <a:pPr/>
              <a:t>‹#›</a:t>
            </a:fld>
            <a:endParaRPr lang="en-US"/>
          </a:p>
        </p:txBody>
      </p:sp>
    </p:spTree>
    <p:extLst>
      <p:ext uri="{BB962C8B-B14F-4D97-AF65-F5344CB8AC3E}">
        <p14:creationId xmlns:p14="http://schemas.microsoft.com/office/powerpoint/2010/main" val="355530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A0ABE42-90F0-4B8E-9B3E-07AD0006ED3F}"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D414D-A024-4146-9F38-C0E3CCC4CB8E}" type="slidenum">
              <a:rPr lang="en-US" smtClean="0"/>
              <a:pPr/>
              <a:t>‹#›</a:t>
            </a:fld>
            <a:endParaRPr lang="en-US"/>
          </a:p>
        </p:txBody>
      </p:sp>
    </p:spTree>
    <p:extLst>
      <p:ext uri="{BB962C8B-B14F-4D97-AF65-F5344CB8AC3E}">
        <p14:creationId xmlns:p14="http://schemas.microsoft.com/office/powerpoint/2010/main" val="46542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372897" y="580497"/>
            <a:ext cx="4471151"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889091" y="3428302"/>
            <a:ext cx="3954958" cy="1108073"/>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89013"/>
            <a:ext cx="1872521" cy="1070012"/>
          </a:xfrm>
          <a:prstGeom prst="rect">
            <a:avLst/>
          </a:prstGeom>
        </p:spPr>
      </p:pic>
      <p:sp>
        <p:nvSpPr>
          <p:cNvPr id="11" name="TextBox 10"/>
          <p:cNvSpPr txBox="1"/>
          <p:nvPr/>
        </p:nvSpPr>
        <p:spPr>
          <a:xfrm>
            <a:off x="4070267" y="4704191"/>
            <a:ext cx="4773781"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31132822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with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13852" y="580497"/>
            <a:ext cx="4471151" cy="2387600"/>
          </a:xfrm>
        </p:spPr>
        <p:txBody>
          <a:bodyPr anchor="b">
            <a:normAutofit/>
          </a:bodyPr>
          <a:lstStyle>
            <a:lvl1pPr algn="l">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213852" y="3428301"/>
            <a:ext cx="3954958" cy="1024946"/>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5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78" y="5422658"/>
            <a:ext cx="1872521" cy="1070012"/>
          </a:xfrm>
          <a:prstGeom prst="rect">
            <a:avLst/>
          </a:prstGeom>
        </p:spPr>
      </p:pic>
      <p:sp>
        <p:nvSpPr>
          <p:cNvPr id="11" name="TextBox 10"/>
          <p:cNvSpPr txBox="1"/>
          <p:nvPr/>
        </p:nvSpPr>
        <p:spPr>
          <a:xfrm>
            <a:off x="213853" y="4596482"/>
            <a:ext cx="4711439" cy="830997"/>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p>
          <a:p>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28242216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429001" y="580497"/>
            <a:ext cx="5415048"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454014" y="3428301"/>
            <a:ext cx="4390035" cy="106057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65263"/>
            <a:ext cx="1872521" cy="1070012"/>
          </a:xfrm>
          <a:prstGeom prst="rect">
            <a:avLst/>
          </a:prstGeom>
        </p:spPr>
      </p:pic>
      <p:sp>
        <p:nvSpPr>
          <p:cNvPr id="11" name="TextBox 10"/>
          <p:cNvSpPr txBox="1"/>
          <p:nvPr/>
        </p:nvSpPr>
        <p:spPr>
          <a:xfrm>
            <a:off x="3927763" y="4788120"/>
            <a:ext cx="4916285"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832216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3834996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edit Master Divider 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1332358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05086" cy="1287741"/>
          </a:xfrm>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6286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031179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287740"/>
          </a:xfrm>
        </p:spPr>
        <p:txBody>
          <a:bodyPr anchor="b"/>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887391"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5988A7E-B8A4-4B20-A331-0AC2855E2280}" type="slidenum">
              <a:rPr lang="en-CA" smtClean="0"/>
              <a:pPr/>
              <a:t>‹#›</a:t>
            </a:fld>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3493640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01898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A0ABE42-90F0-4B8E-9B3E-07AD0006ED3F}"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D414D-A024-4146-9F38-C0E3CCC4CB8E}" type="slidenum">
              <a:rPr lang="en-US" smtClean="0"/>
              <a:pPr/>
              <a:t>‹#›</a:t>
            </a:fld>
            <a:endParaRPr lang="en-US"/>
          </a:p>
        </p:txBody>
      </p:sp>
    </p:spTree>
    <p:extLst>
      <p:ext uri="{BB962C8B-B14F-4D97-AF65-F5344CB8AC3E}">
        <p14:creationId xmlns:p14="http://schemas.microsoft.com/office/powerpoint/2010/main" val="2741441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87" y="2018228"/>
            <a:ext cx="685800" cy="914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54" y="2948585"/>
            <a:ext cx="685800" cy="914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87" y="3878942"/>
            <a:ext cx="685800" cy="914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587" y="4809299"/>
            <a:ext cx="685800" cy="914400"/>
          </a:xfrm>
          <a:prstGeom prst="rect">
            <a:avLst/>
          </a:prstGeom>
        </p:spPr>
      </p:pic>
      <p:sp>
        <p:nvSpPr>
          <p:cNvPr id="12" name="TextBox 11"/>
          <p:cNvSpPr txBox="1"/>
          <p:nvPr/>
        </p:nvSpPr>
        <p:spPr>
          <a:xfrm>
            <a:off x="1806678" y="2277585"/>
            <a:ext cx="3185651" cy="383458"/>
          </a:xfrm>
          <a:prstGeom prst="rect">
            <a:avLst/>
          </a:prstGeom>
          <a:noFill/>
        </p:spPr>
        <p:txBody>
          <a:bodyPr wrap="square" rtlCol="0">
            <a:spAutoFit/>
          </a:bodyPr>
          <a:lstStyle/>
          <a:p>
            <a:r>
              <a:rPr lang="en-US" dirty="0" err="1" smtClean="0">
                <a:solidFill>
                  <a:srgbClr val="414F5C"/>
                </a:solidFill>
              </a:rPr>
              <a:t>johnsmith@royalcollege.ca</a:t>
            </a:r>
            <a:endParaRPr lang="en-US" dirty="0">
              <a:solidFill>
                <a:srgbClr val="414F5C"/>
              </a:solidFill>
            </a:endParaRPr>
          </a:p>
        </p:txBody>
      </p:sp>
      <p:sp>
        <p:nvSpPr>
          <p:cNvPr id="13" name="TextBox 12"/>
          <p:cNvSpPr txBox="1"/>
          <p:nvPr/>
        </p:nvSpPr>
        <p:spPr>
          <a:xfrm>
            <a:off x="1806678" y="3197068"/>
            <a:ext cx="3185651" cy="383458"/>
          </a:xfrm>
          <a:prstGeom prst="rect">
            <a:avLst/>
          </a:prstGeom>
          <a:noFill/>
        </p:spPr>
        <p:txBody>
          <a:bodyPr wrap="square" rtlCol="0">
            <a:spAutoFit/>
          </a:bodyPr>
          <a:lstStyle/>
          <a:p>
            <a:r>
              <a:rPr lang="en-US" dirty="0" smtClean="0">
                <a:solidFill>
                  <a:srgbClr val="414F5C"/>
                </a:solidFill>
              </a:rPr>
              <a:t>(613) 730-8830</a:t>
            </a:r>
            <a:endParaRPr lang="en-US" dirty="0">
              <a:solidFill>
                <a:srgbClr val="414F5C"/>
              </a:solidFill>
            </a:endParaRPr>
          </a:p>
        </p:txBody>
      </p:sp>
      <p:sp>
        <p:nvSpPr>
          <p:cNvPr id="14" name="TextBox 13"/>
          <p:cNvSpPr txBox="1"/>
          <p:nvPr/>
        </p:nvSpPr>
        <p:spPr>
          <a:xfrm>
            <a:off x="1806678" y="4144413"/>
            <a:ext cx="3185651" cy="383458"/>
          </a:xfrm>
          <a:prstGeom prst="rect">
            <a:avLst/>
          </a:prstGeom>
          <a:noFill/>
        </p:spPr>
        <p:txBody>
          <a:bodyPr wrap="square" rtlCol="0">
            <a:spAutoFit/>
          </a:bodyPr>
          <a:lstStyle/>
          <a:p>
            <a:r>
              <a:rPr lang="en-US" dirty="0" err="1" smtClean="0">
                <a:solidFill>
                  <a:srgbClr val="414F5C"/>
                </a:solidFill>
              </a:rPr>
              <a:t>www.royalcollege.ca</a:t>
            </a:r>
            <a:endParaRPr lang="en-US" dirty="0">
              <a:solidFill>
                <a:srgbClr val="414F5C"/>
              </a:solidFill>
            </a:endParaRPr>
          </a:p>
        </p:txBody>
      </p:sp>
      <p:sp>
        <p:nvSpPr>
          <p:cNvPr id="15" name="TextBox 14"/>
          <p:cNvSpPr txBox="1"/>
          <p:nvPr/>
        </p:nvSpPr>
        <p:spPr>
          <a:xfrm>
            <a:off x="1806678" y="5080885"/>
            <a:ext cx="3185651" cy="383458"/>
          </a:xfrm>
          <a:prstGeom prst="rect">
            <a:avLst/>
          </a:prstGeom>
          <a:noFill/>
        </p:spPr>
        <p:txBody>
          <a:bodyPr wrap="square" rtlCol="0">
            <a:spAutoFit/>
          </a:bodyPr>
          <a:lstStyle/>
          <a:p>
            <a:r>
              <a:rPr lang="en-US" dirty="0" smtClean="0">
                <a:solidFill>
                  <a:srgbClr val="414F5C"/>
                </a:solidFill>
              </a:rPr>
              <a:t>774 Echo Drive</a:t>
            </a:r>
            <a:r>
              <a:rPr lang="en-US" smtClean="0">
                <a:solidFill>
                  <a:srgbClr val="414F5C"/>
                </a:solidFill>
              </a:rPr>
              <a:t>, Ottawa, Ontario</a:t>
            </a:r>
            <a:endParaRPr lang="en-US" dirty="0">
              <a:solidFill>
                <a:srgbClr val="414F5C"/>
              </a:solidFill>
            </a:endParaRPr>
          </a:p>
        </p:txBody>
      </p:sp>
    </p:spTree>
    <p:extLst>
      <p:ext uri="{BB962C8B-B14F-4D97-AF65-F5344CB8AC3E}">
        <p14:creationId xmlns:p14="http://schemas.microsoft.com/office/powerpoint/2010/main" val="3638148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5"/>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927124"/>
            <a:ext cx="4629150" cy="39339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7124"/>
            <a:ext cx="2949178" cy="3941865"/>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4214015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6"/>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2" y="1917290"/>
            <a:ext cx="4548686" cy="3943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1917290"/>
            <a:ext cx="2949178" cy="395169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766412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288886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a:t>
            </a:r>
            <a:r>
              <a:rPr lang="en-CA" smtClean="0"/>
              <a:t>edit Master</a:t>
            </a:r>
            <a:br>
              <a:rPr lang="en-CA" smtClean="0"/>
            </a:br>
            <a:r>
              <a:rPr lang="en-CA" smtClean="0"/>
              <a:t>Thank You </a:t>
            </a:r>
            <a:r>
              <a:rPr lang="en-CA" dirty="0" smtClean="0"/>
              <a:t>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489550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245659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372897" y="580497"/>
            <a:ext cx="4471151"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889091" y="3428302"/>
            <a:ext cx="3954958" cy="1108073"/>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89013"/>
            <a:ext cx="1872521" cy="1070012"/>
          </a:xfrm>
          <a:prstGeom prst="rect">
            <a:avLst/>
          </a:prstGeom>
        </p:spPr>
      </p:pic>
      <p:sp>
        <p:nvSpPr>
          <p:cNvPr id="11" name="TextBox 10"/>
          <p:cNvSpPr txBox="1"/>
          <p:nvPr/>
        </p:nvSpPr>
        <p:spPr>
          <a:xfrm>
            <a:off x="4070267" y="4704191"/>
            <a:ext cx="4773781"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0373324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with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13852" y="580497"/>
            <a:ext cx="4471151" cy="2387600"/>
          </a:xfrm>
        </p:spPr>
        <p:txBody>
          <a:bodyPr anchor="b">
            <a:normAutofit/>
          </a:bodyPr>
          <a:lstStyle>
            <a:lvl1pPr algn="l">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213852" y="3428301"/>
            <a:ext cx="3954958" cy="1024946"/>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5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78" y="5422658"/>
            <a:ext cx="1872521" cy="1070012"/>
          </a:xfrm>
          <a:prstGeom prst="rect">
            <a:avLst/>
          </a:prstGeom>
        </p:spPr>
      </p:pic>
      <p:sp>
        <p:nvSpPr>
          <p:cNvPr id="11" name="TextBox 10"/>
          <p:cNvSpPr txBox="1"/>
          <p:nvPr/>
        </p:nvSpPr>
        <p:spPr>
          <a:xfrm>
            <a:off x="213853" y="4596482"/>
            <a:ext cx="4711439" cy="830997"/>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p>
          <a:p>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70763935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429001" y="580497"/>
            <a:ext cx="5415048"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454014" y="3428301"/>
            <a:ext cx="4390035" cy="106057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65263"/>
            <a:ext cx="1872521" cy="1070012"/>
          </a:xfrm>
          <a:prstGeom prst="rect">
            <a:avLst/>
          </a:prstGeom>
        </p:spPr>
      </p:pic>
      <p:sp>
        <p:nvSpPr>
          <p:cNvPr id="11" name="TextBox 10"/>
          <p:cNvSpPr txBox="1"/>
          <p:nvPr/>
        </p:nvSpPr>
        <p:spPr>
          <a:xfrm>
            <a:off x="3927763" y="4788120"/>
            <a:ext cx="4916285"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2631318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409753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ABE42-90F0-4B8E-9B3E-07AD0006ED3F}"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D414D-A024-4146-9F38-C0E3CCC4CB8E}" type="slidenum">
              <a:rPr lang="en-US" smtClean="0"/>
              <a:pPr/>
              <a:t>‹#›</a:t>
            </a:fld>
            <a:endParaRPr lang="en-US"/>
          </a:p>
        </p:txBody>
      </p:sp>
    </p:spTree>
    <p:extLst>
      <p:ext uri="{BB962C8B-B14F-4D97-AF65-F5344CB8AC3E}">
        <p14:creationId xmlns:p14="http://schemas.microsoft.com/office/powerpoint/2010/main" val="1882527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edit Master Divider 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3960200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05086" cy="1287741"/>
          </a:xfrm>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6286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738741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287740"/>
          </a:xfrm>
        </p:spPr>
        <p:txBody>
          <a:bodyPr anchor="b"/>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887391"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5988A7E-B8A4-4B20-A331-0AC2855E2280}" type="slidenum">
              <a:rPr lang="en-CA" smtClean="0"/>
              <a:pPr/>
              <a:t>‹#›</a:t>
            </a:fld>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886835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4162759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87" y="2018228"/>
            <a:ext cx="685800" cy="914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54" y="2948585"/>
            <a:ext cx="685800" cy="914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87" y="3878942"/>
            <a:ext cx="685800" cy="914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587" y="4809299"/>
            <a:ext cx="685800" cy="914400"/>
          </a:xfrm>
          <a:prstGeom prst="rect">
            <a:avLst/>
          </a:prstGeom>
        </p:spPr>
      </p:pic>
      <p:sp>
        <p:nvSpPr>
          <p:cNvPr id="12" name="TextBox 11"/>
          <p:cNvSpPr txBox="1"/>
          <p:nvPr/>
        </p:nvSpPr>
        <p:spPr>
          <a:xfrm>
            <a:off x="1806678" y="2277585"/>
            <a:ext cx="3185651" cy="383458"/>
          </a:xfrm>
          <a:prstGeom prst="rect">
            <a:avLst/>
          </a:prstGeom>
          <a:noFill/>
        </p:spPr>
        <p:txBody>
          <a:bodyPr wrap="square" rtlCol="0">
            <a:spAutoFit/>
          </a:bodyPr>
          <a:lstStyle/>
          <a:p>
            <a:r>
              <a:rPr lang="en-US" dirty="0" err="1" smtClean="0">
                <a:solidFill>
                  <a:srgbClr val="414F5C"/>
                </a:solidFill>
              </a:rPr>
              <a:t>johnsmith@royalcollege.ca</a:t>
            </a:r>
            <a:endParaRPr lang="en-US" dirty="0">
              <a:solidFill>
                <a:srgbClr val="414F5C"/>
              </a:solidFill>
            </a:endParaRPr>
          </a:p>
        </p:txBody>
      </p:sp>
      <p:sp>
        <p:nvSpPr>
          <p:cNvPr id="13" name="TextBox 12"/>
          <p:cNvSpPr txBox="1"/>
          <p:nvPr/>
        </p:nvSpPr>
        <p:spPr>
          <a:xfrm>
            <a:off x="1806678" y="3197068"/>
            <a:ext cx="3185651" cy="383458"/>
          </a:xfrm>
          <a:prstGeom prst="rect">
            <a:avLst/>
          </a:prstGeom>
          <a:noFill/>
        </p:spPr>
        <p:txBody>
          <a:bodyPr wrap="square" rtlCol="0">
            <a:spAutoFit/>
          </a:bodyPr>
          <a:lstStyle/>
          <a:p>
            <a:r>
              <a:rPr lang="en-US" dirty="0" smtClean="0">
                <a:solidFill>
                  <a:srgbClr val="414F5C"/>
                </a:solidFill>
              </a:rPr>
              <a:t>(613) 730-8830</a:t>
            </a:r>
            <a:endParaRPr lang="en-US" dirty="0">
              <a:solidFill>
                <a:srgbClr val="414F5C"/>
              </a:solidFill>
            </a:endParaRPr>
          </a:p>
        </p:txBody>
      </p:sp>
      <p:sp>
        <p:nvSpPr>
          <p:cNvPr id="14" name="TextBox 13"/>
          <p:cNvSpPr txBox="1"/>
          <p:nvPr/>
        </p:nvSpPr>
        <p:spPr>
          <a:xfrm>
            <a:off x="1806678" y="4144413"/>
            <a:ext cx="3185651" cy="383458"/>
          </a:xfrm>
          <a:prstGeom prst="rect">
            <a:avLst/>
          </a:prstGeom>
          <a:noFill/>
        </p:spPr>
        <p:txBody>
          <a:bodyPr wrap="square" rtlCol="0">
            <a:spAutoFit/>
          </a:bodyPr>
          <a:lstStyle/>
          <a:p>
            <a:r>
              <a:rPr lang="en-US" dirty="0" err="1" smtClean="0">
                <a:solidFill>
                  <a:srgbClr val="414F5C"/>
                </a:solidFill>
              </a:rPr>
              <a:t>www.royalcollege.ca</a:t>
            </a:r>
            <a:endParaRPr lang="en-US" dirty="0">
              <a:solidFill>
                <a:srgbClr val="414F5C"/>
              </a:solidFill>
            </a:endParaRPr>
          </a:p>
        </p:txBody>
      </p:sp>
      <p:sp>
        <p:nvSpPr>
          <p:cNvPr id="15" name="TextBox 14"/>
          <p:cNvSpPr txBox="1"/>
          <p:nvPr/>
        </p:nvSpPr>
        <p:spPr>
          <a:xfrm>
            <a:off x="1806678" y="5080885"/>
            <a:ext cx="3185651" cy="383458"/>
          </a:xfrm>
          <a:prstGeom prst="rect">
            <a:avLst/>
          </a:prstGeom>
          <a:noFill/>
        </p:spPr>
        <p:txBody>
          <a:bodyPr wrap="square" rtlCol="0">
            <a:spAutoFit/>
          </a:bodyPr>
          <a:lstStyle/>
          <a:p>
            <a:r>
              <a:rPr lang="en-US" dirty="0" smtClean="0">
                <a:solidFill>
                  <a:srgbClr val="414F5C"/>
                </a:solidFill>
              </a:rPr>
              <a:t>774 Echo Drive</a:t>
            </a:r>
            <a:r>
              <a:rPr lang="en-US" smtClean="0">
                <a:solidFill>
                  <a:srgbClr val="414F5C"/>
                </a:solidFill>
              </a:rPr>
              <a:t>, Ottawa, Ontario</a:t>
            </a:r>
            <a:endParaRPr lang="en-US" dirty="0">
              <a:solidFill>
                <a:srgbClr val="414F5C"/>
              </a:solidFill>
            </a:endParaRPr>
          </a:p>
        </p:txBody>
      </p:sp>
    </p:spTree>
    <p:extLst>
      <p:ext uri="{BB962C8B-B14F-4D97-AF65-F5344CB8AC3E}">
        <p14:creationId xmlns:p14="http://schemas.microsoft.com/office/powerpoint/2010/main" val="4127734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5"/>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927124"/>
            <a:ext cx="4629150" cy="39339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7124"/>
            <a:ext cx="2949178" cy="3941865"/>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627736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6"/>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2" y="1917290"/>
            <a:ext cx="4548686" cy="3943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1917290"/>
            <a:ext cx="2949178" cy="395169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923545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3556517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a:t>
            </a:r>
            <a:r>
              <a:rPr lang="en-CA" smtClean="0"/>
              <a:t>edit Master</a:t>
            </a:r>
            <a:br>
              <a:rPr lang="en-CA" smtClean="0"/>
            </a:br>
            <a:r>
              <a:rPr lang="en-CA" smtClean="0"/>
              <a:t>Thank You </a:t>
            </a:r>
            <a:r>
              <a:rPr lang="en-CA" dirty="0" smtClean="0"/>
              <a:t>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18800378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392130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A0ABE42-90F0-4B8E-9B3E-07AD0006ED3F}"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D414D-A024-4146-9F38-C0E3CCC4CB8E}" type="slidenum">
              <a:rPr lang="en-US" smtClean="0"/>
              <a:pPr/>
              <a:t>‹#›</a:t>
            </a:fld>
            <a:endParaRPr lang="en-US"/>
          </a:p>
        </p:txBody>
      </p:sp>
    </p:spTree>
    <p:extLst>
      <p:ext uri="{BB962C8B-B14F-4D97-AF65-F5344CB8AC3E}">
        <p14:creationId xmlns:p14="http://schemas.microsoft.com/office/powerpoint/2010/main" val="2062016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372897" y="580497"/>
            <a:ext cx="4471151"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889091" y="3428302"/>
            <a:ext cx="3954958" cy="1108073"/>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89013"/>
            <a:ext cx="1872521" cy="1070012"/>
          </a:xfrm>
          <a:prstGeom prst="rect">
            <a:avLst/>
          </a:prstGeom>
        </p:spPr>
      </p:pic>
      <p:sp>
        <p:nvSpPr>
          <p:cNvPr id="11" name="TextBox 10"/>
          <p:cNvSpPr txBox="1"/>
          <p:nvPr/>
        </p:nvSpPr>
        <p:spPr>
          <a:xfrm>
            <a:off x="4070267" y="4704191"/>
            <a:ext cx="4773781"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52268525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with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13852" y="580497"/>
            <a:ext cx="4471151" cy="2387600"/>
          </a:xfrm>
        </p:spPr>
        <p:txBody>
          <a:bodyPr anchor="b">
            <a:normAutofit/>
          </a:bodyPr>
          <a:lstStyle>
            <a:lvl1pPr algn="l">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213852" y="3428301"/>
            <a:ext cx="3954958" cy="1024946"/>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5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78" y="5422658"/>
            <a:ext cx="1872521" cy="1070012"/>
          </a:xfrm>
          <a:prstGeom prst="rect">
            <a:avLst/>
          </a:prstGeom>
        </p:spPr>
      </p:pic>
      <p:sp>
        <p:nvSpPr>
          <p:cNvPr id="11" name="TextBox 10"/>
          <p:cNvSpPr txBox="1"/>
          <p:nvPr/>
        </p:nvSpPr>
        <p:spPr>
          <a:xfrm>
            <a:off x="213853" y="4596482"/>
            <a:ext cx="4711439" cy="830997"/>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p>
          <a:p>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62169776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429001" y="580497"/>
            <a:ext cx="5415048"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454014" y="3428301"/>
            <a:ext cx="4390035" cy="106057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65263"/>
            <a:ext cx="1872521" cy="1070012"/>
          </a:xfrm>
          <a:prstGeom prst="rect">
            <a:avLst/>
          </a:prstGeom>
        </p:spPr>
      </p:pic>
      <p:sp>
        <p:nvSpPr>
          <p:cNvPr id="11" name="TextBox 10"/>
          <p:cNvSpPr txBox="1"/>
          <p:nvPr/>
        </p:nvSpPr>
        <p:spPr>
          <a:xfrm>
            <a:off x="3927763" y="4788120"/>
            <a:ext cx="4916285"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3491256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358665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edit Master Divider 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34834968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05086" cy="1287741"/>
          </a:xfrm>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6286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53875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287740"/>
          </a:xfrm>
        </p:spPr>
        <p:txBody>
          <a:bodyPr anchor="b"/>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887391"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5988A7E-B8A4-4B20-A331-0AC2855E2280}" type="slidenum">
              <a:rPr lang="en-CA" smtClean="0"/>
              <a:pPr/>
              <a:t>‹#›</a:t>
            </a:fld>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3920407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61153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87" y="2018228"/>
            <a:ext cx="685800" cy="914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54" y="2948585"/>
            <a:ext cx="685800" cy="914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87" y="3878942"/>
            <a:ext cx="685800" cy="914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587" y="4809299"/>
            <a:ext cx="685800" cy="914400"/>
          </a:xfrm>
          <a:prstGeom prst="rect">
            <a:avLst/>
          </a:prstGeom>
        </p:spPr>
      </p:pic>
      <p:sp>
        <p:nvSpPr>
          <p:cNvPr id="12" name="TextBox 11"/>
          <p:cNvSpPr txBox="1"/>
          <p:nvPr/>
        </p:nvSpPr>
        <p:spPr>
          <a:xfrm>
            <a:off x="1806678" y="2277585"/>
            <a:ext cx="3185651" cy="383458"/>
          </a:xfrm>
          <a:prstGeom prst="rect">
            <a:avLst/>
          </a:prstGeom>
          <a:noFill/>
        </p:spPr>
        <p:txBody>
          <a:bodyPr wrap="square" rtlCol="0">
            <a:spAutoFit/>
          </a:bodyPr>
          <a:lstStyle/>
          <a:p>
            <a:r>
              <a:rPr lang="en-US" dirty="0" err="1" smtClean="0">
                <a:solidFill>
                  <a:srgbClr val="414F5C"/>
                </a:solidFill>
              </a:rPr>
              <a:t>johnsmith@royalcollege.ca</a:t>
            </a:r>
            <a:endParaRPr lang="en-US" dirty="0">
              <a:solidFill>
                <a:srgbClr val="414F5C"/>
              </a:solidFill>
            </a:endParaRPr>
          </a:p>
        </p:txBody>
      </p:sp>
      <p:sp>
        <p:nvSpPr>
          <p:cNvPr id="13" name="TextBox 12"/>
          <p:cNvSpPr txBox="1"/>
          <p:nvPr/>
        </p:nvSpPr>
        <p:spPr>
          <a:xfrm>
            <a:off x="1806678" y="3197068"/>
            <a:ext cx="3185651" cy="383458"/>
          </a:xfrm>
          <a:prstGeom prst="rect">
            <a:avLst/>
          </a:prstGeom>
          <a:noFill/>
        </p:spPr>
        <p:txBody>
          <a:bodyPr wrap="square" rtlCol="0">
            <a:spAutoFit/>
          </a:bodyPr>
          <a:lstStyle/>
          <a:p>
            <a:r>
              <a:rPr lang="en-US" dirty="0" smtClean="0">
                <a:solidFill>
                  <a:srgbClr val="414F5C"/>
                </a:solidFill>
              </a:rPr>
              <a:t>(613) 730-8830</a:t>
            </a:r>
            <a:endParaRPr lang="en-US" dirty="0">
              <a:solidFill>
                <a:srgbClr val="414F5C"/>
              </a:solidFill>
            </a:endParaRPr>
          </a:p>
        </p:txBody>
      </p:sp>
      <p:sp>
        <p:nvSpPr>
          <p:cNvPr id="14" name="TextBox 13"/>
          <p:cNvSpPr txBox="1"/>
          <p:nvPr/>
        </p:nvSpPr>
        <p:spPr>
          <a:xfrm>
            <a:off x="1806678" y="4144413"/>
            <a:ext cx="3185651" cy="383458"/>
          </a:xfrm>
          <a:prstGeom prst="rect">
            <a:avLst/>
          </a:prstGeom>
          <a:noFill/>
        </p:spPr>
        <p:txBody>
          <a:bodyPr wrap="square" rtlCol="0">
            <a:spAutoFit/>
          </a:bodyPr>
          <a:lstStyle/>
          <a:p>
            <a:r>
              <a:rPr lang="en-US" dirty="0" err="1" smtClean="0">
                <a:solidFill>
                  <a:srgbClr val="414F5C"/>
                </a:solidFill>
              </a:rPr>
              <a:t>www.royalcollege.ca</a:t>
            </a:r>
            <a:endParaRPr lang="en-US" dirty="0">
              <a:solidFill>
                <a:srgbClr val="414F5C"/>
              </a:solidFill>
            </a:endParaRPr>
          </a:p>
        </p:txBody>
      </p:sp>
      <p:sp>
        <p:nvSpPr>
          <p:cNvPr id="15" name="TextBox 14"/>
          <p:cNvSpPr txBox="1"/>
          <p:nvPr/>
        </p:nvSpPr>
        <p:spPr>
          <a:xfrm>
            <a:off x="1806678" y="5080885"/>
            <a:ext cx="3185651" cy="383458"/>
          </a:xfrm>
          <a:prstGeom prst="rect">
            <a:avLst/>
          </a:prstGeom>
          <a:noFill/>
        </p:spPr>
        <p:txBody>
          <a:bodyPr wrap="square" rtlCol="0">
            <a:spAutoFit/>
          </a:bodyPr>
          <a:lstStyle/>
          <a:p>
            <a:r>
              <a:rPr lang="en-US" dirty="0" smtClean="0">
                <a:solidFill>
                  <a:srgbClr val="414F5C"/>
                </a:solidFill>
              </a:rPr>
              <a:t>774 Echo Drive</a:t>
            </a:r>
            <a:r>
              <a:rPr lang="en-US" smtClean="0">
                <a:solidFill>
                  <a:srgbClr val="414F5C"/>
                </a:solidFill>
              </a:rPr>
              <a:t>, Ottawa, Ontario</a:t>
            </a:r>
            <a:endParaRPr lang="en-US" dirty="0">
              <a:solidFill>
                <a:srgbClr val="414F5C"/>
              </a:solidFill>
            </a:endParaRPr>
          </a:p>
        </p:txBody>
      </p:sp>
    </p:spTree>
    <p:extLst>
      <p:ext uri="{BB962C8B-B14F-4D97-AF65-F5344CB8AC3E}">
        <p14:creationId xmlns:p14="http://schemas.microsoft.com/office/powerpoint/2010/main" val="7212083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5"/>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927124"/>
            <a:ext cx="4629150" cy="39339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7124"/>
            <a:ext cx="2949178" cy="3941865"/>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72446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A0ABE42-90F0-4B8E-9B3E-07AD0006ED3F}" type="datetimeFigureOut">
              <a:rPr lang="en-US" smtClean="0"/>
              <a:pPr/>
              <a:t>8/21/2018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D414D-A024-4146-9F38-C0E3CCC4CB8E}" type="slidenum">
              <a:rPr lang="en-US" smtClean="0"/>
              <a:pPr/>
              <a:t>‹#›</a:t>
            </a:fld>
            <a:endParaRPr lang="en-US"/>
          </a:p>
        </p:txBody>
      </p:sp>
    </p:spTree>
    <p:extLst>
      <p:ext uri="{BB962C8B-B14F-4D97-AF65-F5344CB8AC3E}">
        <p14:creationId xmlns:p14="http://schemas.microsoft.com/office/powerpoint/2010/main" val="30131664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6"/>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2" y="1917290"/>
            <a:ext cx="4548686" cy="3943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1917290"/>
            <a:ext cx="2949178" cy="395169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301578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33224950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a:t>
            </a:r>
            <a:r>
              <a:rPr lang="en-CA" smtClean="0"/>
              <a:t>edit Master</a:t>
            </a:r>
            <a:br>
              <a:rPr lang="en-CA" smtClean="0"/>
            </a:br>
            <a:r>
              <a:rPr lang="en-CA" smtClean="0"/>
              <a:t>Thank You </a:t>
            </a:r>
            <a:r>
              <a:rPr lang="en-CA" dirty="0" smtClean="0"/>
              <a:t>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4057969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3944404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372897" y="580497"/>
            <a:ext cx="4471151"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889091" y="3428302"/>
            <a:ext cx="3954958" cy="1108073"/>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89013"/>
            <a:ext cx="1872521" cy="1070012"/>
          </a:xfrm>
          <a:prstGeom prst="rect">
            <a:avLst/>
          </a:prstGeom>
        </p:spPr>
      </p:pic>
      <p:sp>
        <p:nvSpPr>
          <p:cNvPr id="11" name="TextBox 10"/>
          <p:cNvSpPr txBox="1"/>
          <p:nvPr/>
        </p:nvSpPr>
        <p:spPr>
          <a:xfrm>
            <a:off x="4070267" y="4704191"/>
            <a:ext cx="4773781"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9305545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 with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13852" y="580497"/>
            <a:ext cx="4471151" cy="2387600"/>
          </a:xfrm>
        </p:spPr>
        <p:txBody>
          <a:bodyPr anchor="b">
            <a:normAutofit/>
          </a:bodyPr>
          <a:lstStyle>
            <a:lvl1pPr algn="l">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213852" y="3428301"/>
            <a:ext cx="3954958" cy="1024946"/>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5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78" y="5422658"/>
            <a:ext cx="1872521" cy="1070012"/>
          </a:xfrm>
          <a:prstGeom prst="rect">
            <a:avLst/>
          </a:prstGeom>
        </p:spPr>
      </p:pic>
      <p:sp>
        <p:nvSpPr>
          <p:cNvPr id="11" name="TextBox 10"/>
          <p:cNvSpPr txBox="1"/>
          <p:nvPr/>
        </p:nvSpPr>
        <p:spPr>
          <a:xfrm>
            <a:off x="213853" y="4596482"/>
            <a:ext cx="4711439" cy="830997"/>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p>
          <a:p>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214794606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429001" y="580497"/>
            <a:ext cx="5415048"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454014" y="3428301"/>
            <a:ext cx="4390035" cy="106057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65263"/>
            <a:ext cx="1872521" cy="1070012"/>
          </a:xfrm>
          <a:prstGeom prst="rect">
            <a:avLst/>
          </a:prstGeom>
        </p:spPr>
      </p:pic>
      <p:sp>
        <p:nvSpPr>
          <p:cNvPr id="11" name="TextBox 10"/>
          <p:cNvSpPr txBox="1"/>
          <p:nvPr/>
        </p:nvSpPr>
        <p:spPr>
          <a:xfrm>
            <a:off x="3927763" y="4788120"/>
            <a:ext cx="4916285"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4240760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4210027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edit Master Divider 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138730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05086" cy="1287741"/>
          </a:xfrm>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6286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10704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A0ABE42-90F0-4B8E-9B3E-07AD0006ED3F}" type="datetimeFigureOut">
              <a:rPr lang="en-US" smtClean="0"/>
              <a:pPr/>
              <a:t>8/21/2018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D414D-A024-4146-9F38-C0E3CCC4CB8E}" type="slidenum">
              <a:rPr lang="en-US" smtClean="0"/>
              <a:pPr/>
              <a:t>‹#›</a:t>
            </a:fld>
            <a:endParaRPr lang="en-US"/>
          </a:p>
        </p:txBody>
      </p:sp>
    </p:spTree>
    <p:extLst>
      <p:ext uri="{BB962C8B-B14F-4D97-AF65-F5344CB8AC3E}">
        <p14:creationId xmlns:p14="http://schemas.microsoft.com/office/powerpoint/2010/main" val="27373464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287740"/>
          </a:xfrm>
        </p:spPr>
        <p:txBody>
          <a:bodyPr anchor="b"/>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887391"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5988A7E-B8A4-4B20-A331-0AC2855E2280}" type="slidenum">
              <a:rPr lang="en-CA" smtClean="0"/>
              <a:pPr/>
              <a:t>‹#›</a:t>
            </a:fld>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6589589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875413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87" y="2018228"/>
            <a:ext cx="685800" cy="914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54" y="2948585"/>
            <a:ext cx="685800" cy="914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87" y="3878942"/>
            <a:ext cx="685800" cy="914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587" y="4809299"/>
            <a:ext cx="685800" cy="914400"/>
          </a:xfrm>
          <a:prstGeom prst="rect">
            <a:avLst/>
          </a:prstGeom>
        </p:spPr>
      </p:pic>
      <p:sp>
        <p:nvSpPr>
          <p:cNvPr id="12" name="TextBox 11"/>
          <p:cNvSpPr txBox="1"/>
          <p:nvPr/>
        </p:nvSpPr>
        <p:spPr>
          <a:xfrm>
            <a:off x="1806678" y="2277585"/>
            <a:ext cx="3185651" cy="383458"/>
          </a:xfrm>
          <a:prstGeom prst="rect">
            <a:avLst/>
          </a:prstGeom>
          <a:noFill/>
        </p:spPr>
        <p:txBody>
          <a:bodyPr wrap="square" rtlCol="0">
            <a:spAutoFit/>
          </a:bodyPr>
          <a:lstStyle/>
          <a:p>
            <a:r>
              <a:rPr lang="en-US" dirty="0" err="1" smtClean="0">
                <a:solidFill>
                  <a:srgbClr val="414F5C"/>
                </a:solidFill>
              </a:rPr>
              <a:t>johnsmith@royalcollege.ca</a:t>
            </a:r>
            <a:endParaRPr lang="en-US" dirty="0">
              <a:solidFill>
                <a:srgbClr val="414F5C"/>
              </a:solidFill>
            </a:endParaRPr>
          </a:p>
        </p:txBody>
      </p:sp>
      <p:sp>
        <p:nvSpPr>
          <p:cNvPr id="13" name="TextBox 12"/>
          <p:cNvSpPr txBox="1"/>
          <p:nvPr/>
        </p:nvSpPr>
        <p:spPr>
          <a:xfrm>
            <a:off x="1806678" y="3197068"/>
            <a:ext cx="3185651" cy="383458"/>
          </a:xfrm>
          <a:prstGeom prst="rect">
            <a:avLst/>
          </a:prstGeom>
          <a:noFill/>
        </p:spPr>
        <p:txBody>
          <a:bodyPr wrap="square" rtlCol="0">
            <a:spAutoFit/>
          </a:bodyPr>
          <a:lstStyle/>
          <a:p>
            <a:r>
              <a:rPr lang="en-US" dirty="0" smtClean="0">
                <a:solidFill>
                  <a:srgbClr val="414F5C"/>
                </a:solidFill>
              </a:rPr>
              <a:t>(613) 730-8830</a:t>
            </a:r>
            <a:endParaRPr lang="en-US" dirty="0">
              <a:solidFill>
                <a:srgbClr val="414F5C"/>
              </a:solidFill>
            </a:endParaRPr>
          </a:p>
        </p:txBody>
      </p:sp>
      <p:sp>
        <p:nvSpPr>
          <p:cNvPr id="14" name="TextBox 13"/>
          <p:cNvSpPr txBox="1"/>
          <p:nvPr/>
        </p:nvSpPr>
        <p:spPr>
          <a:xfrm>
            <a:off x="1806678" y="4144413"/>
            <a:ext cx="3185651" cy="383458"/>
          </a:xfrm>
          <a:prstGeom prst="rect">
            <a:avLst/>
          </a:prstGeom>
          <a:noFill/>
        </p:spPr>
        <p:txBody>
          <a:bodyPr wrap="square" rtlCol="0">
            <a:spAutoFit/>
          </a:bodyPr>
          <a:lstStyle/>
          <a:p>
            <a:r>
              <a:rPr lang="en-US" dirty="0" err="1" smtClean="0">
                <a:solidFill>
                  <a:srgbClr val="414F5C"/>
                </a:solidFill>
              </a:rPr>
              <a:t>www.royalcollege.ca</a:t>
            </a:r>
            <a:endParaRPr lang="en-US" dirty="0">
              <a:solidFill>
                <a:srgbClr val="414F5C"/>
              </a:solidFill>
            </a:endParaRPr>
          </a:p>
        </p:txBody>
      </p:sp>
      <p:sp>
        <p:nvSpPr>
          <p:cNvPr id="15" name="TextBox 14"/>
          <p:cNvSpPr txBox="1"/>
          <p:nvPr/>
        </p:nvSpPr>
        <p:spPr>
          <a:xfrm>
            <a:off x="1806678" y="5080885"/>
            <a:ext cx="3185651" cy="383458"/>
          </a:xfrm>
          <a:prstGeom prst="rect">
            <a:avLst/>
          </a:prstGeom>
          <a:noFill/>
        </p:spPr>
        <p:txBody>
          <a:bodyPr wrap="square" rtlCol="0">
            <a:spAutoFit/>
          </a:bodyPr>
          <a:lstStyle/>
          <a:p>
            <a:r>
              <a:rPr lang="en-US" dirty="0" smtClean="0">
                <a:solidFill>
                  <a:srgbClr val="414F5C"/>
                </a:solidFill>
              </a:rPr>
              <a:t>774 Echo Drive</a:t>
            </a:r>
            <a:r>
              <a:rPr lang="en-US" smtClean="0">
                <a:solidFill>
                  <a:srgbClr val="414F5C"/>
                </a:solidFill>
              </a:rPr>
              <a:t>, Ottawa, Ontario</a:t>
            </a:r>
            <a:endParaRPr lang="en-US" dirty="0">
              <a:solidFill>
                <a:srgbClr val="414F5C"/>
              </a:solidFill>
            </a:endParaRPr>
          </a:p>
        </p:txBody>
      </p:sp>
    </p:spTree>
    <p:extLst>
      <p:ext uri="{BB962C8B-B14F-4D97-AF65-F5344CB8AC3E}">
        <p14:creationId xmlns:p14="http://schemas.microsoft.com/office/powerpoint/2010/main" val="4944304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5"/>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927124"/>
            <a:ext cx="4629150" cy="39339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7124"/>
            <a:ext cx="2949178" cy="3941865"/>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6263325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6"/>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2" y="1917290"/>
            <a:ext cx="4548686" cy="3943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1917290"/>
            <a:ext cx="2949178" cy="395169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3509298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714876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a:t>
            </a:r>
            <a:r>
              <a:rPr lang="en-CA" smtClean="0"/>
              <a:t>edit Master</a:t>
            </a:r>
            <a:br>
              <a:rPr lang="en-CA" smtClean="0"/>
            </a:br>
            <a:r>
              <a:rPr lang="en-CA" smtClean="0"/>
              <a:t>Thank You </a:t>
            </a:r>
            <a:r>
              <a:rPr lang="en-CA" dirty="0" smtClean="0"/>
              <a:t>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8963016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144993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ABE42-90F0-4B8E-9B3E-07AD0006ED3F}" type="datetimeFigureOut">
              <a:rPr lang="en-US" smtClean="0"/>
              <a:pPr/>
              <a:t>8/21/2018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7D414D-A024-4146-9F38-C0E3CCC4CB8E}" type="slidenum">
              <a:rPr lang="en-US" smtClean="0"/>
              <a:pPr/>
              <a:t>‹#›</a:t>
            </a:fld>
            <a:endParaRPr lang="en-US"/>
          </a:p>
        </p:txBody>
      </p:sp>
    </p:spTree>
    <p:extLst>
      <p:ext uri="{BB962C8B-B14F-4D97-AF65-F5344CB8AC3E}">
        <p14:creationId xmlns:p14="http://schemas.microsoft.com/office/powerpoint/2010/main" val="326086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ABE42-90F0-4B8E-9B3E-07AD0006ED3F}"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D414D-A024-4146-9F38-C0E3CCC4CB8E}" type="slidenum">
              <a:rPr lang="en-US" smtClean="0"/>
              <a:pPr/>
              <a:t>‹#›</a:t>
            </a:fld>
            <a:endParaRPr lang="en-US"/>
          </a:p>
        </p:txBody>
      </p:sp>
    </p:spTree>
    <p:extLst>
      <p:ext uri="{BB962C8B-B14F-4D97-AF65-F5344CB8AC3E}">
        <p14:creationId xmlns:p14="http://schemas.microsoft.com/office/powerpoint/2010/main" val="393280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ABE42-90F0-4B8E-9B3E-07AD0006ED3F}"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D414D-A024-4146-9F38-C0E3CCC4CB8E}" type="slidenum">
              <a:rPr lang="en-US" smtClean="0"/>
              <a:pPr/>
              <a:t>‹#›</a:t>
            </a:fld>
            <a:endParaRPr lang="en-US"/>
          </a:p>
        </p:txBody>
      </p:sp>
    </p:spTree>
    <p:extLst>
      <p:ext uri="{BB962C8B-B14F-4D97-AF65-F5344CB8AC3E}">
        <p14:creationId xmlns:p14="http://schemas.microsoft.com/office/powerpoint/2010/main" val="198536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ABE42-90F0-4B8E-9B3E-07AD0006ED3F}" type="datetimeFigureOut">
              <a:rPr lang="en-US" smtClean="0"/>
              <a:pPr/>
              <a:t>8/21/2018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D414D-A024-4146-9F38-C0E3CCC4CB8E}" type="slidenum">
              <a:rPr lang="en-US" smtClean="0"/>
              <a:pPr/>
              <a:t>‹#›</a:t>
            </a:fld>
            <a:endParaRPr lang="en-US"/>
          </a:p>
        </p:txBody>
      </p:sp>
    </p:spTree>
    <p:extLst>
      <p:ext uri="{BB962C8B-B14F-4D97-AF65-F5344CB8AC3E}">
        <p14:creationId xmlns:p14="http://schemas.microsoft.com/office/powerpoint/2010/main" val="48146507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6746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674692" cy="4165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03489"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Verdana" charset="0"/>
                <a:ea typeface="Verdana" charset="0"/>
                <a:cs typeface="Verdana" charset="0"/>
              </a:defRPr>
            </a:lvl1p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3"/>
          </p:nvPr>
        </p:nvSpPr>
        <p:spPr>
          <a:xfrm>
            <a:off x="5429250"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CA"/>
          </a:p>
        </p:txBody>
      </p:sp>
      <p:sp>
        <p:nvSpPr>
          <p:cNvPr id="6" name="Slide Number Placeholder 5"/>
          <p:cNvSpPr>
            <a:spLocks noGrp="1"/>
          </p:cNvSpPr>
          <p:nvPr>
            <p:ph type="sldNum" sz="quarter" idx="4"/>
          </p:nvPr>
        </p:nvSpPr>
        <p:spPr>
          <a:xfrm>
            <a:off x="7860890" y="6356351"/>
            <a:ext cx="65446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75988A7E-B8A4-4B20-A331-0AC2855E2280}" type="slidenum">
              <a:rPr lang="en-CA" smtClean="0"/>
              <a:pPr/>
              <a:t>‹#›</a:t>
            </a:fld>
            <a:endParaRPr lang="en-CA"/>
          </a:p>
        </p:txBody>
      </p:sp>
    </p:spTree>
    <p:extLst>
      <p:ext uri="{BB962C8B-B14F-4D97-AF65-F5344CB8AC3E}">
        <p14:creationId xmlns:p14="http://schemas.microsoft.com/office/powerpoint/2010/main" val="371675611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Lst>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6746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674692" cy="4165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03489"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Verdana" charset="0"/>
                <a:ea typeface="Verdana" charset="0"/>
                <a:cs typeface="Verdana" charset="0"/>
              </a:defRPr>
            </a:lvl1p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3"/>
          </p:nvPr>
        </p:nvSpPr>
        <p:spPr>
          <a:xfrm>
            <a:off x="5429250"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CA"/>
          </a:p>
        </p:txBody>
      </p:sp>
      <p:sp>
        <p:nvSpPr>
          <p:cNvPr id="6" name="Slide Number Placeholder 5"/>
          <p:cNvSpPr>
            <a:spLocks noGrp="1"/>
          </p:cNvSpPr>
          <p:nvPr>
            <p:ph type="sldNum" sz="quarter" idx="4"/>
          </p:nvPr>
        </p:nvSpPr>
        <p:spPr>
          <a:xfrm>
            <a:off x="7860890" y="6356351"/>
            <a:ext cx="65446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75988A7E-B8A4-4B20-A331-0AC2855E2280}" type="slidenum">
              <a:rPr lang="en-CA" smtClean="0"/>
              <a:pPr/>
              <a:t>‹#›</a:t>
            </a:fld>
            <a:endParaRPr lang="en-CA"/>
          </a:p>
        </p:txBody>
      </p:sp>
    </p:spTree>
    <p:extLst>
      <p:ext uri="{BB962C8B-B14F-4D97-AF65-F5344CB8AC3E}">
        <p14:creationId xmlns:p14="http://schemas.microsoft.com/office/powerpoint/2010/main" val="3197573142"/>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Lst>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6746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674692" cy="4165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03489"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Verdana" charset="0"/>
                <a:ea typeface="Verdana" charset="0"/>
                <a:cs typeface="Verdana" charset="0"/>
              </a:defRPr>
            </a:lvl1p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3"/>
          </p:nvPr>
        </p:nvSpPr>
        <p:spPr>
          <a:xfrm>
            <a:off x="5429250"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CA"/>
          </a:p>
        </p:txBody>
      </p:sp>
      <p:sp>
        <p:nvSpPr>
          <p:cNvPr id="6" name="Slide Number Placeholder 5"/>
          <p:cNvSpPr>
            <a:spLocks noGrp="1"/>
          </p:cNvSpPr>
          <p:nvPr>
            <p:ph type="sldNum" sz="quarter" idx="4"/>
          </p:nvPr>
        </p:nvSpPr>
        <p:spPr>
          <a:xfrm>
            <a:off x="7860890" y="6356351"/>
            <a:ext cx="65446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75988A7E-B8A4-4B20-A331-0AC2855E2280}" type="slidenum">
              <a:rPr lang="en-CA" smtClean="0"/>
              <a:pPr/>
              <a:t>‹#›</a:t>
            </a:fld>
            <a:endParaRPr lang="en-CA"/>
          </a:p>
        </p:txBody>
      </p:sp>
    </p:spTree>
    <p:extLst>
      <p:ext uri="{BB962C8B-B14F-4D97-AF65-F5344CB8AC3E}">
        <p14:creationId xmlns:p14="http://schemas.microsoft.com/office/powerpoint/2010/main" val="286599275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Lst>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6746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674692" cy="4165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03489"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Verdana" charset="0"/>
                <a:ea typeface="Verdana" charset="0"/>
                <a:cs typeface="Verdana" charset="0"/>
              </a:defRPr>
            </a:lvl1p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3"/>
          </p:nvPr>
        </p:nvSpPr>
        <p:spPr>
          <a:xfrm>
            <a:off x="5429250"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CA"/>
          </a:p>
        </p:txBody>
      </p:sp>
      <p:sp>
        <p:nvSpPr>
          <p:cNvPr id="6" name="Slide Number Placeholder 5"/>
          <p:cNvSpPr>
            <a:spLocks noGrp="1"/>
          </p:cNvSpPr>
          <p:nvPr>
            <p:ph type="sldNum" sz="quarter" idx="4"/>
          </p:nvPr>
        </p:nvSpPr>
        <p:spPr>
          <a:xfrm>
            <a:off x="7860890" y="6356351"/>
            <a:ext cx="65446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75988A7E-B8A4-4B20-A331-0AC2855E2280}" type="slidenum">
              <a:rPr lang="en-CA" smtClean="0"/>
              <a:pPr/>
              <a:t>‹#›</a:t>
            </a:fld>
            <a:endParaRPr lang="en-CA"/>
          </a:p>
        </p:txBody>
      </p:sp>
    </p:spTree>
    <p:extLst>
      <p:ext uri="{BB962C8B-B14F-4D97-AF65-F5344CB8AC3E}">
        <p14:creationId xmlns:p14="http://schemas.microsoft.com/office/powerpoint/2010/main" val="173223761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Lst>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8.xml"/><Relationship Id="rId5" Type="http://schemas.openxmlformats.org/officeDocument/2006/relationships/tags" Target="../tags/tag5.xml"/><Relationship Id="rId10" Type="http://schemas.openxmlformats.org/officeDocument/2006/relationships/image" Target="../media/image14.png"/><Relationship Id="rId4" Type="http://schemas.openxmlformats.org/officeDocument/2006/relationships/tags" Target="../tags/tag4.xml"/><Relationship Id="rId9"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2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30.xml"/><Relationship Id="rId7" Type="http://schemas.openxmlformats.org/officeDocument/2006/relationships/diagramData" Target="../diagrams/data3.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1.xml"/><Relationship Id="rId11" Type="http://schemas.microsoft.com/office/2007/relationships/diagramDrawing" Target="../diagrams/drawing3.xml"/><Relationship Id="rId5" Type="http://schemas.openxmlformats.org/officeDocument/2006/relationships/slideLayout" Target="../slideLayouts/slideLayout19.xml"/><Relationship Id="rId10" Type="http://schemas.openxmlformats.org/officeDocument/2006/relationships/diagramColors" Target="../diagrams/colors3.xml"/><Relationship Id="rId4" Type="http://schemas.openxmlformats.org/officeDocument/2006/relationships/tags" Target="../tags/tag31.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34.xml"/><Relationship Id="rId7" Type="http://schemas.openxmlformats.org/officeDocument/2006/relationships/slideLayout" Target="../slideLayouts/slideLayout2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1.png"/><Relationship Id="rId4" Type="http://schemas.openxmlformats.org/officeDocument/2006/relationships/tags" Target="../tags/tag35.xml"/><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13.xml"/><Relationship Id="rId4"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22.jpeg"/><Relationship Id="rId5" Type="http://schemas.openxmlformats.org/officeDocument/2006/relationships/tags" Target="../tags/tag45.xml"/><Relationship Id="rId10" Type="http://schemas.openxmlformats.org/officeDocument/2006/relationships/image" Target="../media/image21.png"/><Relationship Id="rId4" Type="http://schemas.openxmlformats.org/officeDocument/2006/relationships/tags" Target="../tags/tag44.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3.jpeg"/><Relationship Id="rId5" Type="http://schemas.openxmlformats.org/officeDocument/2006/relationships/notesSlide" Target="../notesSlides/notesSlide16.xml"/><Relationship Id="rId4"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9.xml"/><Relationship Id="rId4"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8.xml"/><Relationship Id="rId7" Type="http://schemas.openxmlformats.org/officeDocument/2006/relationships/image" Target="../media/image12.jp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xml"/><Relationship Id="rId5" Type="http://schemas.openxmlformats.org/officeDocument/2006/relationships/slideLayout" Target="../slideLayouts/slideLayout43.xml"/><Relationship Id="rId4"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63.xml"/><Relationship Id="rId7" Type="http://schemas.openxmlformats.org/officeDocument/2006/relationships/slideLayout" Target="../slideLayouts/slideLayout15.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image" Target="../media/image24.jpe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69.xml"/><Relationship Id="rId7" Type="http://schemas.openxmlformats.org/officeDocument/2006/relationships/slideLayout" Target="../slideLayouts/slideLayout15.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slides/_rels/slide23.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25.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notesSlide" Target="../notesSlides/notesSlide23.xml"/><Relationship Id="rId5" Type="http://schemas.openxmlformats.org/officeDocument/2006/relationships/tags" Target="../tags/tag77.xml"/><Relationship Id="rId10" Type="http://schemas.openxmlformats.org/officeDocument/2006/relationships/slideLayout" Target="../slideLayouts/slideLayout15.xml"/><Relationship Id="rId4" Type="http://schemas.openxmlformats.org/officeDocument/2006/relationships/tags" Target="../tags/tag76.xml"/><Relationship Id="rId9" Type="http://schemas.openxmlformats.org/officeDocument/2006/relationships/tags" Target="../tags/tag81.xml"/></Relationships>
</file>

<file path=ppt/slides/_rels/slide24.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24.xml"/><Relationship Id="rId5" Type="http://schemas.openxmlformats.org/officeDocument/2006/relationships/slideLayout" Target="../slideLayouts/slideLayout15.xml"/><Relationship Id="rId4" Type="http://schemas.openxmlformats.org/officeDocument/2006/relationships/tags" Target="../tags/tag85.xml"/></Relationships>
</file>

<file path=ppt/slides/_rels/slide25.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25.xml"/><Relationship Id="rId5" Type="http://schemas.openxmlformats.org/officeDocument/2006/relationships/slideLayout" Target="../slideLayouts/slideLayout15.xml"/><Relationship Id="rId4" Type="http://schemas.openxmlformats.org/officeDocument/2006/relationships/tags" Target="../tags/tag89.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92.xml"/><Relationship Id="rId7" Type="http://schemas.openxmlformats.org/officeDocument/2006/relationships/notesSlide" Target="../notesSlides/notesSlide2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5" Type="http://schemas.openxmlformats.org/officeDocument/2006/relationships/tags" Target="../tags/tag94.xml"/><Relationship Id="rId10" Type="http://schemas.openxmlformats.org/officeDocument/2006/relationships/image" Target="../media/image27.jpeg"/><Relationship Id="rId4" Type="http://schemas.openxmlformats.org/officeDocument/2006/relationships/tags" Target="../tags/tag93.xml"/><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27.xml"/><Relationship Id="rId4"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100.xml"/><Relationship Id="rId7" Type="http://schemas.openxmlformats.org/officeDocument/2006/relationships/slideLayout" Target="../slideLayouts/slideLayout15.xml"/><Relationship Id="rId12" Type="http://schemas.openxmlformats.org/officeDocument/2006/relationships/image" Target="../media/image30.jpe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29.png"/><Relationship Id="rId5" Type="http://schemas.openxmlformats.org/officeDocument/2006/relationships/tags" Target="../tags/tag102.xml"/><Relationship Id="rId10" Type="http://schemas.openxmlformats.org/officeDocument/2006/relationships/image" Target="../media/image28.png"/><Relationship Id="rId4" Type="http://schemas.openxmlformats.org/officeDocument/2006/relationships/tags" Target="../tags/tag101.xml"/><Relationship Id="rId9" Type="http://schemas.openxmlformats.org/officeDocument/2006/relationships/hyperlink" Target="https://www.youtube.com/watch?v=cJLuxDbBs1w" TargetMode="External"/></Relationships>
</file>

<file path=ppt/slides/_rels/slide31.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31.jpeg"/><Relationship Id="rId5" Type="http://schemas.openxmlformats.org/officeDocument/2006/relationships/notesSlide" Target="../notesSlides/notesSlide31.xml"/><Relationship Id="rId4"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3" Type="http://schemas.openxmlformats.org/officeDocument/2006/relationships/tags" Target="../tags/tag109.xml"/><Relationship Id="rId7" Type="http://schemas.openxmlformats.org/officeDocument/2006/relationships/slideLayout" Target="../slideLayouts/slideLayout57.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image" Target="../media/image14.png"/><Relationship Id="rId5" Type="http://schemas.openxmlformats.org/officeDocument/2006/relationships/tags" Target="../tags/tag111.xml"/><Relationship Id="rId10" Type="http://schemas.openxmlformats.org/officeDocument/2006/relationships/image" Target="../media/image32.jpeg"/><Relationship Id="rId4" Type="http://schemas.openxmlformats.org/officeDocument/2006/relationships/tags" Target="../tags/tag110.xml"/><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5.xml"/><Relationship Id="rId4"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5.xml"/><Relationship Id="rId7" Type="http://schemas.openxmlformats.org/officeDocument/2006/relationships/notesSlide" Target="../notesSlides/notesSlide6.xml"/><Relationship Id="rId12" Type="http://schemas.microsoft.com/office/2007/relationships/diagramDrawing" Target="../diagrams/drawing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9.xml"/><Relationship Id="rId11" Type="http://schemas.openxmlformats.org/officeDocument/2006/relationships/diagramColors" Target="../diagrams/colors1.xml"/><Relationship Id="rId5" Type="http://schemas.openxmlformats.org/officeDocument/2006/relationships/tags" Target="../tags/tag17.xml"/><Relationship Id="rId10" Type="http://schemas.openxmlformats.org/officeDocument/2006/relationships/diagramQuickStyle" Target="../diagrams/quickStyle1.xml"/><Relationship Id="rId4" Type="http://schemas.openxmlformats.org/officeDocument/2006/relationships/tags" Target="../tags/tag16.xml"/><Relationship Id="rId9"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tags" Target="../tags/tag20.xml"/><Relationship Id="rId7" Type="http://schemas.openxmlformats.org/officeDocument/2006/relationships/notesSlide" Target="../notesSlides/notesSlide7.xml"/><Relationship Id="rId12" Type="http://schemas.microsoft.com/office/2007/relationships/diagramDrawing" Target="../diagrams/drawing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15.xml"/><Relationship Id="rId11" Type="http://schemas.openxmlformats.org/officeDocument/2006/relationships/diagramColors" Target="../diagrams/colors2.xml"/><Relationship Id="rId5" Type="http://schemas.openxmlformats.org/officeDocument/2006/relationships/tags" Target="../tags/tag22.xml"/><Relationship Id="rId10" Type="http://schemas.openxmlformats.org/officeDocument/2006/relationships/diagramQuickStyle" Target="../diagrams/quickStyle2.xml"/><Relationship Id="rId4" Type="http://schemas.openxmlformats.org/officeDocument/2006/relationships/tags" Target="../tags/tag2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7.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2590800" y="990600"/>
            <a:ext cx="6324600" cy="2590800"/>
          </a:xfrm>
        </p:spPr>
        <p:txBody>
          <a:bodyPr>
            <a:normAutofit fontScale="90000"/>
          </a:bodyPr>
          <a:lstStyle/>
          <a:p>
            <a:r>
              <a:rPr lang="fr-CA" dirty="0" smtClean="0"/>
              <a:t>Communiquer avec les patients et leur famille au sujet des examens et des traitements inutiles sur le plan médical</a:t>
            </a:r>
            <a:r>
              <a:rPr lang="en-CA" dirty="0" smtClean="0"/>
              <a:t/>
            </a:r>
            <a:br>
              <a:rPr lang="en-CA" dirty="0" smtClean="0"/>
            </a:br>
            <a:endParaRPr lang="en-CA"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custDataLst>
              <p:tags r:id="rId2"/>
            </p:custDataLst>
          </p:nvPr>
        </p:nvSpPr>
        <p:spPr>
          <a:xfrm>
            <a:off x="3969996" y="4495271"/>
            <a:ext cx="5122248" cy="2319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0</a:t>
            </a:r>
            <a:endParaRPr lang="en-US" dirty="0">
              <a:solidFill>
                <a:prstClr val="white"/>
              </a:solidFill>
            </a:endParaRPr>
          </a:p>
        </p:txBody>
      </p:sp>
      <p:pic>
        <p:nvPicPr>
          <p:cNvPr id="8" name="Picture 7"/>
          <p:cNvPicPr>
            <a:picLocks noChangeAspect="1"/>
          </p:cNvPicPr>
          <p:nvPr>
            <p:custDataLst>
              <p:tags r:id="rId3"/>
            </p:custDataLst>
          </p:nvPr>
        </p:nvPicPr>
        <p:blipFill rotWithShape="1">
          <a:blip r:embed="rId8">
            <a:extLst>
              <a:ext uri="{28A0092B-C50C-407E-A947-70E740481C1C}">
                <a14:useLocalDpi xmlns:a14="http://schemas.microsoft.com/office/drawing/2010/main" val="0"/>
              </a:ext>
            </a:extLst>
          </a:blip>
          <a:srcRect r="27109"/>
          <a:stretch/>
        </p:blipFill>
        <p:spPr>
          <a:xfrm>
            <a:off x="3905295" y="5779697"/>
            <a:ext cx="3099356" cy="770982"/>
          </a:xfrm>
          <a:prstGeom prst="rect">
            <a:avLst/>
          </a:prstGeom>
        </p:spPr>
      </p:pic>
      <p:pic>
        <p:nvPicPr>
          <p:cNvPr id="10" name="Picture 9"/>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5441426" y="4495271"/>
            <a:ext cx="2330974" cy="1027684"/>
          </a:xfrm>
          <a:prstGeom prst="rect">
            <a:avLst/>
          </a:prstGeom>
        </p:spPr>
      </p:pic>
      <p:pic>
        <p:nvPicPr>
          <p:cNvPr id="1026" name="Picture 2" descr="C:\Users\mboyer\Desktop\cwc-fr-logo.pn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7221318" y="5562600"/>
            <a:ext cx="1811680" cy="7903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
          <p:cNvSpPr txBox="1"/>
          <p:nvPr/>
        </p:nvSpPr>
        <p:spPr>
          <a:xfrm>
            <a:off x="3728720" y="3276600"/>
            <a:ext cx="5186680" cy="552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600"/>
              </a:spcBef>
              <a:spcAft>
                <a:spcPts val="600"/>
              </a:spcAft>
            </a:pPr>
            <a:r>
              <a:rPr lang="en-US" i="1">
                <a:solidFill>
                  <a:srgbClr val="003152"/>
                </a:solidFill>
                <a:effectLst/>
                <a:latin typeface="Verdana" panose="020B0604030504040204" pitchFamily="34" charset="0"/>
                <a:ea typeface="Verdana" panose="020B0604030504040204" pitchFamily="34" charset="0"/>
                <a:cs typeface="Verdana" panose="020B0604030504040204" pitchFamily="34" charset="0"/>
              </a:rPr>
              <a:t>Dans le cadre de la série des trousses d’information sur le curriculum CanMEDS de gestion des ressources</a:t>
            </a:r>
            <a:endParaRPr lang="en-US">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0073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23" y="6514759"/>
            <a:ext cx="7177177" cy="307777"/>
          </a:xfrm>
          <a:prstGeom prst="rect">
            <a:avLst/>
          </a:prstGeom>
          <a:noFill/>
        </p:spPr>
        <p:txBody>
          <a:bodyPr wrap="square" rtlCol="0">
            <a:spAutoFit/>
          </a:bodyPr>
          <a:lstStyle/>
          <a:p>
            <a:pPr algn="r"/>
            <a:r>
              <a:rPr lang="en-CA" sz="1400" i="1" dirty="0" err="1" smtClean="0">
                <a:solidFill>
                  <a:srgbClr val="003152"/>
                </a:solidFill>
                <a:latin typeface="Verdana" panose="020B0604030504040204" pitchFamily="34" charset="0"/>
                <a:ea typeface="Verdana" panose="020B0604030504040204" pitchFamily="34" charset="0"/>
                <a:cs typeface="Verdana" panose="020B0604030504040204" pitchFamily="34" charset="0"/>
              </a:rPr>
              <a:t>D’après</a:t>
            </a:r>
            <a:r>
              <a:rPr lang="en-CA" sz="14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 : Berwick</a:t>
            </a:r>
            <a:r>
              <a:rPr lang="en-CA" sz="1400" i="1" dirty="0">
                <a:solidFill>
                  <a:srgbClr val="003152"/>
                </a:solidFill>
                <a:latin typeface="Verdana" panose="020B0604030504040204" pitchFamily="34" charset="0"/>
                <a:ea typeface="Verdana" panose="020B0604030504040204" pitchFamily="34" charset="0"/>
                <a:cs typeface="Verdana" panose="020B0604030504040204" pitchFamily="34" charset="0"/>
              </a:rPr>
              <a:t>, D et </a:t>
            </a:r>
            <a:r>
              <a:rPr lang="en-CA" sz="14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coll.  </a:t>
            </a:r>
            <a:r>
              <a:rPr lang="en-CA" sz="1400" i="1" dirty="0">
                <a:solidFill>
                  <a:srgbClr val="003152"/>
                </a:solidFill>
                <a:latin typeface="Verdana" panose="020B0604030504040204" pitchFamily="34" charset="0"/>
                <a:ea typeface="Verdana" panose="020B0604030504040204" pitchFamily="34" charset="0"/>
                <a:cs typeface="Verdana" panose="020B0604030504040204" pitchFamily="34" charset="0"/>
              </a:rPr>
              <a:t>JAMA. 2012;307(14):</a:t>
            </a:r>
            <a:r>
              <a:rPr lang="en-CA" sz="14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1513-1516</a:t>
            </a:r>
            <a:r>
              <a:rPr lang="en-CA" sz="1400" i="1" baseline="30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a:t>
            </a:r>
            <a:endParaRPr lang="en-US" sz="140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custDataLst>
              <p:tags r:id="rId1"/>
            </p:custDataLst>
          </p:nvPr>
        </p:nvSpPr>
        <p:spPr>
          <a:xfrm>
            <a:off x="152400" y="838200"/>
            <a:ext cx="8208116" cy="707886"/>
          </a:xfrm>
          <a:prstGeom prst="rect">
            <a:avLst/>
          </a:prstGeom>
          <a:noFill/>
        </p:spPr>
        <p:txBody>
          <a:bodyPr wrap="square" rtlCol="0">
            <a:spAutoFit/>
          </a:bodyPr>
          <a:lstStyle/>
          <a:p>
            <a:r>
              <a:rPr lang="fr-CA" sz="4000" b="1" dirty="0">
                <a:solidFill>
                  <a:srgbClr val="002060"/>
                </a:solidFill>
                <a:latin typeface="Verdana" panose="020B0604030504040204" pitchFamily="34" charset="0"/>
              </a:rPr>
              <a:t>Six catégories de gaspillage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2057400"/>
            <a:ext cx="4311399" cy="4294640"/>
          </a:xfrm>
          <a:prstGeom prst="rect">
            <a:avLst/>
          </a:prstGeom>
        </p:spPr>
      </p:pic>
    </p:spTree>
    <p:extLst>
      <p:ext uri="{BB962C8B-B14F-4D97-AF65-F5344CB8AC3E}">
        <p14:creationId xmlns:p14="http://schemas.microsoft.com/office/powerpoint/2010/main" val="1528130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 y="152401"/>
            <a:ext cx="8382000" cy="1142999"/>
          </a:xfrm>
        </p:spPr>
        <p:txBody>
          <a:bodyPr>
            <a:normAutofit fontScale="90000"/>
          </a:bodyPr>
          <a:lstStyle/>
          <a:p>
            <a:r>
              <a:rPr lang="fr-CA" sz="4000" dirty="0" smtClean="0"/>
              <a:t>Types de préjudices associés à la surutilisation des ressources</a:t>
            </a:r>
            <a:endParaRPr lang="fr-CA" sz="4000" dirty="0"/>
          </a:p>
        </p:txBody>
      </p:sp>
      <p:sp>
        <p:nvSpPr>
          <p:cNvPr id="3" name="Content Placeholder 2"/>
          <p:cNvSpPr>
            <a:spLocks noGrp="1"/>
          </p:cNvSpPr>
          <p:nvPr>
            <p:ph type="subTitle" idx="4294967295"/>
            <p:custDataLst>
              <p:tags r:id="rId2"/>
            </p:custDataLst>
          </p:nvPr>
        </p:nvSpPr>
        <p:spPr>
          <a:xfrm>
            <a:off x="457200" y="2057399"/>
            <a:ext cx="6553200" cy="4038601"/>
          </a:xfrm>
        </p:spPr>
        <p:txBody>
          <a:bodyPr>
            <a:noAutofit/>
          </a:bodyPr>
          <a:lstStyle/>
          <a:p>
            <a:pPr marL="342900" indent="-342900" algn="l">
              <a:buFont typeface="Arial" panose="020B0604020202020204" pitchFamily="34" charset="0"/>
              <a:buChar char="•"/>
            </a:pPr>
            <a:r>
              <a:rPr lang="fr-CA" sz="2000" dirty="0" smtClean="0">
                <a:solidFill>
                  <a:srgbClr val="003152"/>
                </a:solidFill>
              </a:rPr>
              <a:t>Risque d’erreur</a:t>
            </a:r>
          </a:p>
          <a:p>
            <a:pPr marL="342900" indent="-342900" algn="l">
              <a:buFont typeface="Arial" panose="020B0604020202020204" pitchFamily="34" charset="0"/>
              <a:buChar char="•"/>
            </a:pPr>
            <a:r>
              <a:rPr lang="fr-CA" sz="2000" dirty="0" smtClean="0">
                <a:solidFill>
                  <a:srgbClr val="003152"/>
                </a:solidFill>
              </a:rPr>
              <a:t>Exposition à des examens ou à des traitements invasifs ou inutiles</a:t>
            </a:r>
          </a:p>
          <a:p>
            <a:pPr marL="342900" indent="-342900" algn="l">
              <a:buFont typeface="Arial" panose="020B0604020202020204" pitchFamily="34" charset="0"/>
              <a:buChar char="•"/>
            </a:pPr>
            <a:r>
              <a:rPr lang="fr-CA" sz="2000" dirty="0" smtClean="0">
                <a:solidFill>
                  <a:srgbClr val="003152"/>
                </a:solidFill>
              </a:rPr>
              <a:t>Exposition aux infections nosocomiales </a:t>
            </a:r>
          </a:p>
          <a:p>
            <a:pPr marL="342900" indent="-342900" algn="l">
              <a:buFont typeface="Arial" panose="020B0604020202020204" pitchFamily="34" charset="0"/>
              <a:buChar char="•"/>
            </a:pPr>
            <a:r>
              <a:rPr lang="fr-CA" sz="2000" dirty="0" smtClean="0">
                <a:solidFill>
                  <a:srgbClr val="003152"/>
                </a:solidFill>
              </a:rPr>
              <a:t>Surmorbidité et surmortalité</a:t>
            </a:r>
          </a:p>
          <a:p>
            <a:pPr marL="342900" indent="-342900" algn="l">
              <a:buFont typeface="Arial" panose="020B0604020202020204" pitchFamily="34" charset="0"/>
              <a:buChar char="•"/>
            </a:pPr>
            <a:r>
              <a:rPr lang="fr-CA" sz="2000" dirty="0" smtClean="0">
                <a:solidFill>
                  <a:srgbClr val="003152"/>
                </a:solidFill>
              </a:rPr>
              <a:t>Non-respect des préférences du patient</a:t>
            </a:r>
          </a:p>
          <a:p>
            <a:pPr marL="342900" indent="-342900" algn="l">
              <a:buFont typeface="Arial" panose="020B0604020202020204" pitchFamily="34" charset="0"/>
              <a:buChar char="•"/>
            </a:pPr>
            <a:r>
              <a:rPr lang="fr-CA" sz="2000" dirty="0" smtClean="0">
                <a:solidFill>
                  <a:srgbClr val="003152"/>
                </a:solidFill>
              </a:rPr>
              <a:t>Souffrance inutile</a:t>
            </a:r>
          </a:p>
          <a:p>
            <a:pPr marL="342900" indent="-342900" algn="l">
              <a:buFont typeface="Arial" panose="020B0604020202020204" pitchFamily="34" charset="0"/>
              <a:buChar char="•"/>
            </a:pPr>
            <a:r>
              <a:rPr lang="fr-CA" sz="2000" dirty="0" smtClean="0">
                <a:solidFill>
                  <a:srgbClr val="003152"/>
                </a:solidFill>
              </a:rPr>
              <a:t>Dépenses excessives</a:t>
            </a:r>
          </a:p>
          <a:p>
            <a:pPr marL="342900" indent="-342900" algn="l">
              <a:buFont typeface="Arial" panose="020B0604020202020204" pitchFamily="34" charset="0"/>
              <a:buChar char="•"/>
            </a:pPr>
            <a:r>
              <a:rPr lang="fr-CA" sz="2000" dirty="0" smtClean="0">
                <a:solidFill>
                  <a:srgbClr val="003152"/>
                </a:solidFill>
              </a:rPr>
              <a:t>Détresse morale</a:t>
            </a:r>
            <a:endParaRPr lang="fr-CA" sz="2000" dirty="0">
              <a:solidFill>
                <a:srgbClr val="003152"/>
              </a:solidFill>
            </a:endParaRPr>
          </a:p>
        </p:txBody>
      </p:sp>
      <p:graphicFrame>
        <p:nvGraphicFramePr>
          <p:cNvPr id="5" name="Diagram 4"/>
          <p:cNvGraphicFramePr/>
          <p:nvPr>
            <p:custDataLst>
              <p:tags r:id="rId3"/>
            </p:custDataLst>
            <p:extLst>
              <p:ext uri="{D42A27DB-BD31-4B8C-83A1-F6EECF244321}">
                <p14:modId xmlns:p14="http://schemas.microsoft.com/office/powerpoint/2010/main" val="1755244768"/>
              </p:ext>
            </p:extLst>
          </p:nvPr>
        </p:nvGraphicFramePr>
        <p:xfrm>
          <a:off x="5562600" y="3658940"/>
          <a:ext cx="3810000" cy="30968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5"/>
          <p:cNvSpPr/>
          <p:nvPr>
            <p:custDataLst>
              <p:tags r:id="rId4"/>
            </p:custDataLst>
          </p:nvPr>
        </p:nvSpPr>
        <p:spPr>
          <a:xfrm>
            <a:off x="914400" y="6125441"/>
            <a:ext cx="1371600" cy="630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929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228600"/>
            <a:ext cx="7848600" cy="1195666"/>
          </a:xfrm>
        </p:spPr>
        <p:txBody>
          <a:bodyPr>
            <a:normAutofit fontScale="90000"/>
          </a:bodyPr>
          <a:lstStyle/>
          <a:p>
            <a:r>
              <a:rPr lang="fr-CA" sz="4000" dirty="0" smtClean="0"/>
              <a:t>Court sondage sur la surutilisation des ressources</a:t>
            </a:r>
            <a:endParaRPr lang="fr-CA" sz="4000" dirty="0"/>
          </a:p>
        </p:txBody>
      </p:sp>
      <p:sp>
        <p:nvSpPr>
          <p:cNvPr id="3" name="Content Placeholder 2"/>
          <p:cNvSpPr>
            <a:spLocks noGrp="1"/>
          </p:cNvSpPr>
          <p:nvPr>
            <p:ph type="body" sz="half" idx="2"/>
            <p:custDataLst>
              <p:tags r:id="rId2"/>
            </p:custDataLst>
          </p:nvPr>
        </p:nvSpPr>
        <p:spPr>
          <a:xfrm>
            <a:off x="533400" y="1676400"/>
            <a:ext cx="3276600" cy="3951698"/>
          </a:xfrm>
        </p:spPr>
        <p:txBody>
          <a:bodyPr>
            <a:normAutofit/>
          </a:bodyPr>
          <a:lstStyle/>
          <a:p>
            <a:pPr marL="118872" indent="0" algn="ctr">
              <a:buNone/>
            </a:pPr>
            <a:endParaRPr lang="fr-CA" sz="2500" dirty="0" smtClean="0"/>
          </a:p>
          <a:p>
            <a:pPr marL="118872" indent="0" algn="ctr">
              <a:buNone/>
            </a:pPr>
            <a:endParaRPr lang="fr-CA" sz="2500" dirty="0" smtClean="0"/>
          </a:p>
          <a:p>
            <a:pPr marL="118872" indent="0" algn="ctr">
              <a:buNone/>
            </a:pPr>
            <a:r>
              <a:rPr lang="fr-CA" sz="2500" dirty="0" smtClean="0"/>
              <a:t>Quelles raisons peuvent expliquer pourquoi les médecins prescrivent des examens et des traitements inutiles?</a:t>
            </a:r>
          </a:p>
          <a:p>
            <a:pPr marL="118872" indent="0" algn="ctr">
              <a:buNone/>
            </a:pPr>
            <a:endParaRPr lang="fr-CA" sz="2500" dirty="0"/>
          </a:p>
        </p:txBody>
      </p:sp>
      <p:pic>
        <p:nvPicPr>
          <p:cNvPr id="4" name="Picture 3"/>
          <p:cNvPicPr>
            <a:picLocks noChangeAspect="1"/>
          </p:cNvPicPr>
          <p:nvPr>
            <p:custDataLst>
              <p:tags r:id="rId3"/>
            </p:custDataLst>
          </p:nvPr>
        </p:nvPicPr>
        <p:blipFill rotWithShape="1">
          <a:blip r:embed="rId9" cstate="print">
            <a:extLst>
              <a:ext uri="{28A0092B-C50C-407E-A947-70E740481C1C}">
                <a14:useLocalDpi xmlns:a14="http://schemas.microsoft.com/office/drawing/2010/main" val="0"/>
              </a:ext>
            </a:extLst>
          </a:blip>
          <a:srcRect l="5149" t="15719" r="15292" b="34399"/>
          <a:stretch/>
        </p:blipFill>
        <p:spPr>
          <a:xfrm rot="5400000">
            <a:off x="3028240" y="3982159"/>
            <a:ext cx="3733801" cy="1560681"/>
          </a:xfrm>
          <a:prstGeom prst="ellipse">
            <a:avLst/>
          </a:prstGeom>
          <a:ln>
            <a:noFill/>
          </a:ln>
          <a:effectLst>
            <a:softEdge rad="0"/>
          </a:effectLst>
        </p:spPr>
      </p:pic>
      <p:grpSp>
        <p:nvGrpSpPr>
          <p:cNvPr id="5" name="Group 4"/>
          <p:cNvGrpSpPr/>
          <p:nvPr>
            <p:custDataLst>
              <p:tags r:id="rId4"/>
            </p:custDataLst>
          </p:nvPr>
        </p:nvGrpSpPr>
        <p:grpSpPr>
          <a:xfrm>
            <a:off x="5787260" y="1524000"/>
            <a:ext cx="2392033" cy="2122097"/>
            <a:chOff x="251520" y="2132856"/>
            <a:chExt cx="2223955" cy="1524796"/>
          </a:xfrm>
        </p:grpSpPr>
        <p:pic>
          <p:nvPicPr>
            <p:cNvPr id="6" name="Picture 5"/>
            <p:cNvPicPr>
              <a:picLocks noChangeAspect="1"/>
            </p:cNvPicPr>
            <p:nvPr/>
          </p:nvPicPr>
          <p:blipFill rotWithShape="1">
            <a:blip r:embed="rId10">
              <a:alphaModFix amt="50000"/>
            </a:blip>
            <a:srcRect l="11239" t="9383" r="13773" b="25682"/>
            <a:stretch/>
          </p:blipFill>
          <p:spPr>
            <a:xfrm>
              <a:off x="251520" y="2132856"/>
              <a:ext cx="2223955" cy="1492037"/>
            </a:xfrm>
            <a:prstGeom prst="rect">
              <a:avLst/>
            </a:prstGeom>
            <a:ln>
              <a:noFill/>
            </a:ln>
          </p:spPr>
        </p:pic>
        <p:sp>
          <p:nvSpPr>
            <p:cNvPr id="7" name="Oval 6"/>
            <p:cNvSpPr/>
            <p:nvPr/>
          </p:nvSpPr>
          <p:spPr>
            <a:xfrm>
              <a:off x="355445" y="3441628"/>
              <a:ext cx="279648" cy="216024"/>
            </a:xfrm>
            <a:prstGeom prst="ellipse">
              <a:avLst/>
            </a:prstGeom>
            <a:solidFill>
              <a:schemeClr val="lt1">
                <a:alpha val="51000"/>
              </a:schemeClr>
            </a:solidFill>
            <a:ln w="76200" cmpd="sng">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CA" dirty="0"/>
            </a:p>
          </p:txBody>
        </p:sp>
      </p:grpSp>
      <p:sp>
        <p:nvSpPr>
          <p:cNvPr id="8" name="Oval 7"/>
          <p:cNvSpPr/>
          <p:nvPr>
            <p:custDataLst>
              <p:tags r:id="rId5"/>
            </p:custDataLst>
          </p:nvPr>
        </p:nvSpPr>
        <p:spPr>
          <a:xfrm>
            <a:off x="6049861" y="3480574"/>
            <a:ext cx="218198" cy="118294"/>
          </a:xfrm>
          <a:prstGeom prst="ellipse">
            <a:avLst/>
          </a:prstGeom>
          <a:noFill/>
          <a:ln w="57150">
            <a:solidFill>
              <a:srgbClr val="414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Rectangle 9"/>
          <p:cNvSpPr/>
          <p:nvPr>
            <p:custDataLst>
              <p:tags r:id="rId6"/>
            </p:custDataLst>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2024494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914400" y="607027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le 1"/>
          <p:cNvSpPr>
            <a:spLocks noGrp="1"/>
          </p:cNvSpPr>
          <p:nvPr>
            <p:ph type="title"/>
            <p:custDataLst>
              <p:tags r:id="rId2"/>
            </p:custDataLst>
          </p:nvPr>
        </p:nvSpPr>
        <p:spPr>
          <a:xfrm>
            <a:off x="533400" y="76201"/>
            <a:ext cx="8001000" cy="1219200"/>
          </a:xfrm>
        </p:spPr>
        <p:txBody>
          <a:bodyPr>
            <a:normAutofit fontScale="90000"/>
          </a:bodyPr>
          <a:lstStyle/>
          <a:p>
            <a:r>
              <a:rPr lang="fr-CA" dirty="0" smtClean="0"/>
              <a:t/>
            </a:r>
            <a:br>
              <a:rPr lang="fr-CA" dirty="0" smtClean="0"/>
            </a:br>
            <a:r>
              <a:rPr lang="fr-CA" dirty="0" smtClean="0"/>
              <a:t>Qu’est-ce qui explique la surutilisation des ressources?</a:t>
            </a:r>
            <a:endParaRPr lang="fr-CA" dirty="0"/>
          </a:p>
        </p:txBody>
      </p:sp>
      <p:sp>
        <p:nvSpPr>
          <p:cNvPr id="3" name="Content Placeholder 2"/>
          <p:cNvSpPr>
            <a:spLocks noGrp="1"/>
          </p:cNvSpPr>
          <p:nvPr>
            <p:ph type="body" sz="half" idx="4294967295"/>
            <p:custDataLst>
              <p:tags r:id="rId3"/>
            </p:custDataLst>
          </p:nvPr>
        </p:nvSpPr>
        <p:spPr>
          <a:xfrm>
            <a:off x="533400" y="1828800"/>
            <a:ext cx="8763000" cy="4876800"/>
          </a:xfrm>
        </p:spPr>
        <p:txBody>
          <a:bodyPr>
            <a:noAutofit/>
          </a:bodyPr>
          <a:lstStyle/>
          <a:p>
            <a:pPr marL="633222" indent="-514350">
              <a:buFont typeface="+mj-lt"/>
              <a:buAutoNum type="arabicPeriod"/>
            </a:pPr>
            <a:r>
              <a:rPr lang="fr-CA" sz="1600" dirty="0" smtClean="0">
                <a:solidFill>
                  <a:srgbClr val="003152"/>
                </a:solidFill>
              </a:rPr>
              <a:t>Incapacité de reconnaître les préjudices</a:t>
            </a:r>
          </a:p>
          <a:p>
            <a:pPr marL="633222" indent="-514350">
              <a:buFont typeface="+mj-lt"/>
              <a:buAutoNum type="arabicPeriod"/>
            </a:pPr>
            <a:r>
              <a:rPr lang="fr-CA" sz="1600" dirty="0" smtClean="0">
                <a:solidFill>
                  <a:srgbClr val="003152"/>
                </a:solidFill>
              </a:rPr>
              <a:t>Culture fondée sur l’approche maximaliste qui veut que « plus </a:t>
            </a:r>
          </a:p>
          <a:p>
            <a:pPr marL="118872" indent="0">
              <a:buNone/>
            </a:pPr>
            <a:r>
              <a:rPr lang="fr-CA" sz="1600" dirty="0">
                <a:solidFill>
                  <a:srgbClr val="003152"/>
                </a:solidFill>
              </a:rPr>
              <a:t>	</a:t>
            </a:r>
            <a:r>
              <a:rPr lang="fr-CA" sz="1600" dirty="0" smtClean="0">
                <a:solidFill>
                  <a:srgbClr val="003152"/>
                </a:solidFill>
              </a:rPr>
              <a:t>on en fait, mieux c’est » </a:t>
            </a:r>
          </a:p>
          <a:p>
            <a:pPr marL="633222" indent="-514350">
              <a:buFont typeface="+mj-lt"/>
              <a:buAutoNum type="arabicPeriod" startAt="3"/>
            </a:pPr>
            <a:r>
              <a:rPr lang="fr-CA" sz="1600" dirty="0" smtClean="0">
                <a:solidFill>
                  <a:srgbClr val="003152"/>
                </a:solidFill>
              </a:rPr>
              <a:t>Système axé sur le volume et gains financiers</a:t>
            </a:r>
          </a:p>
          <a:p>
            <a:pPr marL="633222" indent="-514350">
              <a:buFont typeface="+mj-lt"/>
              <a:buAutoNum type="arabicPeriod" startAt="3"/>
            </a:pPr>
            <a:r>
              <a:rPr lang="fr-CA" sz="1600" dirty="0" smtClean="0">
                <a:solidFill>
                  <a:srgbClr val="003152"/>
                </a:solidFill>
              </a:rPr>
              <a:t>Nous avons toujours fait les choses ainsi</a:t>
            </a:r>
          </a:p>
          <a:p>
            <a:pPr marL="633222" indent="-514350">
              <a:buFont typeface="+mj-lt"/>
              <a:buAutoNum type="arabicPeriod" startAt="3"/>
            </a:pPr>
            <a:r>
              <a:rPr lang="fr-CA" sz="1600" dirty="0" smtClean="0">
                <a:solidFill>
                  <a:srgbClr val="003152"/>
                </a:solidFill>
              </a:rPr>
              <a:t>Malaise par rapport à l’incertitude</a:t>
            </a:r>
          </a:p>
          <a:p>
            <a:pPr marL="633222" indent="-514350">
              <a:buFont typeface="+mj-lt"/>
              <a:buAutoNum type="arabicPeriod" startAt="3"/>
            </a:pPr>
            <a:r>
              <a:rPr lang="fr-CA" sz="1600" dirty="0" smtClean="0">
                <a:solidFill>
                  <a:srgbClr val="003152"/>
                </a:solidFill>
              </a:rPr>
              <a:t>Mauvaise connaissance des données probantes (ou non-respect des lignes directrices)</a:t>
            </a:r>
          </a:p>
          <a:p>
            <a:pPr marL="633222" indent="-514350">
              <a:buFont typeface="+mj-lt"/>
              <a:buAutoNum type="arabicPeriod" startAt="3"/>
            </a:pPr>
            <a:r>
              <a:rPr lang="fr-CA" sz="1600" dirty="0" smtClean="0">
                <a:solidFill>
                  <a:srgbClr val="003152"/>
                </a:solidFill>
              </a:rPr>
              <a:t>Contraintes de temps</a:t>
            </a:r>
          </a:p>
          <a:p>
            <a:pPr marL="633222" indent="-514350">
              <a:buFont typeface="+mj-lt"/>
              <a:buAutoNum type="arabicPeriod" startAt="3"/>
            </a:pPr>
            <a:r>
              <a:rPr lang="fr-CA" sz="1600" dirty="0" smtClean="0">
                <a:solidFill>
                  <a:srgbClr val="003152"/>
                </a:solidFill>
              </a:rPr>
              <a:t>Satisfaction des demandes des collègues ayant effectué l’orientation</a:t>
            </a:r>
          </a:p>
          <a:p>
            <a:pPr marL="633222" indent="-514350">
              <a:buFont typeface="+mj-lt"/>
              <a:buAutoNum type="arabicPeriod" startAt="3"/>
            </a:pPr>
            <a:r>
              <a:rPr lang="fr-CA" sz="1600" dirty="0" smtClean="0">
                <a:solidFill>
                  <a:srgbClr val="003152"/>
                </a:solidFill>
              </a:rPr>
              <a:t>Demande d’examens préventifs à des fins d’efficience </a:t>
            </a:r>
          </a:p>
          <a:p>
            <a:pPr marL="633222" indent="-514350">
              <a:buFont typeface="+mj-lt"/>
              <a:buAutoNum type="arabicPeriod" startAt="3"/>
            </a:pPr>
            <a:r>
              <a:rPr lang="fr-CA" sz="1600" dirty="0" smtClean="0">
                <a:solidFill>
                  <a:srgbClr val="003152"/>
                </a:solidFill>
              </a:rPr>
              <a:t>Marketing des hôpitaux, des sociétés pharmaceutiques et des fabricants de dispositifs</a:t>
            </a:r>
          </a:p>
          <a:p>
            <a:pPr marL="633222" indent="-514350">
              <a:buFont typeface="+mj-lt"/>
              <a:buAutoNum type="arabicPeriod" startAt="3"/>
            </a:pPr>
            <a:r>
              <a:rPr lang="fr-CA" sz="1600" dirty="0" smtClean="0">
                <a:solidFill>
                  <a:srgbClr val="003152"/>
                </a:solidFill>
              </a:rPr>
              <a:t>Médecine défensive</a:t>
            </a:r>
          </a:p>
          <a:p>
            <a:pPr marL="633222" indent="-514350">
              <a:buFont typeface="+mj-lt"/>
              <a:buAutoNum type="arabicPeriod" startAt="3"/>
            </a:pPr>
            <a:r>
              <a:rPr lang="fr-CA" sz="1600" b="1" dirty="0" smtClean="0">
                <a:solidFill>
                  <a:srgbClr val="003152"/>
                </a:solidFill>
              </a:rPr>
              <a:t>Demandes et attentes des patients et de leur famille</a:t>
            </a:r>
          </a:p>
        </p:txBody>
      </p:sp>
    </p:spTree>
    <p:extLst>
      <p:ext uri="{BB962C8B-B14F-4D97-AF65-F5344CB8AC3E}">
        <p14:creationId xmlns:p14="http://schemas.microsoft.com/office/powerpoint/2010/main" val="349931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692274"/>
          </a:xfrm>
        </p:spPr>
        <p:txBody>
          <a:bodyPr>
            <a:normAutofit fontScale="90000"/>
          </a:bodyPr>
          <a:lstStyle/>
          <a:p>
            <a:r>
              <a:rPr lang="fr-CA" dirty="0"/>
              <a:t>Perceptions des médecins quant à l’acceptation des patients</a:t>
            </a:r>
            <a:r>
              <a:rPr lang="en-CA" dirty="0"/>
              <a:t/>
            </a:r>
            <a:br>
              <a:rPr lang="en-CA" dirty="0"/>
            </a:br>
            <a:endParaRPr lang="en-CA" dirty="0"/>
          </a:p>
        </p:txBody>
      </p:sp>
      <p:sp>
        <p:nvSpPr>
          <p:cNvPr id="3" name="Rectangle 2"/>
          <p:cNvSpPr/>
          <p:nvPr/>
        </p:nvSpPr>
        <p:spPr>
          <a:xfrm>
            <a:off x="457200" y="1981200"/>
            <a:ext cx="8001000" cy="3970318"/>
          </a:xfrm>
          <a:prstGeom prst="rect">
            <a:avLst/>
          </a:prstGeom>
        </p:spPr>
        <p:txBody>
          <a:bodyPr wrap="square">
            <a:spAutoFit/>
          </a:bodyPr>
          <a:lstStyle/>
          <a:p>
            <a:pPr lvl="0"/>
            <a:r>
              <a:rPr lang="fr-CA" sz="2000" dirty="0">
                <a:latin typeface="Verdana" panose="020B0604030504040204" pitchFamily="34" charset="0"/>
                <a:ea typeface="Verdana" panose="020B0604030504040204" pitchFamily="34" charset="0"/>
                <a:cs typeface="Verdana" panose="020B0604030504040204" pitchFamily="34" charset="0"/>
              </a:rPr>
              <a:t>Selon les médecins, les patients atteints d’une maladie symptomatique ne sont pas très réceptifs aux recommandations visant à réduire le nombre d’examens ou de traitements inutiles </a:t>
            </a:r>
            <a:endParaRPr lang="fr-CA" sz="20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Tx/>
              <a:buChar char="-"/>
            </a:pPr>
            <a:r>
              <a:rPr lang="fr-CA" dirty="0" smtClean="0">
                <a:latin typeface="Verdana" panose="020B0604030504040204" pitchFamily="34" charset="0"/>
                <a:ea typeface="Verdana" panose="020B0604030504040204" pitchFamily="34" charset="0"/>
                <a:cs typeface="Verdana" panose="020B0604030504040204" pitchFamily="34" charset="0"/>
              </a:rPr>
              <a:t>limiter </a:t>
            </a:r>
            <a:r>
              <a:rPr lang="fr-CA" dirty="0">
                <a:latin typeface="Verdana" panose="020B0604030504040204" pitchFamily="34" charset="0"/>
                <a:ea typeface="Verdana" panose="020B0604030504040204" pitchFamily="34" charset="0"/>
                <a:cs typeface="Verdana" panose="020B0604030504040204" pitchFamily="34" charset="0"/>
              </a:rPr>
              <a:t>l’usage d’antibiotiques pour traiter une </a:t>
            </a:r>
            <a:r>
              <a:rPr lang="fr-CA" dirty="0" smtClean="0">
                <a:latin typeface="Verdana" panose="020B0604030504040204" pitchFamily="34" charset="0"/>
                <a:ea typeface="Verdana" panose="020B0604030504040204" pitchFamily="34" charset="0"/>
                <a:cs typeface="Verdana" panose="020B0604030504040204" pitchFamily="34" charset="0"/>
              </a:rPr>
              <a:t>sinusite</a:t>
            </a:r>
          </a:p>
          <a:p>
            <a:pPr marL="285750" lvl="0" indent="-285750">
              <a:buFontTx/>
              <a:buChar char="-"/>
            </a:pPr>
            <a:r>
              <a:rPr lang="fr-CA" dirty="0" smtClean="0">
                <a:latin typeface="Verdana" panose="020B0604030504040204" pitchFamily="34" charset="0"/>
                <a:ea typeface="Verdana" panose="020B0604030504040204" pitchFamily="34" charset="0"/>
                <a:cs typeface="Verdana" panose="020B0604030504040204" pitchFamily="34" charset="0"/>
              </a:rPr>
              <a:t>éviter </a:t>
            </a:r>
            <a:r>
              <a:rPr lang="fr-CA" dirty="0">
                <a:latin typeface="Verdana" panose="020B0604030504040204" pitchFamily="34" charset="0"/>
                <a:ea typeface="Verdana" panose="020B0604030504040204" pitchFamily="34" charset="0"/>
                <a:cs typeface="Verdana" panose="020B0604030504040204" pitchFamily="34" charset="0"/>
              </a:rPr>
              <a:t>les examens d’imagerie en cas de douleur lombaire </a:t>
            </a:r>
            <a:endParaRPr lang="en-CA"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Tx/>
              <a:buChar char="-"/>
            </a:pPr>
            <a:r>
              <a:rPr lang="fr-CA" dirty="0" smtClean="0">
                <a:latin typeface="Verdana" panose="020B0604030504040204" pitchFamily="34" charset="0"/>
                <a:ea typeface="Verdana" panose="020B0604030504040204" pitchFamily="34" charset="0"/>
                <a:cs typeface="Verdana" panose="020B0604030504040204" pitchFamily="34" charset="0"/>
              </a:rPr>
              <a:t>éviter </a:t>
            </a:r>
            <a:r>
              <a:rPr lang="fr-CA" dirty="0">
                <a:latin typeface="Verdana" panose="020B0604030504040204" pitchFamily="34" charset="0"/>
                <a:ea typeface="Verdana" panose="020B0604030504040204" pitchFamily="34" charset="0"/>
                <a:cs typeface="Verdana" panose="020B0604030504040204" pitchFamily="34" charset="0"/>
              </a:rPr>
              <a:t>l’usage de benzodiazépine pour traiter l’insomnie </a:t>
            </a:r>
            <a:endParaRPr lang="fr-CA" dirty="0" smtClean="0">
              <a:latin typeface="Verdana" panose="020B0604030504040204" pitchFamily="34" charset="0"/>
              <a:ea typeface="Verdana" panose="020B0604030504040204" pitchFamily="34" charset="0"/>
              <a:cs typeface="Verdana" panose="020B0604030504040204" pitchFamily="34" charset="0"/>
            </a:endParaRPr>
          </a:p>
          <a:p>
            <a:pPr lvl="0"/>
            <a:endParaRPr lang="en-CA" dirty="0">
              <a:latin typeface="Verdana" panose="020B0604030504040204" pitchFamily="34" charset="0"/>
              <a:ea typeface="Verdana" panose="020B0604030504040204" pitchFamily="34" charset="0"/>
              <a:cs typeface="Verdana" panose="020B0604030504040204" pitchFamily="34" charset="0"/>
            </a:endParaRPr>
          </a:p>
          <a:p>
            <a:r>
              <a:rPr lang="fr-CA" sz="2000" dirty="0">
                <a:latin typeface="Verdana" panose="020B0604030504040204" pitchFamily="34" charset="0"/>
                <a:ea typeface="Verdana" panose="020B0604030504040204" pitchFamily="34" charset="0"/>
                <a:cs typeface="Verdana" panose="020B0604030504040204" pitchFamily="34" charset="0"/>
              </a:rPr>
              <a:t>Les perceptions relatives à l’acceptation des patients sont parfois des « prophéties qui se réalisent »; au lieu d’une prise de décision partagée, les médecins engageront un dialogue pour aider les patients à mieux comprendre pourquoi un examen ou un traitement n’est pas nécessaire.</a:t>
            </a:r>
            <a:endParaRPr lang="en-CA"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09525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custDataLst>
              <p:tags r:id="rId1"/>
            </p:custDataLst>
          </p:nvPr>
        </p:nvGrpSpPr>
        <p:grpSpPr>
          <a:xfrm>
            <a:off x="6311209" y="4048464"/>
            <a:ext cx="2764764" cy="2198297"/>
            <a:chOff x="251520" y="2132856"/>
            <a:chExt cx="2223955" cy="1524796"/>
          </a:xfrm>
        </p:grpSpPr>
        <p:pic>
          <p:nvPicPr>
            <p:cNvPr id="6" name="Picture 5"/>
            <p:cNvPicPr>
              <a:picLocks noChangeAspect="1"/>
            </p:cNvPicPr>
            <p:nvPr/>
          </p:nvPicPr>
          <p:blipFill rotWithShape="1">
            <a:blip r:embed="rId10">
              <a:alphaModFix amt="50000"/>
            </a:blip>
            <a:srcRect l="11239" t="9383" r="13773" b="25682"/>
            <a:stretch/>
          </p:blipFill>
          <p:spPr>
            <a:xfrm>
              <a:off x="251520" y="2132856"/>
              <a:ext cx="2223955" cy="1492037"/>
            </a:xfrm>
            <a:prstGeom prst="rect">
              <a:avLst/>
            </a:prstGeom>
            <a:ln>
              <a:noFill/>
            </a:ln>
          </p:spPr>
        </p:pic>
        <p:sp>
          <p:nvSpPr>
            <p:cNvPr id="7" name="Oval 6"/>
            <p:cNvSpPr/>
            <p:nvPr/>
          </p:nvSpPr>
          <p:spPr>
            <a:xfrm>
              <a:off x="355445" y="3441628"/>
              <a:ext cx="279648" cy="216024"/>
            </a:xfrm>
            <a:prstGeom prst="ellipse">
              <a:avLst/>
            </a:prstGeom>
            <a:solidFill>
              <a:schemeClr val="lt1">
                <a:alpha val="51000"/>
              </a:schemeClr>
            </a:solidFill>
            <a:ln w="76200" cmpd="sng">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CA" dirty="0"/>
            </a:p>
          </p:txBody>
        </p:sp>
      </p:grpSp>
      <p:sp>
        <p:nvSpPr>
          <p:cNvPr id="2" name="Title 1"/>
          <p:cNvSpPr>
            <a:spLocks noGrp="1"/>
          </p:cNvSpPr>
          <p:nvPr>
            <p:ph type="title"/>
            <p:custDataLst>
              <p:tags r:id="rId2"/>
            </p:custDataLst>
          </p:nvPr>
        </p:nvSpPr>
        <p:spPr>
          <a:xfrm>
            <a:off x="228600" y="304800"/>
            <a:ext cx="8305800" cy="1295400"/>
          </a:xfrm>
        </p:spPr>
        <p:txBody>
          <a:bodyPr>
            <a:noAutofit/>
          </a:bodyPr>
          <a:lstStyle/>
          <a:p>
            <a:r>
              <a:rPr lang="fr-CA" sz="2400" dirty="0" smtClean="0"/>
              <a:t>Qu’est-ce qui explique la surutilisation des ressources?</a:t>
            </a:r>
            <a:r>
              <a:rPr lang="fr-CA" sz="3200" dirty="0" smtClean="0"/>
              <a:t/>
            </a:r>
            <a:br>
              <a:rPr lang="fr-CA" sz="3200" dirty="0" smtClean="0"/>
            </a:br>
            <a:r>
              <a:rPr lang="fr-CA" sz="2800" dirty="0" smtClean="0"/>
              <a:t>Facteurs additionnels possibles chez les résidents</a:t>
            </a:r>
            <a:endParaRPr lang="fr-CA" sz="2800" dirty="0"/>
          </a:p>
        </p:txBody>
      </p:sp>
      <p:pic>
        <p:nvPicPr>
          <p:cNvPr id="4" name="Picture 3"/>
          <p:cNvPicPr>
            <a:picLocks noChangeAspect="1"/>
          </p:cNvPicPr>
          <p:nvPr>
            <p:custDataLst>
              <p:tags r:id="rId3"/>
            </p:custDataLst>
          </p:nvPr>
        </p:nvPicPr>
        <p:blipFill rotWithShape="1">
          <a:blip r:embed="rId11" cstate="print">
            <a:extLst>
              <a:ext uri="{28A0092B-C50C-407E-A947-70E740481C1C}">
                <a14:useLocalDpi xmlns:a14="http://schemas.microsoft.com/office/drawing/2010/main" val="0"/>
              </a:ext>
            </a:extLst>
          </a:blip>
          <a:srcRect l="13743" t="6442" r="13059" b="54007"/>
          <a:stretch/>
        </p:blipFill>
        <p:spPr>
          <a:xfrm>
            <a:off x="2514600" y="4419600"/>
            <a:ext cx="3075098" cy="2492296"/>
          </a:xfrm>
          <a:prstGeom prst="ellipse">
            <a:avLst/>
          </a:prstGeom>
          <a:ln>
            <a:noFill/>
          </a:ln>
          <a:effectLst>
            <a:softEdge rad="112500"/>
          </a:effectLst>
        </p:spPr>
      </p:pic>
      <p:sp>
        <p:nvSpPr>
          <p:cNvPr id="3" name="Content Placeholder 2"/>
          <p:cNvSpPr>
            <a:spLocks noGrp="1"/>
          </p:cNvSpPr>
          <p:nvPr>
            <p:ph idx="1"/>
            <p:custDataLst>
              <p:tags r:id="rId4"/>
            </p:custDataLst>
          </p:nvPr>
        </p:nvSpPr>
        <p:spPr>
          <a:xfrm>
            <a:off x="250108" y="1905000"/>
            <a:ext cx="7674692" cy="4165600"/>
          </a:xfrm>
        </p:spPr>
        <p:txBody>
          <a:bodyPr>
            <a:normAutofit/>
          </a:bodyPr>
          <a:lstStyle/>
          <a:p>
            <a:pPr marL="0" indent="0">
              <a:buNone/>
            </a:pPr>
            <a:r>
              <a:rPr lang="fr-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13. Manque de confiance dans l’évaluation clinique</a:t>
            </a:r>
          </a:p>
          <a:p>
            <a:pPr marL="0" indent="0">
              <a:buNone/>
            </a:pPr>
            <a:r>
              <a:rPr lang="fr-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14. Volonté d’impressionner le superviseur</a:t>
            </a:r>
          </a:p>
          <a:p>
            <a:pPr marL="0" indent="0">
              <a:buNone/>
            </a:pPr>
            <a:r>
              <a:rPr lang="fr-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15. Besoin d’exclure un diagnostic inhabituel</a:t>
            </a:r>
          </a:p>
          <a:p>
            <a:pPr marL="0" indent="0">
              <a:buNone/>
            </a:pPr>
            <a:r>
              <a:rPr lang="fr-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16. Mieux vaut agir que de ne rien faire</a:t>
            </a:r>
          </a:p>
          <a:p>
            <a:pPr marL="0" indent="0">
              <a:buNone/>
            </a:pPr>
            <a:r>
              <a:rPr lang="fr-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17. Curiosité ou volonté d’acquérir de l’expérience</a:t>
            </a:r>
          </a:p>
          <a:p>
            <a:pPr marL="0" indent="0">
              <a:buNone/>
            </a:pPr>
            <a:r>
              <a:rPr lang="fr-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18. Absence de renforcement par rapport à la retenue</a:t>
            </a:r>
            <a:endParaRPr lang="fr-CA" sz="2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Oval 8"/>
          <p:cNvSpPr>
            <a:spLocks noChangeAspect="1"/>
          </p:cNvSpPr>
          <p:nvPr>
            <p:custDataLst>
              <p:tags r:id="rId5"/>
            </p:custDataLst>
          </p:nvPr>
        </p:nvSpPr>
        <p:spPr>
          <a:xfrm>
            <a:off x="5710889" y="5647711"/>
            <a:ext cx="182880" cy="88861"/>
          </a:xfrm>
          <a:prstGeom prst="ellipse">
            <a:avLst/>
          </a:prstGeom>
          <a:noFill/>
          <a:ln w="57150">
            <a:solidFill>
              <a:srgbClr val="414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Rectangle 9"/>
          <p:cNvSpPr/>
          <p:nvPr>
            <p:custDataLst>
              <p:tags r:id="rId6"/>
            </p:custDataLst>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Oval 11"/>
          <p:cNvSpPr/>
          <p:nvPr>
            <p:custDataLst>
              <p:tags r:id="rId7"/>
            </p:custDataLst>
          </p:nvPr>
        </p:nvSpPr>
        <p:spPr>
          <a:xfrm>
            <a:off x="6027635" y="5429168"/>
            <a:ext cx="252198" cy="122542"/>
          </a:xfrm>
          <a:prstGeom prst="ellipse">
            <a:avLst/>
          </a:prstGeom>
          <a:noFill/>
          <a:ln w="57150">
            <a:solidFill>
              <a:srgbClr val="414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3951938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228600"/>
            <a:ext cx="7674692" cy="1287741"/>
          </a:xfrm>
        </p:spPr>
        <p:txBody>
          <a:bodyPr>
            <a:normAutofit/>
          </a:bodyPr>
          <a:lstStyle/>
          <a:p>
            <a:r>
              <a:rPr lang="fr-CA" dirty="0" smtClean="0"/>
              <a:t>Réfléchir, associer, partager</a:t>
            </a:r>
            <a:endParaRPr lang="fr-CA" dirty="0"/>
          </a:p>
        </p:txBody>
      </p:sp>
      <p:sp>
        <p:nvSpPr>
          <p:cNvPr id="3" name="Content Placeholder 2"/>
          <p:cNvSpPr>
            <a:spLocks noGrp="1"/>
          </p:cNvSpPr>
          <p:nvPr>
            <p:ph idx="1"/>
            <p:custDataLst>
              <p:tags r:id="rId2"/>
            </p:custDataLst>
          </p:nvPr>
        </p:nvSpPr>
        <p:spPr>
          <a:xfrm>
            <a:off x="628650" y="1447800"/>
            <a:ext cx="7674692" cy="4165600"/>
          </a:xfrm>
        </p:spPr>
        <p:txBody>
          <a:bodyPr>
            <a:normAutofit/>
          </a:bodyPr>
          <a:lstStyle/>
          <a:p>
            <a:pPr marL="118872" indent="0">
              <a:buNone/>
            </a:pPr>
            <a:endParaRPr lang="fr-CA" sz="3500" dirty="0" smtClean="0">
              <a:solidFill>
                <a:srgbClr val="003152"/>
              </a:solidFill>
            </a:endParaRPr>
          </a:p>
          <a:p>
            <a:pPr marL="118872" indent="0" algn="ctr">
              <a:buNone/>
            </a:pPr>
            <a:r>
              <a:rPr lang="fr-CA" sz="3500" dirty="0" smtClean="0">
                <a:solidFill>
                  <a:srgbClr val="003152"/>
                </a:solidFill>
              </a:rPr>
              <a:t>Réfléchissez à une situation où un patient vous a demandé un examen ou un traitement inutile</a:t>
            </a:r>
          </a:p>
        </p:txBody>
      </p:sp>
      <p:sp>
        <p:nvSpPr>
          <p:cNvPr id="4" name="Rectangle 3"/>
          <p:cNvSpPr/>
          <p:nvPr>
            <p:custDataLst>
              <p:tags r:id="rId3"/>
            </p:custDataLst>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9427" t="5700" r="3415"/>
          <a:stretch/>
        </p:blipFill>
        <p:spPr>
          <a:xfrm>
            <a:off x="2362200" y="3675822"/>
            <a:ext cx="4031674" cy="2908056"/>
          </a:xfrm>
          <a:prstGeom prst="rect">
            <a:avLst/>
          </a:prstGeom>
          <a:ln>
            <a:solidFill>
              <a:schemeClr val="tx1"/>
            </a:solidFill>
          </a:ln>
        </p:spPr>
      </p:pic>
    </p:spTree>
    <p:extLst>
      <p:ext uri="{BB962C8B-B14F-4D97-AF65-F5344CB8AC3E}">
        <p14:creationId xmlns:p14="http://schemas.microsoft.com/office/powerpoint/2010/main" val="455013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b">
            <a:normAutofit/>
          </a:bodyPr>
          <a:lstStyle/>
          <a:p>
            <a:r>
              <a:rPr lang="en-US" sz="6000" dirty="0" err="1" smtClean="0">
                <a:solidFill>
                  <a:srgbClr val="00C1DE"/>
                </a:solidFill>
                <a:effectLst>
                  <a:outerShdw blurRad="50800" dist="38100" dir="5400000" algn="t" rotWithShape="0">
                    <a:prstClr val="black">
                      <a:alpha val="40000"/>
                    </a:prstClr>
                  </a:outerShdw>
                </a:effectLst>
              </a:rPr>
              <a:t>Partie</a:t>
            </a:r>
            <a:r>
              <a:rPr lang="en-US" sz="6000" dirty="0" smtClean="0">
                <a:solidFill>
                  <a:srgbClr val="00C1DE"/>
                </a:solidFill>
                <a:effectLst>
                  <a:outerShdw blurRad="50800" dist="38100" dir="5400000" algn="t" rotWithShape="0">
                    <a:prstClr val="black">
                      <a:alpha val="40000"/>
                    </a:prstClr>
                  </a:outerShdw>
                </a:effectLst>
              </a:rPr>
              <a:t> </a:t>
            </a:r>
            <a:r>
              <a:rPr lang="en-US" sz="6000" dirty="0">
                <a:solidFill>
                  <a:srgbClr val="00C1DE"/>
                </a:solidFill>
                <a:effectLst>
                  <a:outerShdw blurRad="50800" dist="38100" dir="5400000" algn="t" rotWithShape="0">
                    <a:prstClr val="black">
                      <a:alpha val="40000"/>
                    </a:prstClr>
                  </a:outerShdw>
                </a:effectLst>
              </a:rPr>
              <a:t>2</a:t>
            </a:r>
            <a:endParaRPr lang="en-CA" sz="6000" dirty="0">
              <a:solidFill>
                <a:srgbClr val="00C1DE"/>
              </a:solidFill>
              <a:effectLst>
                <a:outerShdw blurRad="50800" dist="38100" dir="5400000" algn="t" rotWithShape="0">
                  <a:prstClr val="black">
                    <a:alpha val="40000"/>
                  </a:prstClr>
                </a:outerShdw>
              </a:effectLst>
            </a:endParaRPr>
          </a:p>
        </p:txBody>
      </p:sp>
      <p:sp>
        <p:nvSpPr>
          <p:cNvPr id="5" name="Subtitle 4"/>
          <p:cNvSpPr>
            <a:spLocks noGrp="1"/>
          </p:cNvSpPr>
          <p:nvPr>
            <p:ph type="body" idx="1"/>
          </p:nvPr>
        </p:nvSpPr>
        <p:spPr>
          <a:xfrm>
            <a:off x="762001" y="4291013"/>
            <a:ext cx="7619999" cy="1500187"/>
          </a:xfrm>
        </p:spPr>
        <p:txBody>
          <a:bodyPr>
            <a:noAutofit/>
          </a:bodyPr>
          <a:lstStyle/>
          <a:p>
            <a:r>
              <a:rPr lang="fr-CA" sz="3500" dirty="0"/>
              <a:t>Cadre de communication adapté aux patients et aux membres de leur famille qui demandent un examen inutile</a:t>
            </a:r>
          </a:p>
        </p:txBody>
      </p:sp>
      <p:sp>
        <p:nvSpPr>
          <p:cNvPr id="6" name="Rectangle 5"/>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06" t="41905" r="39908" b="54401"/>
          <a:stretch/>
        </p:blipFill>
        <p:spPr bwMode="auto">
          <a:xfrm>
            <a:off x="3367089" y="2262248"/>
            <a:ext cx="204311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62000" y="4114800"/>
            <a:ext cx="7543800" cy="2209800"/>
          </a:xfrm>
          <a:prstGeom prst="roundRect">
            <a:avLst/>
          </a:prstGeom>
          <a:noFill/>
          <a:ln w="57150">
            <a:solidFill>
              <a:srgbClr val="00C1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8D5F"/>
              </a:solidFill>
            </a:endParaRPr>
          </a:p>
        </p:txBody>
      </p:sp>
      <p:sp>
        <p:nvSpPr>
          <p:cNvPr id="10" name="Title 1"/>
          <p:cNvSpPr txBox="1">
            <a:spLocks/>
          </p:cNvSpPr>
          <p:nvPr/>
        </p:nvSpPr>
        <p:spPr>
          <a:xfrm>
            <a:off x="1214351" y="304800"/>
            <a:ext cx="6177049" cy="18250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baseline="0">
                <a:solidFill>
                  <a:srgbClr val="093152"/>
                </a:solidFill>
                <a:latin typeface="Verdana" charset="0"/>
                <a:ea typeface="Verdana" charset="0"/>
                <a:cs typeface="Verdana" charset="0"/>
              </a:defRPr>
            </a:lvl1pPr>
          </a:lstStyle>
          <a:p>
            <a:r>
              <a:rPr lang="fr-FR" sz="2800" b="0" i="1" dirty="0">
                <a:solidFill>
                  <a:srgbClr val="BBC7D9"/>
                </a:solidFill>
              </a:rPr>
              <a:t>Communiquer avec les patients et leur famille au sujet des examens et des traitements inutiles sur le plan médical</a:t>
            </a:r>
            <a:endParaRPr lang="en-CA" sz="2800" b="0" i="1" dirty="0">
              <a:solidFill>
                <a:srgbClr val="BBC7D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26377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90600" y="1828800"/>
            <a:ext cx="6858000" cy="1655762"/>
          </a:xfrm>
        </p:spPr>
        <p:txBody>
          <a:bodyPr>
            <a:noAutofit/>
          </a:bodyPr>
          <a:lstStyle/>
          <a:p>
            <a:pPr marL="118872" lvl="0"/>
            <a:r>
              <a:rPr lang="fr-CA" sz="3500" dirty="0">
                <a:solidFill>
                  <a:srgbClr val="003152"/>
                </a:solidFill>
              </a:rPr>
              <a:t>Énumérer les principales compétences en communication qui sont requises pour discuter des examens et des traitements inutiles avec les patients et leur famille</a:t>
            </a:r>
          </a:p>
          <a:p>
            <a:pPr marL="118872" lvl="0" indent="0">
              <a:buNone/>
            </a:pPr>
            <a:endParaRPr lang="en-US" sz="3500" dirty="0">
              <a:solidFill>
                <a:srgbClr val="003152"/>
              </a:solidFill>
            </a:endParaRPr>
          </a:p>
        </p:txBody>
      </p:sp>
      <p:sp>
        <p:nvSpPr>
          <p:cNvPr id="4" name="Rounded Rectangle 3"/>
          <p:cNvSpPr/>
          <p:nvPr/>
        </p:nvSpPr>
        <p:spPr>
          <a:xfrm>
            <a:off x="990600" y="1676400"/>
            <a:ext cx="7162800" cy="3657600"/>
          </a:xfrm>
          <a:prstGeom prst="roundRect">
            <a:avLst/>
          </a:prstGeom>
          <a:noFill/>
          <a:ln w="57150">
            <a:solidFill>
              <a:srgbClr val="00C1DE"/>
            </a:solidFill>
          </a:ln>
          <a:effectLst>
            <a:glow rad="101600">
              <a:srgbClr val="BBC7D9">
                <a:alpha val="60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484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365126"/>
            <a:ext cx="7674692" cy="1287741"/>
          </a:xfrm>
        </p:spPr>
        <p:txBody>
          <a:bodyPr>
            <a:noAutofit/>
          </a:bodyPr>
          <a:lstStyle/>
          <a:p>
            <a:r>
              <a:rPr lang="fr-CA" sz="3500" dirty="0" smtClean="0">
                <a:solidFill>
                  <a:srgbClr val="003152"/>
                </a:solidFill>
              </a:rPr>
              <a:t>Cinq étapes d’une discussion avec les patients et</a:t>
            </a:r>
            <a:r>
              <a:rPr lang="fr-CA" sz="3500" dirty="0" smtClean="0">
                <a:solidFill>
                  <a:srgbClr val="FF0000"/>
                </a:solidFill>
              </a:rPr>
              <a:t> </a:t>
            </a:r>
            <a:r>
              <a:rPr lang="fr-CA" sz="3500" dirty="0" smtClean="0">
                <a:solidFill>
                  <a:srgbClr val="003152"/>
                </a:solidFill>
              </a:rPr>
              <a:t>leur famille</a:t>
            </a:r>
            <a:endParaRPr lang="fr-CA" sz="3500" dirty="0">
              <a:solidFill>
                <a:srgbClr val="003152"/>
              </a:solidFill>
            </a:endParaRPr>
          </a:p>
        </p:txBody>
      </p:sp>
      <p:sp>
        <p:nvSpPr>
          <p:cNvPr id="3" name="Content Placeholder 2"/>
          <p:cNvSpPr>
            <a:spLocks noGrp="1"/>
          </p:cNvSpPr>
          <p:nvPr>
            <p:ph idx="1"/>
            <p:custDataLst>
              <p:tags r:id="rId2"/>
            </p:custDataLst>
          </p:nvPr>
        </p:nvSpPr>
        <p:spPr>
          <a:xfrm>
            <a:off x="628650" y="2006600"/>
            <a:ext cx="7674692" cy="4165600"/>
          </a:xfrm>
        </p:spPr>
        <p:txBody>
          <a:bodyPr>
            <a:normAutofit fontScale="92500" lnSpcReduction="10000"/>
          </a:bodyPr>
          <a:lstStyle/>
          <a:p>
            <a:pPr marL="633222" indent="-514350">
              <a:buFont typeface="+mj-lt"/>
              <a:buAutoNum type="arabicPeriod"/>
            </a:pPr>
            <a:r>
              <a:rPr lang="fr-CA" sz="2400" dirty="0" smtClean="0">
                <a:solidFill>
                  <a:srgbClr val="003152"/>
                </a:solidFill>
              </a:rPr>
              <a:t>Sonder les préoccupations du patient et des membres de sa famille</a:t>
            </a:r>
          </a:p>
          <a:p>
            <a:pPr marL="633222" indent="-514350">
              <a:buFont typeface="+mj-lt"/>
              <a:buAutoNum type="arabicPeriod"/>
            </a:pPr>
            <a:r>
              <a:rPr lang="fr-CA" sz="2400" dirty="0" smtClean="0">
                <a:solidFill>
                  <a:srgbClr val="003152"/>
                </a:solidFill>
              </a:rPr>
              <a:t>Faire preuve d’empathie et reconnaître les préoccupations du patient et de sa famille</a:t>
            </a:r>
          </a:p>
          <a:p>
            <a:pPr marL="633222" indent="-514350">
              <a:buFont typeface="+mj-lt"/>
              <a:buAutoNum type="arabicPeriod"/>
            </a:pPr>
            <a:r>
              <a:rPr lang="fr-CA" sz="2400" dirty="0" smtClean="0">
                <a:solidFill>
                  <a:srgbClr val="003152"/>
                </a:solidFill>
              </a:rPr>
              <a:t>Favoriser la prise de décision partagée</a:t>
            </a:r>
          </a:p>
          <a:p>
            <a:pPr marL="1033272" lvl="1" indent="-514350">
              <a:buFont typeface="+mj-lt"/>
              <a:buAutoNum type="alphaLcPeriod"/>
            </a:pPr>
            <a:r>
              <a:rPr lang="fr-CA" sz="2000" dirty="0" smtClean="0">
                <a:solidFill>
                  <a:srgbClr val="003152"/>
                </a:solidFill>
              </a:rPr>
              <a:t>Discuter les risques et les bienfaits</a:t>
            </a:r>
          </a:p>
          <a:p>
            <a:pPr marL="1033272" lvl="1" indent="-514350">
              <a:buFont typeface="+mj-lt"/>
              <a:buAutoNum type="alphaLcPeriod"/>
            </a:pPr>
            <a:r>
              <a:rPr lang="fr-CA" sz="2000" dirty="0" smtClean="0">
                <a:solidFill>
                  <a:srgbClr val="003152"/>
                </a:solidFill>
              </a:rPr>
              <a:t>Rassurer le patient et sa famille à l’aide de renseignements sur la santé et d’outils d’aide à la décision</a:t>
            </a:r>
          </a:p>
          <a:p>
            <a:pPr marL="1033272" lvl="1" indent="-514350">
              <a:buFont typeface="+mj-lt"/>
              <a:buAutoNum type="alphaLcPeriod"/>
            </a:pPr>
            <a:r>
              <a:rPr lang="fr-CA" sz="2000" dirty="0" smtClean="0">
                <a:solidFill>
                  <a:srgbClr val="003152"/>
                </a:solidFill>
              </a:rPr>
              <a:t>Appuyer les points importants par des informations écrites</a:t>
            </a:r>
          </a:p>
          <a:p>
            <a:pPr marL="118872" indent="0">
              <a:buNone/>
            </a:pPr>
            <a:r>
              <a:rPr lang="fr-CA" sz="2400" dirty="0" smtClean="0">
                <a:solidFill>
                  <a:srgbClr val="003152"/>
                </a:solidFill>
              </a:rPr>
              <a:t>4. Fournir des recommandations claires</a:t>
            </a:r>
          </a:p>
          <a:p>
            <a:pPr marL="118872" indent="0">
              <a:buNone/>
            </a:pPr>
            <a:r>
              <a:rPr lang="fr-CA" sz="2400" dirty="0" smtClean="0">
                <a:solidFill>
                  <a:srgbClr val="003152"/>
                </a:solidFill>
              </a:rPr>
              <a:t>5. Convenir d’un plan d’action et le consigner</a:t>
            </a:r>
            <a:endParaRPr lang="fr-CA" sz="2400" dirty="0">
              <a:solidFill>
                <a:srgbClr val="003152"/>
              </a:solidFill>
            </a:endParaRPr>
          </a:p>
        </p:txBody>
      </p:sp>
      <p:sp>
        <p:nvSpPr>
          <p:cNvPr id="4" name="Rectangle 3"/>
          <p:cNvSpPr/>
          <p:nvPr>
            <p:custDataLst>
              <p:tags r:id="rId3"/>
            </p:custDataLst>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232148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0842" y="278041"/>
            <a:ext cx="7886700" cy="1019537"/>
          </a:xfrm>
        </p:spPr>
        <p:txBody>
          <a:bodyPr/>
          <a:lstStyle/>
          <a:p>
            <a:r>
              <a:rPr lang="fr-CA" dirty="0" smtClean="0">
                <a:solidFill>
                  <a:srgbClr val="003152"/>
                </a:solidFill>
                <a:latin typeface="Verdana" panose="020B0604030504040204" pitchFamily="34" charset="0"/>
                <a:ea typeface="Verdana" panose="020B0604030504040204" pitchFamily="34" charset="0"/>
                <a:cs typeface="Verdana" panose="020B0604030504040204" pitchFamily="34" charset="0"/>
              </a:rPr>
              <a:t>Objectifs</a:t>
            </a:r>
            <a:endParaRPr lang="fr-CA"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custDataLst>
              <p:tags r:id="rId2"/>
            </p:custDataLst>
          </p:nvPr>
        </p:nvSpPr>
        <p:spPr>
          <a:xfrm>
            <a:off x="559637" y="1969616"/>
            <a:ext cx="8257167" cy="5534555"/>
          </a:xfrm>
        </p:spPr>
        <p:txBody>
          <a:bodyPr>
            <a:normAutofit/>
          </a:bodyPr>
          <a:lstStyle/>
          <a:p>
            <a:pPr marL="0" indent="0">
              <a:buNone/>
            </a:pPr>
            <a:r>
              <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À la fin de ce module, les stagiaires seront en mesure de :</a:t>
            </a:r>
          </a:p>
          <a:p>
            <a:pPr marL="457200" indent="-457200">
              <a:buFont typeface="+mj-lt"/>
              <a:buAutoNum type="arabicPeriod"/>
            </a:pPr>
            <a:r>
              <a:rPr lang="fr-CA" sz="2000" dirty="0" smtClean="0"/>
              <a:t>Reconnaître </a:t>
            </a:r>
            <a:r>
              <a:rPr lang="fr-CA" sz="2000" dirty="0"/>
              <a:t>que les demandes d’examens ou de traitements inutiles de la part des patients et de leur famille constituent une des causes de la surutilisation des ressources.</a:t>
            </a:r>
            <a:endParaRPr lang="en-CA" sz="2000" dirty="0"/>
          </a:p>
          <a:p>
            <a:pPr marL="576072" lvl="0" indent="-457200">
              <a:buFont typeface="+mj-lt"/>
              <a:buAutoNum type="arabicPeriod"/>
            </a:pPr>
            <a:r>
              <a:rPr lang="fr-CA" sz="2000" dirty="0" smtClean="0">
                <a:solidFill>
                  <a:srgbClr val="003152"/>
                </a:solidFill>
              </a:rPr>
              <a:t>décrire </a:t>
            </a:r>
            <a:r>
              <a:rPr lang="fr-CA" sz="2000" dirty="0" smtClean="0">
                <a:solidFill>
                  <a:srgbClr val="003152"/>
                </a:solidFill>
              </a:rPr>
              <a:t>les principales compétences en communication qui sont requises pour discuter des examens et des traitements inutiles avec </a:t>
            </a:r>
            <a:r>
              <a:rPr lang="fr-CA" sz="2000" dirty="0">
                <a:solidFill>
                  <a:srgbClr val="003152"/>
                </a:solidFill>
              </a:rPr>
              <a:t>les patients et </a:t>
            </a:r>
            <a:r>
              <a:rPr lang="fr-CA" sz="2000" dirty="0" smtClean="0">
                <a:solidFill>
                  <a:srgbClr val="003152"/>
                </a:solidFill>
              </a:rPr>
              <a:t>leur famille;</a:t>
            </a:r>
          </a:p>
          <a:p>
            <a:pPr marL="633222" lvl="0" indent="-514350">
              <a:buAutoNum type="arabicPeriod"/>
            </a:pPr>
            <a:r>
              <a:rPr lang="fr-CA" sz="2000" dirty="0">
                <a:solidFill>
                  <a:srgbClr val="003152"/>
                </a:solidFill>
              </a:rPr>
              <a:t>s</a:t>
            </a:r>
            <a:r>
              <a:rPr lang="fr-CA" sz="2000" dirty="0" smtClean="0">
                <a:solidFill>
                  <a:srgbClr val="003152"/>
                </a:solidFill>
              </a:rPr>
              <a:t>uivre un cadre de communication pour discuter des examens et des traitements inutiles avec </a:t>
            </a:r>
            <a:r>
              <a:rPr lang="fr-CA" sz="2000" dirty="0">
                <a:solidFill>
                  <a:srgbClr val="003152"/>
                </a:solidFill>
              </a:rPr>
              <a:t>les patients et </a:t>
            </a:r>
            <a:r>
              <a:rPr lang="fr-CA" sz="2000" dirty="0" smtClean="0">
                <a:solidFill>
                  <a:srgbClr val="003152"/>
                </a:solidFill>
              </a:rPr>
              <a:t>leur famille.</a:t>
            </a:r>
            <a:endParaRPr lang="fr-CA" sz="2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custDataLst>
              <p:tags r:id="rId3"/>
            </p:custDataLst>
          </p:nvPr>
        </p:nvPicPr>
        <p:blipFill rotWithShape="1">
          <a:blip r:embed="rId7">
            <a:extLst>
              <a:ext uri="{28A0092B-C50C-407E-A947-70E740481C1C}">
                <a14:useLocalDpi xmlns:a14="http://schemas.microsoft.com/office/drawing/2010/main" val="0"/>
              </a:ext>
            </a:extLst>
          </a:blip>
          <a:srcRect r="27109"/>
          <a:stretch/>
        </p:blipFill>
        <p:spPr>
          <a:xfrm>
            <a:off x="2335287" y="6219644"/>
            <a:ext cx="2460999" cy="612187"/>
          </a:xfrm>
          <a:prstGeom prst="rect">
            <a:avLst/>
          </a:prstGeom>
        </p:spPr>
      </p:pic>
      <p:pic>
        <p:nvPicPr>
          <p:cNvPr id="6" name="Picture 2" descr="C:\Users\mboyer\Desktop\cwc-fr-logo.png"/>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876800" y="6022073"/>
            <a:ext cx="1371600" cy="60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2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custDataLst>
              <p:tags r:id="rId1"/>
            </p:custDataLst>
          </p:nvPr>
        </p:nvSpPr>
        <p:spPr>
          <a:xfrm>
            <a:off x="628650" y="1434353"/>
            <a:ext cx="7886700" cy="40699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dirty="0"/>
          </a:p>
        </p:txBody>
      </p:sp>
      <p:sp>
        <p:nvSpPr>
          <p:cNvPr id="5" name="Content Placeholder 2"/>
          <p:cNvSpPr txBox="1">
            <a:spLocks/>
          </p:cNvSpPr>
          <p:nvPr>
            <p:custDataLst>
              <p:tags r:id="rId2"/>
            </p:custDataLst>
          </p:nvPr>
        </p:nvSpPr>
        <p:spPr>
          <a:xfrm>
            <a:off x="628650" y="1967753"/>
            <a:ext cx="7886700" cy="47378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Tenir compte des valeurs du patient</a:t>
            </a:r>
            <a:br>
              <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br>
            <a:endPar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a:p>
            <a:endPar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a:p>
            <a:r>
              <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Inclure le patient dans le processus décisionnel</a:t>
            </a:r>
          </a:p>
          <a:p>
            <a:endPar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a:p>
            <a:endPar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a:p>
            <a:r>
              <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Sonder les préoccupations du patient</a:t>
            </a:r>
            <a:endParaRPr lang="fr-CA" sz="24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custDataLst>
              <p:tags r:id="rId3"/>
            </p:custDataLst>
          </p:nvPr>
        </p:nvSpPr>
        <p:spPr>
          <a:xfrm>
            <a:off x="1447800" y="2416314"/>
            <a:ext cx="6384471" cy="707886"/>
          </a:xfrm>
          <a:prstGeom prst="rect">
            <a:avLst/>
          </a:prstGeom>
          <a:noFill/>
        </p:spPr>
        <p:txBody>
          <a:bodyPr wrap="square" rtlCol="0">
            <a:spAutoFit/>
          </a:bodyPr>
          <a:lstStyle/>
          <a:p>
            <a:pPr algn="ctr"/>
            <a:r>
              <a:rPr lang="fr-CA" sz="2000" b="1" i="1" dirty="0" smtClean="0">
                <a:solidFill>
                  <a:srgbClr val="557FA6"/>
                </a:solidFill>
                <a:latin typeface="Verdana" panose="020B0604030504040204" pitchFamily="34" charset="0"/>
                <a:ea typeface="Verdana" panose="020B0604030504040204" pitchFamily="34" charset="0"/>
                <a:cs typeface="Verdana" panose="020B0604030504040204" pitchFamily="34" charset="0"/>
              </a:rPr>
              <a:t>« Qu’est-ce qui importe le plus quand il est question de votre santé? »</a:t>
            </a:r>
            <a:endParaRPr lang="fr-CA" sz="2000" b="1" i="1" dirty="0">
              <a:solidFill>
                <a:srgbClr val="557FA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custDataLst>
              <p:tags r:id="rId4"/>
            </p:custDataLst>
          </p:nvPr>
        </p:nvSpPr>
        <p:spPr>
          <a:xfrm>
            <a:off x="1219200" y="3787914"/>
            <a:ext cx="6384471" cy="707886"/>
          </a:xfrm>
          <a:prstGeom prst="rect">
            <a:avLst/>
          </a:prstGeom>
          <a:noFill/>
        </p:spPr>
        <p:txBody>
          <a:bodyPr wrap="square" rtlCol="0">
            <a:spAutoFit/>
          </a:bodyPr>
          <a:lstStyle>
            <a:defPPr>
              <a:defRPr lang="en-US"/>
            </a:defPPr>
            <a:lvl1pPr algn="ctr">
              <a:defRPr sz="2000" b="1" i="1">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fr-CA" dirty="0" smtClean="0">
                <a:solidFill>
                  <a:srgbClr val="557FA6"/>
                </a:solidFill>
              </a:rPr>
              <a:t>« À votre avis, quelle option vous conviendrait le mieux? »</a:t>
            </a:r>
            <a:endParaRPr lang="fr-CA" dirty="0">
              <a:solidFill>
                <a:srgbClr val="557FA6"/>
              </a:solidFill>
            </a:endParaRPr>
          </a:p>
        </p:txBody>
      </p:sp>
      <p:sp>
        <p:nvSpPr>
          <p:cNvPr id="7" name="TextBox 6"/>
          <p:cNvSpPr txBox="1"/>
          <p:nvPr>
            <p:custDataLst>
              <p:tags r:id="rId5"/>
            </p:custDataLst>
          </p:nvPr>
        </p:nvSpPr>
        <p:spPr>
          <a:xfrm>
            <a:off x="1464129" y="5105400"/>
            <a:ext cx="6384471" cy="707886"/>
          </a:xfrm>
          <a:prstGeom prst="rect">
            <a:avLst/>
          </a:prstGeom>
          <a:noFill/>
        </p:spPr>
        <p:txBody>
          <a:bodyPr wrap="square" rtlCol="0">
            <a:spAutoFit/>
          </a:bodyPr>
          <a:lstStyle>
            <a:defPPr>
              <a:defRPr lang="en-US"/>
            </a:defPPr>
            <a:lvl1pPr algn="ctr">
              <a:defRPr sz="2000" b="1" i="1">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fr-CA" dirty="0" smtClean="0">
                <a:solidFill>
                  <a:srgbClr val="557FA6"/>
                </a:solidFill>
              </a:rPr>
              <a:t>« Qu’est-ce qui vous préoccupe le plus aujourd’hui? »</a:t>
            </a:r>
            <a:endParaRPr lang="fr-CA" dirty="0">
              <a:solidFill>
                <a:srgbClr val="557FA6"/>
              </a:solidFill>
            </a:endParaRPr>
          </a:p>
        </p:txBody>
      </p:sp>
      <p:sp>
        <p:nvSpPr>
          <p:cNvPr id="10" name="Title 9"/>
          <p:cNvSpPr>
            <a:spLocks noGrp="1"/>
          </p:cNvSpPr>
          <p:nvPr>
            <p:ph type="title"/>
            <p:custDataLst>
              <p:tags r:id="rId6"/>
            </p:custDataLst>
          </p:nvPr>
        </p:nvSpPr>
        <p:spPr>
          <a:xfrm>
            <a:off x="609600" y="228600"/>
            <a:ext cx="7905750" cy="1287741"/>
          </a:xfrm>
        </p:spPr>
        <p:txBody>
          <a:bodyPr>
            <a:normAutofit/>
          </a:bodyPr>
          <a:lstStyle/>
          <a:p>
            <a:r>
              <a:rPr lang="fr-CA" dirty="0" smtClean="0"/>
              <a:t>1. Sonder les préoccupations du patient</a:t>
            </a:r>
            <a:endParaRPr lang="fr-CA" dirty="0"/>
          </a:p>
        </p:txBody>
      </p:sp>
      <p:sp>
        <p:nvSpPr>
          <p:cNvPr id="13" name="Rectangle 12"/>
          <p:cNvSpPr/>
          <p:nvPr>
            <p:custDataLst>
              <p:tags r:id="rId7"/>
            </p:custDataLst>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784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custDataLst>
              <p:tags r:id="rId1"/>
            </p:custDataLst>
          </p:nvPr>
        </p:nvSpPr>
        <p:spPr>
          <a:xfrm>
            <a:off x="-4495800" y="-381893"/>
            <a:ext cx="4495800" cy="3416320"/>
          </a:xfrm>
          <a:prstGeom prst="rect">
            <a:avLst/>
          </a:prstGeom>
        </p:spPr>
        <p:txBody>
          <a:bodyPr wrap="square">
            <a:spAutoFit/>
          </a:bodyPr>
          <a:lstStyle/>
          <a:p>
            <a:endParaRPr lang="en-US" dirty="0"/>
          </a:p>
          <a:p>
            <a:endParaRPr lang="en-US" dirty="0"/>
          </a:p>
          <a:p>
            <a:r>
              <a:rPr lang="en-US" dirty="0" smtClean="0"/>
              <a:t> </a:t>
            </a:r>
            <a:endParaRPr lang="en-US" dirty="0"/>
          </a:p>
          <a:p>
            <a:r>
              <a:rPr lang="en-US" dirty="0" smtClean="0"/>
              <a:t> </a:t>
            </a:r>
            <a:endParaRPr lang="en-US" dirty="0"/>
          </a:p>
          <a:p>
            <a:endParaRPr lang="en-US" dirty="0"/>
          </a:p>
          <a:p>
            <a:r>
              <a:rPr lang="en-US" dirty="0" smtClean="0"/>
              <a:t> </a:t>
            </a:r>
            <a:endParaRPr lang="en-US" dirty="0"/>
          </a:p>
          <a:p>
            <a:endParaRPr lang="en-US" dirty="0"/>
          </a:p>
          <a:p>
            <a:endParaRPr lang="en-US" dirty="0"/>
          </a:p>
          <a:p>
            <a:endParaRPr lang="en-US" dirty="0"/>
          </a:p>
          <a:p>
            <a:r>
              <a:rPr lang="en-US" dirty="0" smtClean="0"/>
              <a:t> </a:t>
            </a:r>
            <a:endParaRPr lang="en-US" dirty="0"/>
          </a:p>
          <a:p>
            <a:r>
              <a:rPr lang="en-US" dirty="0" smtClean="0"/>
              <a:t> </a:t>
            </a:r>
            <a:endParaRPr lang="en-US" dirty="0"/>
          </a:p>
          <a:p>
            <a:endParaRPr lang="en-US" dirty="0"/>
          </a:p>
        </p:txBody>
      </p:sp>
      <p:graphicFrame>
        <p:nvGraphicFramePr>
          <p:cNvPr id="11" name="Table 10"/>
          <p:cNvGraphicFramePr>
            <a:graphicFrameLocks noGrp="1"/>
          </p:cNvGraphicFramePr>
          <p:nvPr>
            <p:custDataLst>
              <p:tags r:id="rId2"/>
            </p:custDataLst>
            <p:extLst>
              <p:ext uri="{D42A27DB-BD31-4B8C-83A1-F6EECF244321}">
                <p14:modId xmlns:p14="http://schemas.microsoft.com/office/powerpoint/2010/main" val="2727322123"/>
              </p:ext>
            </p:extLst>
          </p:nvPr>
        </p:nvGraphicFramePr>
        <p:xfrm>
          <a:off x="457200" y="1981200"/>
          <a:ext cx="7924800" cy="3576320"/>
        </p:xfrm>
        <a:graphic>
          <a:graphicData uri="http://schemas.openxmlformats.org/drawingml/2006/table">
            <a:tbl>
              <a:tblPr firstRow="1" bandRow="1">
                <a:tableStyleId>{5C22544A-7EE6-4342-B048-85BDC9FD1C3A}</a:tableStyleId>
              </a:tblPr>
              <a:tblGrid>
                <a:gridCol w="3581400"/>
                <a:gridCol w="4343400"/>
              </a:tblGrid>
              <a:tr h="370840">
                <a:tc>
                  <a:txBody>
                    <a:bodyPr/>
                    <a:lstStyle/>
                    <a:p>
                      <a:r>
                        <a:rPr lang="fr-CA"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Capacité d’empathie</a:t>
                      </a:r>
                    </a:p>
                  </a:txBody>
                  <a:tcPr>
                    <a:solidFill>
                      <a:srgbClr val="557FA6">
                        <a:alpha val="60392"/>
                      </a:srgbClr>
                    </a:solidFill>
                  </a:tcPr>
                </a:tc>
                <a:tc>
                  <a:txBody>
                    <a:bodyPr/>
                    <a:lstStyle/>
                    <a:p>
                      <a:r>
                        <a:rPr lang="fr-CA"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Exemple</a:t>
                      </a:r>
                    </a:p>
                  </a:txBody>
                  <a:tcPr>
                    <a:solidFill>
                      <a:srgbClr val="557FA6">
                        <a:alpha val="60392"/>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Communication non verbale </a:t>
                      </a:r>
                    </a:p>
                  </a:txBody>
                  <a:tcPr>
                    <a:solidFill>
                      <a:srgbClr val="BBC7D9">
                        <a:alpha val="6039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Contact</a:t>
                      </a:r>
                      <a:r>
                        <a:rPr lang="fr-CA" baseline="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visuel, hochement de la tête</a:t>
                      </a:r>
                      <a:endParaRPr lang="fr-CA"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BBC7D9">
                        <a:alpha val="60392"/>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noProof="0" dirty="0" smtClean="0">
                          <a:latin typeface="Verdana" panose="020B0604030504040204" pitchFamily="34" charset="0"/>
                          <a:ea typeface="Verdana" panose="020B0604030504040204" pitchFamily="34" charset="0"/>
                          <a:cs typeface="Verdana" panose="020B0604030504040204" pitchFamily="34" charset="0"/>
                        </a:rPr>
                        <a:t>Réflexion</a:t>
                      </a:r>
                    </a:p>
                  </a:txBody>
                  <a:tcPr>
                    <a:solidFill>
                      <a:srgbClr val="BBC7D9">
                        <a:alpha val="6039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noProof="0" dirty="0" smtClean="0">
                          <a:latin typeface="Verdana" panose="020B0604030504040204" pitchFamily="34" charset="0"/>
                          <a:ea typeface="Verdana" panose="020B0604030504040204" pitchFamily="34" charset="0"/>
                          <a:cs typeface="Verdana" panose="020B0604030504040204" pitchFamily="34" charset="0"/>
                        </a:rPr>
                        <a:t>« Je vois que vous êtes bouleversé </a:t>
                      </a:r>
                      <a:r>
                        <a:rPr lang="fr-CA" b="0" baseline="0" noProof="0" dirty="0" smtClean="0">
                          <a:latin typeface="Verdana" panose="020B0604030504040204" pitchFamily="34" charset="0"/>
                          <a:ea typeface="Verdana" panose="020B0604030504040204" pitchFamily="34" charset="0"/>
                          <a:cs typeface="Verdana" panose="020B0604030504040204" pitchFamily="34" charset="0"/>
                        </a:rPr>
                        <a:t>par cette situation. » </a:t>
                      </a:r>
                      <a:endParaRPr lang="fr-CA" b="0" noProof="0" dirty="0" smtClean="0">
                        <a:latin typeface="Verdana" panose="020B0604030504040204" pitchFamily="34" charset="0"/>
                        <a:ea typeface="Verdana" panose="020B0604030504040204" pitchFamily="34" charset="0"/>
                        <a:cs typeface="Verdana" panose="020B0604030504040204" pitchFamily="34" charset="0"/>
                      </a:endParaRPr>
                    </a:p>
                  </a:txBody>
                  <a:tcPr>
                    <a:solidFill>
                      <a:srgbClr val="BBC7D9">
                        <a:alpha val="60392"/>
                      </a:srgbClr>
                    </a:solidFill>
                  </a:tcPr>
                </a:tc>
              </a:tr>
              <a:tr h="787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noProof="0" dirty="0" smtClean="0">
                          <a:latin typeface="Verdana" panose="020B0604030504040204" pitchFamily="34" charset="0"/>
                          <a:ea typeface="Verdana" panose="020B0604030504040204" pitchFamily="34" charset="0"/>
                          <a:cs typeface="Verdana" panose="020B0604030504040204" pitchFamily="34" charset="0"/>
                        </a:rPr>
                        <a:t>Légitimation</a:t>
                      </a:r>
                    </a:p>
                    <a:p>
                      <a:endParaRPr lang="fr-CA" b="0" noProof="0" dirty="0" smtClean="0">
                        <a:latin typeface="Verdana" panose="020B0604030504040204" pitchFamily="34" charset="0"/>
                        <a:ea typeface="Verdana" panose="020B0604030504040204" pitchFamily="34" charset="0"/>
                        <a:cs typeface="Verdana" panose="020B0604030504040204" pitchFamily="34" charset="0"/>
                      </a:endParaRPr>
                    </a:p>
                  </a:txBody>
                  <a:tcPr>
                    <a:solidFill>
                      <a:srgbClr val="BBC7D9">
                        <a:alpha val="6039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noProof="0" dirty="0" smtClean="0">
                          <a:latin typeface="Verdana" panose="020B0604030504040204" pitchFamily="34" charset="0"/>
                          <a:ea typeface="Verdana" panose="020B0604030504040204" pitchFamily="34" charset="0"/>
                          <a:cs typeface="Verdana" panose="020B0604030504040204" pitchFamily="34" charset="0"/>
                        </a:rPr>
                        <a:t>« Il est normal que</a:t>
                      </a:r>
                      <a:r>
                        <a:rPr lang="fr-CA" b="0" baseline="0" noProof="0" dirty="0" smtClean="0">
                          <a:latin typeface="Verdana" panose="020B0604030504040204" pitchFamily="34" charset="0"/>
                          <a:ea typeface="Verdana" panose="020B0604030504040204" pitchFamily="34" charset="0"/>
                          <a:cs typeface="Verdana" panose="020B0604030504040204" pitchFamily="34" charset="0"/>
                        </a:rPr>
                        <a:t> vous vous sentiez ainsi dans les circonstances. »</a:t>
                      </a:r>
                      <a:endParaRPr lang="fr-CA" b="0" noProof="0" dirty="0" smtClean="0">
                        <a:latin typeface="Verdana" panose="020B0604030504040204" pitchFamily="34" charset="0"/>
                        <a:ea typeface="Verdana" panose="020B0604030504040204" pitchFamily="34" charset="0"/>
                        <a:cs typeface="Verdana" panose="020B0604030504040204" pitchFamily="34" charset="0"/>
                      </a:endParaRPr>
                    </a:p>
                  </a:txBody>
                  <a:tcPr>
                    <a:solidFill>
                      <a:srgbClr val="BBC7D9">
                        <a:alpha val="60392"/>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noProof="0" dirty="0" smtClean="0">
                          <a:latin typeface="Verdana" panose="020B0604030504040204" pitchFamily="34" charset="0"/>
                          <a:ea typeface="Verdana" panose="020B0604030504040204" pitchFamily="34" charset="0"/>
                          <a:cs typeface="Verdana" panose="020B0604030504040204" pitchFamily="34" charset="0"/>
                        </a:rPr>
                        <a:t>Silence attentif</a:t>
                      </a:r>
                    </a:p>
                  </a:txBody>
                  <a:tcPr>
                    <a:solidFill>
                      <a:srgbClr val="BBC7D9">
                        <a:alpha val="60392"/>
                      </a:srgbClr>
                    </a:solidFill>
                  </a:tcPr>
                </a:tc>
                <a:tc>
                  <a:txBody>
                    <a:bodyPr/>
                    <a:lstStyle/>
                    <a:p>
                      <a:endParaRPr lang="fr-CA" b="0" noProof="0" dirty="0" smtClean="0">
                        <a:latin typeface="Verdana" panose="020B0604030504040204" pitchFamily="34" charset="0"/>
                        <a:ea typeface="Verdana" panose="020B0604030504040204" pitchFamily="34" charset="0"/>
                        <a:cs typeface="Verdana" panose="020B0604030504040204" pitchFamily="34" charset="0"/>
                      </a:endParaRPr>
                    </a:p>
                  </a:txBody>
                  <a:tcPr>
                    <a:solidFill>
                      <a:srgbClr val="BBC7D9">
                        <a:alpha val="60392"/>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noProof="0" dirty="0" smtClean="0">
                          <a:latin typeface="Verdana" panose="020B0604030504040204" pitchFamily="34" charset="0"/>
                          <a:ea typeface="Verdana" panose="020B0604030504040204" pitchFamily="34" charset="0"/>
                          <a:cs typeface="Verdana" panose="020B0604030504040204" pitchFamily="34" charset="0"/>
                        </a:rPr>
                        <a:t>Énoncé de partenariat</a:t>
                      </a:r>
                    </a:p>
                    <a:p>
                      <a:endParaRPr lang="fr-CA" b="0" noProof="0" dirty="0">
                        <a:latin typeface="Verdana" panose="020B0604030504040204" pitchFamily="34" charset="0"/>
                        <a:ea typeface="Verdana" panose="020B0604030504040204" pitchFamily="34" charset="0"/>
                        <a:cs typeface="Verdana" panose="020B0604030504040204" pitchFamily="34" charset="0"/>
                      </a:endParaRPr>
                    </a:p>
                  </a:txBody>
                  <a:tcPr>
                    <a:solidFill>
                      <a:srgbClr val="BBC7D9">
                        <a:alpha val="6039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noProof="0" dirty="0" smtClean="0">
                          <a:latin typeface="Verdana" panose="020B0604030504040204" pitchFamily="34" charset="0"/>
                          <a:ea typeface="Verdana" panose="020B0604030504040204" pitchFamily="34" charset="0"/>
                          <a:cs typeface="Verdana" panose="020B0604030504040204" pitchFamily="34" charset="0"/>
                        </a:rPr>
                        <a:t>« Nous travaillerons ensemble pour vous aider à vous sentir</a:t>
                      </a:r>
                      <a:r>
                        <a:rPr lang="fr-CA" b="0" baseline="0" noProof="0" dirty="0" smtClean="0">
                          <a:latin typeface="Verdana" panose="020B0604030504040204" pitchFamily="34" charset="0"/>
                          <a:ea typeface="Verdana" panose="020B0604030504040204" pitchFamily="34" charset="0"/>
                          <a:cs typeface="Verdana" panose="020B0604030504040204" pitchFamily="34" charset="0"/>
                        </a:rPr>
                        <a:t> mieux. »</a:t>
                      </a:r>
                      <a:r>
                        <a:rPr lang="fr-CA" b="0" noProof="0" dirty="0" smtClean="0">
                          <a:latin typeface="Verdana" panose="020B0604030504040204" pitchFamily="34" charset="0"/>
                          <a:ea typeface="Verdana" panose="020B0604030504040204" pitchFamily="34" charset="0"/>
                          <a:cs typeface="Verdana" panose="020B0604030504040204" pitchFamily="34" charset="0"/>
                        </a:rPr>
                        <a:t> </a:t>
                      </a:r>
                    </a:p>
                  </a:txBody>
                  <a:tcPr>
                    <a:solidFill>
                      <a:srgbClr val="BBC7D9">
                        <a:alpha val="60392"/>
                      </a:srgbClr>
                    </a:solidFill>
                  </a:tcPr>
                </a:tc>
              </a:tr>
            </a:tbl>
          </a:graphicData>
        </a:graphic>
      </p:graphicFrame>
      <p:sp>
        <p:nvSpPr>
          <p:cNvPr id="8" name="TextBox 7"/>
          <p:cNvSpPr txBox="1"/>
          <p:nvPr>
            <p:custDataLst>
              <p:tags r:id="rId3"/>
            </p:custDataLst>
          </p:nvPr>
        </p:nvSpPr>
        <p:spPr>
          <a:xfrm>
            <a:off x="5555411" y="6553200"/>
            <a:ext cx="3588589" cy="307777"/>
          </a:xfrm>
          <a:prstGeom prst="rect">
            <a:avLst/>
          </a:prstGeom>
          <a:noFill/>
        </p:spPr>
        <p:txBody>
          <a:bodyPr wrap="square" rtlCol="0">
            <a:spAutoFit/>
          </a:bodyPr>
          <a:lstStyle/>
          <a:p>
            <a:pPr algn="r"/>
            <a:r>
              <a:rPr lang="fr-CA" sz="1400" i="1" dirty="0" err="1" smtClean="0">
                <a:solidFill>
                  <a:srgbClr val="003152"/>
                </a:solidFill>
                <a:latin typeface="Verdana" panose="020B0604030504040204" pitchFamily="34" charset="0"/>
                <a:ea typeface="Verdana" panose="020B0604030504040204" pitchFamily="34" charset="0"/>
                <a:cs typeface="Verdana" panose="020B0604030504040204" pitchFamily="34" charset="0"/>
              </a:rPr>
              <a:t>Choosing</a:t>
            </a:r>
            <a:r>
              <a:rPr lang="fr-CA" sz="14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 </a:t>
            </a:r>
            <a:r>
              <a:rPr lang="fr-CA" sz="1400" i="1" dirty="0" err="1" smtClean="0">
                <a:solidFill>
                  <a:srgbClr val="003152"/>
                </a:solidFill>
                <a:latin typeface="Verdana" panose="020B0604030504040204" pitchFamily="34" charset="0"/>
                <a:ea typeface="Verdana" panose="020B0604030504040204" pitchFamily="34" charset="0"/>
                <a:cs typeface="Verdana" panose="020B0604030504040204" pitchFamily="34" charset="0"/>
              </a:rPr>
              <a:t>Wisely</a:t>
            </a:r>
            <a:r>
              <a:rPr lang="fr-CA" sz="14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 2017</a:t>
            </a:r>
            <a:r>
              <a:rPr lang="fr-CA" sz="1400" i="1" baseline="30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a:t>
            </a:r>
            <a:endParaRPr lang="fr-CA" sz="140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Choosing Wisely – Promoting conversations between providers and patients"/>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162800" y="5601436"/>
            <a:ext cx="1828800" cy="932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5"/>
            </p:custDataLst>
          </p:nvPr>
        </p:nvSpPr>
        <p:spPr>
          <a:xfrm>
            <a:off x="198648" y="152401"/>
            <a:ext cx="8107152" cy="914400"/>
          </a:xfrm>
        </p:spPr>
        <p:txBody>
          <a:bodyPr>
            <a:normAutofit/>
          </a:bodyPr>
          <a:lstStyle/>
          <a:p>
            <a:pPr algn="ctr"/>
            <a:r>
              <a:rPr lang="fr-CA" dirty="0" smtClean="0"/>
              <a:t>2. Faire preuve d’empathie</a:t>
            </a:r>
            <a:endParaRPr lang="fr-CA" dirty="0"/>
          </a:p>
        </p:txBody>
      </p:sp>
      <p:sp>
        <p:nvSpPr>
          <p:cNvPr id="14" name="Rectangle 13"/>
          <p:cNvSpPr/>
          <p:nvPr>
            <p:custDataLst>
              <p:tags r:id="rId6"/>
            </p:custDataLst>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062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custDataLst>
              <p:tags r:id="rId1"/>
            </p:custDataLst>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le 1"/>
          <p:cNvSpPr txBox="1">
            <a:spLocks/>
          </p:cNvSpPr>
          <p:nvPr>
            <p:custDataLst>
              <p:tags r:id="rId2"/>
            </p:custDataLst>
          </p:nvPr>
        </p:nvSpPr>
        <p:spPr>
          <a:xfrm>
            <a:off x="638886" y="152400"/>
            <a:ext cx="7886700" cy="7464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CA" sz="4000" dirty="0"/>
          </a:p>
        </p:txBody>
      </p:sp>
      <p:sp>
        <p:nvSpPr>
          <p:cNvPr id="3" name="Content Placeholder 2"/>
          <p:cNvSpPr txBox="1">
            <a:spLocks/>
          </p:cNvSpPr>
          <p:nvPr>
            <p:custDataLst>
              <p:tags r:id="rId3"/>
            </p:custDataLst>
          </p:nvPr>
        </p:nvSpPr>
        <p:spPr>
          <a:xfrm>
            <a:off x="628650" y="1434353"/>
            <a:ext cx="7886700" cy="40699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dirty="0"/>
          </a:p>
        </p:txBody>
      </p:sp>
      <p:sp>
        <p:nvSpPr>
          <p:cNvPr id="5" name="Content Placeholder 2"/>
          <p:cNvSpPr txBox="1">
            <a:spLocks/>
          </p:cNvSpPr>
          <p:nvPr>
            <p:custDataLst>
              <p:tags r:id="rId4"/>
            </p:custDataLst>
          </p:nvPr>
        </p:nvSpPr>
        <p:spPr>
          <a:xfrm>
            <a:off x="628650" y="1434352"/>
            <a:ext cx="7886700" cy="47378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sz="3200" b="1" dirty="0"/>
          </a:p>
        </p:txBody>
      </p:sp>
      <p:sp>
        <p:nvSpPr>
          <p:cNvPr id="4" name="Rectangle 3"/>
          <p:cNvSpPr/>
          <p:nvPr>
            <p:custDataLst>
              <p:tags r:id="rId5"/>
            </p:custDataLst>
          </p:nvPr>
        </p:nvSpPr>
        <p:spPr>
          <a:xfrm>
            <a:off x="533400" y="1600200"/>
            <a:ext cx="8382000" cy="5201424"/>
          </a:xfrm>
          <a:prstGeom prst="rect">
            <a:avLst/>
          </a:prstGeom>
        </p:spPr>
        <p:txBody>
          <a:bodyPr wrap="square">
            <a:spAutoFit/>
          </a:bodyPr>
          <a:lstStyle/>
          <a:p>
            <a:pPr marL="285750" indent="-285750">
              <a:buFont typeface="Arial" panose="020B0604020202020204" pitchFamily="34" charset="0"/>
              <a:buChar char="•"/>
            </a:pPr>
            <a:endPar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Discuter des risques et des bienfaits en termes absolus lorsque possible</a:t>
            </a:r>
          </a:p>
          <a:p>
            <a:pPr marL="285750" indent="-285750">
              <a:buFont typeface="Arial" panose="020B0604020202020204" pitchFamily="34" charset="0"/>
              <a:buChar char="•"/>
            </a:pPr>
            <a:r>
              <a:rPr lang="fr-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Exemple :</a:t>
            </a:r>
          </a:p>
          <a:p>
            <a:pPr marL="742950" lvl="1" indent="-285750">
              <a:buFont typeface="Arial" panose="020B0604020202020204" pitchFamily="34" charset="0"/>
              <a:buChar char="•"/>
            </a:pPr>
            <a:r>
              <a:rPr lang="fr-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La warfarine réduit le risque d’accident vasculaire cérébral (AVC) ischémique chez les patients atteints de fibrillation auriculaire, mais augmente le risque d’hémorragie</a:t>
            </a:r>
          </a:p>
          <a:p>
            <a:pPr marL="742950" lvl="1" indent="-285750">
              <a:buFont typeface="Arial" panose="020B0604020202020204" pitchFamily="34" charset="0"/>
              <a:buChar char="•"/>
            </a:pPr>
            <a:r>
              <a:rPr lang="fr-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Calculer le score CHAD-VASC du patient pour établir le risque d’AVC ischémique et le score HAS-BLED pour établir le risque d’hémorragie</a:t>
            </a:r>
          </a:p>
          <a:p>
            <a:pPr marL="742950" lvl="1" indent="-285750">
              <a:buFont typeface="Arial" panose="020B0604020202020204" pitchFamily="34" charset="0"/>
              <a:buChar char="•"/>
            </a:pPr>
            <a:r>
              <a:rPr lang="fr-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Discuter de la réduction du </a:t>
            </a:r>
            <a:r>
              <a:rPr lang="fr-CA" sz="2000" b="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risque absolu</a:t>
            </a:r>
            <a:r>
              <a:rPr lang="fr-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 d’AVC plutôt que d’utiliser des termes relatifs</a:t>
            </a:r>
          </a:p>
          <a:p>
            <a:pPr marL="1200150" lvl="2" indent="-285750">
              <a:buFont typeface="Arial" panose="020B0604020202020204" pitchFamily="34" charset="0"/>
              <a:buChar char="•"/>
            </a:pPr>
            <a:r>
              <a:rPr lang="fr-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p. ex., en termes absolus : si vous prenez de la warfarine, votre risque d’AVC passera de 10 % à 3 % (risque absolu), et en termes relatifs : si vous prenez de la warfarine, votre risque d’AVC diminuera de 65 %</a:t>
            </a:r>
          </a:p>
        </p:txBody>
      </p:sp>
      <p:sp>
        <p:nvSpPr>
          <p:cNvPr id="7" name="Title 6"/>
          <p:cNvSpPr>
            <a:spLocks noGrp="1"/>
          </p:cNvSpPr>
          <p:nvPr>
            <p:ph type="title"/>
            <p:custDataLst>
              <p:tags r:id="rId6"/>
            </p:custDataLst>
          </p:nvPr>
        </p:nvSpPr>
        <p:spPr>
          <a:xfrm>
            <a:off x="304800" y="1"/>
            <a:ext cx="8610600" cy="1600200"/>
          </a:xfrm>
        </p:spPr>
        <p:txBody>
          <a:bodyPr>
            <a:normAutofit fontScale="90000"/>
          </a:bodyPr>
          <a:lstStyle/>
          <a:p>
            <a:r>
              <a:rPr lang="fr-CA" sz="3800" dirty="0" smtClean="0">
                <a:solidFill>
                  <a:srgbClr val="003152"/>
                </a:solidFill>
              </a:rPr>
              <a:t>3. Favoriser la prise de décision partagée</a:t>
            </a:r>
            <a:r>
              <a:rPr lang="fr-CA" sz="3900" dirty="0" smtClean="0">
                <a:solidFill>
                  <a:srgbClr val="003152"/>
                </a:solidFill>
              </a:rPr>
              <a:t/>
            </a:r>
            <a:br>
              <a:rPr lang="fr-CA" sz="3900" dirty="0" smtClean="0">
                <a:solidFill>
                  <a:srgbClr val="003152"/>
                </a:solidFill>
              </a:rPr>
            </a:br>
            <a:r>
              <a:rPr lang="fr-CA" dirty="0" smtClean="0">
                <a:solidFill>
                  <a:srgbClr val="003152"/>
                </a:solidFill>
              </a:rPr>
              <a:t> </a:t>
            </a:r>
            <a:r>
              <a:rPr lang="fr-CA" sz="3200" dirty="0" smtClean="0">
                <a:solidFill>
                  <a:srgbClr val="003152"/>
                </a:solidFill>
              </a:rPr>
              <a:t>a. Discuter des risques et des bienfaits</a:t>
            </a:r>
            <a:endParaRPr lang="fr-CA" sz="3200" dirty="0">
              <a:solidFill>
                <a:srgbClr val="003152"/>
              </a:solidFill>
            </a:endParaRPr>
          </a:p>
        </p:txBody>
      </p:sp>
    </p:spTree>
    <p:extLst>
      <p:ext uri="{BB962C8B-B14F-4D97-AF65-F5344CB8AC3E}">
        <p14:creationId xmlns:p14="http://schemas.microsoft.com/office/powerpoint/2010/main" val="1970747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1"/>
            </p:custDataLst>
          </p:nvPr>
        </p:nvSpPr>
        <p:spPr>
          <a:xfrm>
            <a:off x="306778" y="1389708"/>
            <a:ext cx="1903021"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2"/>
            </p:custDataLst>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custDataLst>
              <p:tags r:id="rId3"/>
            </p:custDataLst>
          </p:nvPr>
        </p:nvSpPr>
        <p:spPr>
          <a:xfrm>
            <a:off x="638886" y="152400"/>
            <a:ext cx="7886700" cy="7464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dirty="0"/>
          </a:p>
        </p:txBody>
      </p:sp>
      <p:sp>
        <p:nvSpPr>
          <p:cNvPr id="3" name="Content Placeholder 2"/>
          <p:cNvSpPr txBox="1">
            <a:spLocks/>
          </p:cNvSpPr>
          <p:nvPr>
            <p:custDataLst>
              <p:tags r:id="rId4"/>
            </p:custDataLst>
          </p:nvPr>
        </p:nvSpPr>
        <p:spPr>
          <a:xfrm>
            <a:off x="628650" y="1434353"/>
            <a:ext cx="7886700" cy="40699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5" name="Content Placeholder 2"/>
          <p:cNvSpPr txBox="1">
            <a:spLocks/>
          </p:cNvSpPr>
          <p:nvPr>
            <p:custDataLst>
              <p:tags r:id="rId5"/>
            </p:custDataLst>
          </p:nvPr>
        </p:nvSpPr>
        <p:spPr>
          <a:xfrm>
            <a:off x="628650" y="1434352"/>
            <a:ext cx="7886700" cy="47378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3200" b="1" dirty="0"/>
          </a:p>
        </p:txBody>
      </p:sp>
      <p:sp>
        <p:nvSpPr>
          <p:cNvPr id="4" name="Rectangle 3"/>
          <p:cNvSpPr/>
          <p:nvPr>
            <p:custDataLst>
              <p:tags r:id="rId6"/>
            </p:custDataLst>
          </p:nvPr>
        </p:nvSpPr>
        <p:spPr>
          <a:xfrm>
            <a:off x="381000" y="2137350"/>
            <a:ext cx="8068386" cy="4770537"/>
          </a:xfrm>
          <a:prstGeom prst="rect">
            <a:avLst/>
          </a:prstGeom>
        </p:spPr>
        <p:txBody>
          <a:bodyPr wrap="square">
            <a:spAutoFit/>
          </a:bodyPr>
          <a:lstStyle/>
          <a:p>
            <a:pPr marL="285750" indent="-285750">
              <a:buFont typeface="Arial" panose="020B0604020202020204" pitchFamily="34" charset="0"/>
              <a:buChar char="•"/>
            </a:pPr>
            <a:endParaRPr lang="fr-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Proposer des outils pour aider le patient à participer activement à la prise de décision partagée</a:t>
            </a:r>
          </a:p>
          <a:p>
            <a:pPr marL="285750" indent="-285750">
              <a:buFont typeface="Arial" panose="020B0604020202020204" pitchFamily="34" charset="0"/>
              <a:buChar char="•"/>
            </a:pPr>
            <a:endPar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Aider le patient à exprimer et à préciser ses valeurs, ses préférences et ses préoccupations</a:t>
            </a:r>
          </a:p>
          <a:p>
            <a:pPr marL="285750" indent="-285750">
              <a:buFont typeface="Arial" panose="020B0604020202020204" pitchFamily="34" charset="0"/>
              <a:buChar char="•"/>
            </a:pPr>
            <a:endPar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fr-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Fournir au patient des renseignements sur la santé qui sont faciles à comprendre (et qui expliquent les risques et les bienfaits pour lui permettre de faire un choix éclairé)</a:t>
            </a:r>
            <a:endParaRPr lang="fr-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a:p>
            <a:endPar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6"/>
          <p:cNvSpPr>
            <a:spLocks noGrp="1"/>
          </p:cNvSpPr>
          <p:nvPr>
            <p:ph type="title"/>
            <p:custDataLst>
              <p:tags r:id="rId7"/>
            </p:custDataLst>
          </p:nvPr>
        </p:nvSpPr>
        <p:spPr>
          <a:xfrm>
            <a:off x="209426" y="312459"/>
            <a:ext cx="9239373" cy="1287741"/>
          </a:xfrm>
        </p:spPr>
        <p:txBody>
          <a:bodyPr>
            <a:noAutofit/>
          </a:bodyPr>
          <a:lstStyle/>
          <a:p>
            <a:r>
              <a:rPr lang="en-CA" sz="3500" dirty="0">
                <a:solidFill>
                  <a:srgbClr val="003152"/>
                </a:solidFill>
              </a:rPr>
              <a:t>3. </a:t>
            </a:r>
            <a:r>
              <a:rPr lang="fr-CA" sz="3500" dirty="0">
                <a:solidFill>
                  <a:srgbClr val="003152"/>
                </a:solidFill>
              </a:rPr>
              <a:t>Favoriser la prise de décision partagée</a:t>
            </a:r>
            <a:r>
              <a:rPr lang="en-CA" sz="3500" dirty="0">
                <a:solidFill>
                  <a:srgbClr val="003152"/>
                </a:solidFill>
              </a:rPr>
              <a:t/>
            </a:r>
            <a:br>
              <a:rPr lang="en-CA" sz="3500" dirty="0">
                <a:solidFill>
                  <a:srgbClr val="003152"/>
                </a:solidFill>
              </a:rPr>
            </a:br>
            <a:endParaRPr lang="en-US" sz="3500" dirty="0">
              <a:solidFill>
                <a:srgbClr val="003152"/>
              </a:solidFill>
            </a:endParaRPr>
          </a:p>
        </p:txBody>
      </p:sp>
      <p:sp>
        <p:nvSpPr>
          <p:cNvPr id="10" name="Title 6"/>
          <p:cNvSpPr txBox="1">
            <a:spLocks/>
          </p:cNvSpPr>
          <p:nvPr>
            <p:custDataLst>
              <p:tags r:id="rId8"/>
            </p:custDataLst>
          </p:nvPr>
        </p:nvSpPr>
        <p:spPr>
          <a:xfrm>
            <a:off x="209427" y="898899"/>
            <a:ext cx="8883732" cy="115850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a:lstStyle>
          <a:p>
            <a:pPr>
              <a:lnSpc>
                <a:spcPct val="100000"/>
              </a:lnSpc>
            </a:pPr>
            <a:r>
              <a:rPr lang="en-CA" sz="3200" b="0" dirty="0" smtClean="0">
                <a:solidFill>
                  <a:srgbClr val="003152"/>
                </a:solidFill>
              </a:rPr>
              <a:t/>
            </a:r>
            <a:br>
              <a:rPr lang="en-CA" sz="3200" b="0" dirty="0" smtClean="0">
                <a:solidFill>
                  <a:srgbClr val="003152"/>
                </a:solidFill>
              </a:rPr>
            </a:br>
            <a:r>
              <a:rPr lang="en-CA" sz="3200" b="0" dirty="0" smtClean="0">
                <a:solidFill>
                  <a:srgbClr val="003152"/>
                </a:solidFill>
              </a:rPr>
              <a:t> </a:t>
            </a:r>
            <a:r>
              <a:rPr lang="fr-CA" sz="2800" dirty="0" smtClean="0">
                <a:solidFill>
                  <a:srgbClr val="003152"/>
                </a:solidFill>
              </a:rPr>
              <a:t>b. Fournir des renseignements sur la santé et des outils d’aide à la décision</a:t>
            </a:r>
            <a:endParaRPr lang="fr-CA" sz="3200" b="0" dirty="0">
              <a:solidFill>
                <a:srgbClr val="003152"/>
              </a:solidFill>
            </a:endParaRPr>
          </a:p>
        </p:txBody>
      </p:sp>
      <p:pic>
        <p:nvPicPr>
          <p:cNvPr id="11" name="Picture 10"/>
          <p:cNvPicPr/>
          <p:nvPr>
            <p:custDataLst>
              <p:tags r:id="rId9"/>
            </p:custDataLst>
          </p:nvPr>
        </p:nvPicPr>
        <p:blipFill rotWithShape="1">
          <a:blip r:embed="rId12"/>
          <a:srcRect l="38352" t="29390" r="52921" b="67753"/>
          <a:stretch/>
        </p:blipFill>
        <p:spPr bwMode="auto">
          <a:xfrm>
            <a:off x="197922" y="2057400"/>
            <a:ext cx="1935678" cy="335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7668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Données sur les outils d’aide à la décision</a:t>
            </a:r>
            <a:endParaRPr lang="en-CA" dirty="0"/>
          </a:p>
        </p:txBody>
      </p:sp>
      <p:sp>
        <p:nvSpPr>
          <p:cNvPr id="3" name="Content Placeholder 2"/>
          <p:cNvSpPr>
            <a:spLocks noGrp="1"/>
          </p:cNvSpPr>
          <p:nvPr>
            <p:ph idx="1"/>
            <p:custDataLst>
              <p:tags r:id="rId2"/>
            </p:custDataLst>
          </p:nvPr>
        </p:nvSpPr>
        <p:spPr>
          <a:xfrm>
            <a:off x="628650" y="1930400"/>
            <a:ext cx="7905750" cy="4165600"/>
          </a:xfrm>
        </p:spPr>
        <p:txBody>
          <a:bodyPr>
            <a:normAutofit lnSpcReduction="10000"/>
          </a:bodyPr>
          <a:lstStyle/>
          <a:p>
            <a:pPr lvl="0"/>
            <a:r>
              <a:rPr lang="fr-CA" sz="2800" dirty="0"/>
              <a:t>Selon des revues Cochrane, l’utilisation d’outils d’aide à la décision et la prise de décision partagée a permis aux patients :</a:t>
            </a:r>
            <a:endParaRPr lang="en-CA" sz="2800" dirty="0"/>
          </a:p>
          <a:p>
            <a:pPr lvl="1"/>
            <a:r>
              <a:rPr lang="en-US" dirty="0" err="1"/>
              <a:t>d’exprimer</a:t>
            </a:r>
            <a:r>
              <a:rPr lang="en-US" dirty="0"/>
              <a:t> plus </a:t>
            </a:r>
            <a:r>
              <a:rPr lang="en-US" dirty="0" err="1"/>
              <a:t>clairement</a:t>
            </a:r>
            <a:r>
              <a:rPr lang="en-US" dirty="0"/>
              <a:t> </a:t>
            </a:r>
            <a:r>
              <a:rPr lang="en-US" dirty="0" err="1"/>
              <a:t>leurs</a:t>
            </a:r>
            <a:r>
              <a:rPr lang="en-US" dirty="0"/>
              <a:t> </a:t>
            </a:r>
            <a:r>
              <a:rPr lang="en-US" dirty="0" err="1"/>
              <a:t>valeurs</a:t>
            </a:r>
            <a:endParaRPr lang="en-CA" dirty="0"/>
          </a:p>
          <a:p>
            <a:pPr lvl="1"/>
            <a:r>
              <a:rPr lang="en-US" dirty="0" err="1"/>
              <a:t>d’avoir</a:t>
            </a:r>
            <a:r>
              <a:rPr lang="en-US" dirty="0"/>
              <a:t> de </a:t>
            </a:r>
            <a:r>
              <a:rPr lang="en-US" dirty="0" err="1"/>
              <a:t>meilleures</a:t>
            </a:r>
            <a:r>
              <a:rPr lang="en-US" dirty="0"/>
              <a:t> </a:t>
            </a:r>
            <a:r>
              <a:rPr lang="en-US" dirty="0" err="1"/>
              <a:t>connaissances</a:t>
            </a:r>
            <a:endParaRPr lang="en-CA" dirty="0"/>
          </a:p>
          <a:p>
            <a:pPr lvl="1"/>
            <a:r>
              <a:rPr lang="fr-CA" dirty="0"/>
              <a:t>de participer davantage au processus décisionnel</a:t>
            </a:r>
            <a:endParaRPr lang="en-CA" dirty="0"/>
          </a:p>
          <a:p>
            <a:pPr lvl="1"/>
            <a:r>
              <a:rPr lang="fr-CA" dirty="0"/>
              <a:t>d’avoir une perception plus juste des risques</a:t>
            </a:r>
            <a:endParaRPr lang="en-CA" dirty="0"/>
          </a:p>
          <a:p>
            <a:pPr lvl="1"/>
            <a:r>
              <a:rPr lang="fr-CA" dirty="0"/>
              <a:t>d’être plus à l’aise avec les décisions prises</a:t>
            </a:r>
            <a:endParaRPr lang="en-CA" dirty="0"/>
          </a:p>
          <a:p>
            <a:pPr lvl="1"/>
            <a:r>
              <a:rPr lang="fr-CA" dirty="0"/>
              <a:t>de consommer moins d’antibiotiques prescrits et non nécessaires </a:t>
            </a:r>
            <a:endParaRPr lang="en-CA" dirty="0"/>
          </a:p>
        </p:txBody>
      </p:sp>
      <p:sp>
        <p:nvSpPr>
          <p:cNvPr id="5" name="TextBox 4"/>
          <p:cNvSpPr txBox="1"/>
          <p:nvPr>
            <p:custDataLst>
              <p:tags r:id="rId3"/>
            </p:custDataLst>
          </p:nvPr>
        </p:nvSpPr>
        <p:spPr>
          <a:xfrm>
            <a:off x="1905000" y="6477000"/>
            <a:ext cx="7177177" cy="307777"/>
          </a:xfrm>
          <a:prstGeom prst="rect">
            <a:avLst/>
          </a:prstGeom>
          <a:noFill/>
        </p:spPr>
        <p:txBody>
          <a:bodyPr wrap="square" rtlCol="0">
            <a:spAutoFit/>
          </a:bodyPr>
          <a:lstStyle/>
          <a:p>
            <a:pPr algn="r"/>
            <a:r>
              <a:rPr lang="fr-CA" sz="14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Stacy D, et coll. 2017. Cochrane </a:t>
            </a:r>
            <a:r>
              <a:rPr lang="fr-CA" sz="1400" i="1" dirty="0" err="1" smtClean="0">
                <a:solidFill>
                  <a:srgbClr val="003152"/>
                </a:solidFill>
                <a:latin typeface="Verdana" panose="020B0604030504040204" pitchFamily="34" charset="0"/>
                <a:ea typeface="Verdana" panose="020B0604030504040204" pitchFamily="34" charset="0"/>
                <a:cs typeface="Verdana" panose="020B0604030504040204" pitchFamily="34" charset="0"/>
              </a:rPr>
              <a:t>Database</a:t>
            </a:r>
            <a:r>
              <a:rPr lang="fr-CA" sz="14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 </a:t>
            </a:r>
            <a:r>
              <a:rPr lang="fr-CA" sz="1400" i="1" dirty="0" err="1" smtClean="0">
                <a:solidFill>
                  <a:srgbClr val="003152"/>
                </a:solidFill>
                <a:latin typeface="Verdana" panose="020B0604030504040204" pitchFamily="34" charset="0"/>
                <a:ea typeface="Verdana" panose="020B0604030504040204" pitchFamily="34" charset="0"/>
                <a:cs typeface="Verdana" panose="020B0604030504040204" pitchFamily="34" charset="0"/>
              </a:rPr>
              <a:t>Syst</a:t>
            </a:r>
            <a:r>
              <a:rPr lang="fr-CA" sz="14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 Rev.</a:t>
            </a:r>
            <a:r>
              <a:rPr lang="fr-CA" sz="1400" i="1" baseline="30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a:t>
            </a:r>
            <a:endParaRPr lang="fr-CA" sz="140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custDataLst>
              <p:tags r:id="rId4"/>
            </p:custDataLst>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3278805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65126"/>
            <a:ext cx="8153400" cy="1287741"/>
          </a:xfrm>
        </p:spPr>
        <p:txBody>
          <a:bodyPr>
            <a:noAutofit/>
          </a:bodyPr>
          <a:lstStyle/>
          <a:p>
            <a:r>
              <a:rPr lang="fr-CA" sz="3100" dirty="0" smtClean="0"/>
              <a:t>Faire participer le patient à la prise de décision partagée pour réduire la surutilisation des antibiotiques</a:t>
            </a:r>
            <a:endParaRPr lang="fr-CA" sz="3100" dirty="0"/>
          </a:p>
        </p:txBody>
      </p:sp>
      <p:sp>
        <p:nvSpPr>
          <p:cNvPr id="3" name="Content Placeholder 2"/>
          <p:cNvSpPr>
            <a:spLocks noGrp="1"/>
          </p:cNvSpPr>
          <p:nvPr>
            <p:ph idx="1"/>
            <p:custDataLst>
              <p:tags r:id="rId2"/>
            </p:custDataLst>
          </p:nvPr>
        </p:nvSpPr>
        <p:spPr>
          <a:xfrm>
            <a:off x="609600" y="2258951"/>
            <a:ext cx="7674692" cy="4165600"/>
          </a:xfrm>
        </p:spPr>
        <p:txBody>
          <a:bodyPr>
            <a:normAutofit/>
          </a:bodyPr>
          <a:lstStyle/>
          <a:p>
            <a:r>
              <a:rPr lang="fr-CA" sz="2400" dirty="0" smtClean="0">
                <a:solidFill>
                  <a:srgbClr val="003152"/>
                </a:solidFill>
              </a:rPr>
              <a:t>La formation des médecins de famille sur la prise de décision partagée avec le patient a permis de réduire de 48 % la surutilisation des antibiotiques contre les infections aiguës des voies respiratoires</a:t>
            </a:r>
          </a:p>
        </p:txBody>
      </p:sp>
      <p:sp>
        <p:nvSpPr>
          <p:cNvPr id="5" name="Rectangle 4"/>
          <p:cNvSpPr/>
          <p:nvPr>
            <p:custDataLst>
              <p:tags r:id="rId3"/>
            </p:custDataLst>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Rectangle 5"/>
          <p:cNvSpPr/>
          <p:nvPr>
            <p:custDataLst>
              <p:tags r:id="rId4"/>
            </p:custDataLst>
          </p:nvPr>
        </p:nvSpPr>
        <p:spPr>
          <a:xfrm>
            <a:off x="6187924" y="6505760"/>
            <a:ext cx="2951128" cy="307777"/>
          </a:xfrm>
          <a:prstGeom prst="rect">
            <a:avLst/>
          </a:prstGeom>
        </p:spPr>
        <p:txBody>
          <a:bodyPr wrap="none">
            <a:spAutoFit/>
          </a:bodyPr>
          <a:lstStyle/>
          <a:p>
            <a:pPr marL="118872" indent="0" algn="r">
              <a:buNone/>
            </a:pPr>
            <a:r>
              <a:rPr lang="fr-CA" sz="1400" i="1" dirty="0" err="1" smtClean="0">
                <a:solidFill>
                  <a:srgbClr val="003152"/>
                </a:solidFill>
                <a:latin typeface="Verdana" panose="020B0604030504040204" pitchFamily="34" charset="0"/>
                <a:ea typeface="Verdana" panose="020B0604030504040204" pitchFamily="34" charset="0"/>
                <a:cs typeface="Verdana" panose="020B0604030504040204" pitchFamily="34" charset="0"/>
              </a:rPr>
              <a:t>Légaré</a:t>
            </a:r>
            <a:r>
              <a:rPr lang="fr-CA" sz="14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 F, et coll. 2012 CMAJ</a:t>
            </a:r>
            <a:r>
              <a:rPr lang="fr-CA" sz="1400" i="1" baseline="30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a:t>
            </a:r>
            <a:endParaRPr lang="fr-CA" sz="140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02458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3412" t="18501" r="33823" b="11673"/>
          <a:stretch/>
        </p:blipFill>
        <p:spPr bwMode="auto">
          <a:xfrm>
            <a:off x="228600" y="1803235"/>
            <a:ext cx="3962400" cy="47499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p:nvPr>
            <p:custDataLst>
              <p:tags r:id="rId1"/>
            </p:custDataLst>
          </p:nvPr>
        </p:nvPicPr>
        <p:blipFill rotWithShape="1">
          <a:blip r:embed="rId9"/>
          <a:srcRect l="38352" t="29390" r="52921" b="67753"/>
          <a:stretch/>
        </p:blipFill>
        <p:spPr bwMode="auto">
          <a:xfrm>
            <a:off x="0" y="1417064"/>
            <a:ext cx="1935678" cy="335536"/>
          </a:xfrm>
          <a:prstGeom prst="rect">
            <a:avLst/>
          </a:prstGeom>
          <a:ln>
            <a:noFill/>
          </a:ln>
          <a:extLst>
            <a:ext uri="{53640926-AAD7-44D8-BBD7-CCE9431645EC}">
              <a14:shadowObscured xmlns:a14="http://schemas.microsoft.com/office/drawing/2010/main"/>
            </a:ext>
          </a:extLst>
        </p:spPr>
      </p:pic>
      <p:sp>
        <p:nvSpPr>
          <p:cNvPr id="6" name="TextBox 5"/>
          <p:cNvSpPr txBox="1"/>
          <p:nvPr>
            <p:custDataLst>
              <p:tags r:id="rId2"/>
            </p:custDataLst>
          </p:nvPr>
        </p:nvSpPr>
        <p:spPr>
          <a:xfrm>
            <a:off x="0" y="6581001"/>
            <a:ext cx="2743200" cy="307777"/>
          </a:xfrm>
          <a:prstGeom prst="rect">
            <a:avLst/>
          </a:prstGeom>
          <a:noFill/>
        </p:spPr>
        <p:txBody>
          <a:bodyPr wrap="square" rtlCol="0">
            <a:spAutoFit/>
          </a:bodyPr>
          <a:lstStyle/>
          <a:p>
            <a:r>
              <a:rPr lang="fr-CA" sz="14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Choisir avec soin, 2017</a:t>
            </a:r>
            <a:r>
              <a:rPr lang="fr-CA" sz="1400" i="1" baseline="30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a:t>
            </a:r>
            <a:endParaRPr lang="fr-CA" sz="140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6"/>
          <p:cNvSpPr txBox="1">
            <a:spLocks/>
          </p:cNvSpPr>
          <p:nvPr>
            <p:custDataLst>
              <p:tags r:id="rId3"/>
            </p:custDataLst>
          </p:nvPr>
        </p:nvSpPr>
        <p:spPr>
          <a:xfrm>
            <a:off x="-76200" y="160059"/>
            <a:ext cx="9448800" cy="9067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000" b="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3. Favoriser la prise de décision partagée</a:t>
            </a:r>
            <a:br>
              <a:rPr lang="fr-CA" sz="3000" b="1" dirty="0" smtClean="0">
                <a:solidFill>
                  <a:srgbClr val="003152"/>
                </a:solidFill>
                <a:latin typeface="Verdana" panose="020B0604030504040204" pitchFamily="34" charset="0"/>
                <a:ea typeface="Verdana" panose="020B0604030504040204" pitchFamily="34" charset="0"/>
                <a:cs typeface="Verdana" panose="020B0604030504040204" pitchFamily="34" charset="0"/>
              </a:rPr>
            </a:br>
            <a:endParaRPr lang="fr-CA" sz="3000" b="1"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6"/>
          <p:cNvSpPr txBox="1">
            <a:spLocks/>
          </p:cNvSpPr>
          <p:nvPr>
            <p:custDataLst>
              <p:tags r:id="rId4"/>
            </p:custDataLst>
          </p:nvPr>
        </p:nvSpPr>
        <p:spPr>
          <a:xfrm>
            <a:off x="137550" y="228600"/>
            <a:ext cx="9235050" cy="128003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a:lstStyle>
          <a:p>
            <a:pPr>
              <a:lnSpc>
                <a:spcPct val="100000"/>
              </a:lnSpc>
            </a:pPr>
            <a:r>
              <a:rPr lang="fr-CA" sz="2600" dirty="0" smtClean="0">
                <a:solidFill>
                  <a:srgbClr val="003152"/>
                </a:solidFill>
              </a:rPr>
              <a:t>c. Appuyer les points importants par des informations écrites</a:t>
            </a:r>
            <a:endParaRPr lang="fr-CA" sz="2600" dirty="0">
              <a:solidFill>
                <a:srgbClr val="003152"/>
              </a:solidFill>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94478" y="1905000"/>
            <a:ext cx="4597122" cy="4597122"/>
          </a:xfrm>
          <a:prstGeom prst="rect">
            <a:avLst/>
          </a:prstGeom>
          <a:ln>
            <a:solidFill>
              <a:schemeClr val="tx1"/>
            </a:solidFill>
          </a:ln>
        </p:spPr>
      </p:pic>
      <p:sp>
        <p:nvSpPr>
          <p:cNvPr id="9" name="TextBox 8"/>
          <p:cNvSpPr txBox="1"/>
          <p:nvPr>
            <p:custDataLst>
              <p:tags r:id="rId5"/>
            </p:custDataLst>
          </p:nvPr>
        </p:nvSpPr>
        <p:spPr>
          <a:xfrm>
            <a:off x="6351884" y="6581001"/>
            <a:ext cx="2743200" cy="307777"/>
          </a:xfrm>
          <a:prstGeom prst="rect">
            <a:avLst/>
          </a:prstGeom>
          <a:noFill/>
        </p:spPr>
        <p:txBody>
          <a:bodyPr wrap="square" rtlCol="0">
            <a:spAutoFit/>
          </a:bodyPr>
          <a:lstStyle/>
          <a:p>
            <a:pPr algn="r"/>
            <a:r>
              <a:rPr lang="fr-CA" sz="14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ICIS, 2017</a:t>
            </a:r>
            <a:r>
              <a:rPr lang="fr-CA" sz="1400" i="1" baseline="30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2</a:t>
            </a:r>
            <a:endParaRPr lang="fr-CA" sz="140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73843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228600"/>
            <a:ext cx="7674692" cy="1287741"/>
          </a:xfrm>
        </p:spPr>
        <p:txBody>
          <a:bodyPr>
            <a:normAutofit/>
          </a:bodyPr>
          <a:lstStyle/>
          <a:p>
            <a:r>
              <a:rPr lang="fr-CA" dirty="0" smtClean="0"/>
              <a:t>Dernières étapes</a:t>
            </a:r>
            <a:endParaRPr lang="fr-CA" dirty="0"/>
          </a:p>
        </p:txBody>
      </p:sp>
      <p:sp>
        <p:nvSpPr>
          <p:cNvPr id="3" name="Content Placeholder 2"/>
          <p:cNvSpPr>
            <a:spLocks noGrp="1"/>
          </p:cNvSpPr>
          <p:nvPr>
            <p:ph idx="1"/>
            <p:custDataLst>
              <p:tags r:id="rId2"/>
            </p:custDataLst>
          </p:nvPr>
        </p:nvSpPr>
        <p:spPr>
          <a:xfrm>
            <a:off x="628650" y="2082800"/>
            <a:ext cx="7674692" cy="4165600"/>
          </a:xfrm>
        </p:spPr>
        <p:txBody>
          <a:bodyPr>
            <a:normAutofit/>
          </a:bodyPr>
          <a:lstStyle/>
          <a:p>
            <a:pPr marL="0" indent="0">
              <a:buNone/>
            </a:pPr>
            <a:r>
              <a:rPr lang="fr-CA" sz="2400" b="1" dirty="0" smtClean="0">
                <a:solidFill>
                  <a:srgbClr val="003152"/>
                </a:solidFill>
              </a:rPr>
              <a:t>4. Fournir des recommandations claires</a:t>
            </a:r>
          </a:p>
          <a:p>
            <a:pPr lvl="1"/>
            <a:r>
              <a:rPr lang="fr-CA" dirty="0" smtClean="0">
                <a:solidFill>
                  <a:srgbClr val="003152"/>
                </a:solidFill>
              </a:rPr>
              <a:t>Tenir compte des renseignements sur la santé et des préférences du patient</a:t>
            </a:r>
          </a:p>
          <a:p>
            <a:pPr marL="0" indent="0">
              <a:buNone/>
            </a:pPr>
            <a:r>
              <a:rPr lang="fr-CA" sz="2400" b="1" dirty="0" smtClean="0">
                <a:solidFill>
                  <a:srgbClr val="003152"/>
                </a:solidFill>
              </a:rPr>
              <a:t>5. Convenir d’un plan d’action et le consigner</a:t>
            </a:r>
          </a:p>
          <a:p>
            <a:pPr lvl="1"/>
            <a:r>
              <a:rPr lang="fr-CA" dirty="0" smtClean="0">
                <a:solidFill>
                  <a:srgbClr val="003152"/>
                </a:solidFill>
              </a:rPr>
              <a:t>S’assurer que le médecin et le patient s’entendent et ont un plan d’action pour l’avenir</a:t>
            </a:r>
            <a:endParaRPr lang="fr-CA" dirty="0">
              <a:solidFill>
                <a:srgbClr val="003152"/>
              </a:solidFill>
            </a:endParaRPr>
          </a:p>
        </p:txBody>
      </p:sp>
      <p:sp>
        <p:nvSpPr>
          <p:cNvPr id="4" name="Rectangle 3"/>
          <p:cNvSpPr/>
          <p:nvPr>
            <p:custDataLst>
              <p:tags r:id="rId3"/>
            </p:custDataLst>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2387505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err="1" smtClean="0">
                <a:solidFill>
                  <a:srgbClr val="EF7521"/>
                </a:solidFill>
                <a:effectLst>
                  <a:outerShdw blurRad="50800" dist="38100" dir="5400000" algn="t" rotWithShape="0">
                    <a:prstClr val="black">
                      <a:alpha val="40000"/>
                    </a:prstClr>
                  </a:outerShdw>
                </a:effectLst>
              </a:rPr>
              <a:t>Partie</a:t>
            </a:r>
            <a:r>
              <a:rPr lang="en-US" sz="6000" dirty="0" smtClean="0">
                <a:solidFill>
                  <a:srgbClr val="EF7521"/>
                </a:solidFill>
                <a:effectLst>
                  <a:outerShdw blurRad="50800" dist="38100" dir="5400000" algn="t" rotWithShape="0">
                    <a:prstClr val="black">
                      <a:alpha val="40000"/>
                    </a:prstClr>
                  </a:outerShdw>
                </a:effectLst>
              </a:rPr>
              <a:t> 3</a:t>
            </a:r>
            <a:endParaRPr lang="en-CA" sz="6000" dirty="0">
              <a:solidFill>
                <a:srgbClr val="EF7521"/>
              </a:solidFill>
              <a:effectLst>
                <a:outerShdw blurRad="50800" dist="38100" dir="5400000" algn="t" rotWithShape="0">
                  <a:prstClr val="black">
                    <a:alpha val="40000"/>
                  </a:prstClr>
                </a:outerShdw>
              </a:effectLst>
            </a:endParaRPr>
          </a:p>
        </p:txBody>
      </p:sp>
      <p:sp>
        <p:nvSpPr>
          <p:cNvPr id="5" name="Subtitle 4"/>
          <p:cNvSpPr>
            <a:spLocks noGrp="1"/>
          </p:cNvSpPr>
          <p:nvPr>
            <p:ph type="body" idx="1"/>
          </p:nvPr>
        </p:nvSpPr>
        <p:spPr>
          <a:xfrm>
            <a:off x="1421760" y="4800600"/>
            <a:ext cx="5781367" cy="1066800"/>
          </a:xfrm>
          <a:effectLst/>
        </p:spPr>
        <p:txBody>
          <a:bodyPr>
            <a:noAutofit/>
          </a:bodyPr>
          <a:lstStyle/>
          <a:p>
            <a:r>
              <a:rPr lang="fr-CA" sz="3500" dirty="0">
                <a:solidFill>
                  <a:srgbClr val="003152"/>
                </a:solidFill>
              </a:rPr>
              <a:t>Appliquer le cadre de communication appris</a:t>
            </a:r>
          </a:p>
        </p:txBody>
      </p:sp>
      <p:sp>
        <p:nvSpPr>
          <p:cNvPr id="6" name="Rectangle 5"/>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06" t="41905" r="39908" b="54401"/>
          <a:stretch/>
        </p:blipFill>
        <p:spPr bwMode="auto">
          <a:xfrm>
            <a:off x="3429000" y="2362200"/>
            <a:ext cx="204311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1752601" y="4648200"/>
            <a:ext cx="5181600" cy="1295400"/>
          </a:xfrm>
          <a:prstGeom prst="roundRect">
            <a:avLst/>
          </a:prstGeom>
          <a:noFill/>
          <a:ln w="57150">
            <a:solidFill>
              <a:srgbClr val="EF752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7521"/>
              </a:solidFill>
            </a:endParaRPr>
          </a:p>
        </p:txBody>
      </p:sp>
      <p:sp>
        <p:nvSpPr>
          <p:cNvPr id="11" name="Title 1"/>
          <p:cNvSpPr txBox="1">
            <a:spLocks/>
          </p:cNvSpPr>
          <p:nvPr/>
        </p:nvSpPr>
        <p:spPr>
          <a:xfrm>
            <a:off x="1214351" y="304800"/>
            <a:ext cx="6177049" cy="18250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baseline="0">
                <a:solidFill>
                  <a:srgbClr val="093152"/>
                </a:solidFill>
                <a:latin typeface="Verdana" charset="0"/>
                <a:ea typeface="Verdana" charset="0"/>
                <a:cs typeface="Verdana" charset="0"/>
              </a:defRPr>
            </a:lvl1pPr>
          </a:lstStyle>
          <a:p>
            <a:r>
              <a:rPr lang="fr-FR" sz="2800" b="0" i="1" dirty="0">
                <a:solidFill>
                  <a:srgbClr val="BBC7D9"/>
                </a:solidFill>
              </a:rPr>
              <a:t>Communiquer avec les patients et leur famille au sujet des examens et des traitements inutiles sur le plan médical</a:t>
            </a:r>
            <a:endParaRPr lang="en-CA" sz="2800" b="0" i="1" dirty="0">
              <a:solidFill>
                <a:srgbClr val="BBC7D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8970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121484" y="2150646"/>
            <a:ext cx="6858000" cy="1655762"/>
          </a:xfrm>
        </p:spPr>
        <p:txBody>
          <a:bodyPr>
            <a:noAutofit/>
          </a:bodyPr>
          <a:lstStyle/>
          <a:p>
            <a:r>
              <a:rPr lang="fr-CA" sz="3500" dirty="0">
                <a:solidFill>
                  <a:srgbClr val="003152"/>
                </a:solidFill>
              </a:rPr>
              <a:t>Appliquer le cadre de communication pour discuter avec les patients et leur famille des examens et des traitements inutiles</a:t>
            </a:r>
          </a:p>
          <a:p>
            <a:pPr marL="0" indent="0">
              <a:buNone/>
            </a:pPr>
            <a:endParaRPr lang="en-CA" sz="3500" dirty="0">
              <a:solidFill>
                <a:srgbClr val="003152"/>
              </a:solidFill>
            </a:endParaRPr>
          </a:p>
        </p:txBody>
      </p:sp>
      <p:sp>
        <p:nvSpPr>
          <p:cNvPr id="2" name="Rounded Rectangle 1"/>
          <p:cNvSpPr/>
          <p:nvPr/>
        </p:nvSpPr>
        <p:spPr>
          <a:xfrm>
            <a:off x="1045284" y="1845846"/>
            <a:ext cx="7162800" cy="2895600"/>
          </a:xfrm>
          <a:prstGeom prst="roundRect">
            <a:avLst/>
          </a:prstGeom>
          <a:noFill/>
          <a:ln w="57150">
            <a:solidFill>
              <a:srgbClr val="EF7521"/>
            </a:solidFill>
          </a:ln>
          <a:effectLst>
            <a:glow rad="101600">
              <a:srgbClr val="BBC7D9">
                <a:alpha val="60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013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b">
            <a:normAutofit/>
          </a:bodyPr>
          <a:lstStyle/>
          <a:p>
            <a:r>
              <a:rPr lang="en-US" sz="6000" dirty="0" err="1" smtClean="0">
                <a:solidFill>
                  <a:srgbClr val="998D5F"/>
                </a:solidFill>
                <a:effectLst>
                  <a:outerShdw blurRad="50800" dist="38100" dir="5400000" algn="t" rotWithShape="0">
                    <a:prstClr val="black">
                      <a:alpha val="40000"/>
                    </a:prstClr>
                  </a:outerShdw>
                </a:effectLst>
              </a:rPr>
              <a:t>Partie</a:t>
            </a:r>
            <a:r>
              <a:rPr lang="en-US" sz="6000" dirty="0" smtClean="0">
                <a:solidFill>
                  <a:srgbClr val="998D5F"/>
                </a:solidFill>
                <a:effectLst>
                  <a:outerShdw blurRad="50800" dist="38100" dir="5400000" algn="t" rotWithShape="0">
                    <a:prstClr val="black">
                      <a:alpha val="40000"/>
                    </a:prstClr>
                  </a:outerShdw>
                </a:effectLst>
              </a:rPr>
              <a:t> </a:t>
            </a:r>
            <a:r>
              <a:rPr lang="en-US" sz="6000" dirty="0">
                <a:solidFill>
                  <a:srgbClr val="998D5F"/>
                </a:solidFill>
                <a:effectLst>
                  <a:outerShdw blurRad="50800" dist="38100" dir="5400000" algn="t" rotWithShape="0">
                    <a:prstClr val="black">
                      <a:alpha val="40000"/>
                    </a:prstClr>
                  </a:outerShdw>
                </a:effectLst>
              </a:rPr>
              <a:t>1</a:t>
            </a:r>
            <a:endParaRPr lang="en-CA" sz="6000" dirty="0">
              <a:solidFill>
                <a:srgbClr val="998D5F"/>
              </a:solidFill>
              <a:effectLst>
                <a:outerShdw blurRad="50800" dist="38100" dir="5400000" algn="t" rotWithShape="0">
                  <a:prstClr val="black">
                    <a:alpha val="40000"/>
                  </a:prstClr>
                </a:outerShdw>
              </a:effectLst>
            </a:endParaRPr>
          </a:p>
        </p:txBody>
      </p:sp>
      <p:sp>
        <p:nvSpPr>
          <p:cNvPr id="6" name="Subtitle 5"/>
          <p:cNvSpPr>
            <a:spLocks noGrp="1"/>
          </p:cNvSpPr>
          <p:nvPr>
            <p:ph type="body" idx="1"/>
          </p:nvPr>
        </p:nvSpPr>
        <p:spPr>
          <a:xfrm>
            <a:off x="1686233" y="4291013"/>
            <a:ext cx="5781367" cy="1500187"/>
          </a:xfrm>
        </p:spPr>
        <p:txBody>
          <a:bodyPr>
            <a:noAutofit/>
          </a:bodyPr>
          <a:lstStyle/>
          <a:p>
            <a:r>
              <a:rPr lang="fr-CA" sz="3500" dirty="0"/>
              <a:t>Aperçu de la gestion des ressources et des facteurs à l’origine de la surutilisation</a:t>
            </a:r>
          </a:p>
        </p:txBody>
      </p:sp>
      <p:sp>
        <p:nvSpPr>
          <p:cNvPr id="8" name="Rectangle 7"/>
          <p:cNvSpPr/>
          <p:nvPr/>
        </p:nvSpPr>
        <p:spPr>
          <a:xfrm>
            <a:off x="914400" y="6019800"/>
            <a:ext cx="1371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214351" y="304800"/>
            <a:ext cx="6177049" cy="18250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baseline="0">
                <a:solidFill>
                  <a:srgbClr val="093152"/>
                </a:solidFill>
                <a:latin typeface="Verdana" charset="0"/>
                <a:ea typeface="Verdana" charset="0"/>
                <a:cs typeface="Verdana" charset="0"/>
              </a:defRPr>
            </a:lvl1pPr>
          </a:lstStyle>
          <a:p>
            <a:r>
              <a:rPr lang="fr-FR" sz="2800" b="0" i="1" dirty="0">
                <a:solidFill>
                  <a:srgbClr val="BBC7D9"/>
                </a:solidFill>
              </a:rPr>
              <a:t>Communiquer avec les patients et leur famille au sujet des examens et des traitements inutiles sur le plan médical</a:t>
            </a:r>
            <a:endParaRPr lang="en-CA" sz="2800" b="0" i="1" dirty="0">
              <a:solidFill>
                <a:srgbClr val="BBC7D9"/>
              </a:solidFill>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06" t="41905" r="39908" b="54401"/>
          <a:stretch/>
        </p:blipFill>
        <p:spPr bwMode="auto">
          <a:xfrm>
            <a:off x="3367089" y="2262248"/>
            <a:ext cx="204311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1371600" y="4191000"/>
            <a:ext cx="6248400" cy="2209800"/>
          </a:xfrm>
          <a:prstGeom prst="roundRect">
            <a:avLst/>
          </a:prstGeom>
          <a:noFill/>
          <a:ln w="57150">
            <a:solidFill>
              <a:srgbClr val="998D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8D5F"/>
              </a:solidFill>
            </a:endParaRPr>
          </a:p>
        </p:txBody>
      </p:sp>
    </p:spTree>
    <p:extLst>
      <p:ext uri="{BB962C8B-B14F-4D97-AF65-F5344CB8AC3E}">
        <p14:creationId xmlns:p14="http://schemas.microsoft.com/office/powerpoint/2010/main" val="1890108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4800" y="365126"/>
            <a:ext cx="7674692" cy="1287741"/>
          </a:xfrm>
        </p:spPr>
        <p:txBody>
          <a:bodyPr>
            <a:noAutofit/>
          </a:bodyPr>
          <a:lstStyle/>
          <a:p>
            <a:r>
              <a:rPr lang="fr-CA" sz="3500" dirty="0" smtClean="0"/>
              <a:t>Comment discuter de l’utilisation appropriée des ressources?</a:t>
            </a:r>
            <a:endParaRPr lang="fr-CA" sz="3500" dirty="0"/>
          </a:p>
        </p:txBody>
      </p:sp>
      <p:sp>
        <p:nvSpPr>
          <p:cNvPr id="3" name="Rectangle 2"/>
          <p:cNvSpPr/>
          <p:nvPr>
            <p:custDataLst>
              <p:tags r:id="rId2"/>
            </p:custDataLst>
          </p:nvPr>
        </p:nvSpPr>
        <p:spPr>
          <a:xfrm>
            <a:off x="2895600" y="5867400"/>
            <a:ext cx="6445333" cy="584775"/>
          </a:xfrm>
          <a:prstGeom prst="rect">
            <a:avLst/>
          </a:prstGeom>
        </p:spPr>
        <p:txBody>
          <a:bodyPr wrap="square">
            <a:spAutoFit/>
          </a:bodyPr>
          <a:lstStyle/>
          <a:p>
            <a:r>
              <a:rPr lang="en-US" sz="1600" b="1" dirty="0">
                <a:latin typeface="Verdana" panose="020B0604030504040204" pitchFamily="34" charset="0"/>
                <a:ea typeface="Verdana" panose="020B0604030504040204" pitchFamily="34" charset="0"/>
                <a:cs typeface="Verdana" panose="020B0604030504040204" pitchFamily="34" charset="0"/>
                <a:hlinkClick r:id="rId9"/>
              </a:rPr>
              <a:t>https://</a:t>
            </a:r>
            <a:r>
              <a:rPr lang="en-US" sz="1600" b="1" dirty="0" smtClean="0">
                <a:latin typeface="Verdana" panose="020B0604030504040204" pitchFamily="34" charset="0"/>
                <a:ea typeface="Verdana" panose="020B0604030504040204" pitchFamily="34" charset="0"/>
                <a:cs typeface="Verdana" panose="020B0604030504040204" pitchFamily="34" charset="0"/>
                <a:hlinkClick r:id="rId9"/>
              </a:rPr>
              <a:t>www.youtube.com/watch?v=cJLuxDbBs1w</a:t>
            </a:r>
            <a:endParaRPr lang="en-US" sz="1600" b="1" dirty="0" smtClean="0">
              <a:latin typeface="Verdana" panose="020B0604030504040204" pitchFamily="34" charset="0"/>
              <a:ea typeface="Verdana" panose="020B0604030504040204" pitchFamily="34" charset="0"/>
              <a:cs typeface="Verdana" panose="020B0604030504040204" pitchFamily="34" charset="0"/>
            </a:endParaRPr>
          </a:p>
          <a:p>
            <a:r>
              <a:rPr lang="fr-CA" sz="1600" b="1" dirty="0" smtClean="0">
                <a:latin typeface="Verdana" panose="020B0604030504040204" pitchFamily="34" charset="0"/>
                <a:ea typeface="Verdana" panose="020B0604030504040204" pitchFamily="34" charset="0"/>
                <a:cs typeface="Verdana" panose="020B0604030504040204" pitchFamily="34" charset="0"/>
              </a:rPr>
              <a:t>(en anglais)</a:t>
            </a:r>
            <a:endParaRPr lang="fr-CA" sz="1600" b="1"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hlinkClick r:id="rId9"/>
          </p:cNvPr>
          <p:cNvPicPr/>
          <p:nvPr>
            <p:custDataLst>
              <p:tags r:id="rId3"/>
            </p:custDataLst>
          </p:nvPr>
        </p:nvPicPr>
        <p:blipFill rotWithShape="1">
          <a:blip r:embed="rId10"/>
          <a:srcRect l="15227" t="12843" r="38597" b="36819"/>
          <a:stretch/>
        </p:blipFill>
        <p:spPr bwMode="auto">
          <a:xfrm>
            <a:off x="1752600" y="1981200"/>
            <a:ext cx="5029200" cy="3676650"/>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pic>
        <p:nvPicPr>
          <p:cNvPr id="1028" name="Picture 4" descr="Image result for youtube"/>
          <p:cNvPicPr>
            <a:picLocks noChangeAspect="1" noChangeArrowheads="1"/>
          </p:cNvPicPr>
          <p:nvPr>
            <p:custDataLst>
              <p:tags r:id="rId4"/>
            </p:custDataLst>
          </p:nvPr>
        </p:nvPicPr>
        <p:blipFill rotWithShape="1">
          <a:blip r:embed="rId11" cstate="print">
            <a:lum bright="70000" contrast="-70000"/>
            <a:extLst>
              <a:ext uri="{28A0092B-C50C-407E-A947-70E740481C1C}">
                <a14:useLocalDpi xmlns:a14="http://schemas.microsoft.com/office/drawing/2010/main" val="0"/>
              </a:ext>
            </a:extLst>
          </a:blip>
          <a:srcRect t="34408" b="34193"/>
          <a:stretch/>
        </p:blipFill>
        <p:spPr bwMode="auto">
          <a:xfrm>
            <a:off x="3581400" y="2697480"/>
            <a:ext cx="2329844" cy="54864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Rectangle 4"/>
          <p:cNvSpPr/>
          <p:nvPr>
            <p:custDataLst>
              <p:tags r:id="rId5"/>
            </p:custDataLst>
          </p:nvPr>
        </p:nvSpPr>
        <p:spPr>
          <a:xfrm>
            <a:off x="5502417" y="6527140"/>
            <a:ext cx="3674403" cy="307777"/>
          </a:xfrm>
          <a:prstGeom prst="rect">
            <a:avLst/>
          </a:prstGeom>
        </p:spPr>
        <p:txBody>
          <a:bodyPr wrap="none">
            <a:spAutoFit/>
          </a:bodyPr>
          <a:lstStyle/>
          <a:p>
            <a:pPr algn="r"/>
            <a:r>
              <a:rPr lang="fr-CA" sz="14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Source : </a:t>
            </a:r>
            <a:r>
              <a:rPr lang="en-US" sz="1400" i="1" dirty="0">
                <a:solidFill>
                  <a:srgbClr val="003152"/>
                </a:solidFill>
                <a:latin typeface="Verdana" panose="020B0604030504040204" pitchFamily="34" charset="0"/>
                <a:ea typeface="Verdana" panose="020B0604030504040204" pitchFamily="34" charset="0"/>
                <a:cs typeface="Verdana" panose="020B0604030504040204" pitchFamily="34" charset="0"/>
              </a:rPr>
              <a:t>Choosing Wisely® campaign</a:t>
            </a:r>
            <a:r>
              <a:rPr lang="en-US" sz="140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rPr>
              <a:t>1</a:t>
            </a:r>
          </a:p>
        </p:txBody>
      </p:sp>
      <p:pic>
        <p:nvPicPr>
          <p:cNvPr id="9" name="Picture 2" descr="Choosing Wisely – Promoting conversations between providers and patients"/>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864301" y="5791200"/>
            <a:ext cx="1505197"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510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304801"/>
            <a:ext cx="7674692" cy="1143000"/>
          </a:xfrm>
        </p:spPr>
        <p:txBody>
          <a:bodyPr>
            <a:normAutofit/>
          </a:bodyPr>
          <a:lstStyle/>
          <a:p>
            <a:r>
              <a:rPr lang="fr-CA" dirty="0" smtClean="0"/>
              <a:t>Étude de cas en groupe</a:t>
            </a:r>
            <a:endParaRPr lang="fr-CA" dirty="0"/>
          </a:p>
        </p:txBody>
      </p:sp>
      <p:sp>
        <p:nvSpPr>
          <p:cNvPr id="3" name="Content Placeholder 2"/>
          <p:cNvSpPr>
            <a:spLocks noGrp="1"/>
          </p:cNvSpPr>
          <p:nvPr>
            <p:ph idx="1"/>
            <p:custDataLst>
              <p:tags r:id="rId2"/>
            </p:custDataLst>
          </p:nvPr>
        </p:nvSpPr>
        <p:spPr>
          <a:xfrm>
            <a:off x="609600" y="2006600"/>
            <a:ext cx="7674692" cy="1346200"/>
          </a:xfrm>
        </p:spPr>
        <p:txBody>
          <a:bodyPr>
            <a:normAutofit/>
          </a:bodyPr>
          <a:lstStyle/>
          <a:p>
            <a:pPr marL="118872" indent="0">
              <a:buNone/>
            </a:pPr>
            <a:r>
              <a:rPr lang="fr-CA" sz="2000" dirty="0" smtClean="0"/>
              <a:t>Sarah Davis, une patiente de 25 ans, se présente au service d’urgence en raison d’une toux, d’un écoulement nasal et d’une fièvre subjective dont elle souffre depuis deux jours.</a:t>
            </a:r>
          </a:p>
          <a:p>
            <a:pPr marL="118872" indent="0">
              <a:buNone/>
            </a:pPr>
            <a:endParaRPr lang="fr-CA" sz="2000" dirty="0" smtClean="0"/>
          </a:p>
          <a:p>
            <a:pPr marL="118872" indent="0">
              <a:buNone/>
            </a:pPr>
            <a:endParaRPr lang="fr-CA" sz="2000" b="1" dirty="0"/>
          </a:p>
        </p:txBody>
      </p:sp>
      <p:sp>
        <p:nvSpPr>
          <p:cNvPr id="4" name="Rectangle 3"/>
          <p:cNvSpPr/>
          <p:nvPr>
            <p:custDataLst>
              <p:tags r:id="rId3"/>
            </p:custDataLst>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5"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9651"/>
          <a:stretch/>
        </p:blipFill>
        <p:spPr bwMode="auto">
          <a:xfrm>
            <a:off x="5257800" y="3200400"/>
            <a:ext cx="3289956"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95979" y="3522342"/>
            <a:ext cx="3352800" cy="2862322"/>
          </a:xfrm>
          <a:prstGeom prst="rect">
            <a:avLst/>
          </a:prstGeom>
        </p:spPr>
        <p:txBody>
          <a:bodyPr wrap="square">
            <a:spAutoFit/>
          </a:bodyPr>
          <a:lstStyle/>
          <a:p>
            <a:pPr marL="118872" indent="0">
              <a:buNone/>
            </a:pPr>
            <a:r>
              <a:rPr lang="fr-CA" sz="2000" b="1" dirty="0">
                <a:latin typeface="Verdana" panose="020B0604030504040204" pitchFamily="34" charset="0"/>
                <a:ea typeface="Verdana" panose="020B0604030504040204" pitchFamily="34" charset="0"/>
                <a:cs typeface="Verdana" panose="020B0604030504040204" pitchFamily="34" charset="0"/>
              </a:rPr>
              <a:t>Sarah attend de vous voir pour discuter d’un plan de prise en charge de ses symptômes. Vous savez que les antibiotiques ne sont pas indiqués dans son cas.</a:t>
            </a:r>
          </a:p>
        </p:txBody>
      </p:sp>
    </p:spTree>
    <p:extLst>
      <p:ext uri="{BB962C8B-B14F-4D97-AF65-F5344CB8AC3E}">
        <p14:creationId xmlns:p14="http://schemas.microsoft.com/office/powerpoint/2010/main" val="1974297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152400"/>
            <a:ext cx="7674692" cy="1287741"/>
          </a:xfrm>
        </p:spPr>
        <p:txBody>
          <a:bodyPr/>
          <a:lstStyle/>
          <a:p>
            <a:r>
              <a:rPr lang="fr-CA" dirty="0" smtClean="0"/>
              <a:t>Résumé</a:t>
            </a:r>
            <a:endParaRPr lang="fr-CA"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custDataLst>
              <p:tags r:id="rId2"/>
            </p:custDataLst>
          </p:nvPr>
        </p:nvSpPr>
        <p:spPr>
          <a:xfrm>
            <a:off x="685800" y="1981200"/>
            <a:ext cx="7674692" cy="4165600"/>
          </a:xfrm>
        </p:spPr>
        <p:txBody>
          <a:bodyPr>
            <a:normAutofit/>
          </a:bodyPr>
          <a:lstStyle/>
          <a:p>
            <a:pPr lvl="0"/>
            <a:r>
              <a:rPr lang="fr-CA" sz="2000" dirty="0"/>
              <a:t>Les demandes d’examens et de traitements inutiles de la part du patient et de sa famille constituent une des causes de la surutilisation des </a:t>
            </a:r>
            <a:r>
              <a:rPr lang="fr-CA" sz="2000" dirty="0" smtClean="0"/>
              <a:t>ressources</a:t>
            </a:r>
          </a:p>
          <a:p>
            <a:pPr marL="0" lvl="0" indent="0">
              <a:buNone/>
            </a:pPr>
            <a:endParaRPr lang="en-CA" sz="2000" dirty="0"/>
          </a:p>
          <a:p>
            <a:pPr lvl="0"/>
            <a:r>
              <a:rPr lang="fr-CA" sz="2000" dirty="0"/>
              <a:t>Un cadre structuré peut orienter les discussions avec les patients et leur famille au sujet des examens et des traitements </a:t>
            </a:r>
            <a:r>
              <a:rPr lang="fr-CA" sz="2000" dirty="0" smtClean="0"/>
              <a:t>inutiles</a:t>
            </a:r>
          </a:p>
          <a:p>
            <a:pPr marL="0" lvl="0" indent="0">
              <a:buNone/>
            </a:pPr>
            <a:endParaRPr lang="en-CA" sz="2000" dirty="0"/>
          </a:p>
          <a:p>
            <a:pPr lvl="0"/>
            <a:r>
              <a:rPr lang="fr-CA" sz="2000" dirty="0"/>
              <a:t>Il est essentiel de faire participer le patient aux décisions sur la nécessité des examens et des traitements et de tenir compte de ses préférences à cet égard</a:t>
            </a:r>
            <a:endParaRPr lang="en-CA" sz="2000" dirty="0"/>
          </a:p>
        </p:txBody>
      </p:sp>
      <p:sp>
        <p:nvSpPr>
          <p:cNvPr id="4" name="Rectangle 3"/>
          <p:cNvSpPr/>
          <p:nvPr>
            <p:custDataLst>
              <p:tags r:id="rId3"/>
            </p:custDataLst>
          </p:nvPr>
        </p:nvSpPr>
        <p:spPr>
          <a:xfrm>
            <a:off x="931653" y="5883215"/>
            <a:ext cx="1570007" cy="8108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pic>
        <p:nvPicPr>
          <p:cNvPr id="5" name="Picture 4"/>
          <p:cNvPicPr>
            <a:picLocks noChangeAspect="1"/>
          </p:cNvPicPr>
          <p:nvPr>
            <p:custDataLst>
              <p:tags r:id="rId4"/>
            </p:custDataLst>
          </p:nvPr>
        </p:nvPicPr>
        <p:blipFill rotWithShape="1">
          <a:blip r:embed="rId9">
            <a:extLst>
              <a:ext uri="{28A0092B-C50C-407E-A947-70E740481C1C}">
                <a14:useLocalDpi xmlns:a14="http://schemas.microsoft.com/office/drawing/2010/main" val="0"/>
              </a:ext>
            </a:extLst>
          </a:blip>
          <a:srcRect r="24363"/>
          <a:stretch/>
        </p:blipFill>
        <p:spPr>
          <a:xfrm>
            <a:off x="993604" y="6160637"/>
            <a:ext cx="2909068" cy="697363"/>
          </a:xfrm>
          <a:prstGeom prst="rect">
            <a:avLst/>
          </a:prstGeom>
        </p:spPr>
      </p:pic>
      <p:pic>
        <p:nvPicPr>
          <p:cNvPr id="7" name="Picture 6"/>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3902672" y="6048211"/>
            <a:ext cx="1784294" cy="786663"/>
          </a:xfrm>
          <a:prstGeom prst="rect">
            <a:avLst/>
          </a:prstGeom>
        </p:spPr>
      </p:pic>
      <p:pic>
        <p:nvPicPr>
          <p:cNvPr id="8" name="Picture 2" descr="C:\Users\mboyer\Desktop\cwc-fr-logo.png"/>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5943600" y="5895653"/>
            <a:ext cx="1676400" cy="809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747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143000" y="1752600"/>
            <a:ext cx="6858000" cy="1655762"/>
          </a:xfrm>
        </p:spPr>
        <p:txBody>
          <a:bodyPr>
            <a:noAutofit/>
          </a:bodyPr>
          <a:lstStyle/>
          <a:p>
            <a:r>
              <a:rPr lang="fr-CA" sz="3600" dirty="0"/>
              <a:t>Reconnaître que les demandes d’examens ou de traitements inutiles de la part des patients et de leur famille constituent une des causes de la surutilisation des ressources.</a:t>
            </a:r>
            <a:endParaRPr lang="en-CA" sz="3600" dirty="0"/>
          </a:p>
        </p:txBody>
      </p:sp>
      <p:sp>
        <p:nvSpPr>
          <p:cNvPr id="4" name="Rounded Rectangle 3"/>
          <p:cNvSpPr/>
          <p:nvPr/>
        </p:nvSpPr>
        <p:spPr>
          <a:xfrm>
            <a:off x="762000" y="1600200"/>
            <a:ext cx="7467600" cy="3733800"/>
          </a:xfrm>
          <a:prstGeom prst="roundRect">
            <a:avLst/>
          </a:prstGeom>
          <a:noFill/>
          <a:ln w="57150">
            <a:solidFill>
              <a:srgbClr val="998D5F"/>
            </a:solidFill>
          </a:ln>
          <a:effectLst>
            <a:glow rad="101600">
              <a:srgbClr val="BBC7D9">
                <a:alpha val="60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259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7325" y="140837"/>
            <a:ext cx="7674692" cy="1287741"/>
          </a:xfrm>
        </p:spPr>
        <p:txBody>
          <a:bodyPr/>
          <a:lstStyle/>
          <a:p>
            <a:r>
              <a:rPr lang="fr-CA" dirty="0" smtClean="0">
                <a:solidFill>
                  <a:srgbClr val="003152"/>
                </a:solidFill>
                <a:latin typeface="Verdana" panose="020B0604030504040204" pitchFamily="34" charset="0"/>
              </a:rPr>
              <a:t>Gestion des ressources</a:t>
            </a:r>
            <a:endParaRPr lang="fr-CA" dirty="0">
              <a:solidFill>
                <a:srgbClr val="003152"/>
              </a:solidFill>
              <a:latin typeface="Verdana" panose="020B0604030504040204" pitchFamily="34" charset="0"/>
            </a:endParaRPr>
          </a:p>
        </p:txBody>
      </p:sp>
      <p:sp>
        <p:nvSpPr>
          <p:cNvPr id="3" name="Content Placeholder 2"/>
          <p:cNvSpPr>
            <a:spLocks noGrp="1"/>
          </p:cNvSpPr>
          <p:nvPr>
            <p:ph idx="1"/>
            <p:custDataLst>
              <p:tags r:id="rId2"/>
            </p:custDataLst>
          </p:nvPr>
        </p:nvSpPr>
        <p:spPr>
          <a:xfrm>
            <a:off x="1466811" y="3701660"/>
            <a:ext cx="7045303" cy="2212601"/>
          </a:xfrm>
        </p:spPr>
        <p:txBody>
          <a:bodyPr>
            <a:noAutofit/>
          </a:bodyPr>
          <a:lstStyle/>
          <a:p>
            <a:pPr marL="0" indent="0">
              <a:buNone/>
            </a:pPr>
            <a:r>
              <a:rPr lang="fr-CA" sz="2400" dirty="0" smtClean="0">
                <a:solidFill>
                  <a:srgbClr val="003152"/>
                </a:solidFill>
                <a:latin typeface="Verdana" panose="020B0604030504040204" pitchFamily="34" charset="0"/>
              </a:rPr>
              <a:t>Soins offerts en employant les moyens </a:t>
            </a:r>
            <a:br>
              <a:rPr lang="fr-CA" sz="2400" dirty="0" smtClean="0">
                <a:solidFill>
                  <a:srgbClr val="003152"/>
                </a:solidFill>
                <a:latin typeface="Verdana" panose="020B0604030504040204" pitchFamily="34" charset="0"/>
              </a:rPr>
            </a:br>
            <a:r>
              <a:rPr lang="fr-CA" sz="2400" dirty="0" smtClean="0">
                <a:solidFill>
                  <a:srgbClr val="003152"/>
                </a:solidFill>
                <a:latin typeface="Verdana" panose="020B0604030504040204" pitchFamily="34" charset="0"/>
              </a:rPr>
              <a:t>les plus efficaces pour le diagnostic des affections et le traitement des patients, </a:t>
            </a:r>
            <a:br>
              <a:rPr lang="fr-CA" sz="2400" dirty="0" smtClean="0">
                <a:solidFill>
                  <a:srgbClr val="003152"/>
                </a:solidFill>
                <a:latin typeface="Verdana" panose="020B0604030504040204" pitchFamily="34" charset="0"/>
              </a:rPr>
            </a:br>
            <a:r>
              <a:rPr lang="fr-CA" sz="2400" dirty="0" smtClean="0">
                <a:solidFill>
                  <a:srgbClr val="003152"/>
                </a:solidFill>
                <a:latin typeface="Verdana" panose="020B0604030504040204" pitchFamily="34" charset="0"/>
              </a:rPr>
              <a:t>et en respectant la nécessité d’utiliser les ressources de façon responsable, c’est-à-dire en assurant une répartition équitable </a:t>
            </a:r>
            <a:br>
              <a:rPr lang="fr-CA" sz="2400" dirty="0" smtClean="0">
                <a:solidFill>
                  <a:srgbClr val="003152"/>
                </a:solidFill>
                <a:latin typeface="Verdana" panose="020B0604030504040204" pitchFamily="34" charset="0"/>
              </a:rPr>
            </a:br>
            <a:r>
              <a:rPr lang="fr-CA" sz="2400" dirty="0" smtClean="0">
                <a:solidFill>
                  <a:srgbClr val="003152"/>
                </a:solidFill>
                <a:latin typeface="Verdana" panose="020B0604030504040204" pitchFamily="34" charset="0"/>
              </a:rPr>
              <a:t>et un usage judicieux des ressources.</a:t>
            </a:r>
          </a:p>
          <a:p>
            <a:pPr marL="0" indent="0">
              <a:buNone/>
            </a:pPr>
            <a:endParaRPr lang="fr-CA" sz="24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custDataLst>
              <p:tags r:id="rId3"/>
            </p:custDataLst>
          </p:nvPr>
        </p:nvSpPr>
        <p:spPr>
          <a:xfrm>
            <a:off x="441830" y="1897725"/>
            <a:ext cx="7383732" cy="1754326"/>
          </a:xfrm>
          <a:prstGeom prst="rect">
            <a:avLst/>
          </a:prstGeom>
          <a:noFill/>
        </p:spPr>
        <p:txBody>
          <a:bodyPr wrap="square" lIns="91440" tIns="45720" rIns="91440" bIns="45720">
            <a:spAutoFit/>
          </a:bodyPr>
          <a:lstStyle/>
          <a:p>
            <a:pPr algn="ctr"/>
            <a:r>
              <a:rPr lang="fr-CA" sz="5400" b="1" dirty="0" smtClean="0">
                <a:ln w="3175">
                  <a:solidFill>
                    <a:srgbClr val="998D5F"/>
                  </a:solidFill>
                  <a:prstDash val="solid"/>
                </a:ln>
                <a:solidFill>
                  <a:srgbClr val="EF7521"/>
                </a:solidFill>
              </a:rPr>
              <a:t>Gestion des ressources = médecine parcimonieuse</a:t>
            </a:r>
            <a:endParaRPr lang="fr-CA" sz="5400" b="1" cap="none" spc="0" dirty="0">
              <a:ln w="3175">
                <a:solidFill>
                  <a:srgbClr val="998D5F"/>
                </a:solidFill>
                <a:prstDash val="solid"/>
              </a:ln>
              <a:solidFill>
                <a:srgbClr val="EF7521"/>
              </a:solidFill>
              <a:effectLst/>
            </a:endParaRPr>
          </a:p>
        </p:txBody>
      </p:sp>
      <p:sp>
        <p:nvSpPr>
          <p:cNvPr id="5" name="Rectangle 4"/>
          <p:cNvSpPr/>
          <p:nvPr/>
        </p:nvSpPr>
        <p:spPr>
          <a:xfrm>
            <a:off x="983411" y="5982179"/>
            <a:ext cx="1449238" cy="75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128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custDataLst>
              <p:tags r:id="rId1"/>
            </p:custDataLst>
            <p:extLst>
              <p:ext uri="{D42A27DB-BD31-4B8C-83A1-F6EECF244321}">
                <p14:modId xmlns:p14="http://schemas.microsoft.com/office/powerpoint/2010/main" val="2186191515"/>
              </p:ext>
            </p:extLst>
          </p:nvPr>
        </p:nvGraphicFramePr>
        <p:xfrm>
          <a:off x="949567" y="2207116"/>
          <a:ext cx="7365289" cy="37279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TextBox 17"/>
          <p:cNvSpPr txBox="1"/>
          <p:nvPr>
            <p:custDataLst>
              <p:tags r:id="rId2"/>
            </p:custDataLst>
          </p:nvPr>
        </p:nvSpPr>
        <p:spPr>
          <a:xfrm>
            <a:off x="583254" y="615546"/>
            <a:ext cx="3451961" cy="707886"/>
          </a:xfrm>
          <a:prstGeom prst="rect">
            <a:avLst/>
          </a:prstGeom>
          <a:noFill/>
        </p:spPr>
        <p:txBody>
          <a:bodyPr wrap="square" rtlCol="0">
            <a:spAutoFit/>
          </a:bodyPr>
          <a:lstStyle/>
          <a:p>
            <a:r>
              <a:rPr lang="fr-CA" sz="4000" b="1" dirty="0" smtClean="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rPr>
              <a:t>Valeur =</a:t>
            </a:r>
            <a:endParaRPr lang="fr-CA" sz="4000" b="1" dirty="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endParaRPr>
          </a:p>
        </p:txBody>
      </p:sp>
      <p:sp>
        <p:nvSpPr>
          <p:cNvPr id="19" name="TextBox 18"/>
          <p:cNvSpPr txBox="1"/>
          <p:nvPr>
            <p:custDataLst>
              <p:tags r:id="rId3"/>
            </p:custDataLst>
          </p:nvPr>
        </p:nvSpPr>
        <p:spPr>
          <a:xfrm>
            <a:off x="2916182" y="264756"/>
            <a:ext cx="2575320" cy="707886"/>
          </a:xfrm>
          <a:prstGeom prst="rect">
            <a:avLst/>
          </a:prstGeom>
          <a:noFill/>
        </p:spPr>
        <p:txBody>
          <a:bodyPr wrap="square" rtlCol="0">
            <a:spAutoFit/>
          </a:bodyPr>
          <a:lstStyle/>
          <a:p>
            <a:pPr algn="ctr"/>
            <a:r>
              <a:rPr lang="fr-CA" sz="4000" b="1" dirty="0" smtClean="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rPr>
              <a:t>Qualité</a:t>
            </a:r>
            <a:endParaRPr lang="fr-CA" sz="4000" b="1" dirty="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endParaRPr>
          </a:p>
        </p:txBody>
      </p:sp>
      <p:sp>
        <p:nvSpPr>
          <p:cNvPr id="20" name="TextBox 19"/>
          <p:cNvSpPr txBox="1"/>
          <p:nvPr>
            <p:custDataLst>
              <p:tags r:id="rId4"/>
            </p:custDataLst>
          </p:nvPr>
        </p:nvSpPr>
        <p:spPr>
          <a:xfrm>
            <a:off x="3321863" y="1132696"/>
            <a:ext cx="1763959" cy="707886"/>
          </a:xfrm>
          <a:prstGeom prst="rect">
            <a:avLst/>
          </a:prstGeom>
          <a:noFill/>
        </p:spPr>
        <p:txBody>
          <a:bodyPr wrap="square" rtlCol="0">
            <a:spAutoFit/>
          </a:bodyPr>
          <a:lstStyle/>
          <a:p>
            <a:pPr algn="ctr"/>
            <a:r>
              <a:rPr lang="fr-CA" sz="4000" b="1" dirty="0" smtClean="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rPr>
              <a:t>Coût</a:t>
            </a:r>
            <a:endParaRPr lang="fr-CA" sz="4000" b="1" dirty="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endParaRPr>
          </a:p>
        </p:txBody>
      </p:sp>
      <p:cxnSp>
        <p:nvCxnSpPr>
          <p:cNvPr id="21" name="Straight Connector 20"/>
          <p:cNvCxnSpPr/>
          <p:nvPr>
            <p:custDataLst>
              <p:tags r:id="rId5"/>
            </p:custDataLst>
          </p:nvPr>
        </p:nvCxnSpPr>
        <p:spPr bwMode="auto">
          <a:xfrm flipV="1">
            <a:off x="3135524" y="1084092"/>
            <a:ext cx="2005955" cy="386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7" name="Rectangle 6"/>
          <p:cNvSpPr/>
          <p:nvPr/>
        </p:nvSpPr>
        <p:spPr>
          <a:xfrm>
            <a:off x="983411" y="5969479"/>
            <a:ext cx="1449238" cy="75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343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custDataLst>
              <p:tags r:id="rId1"/>
            </p:custDataLst>
          </p:nvPr>
        </p:nvSpPr>
        <p:spPr>
          <a:xfrm>
            <a:off x="220941" y="443016"/>
            <a:ext cx="3451961" cy="707886"/>
          </a:xfrm>
          <a:prstGeom prst="rect">
            <a:avLst/>
          </a:prstGeom>
          <a:noFill/>
        </p:spPr>
        <p:txBody>
          <a:bodyPr wrap="square" rtlCol="0">
            <a:spAutoFit/>
          </a:bodyPr>
          <a:lstStyle/>
          <a:p>
            <a:r>
              <a:rPr lang="fr-CA" sz="4000" b="1" dirty="0" smtClean="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rPr>
              <a:t>Valeur =</a:t>
            </a:r>
            <a:endParaRPr lang="fr-CA" sz="4000" b="1" dirty="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endParaRPr>
          </a:p>
        </p:txBody>
      </p:sp>
      <p:sp>
        <p:nvSpPr>
          <p:cNvPr id="21" name="TextBox 20"/>
          <p:cNvSpPr txBox="1"/>
          <p:nvPr>
            <p:custDataLst>
              <p:tags r:id="rId2"/>
            </p:custDataLst>
          </p:nvPr>
        </p:nvSpPr>
        <p:spPr>
          <a:xfrm>
            <a:off x="2528469" y="92226"/>
            <a:ext cx="2575320" cy="707886"/>
          </a:xfrm>
          <a:prstGeom prst="rect">
            <a:avLst/>
          </a:prstGeom>
          <a:noFill/>
        </p:spPr>
        <p:txBody>
          <a:bodyPr wrap="square" rtlCol="0">
            <a:spAutoFit/>
          </a:bodyPr>
          <a:lstStyle/>
          <a:p>
            <a:pPr algn="ctr"/>
            <a:r>
              <a:rPr lang="fr-CA" sz="4000" b="1" dirty="0" smtClean="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rPr>
              <a:t>Qualité</a:t>
            </a:r>
            <a:endParaRPr lang="fr-CA" sz="4000" b="1" dirty="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endParaRPr>
          </a:p>
        </p:txBody>
      </p:sp>
      <p:sp>
        <p:nvSpPr>
          <p:cNvPr id="22" name="TextBox 21"/>
          <p:cNvSpPr txBox="1"/>
          <p:nvPr>
            <p:custDataLst>
              <p:tags r:id="rId3"/>
            </p:custDataLst>
          </p:nvPr>
        </p:nvSpPr>
        <p:spPr>
          <a:xfrm>
            <a:off x="2934150" y="960166"/>
            <a:ext cx="1763959" cy="707886"/>
          </a:xfrm>
          <a:prstGeom prst="rect">
            <a:avLst/>
          </a:prstGeom>
          <a:noFill/>
        </p:spPr>
        <p:txBody>
          <a:bodyPr wrap="square" rtlCol="0">
            <a:spAutoFit/>
          </a:bodyPr>
          <a:lstStyle/>
          <a:p>
            <a:pPr algn="ctr"/>
            <a:r>
              <a:rPr lang="fr-CA" sz="4000" b="1" dirty="0" smtClean="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rPr>
              <a:t>Coût</a:t>
            </a:r>
            <a:endParaRPr lang="fr-CA" sz="4000" b="1" dirty="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endParaRPr>
          </a:p>
        </p:txBody>
      </p:sp>
      <p:cxnSp>
        <p:nvCxnSpPr>
          <p:cNvPr id="23" name="Straight Connector 22"/>
          <p:cNvCxnSpPr/>
          <p:nvPr>
            <p:custDataLst>
              <p:tags r:id="rId4"/>
            </p:custDataLst>
          </p:nvPr>
        </p:nvCxnSpPr>
        <p:spPr bwMode="auto">
          <a:xfrm flipV="1">
            <a:off x="2911235" y="911562"/>
            <a:ext cx="2005955" cy="3865"/>
          </a:xfrm>
          <a:prstGeom prst="line">
            <a:avLst/>
          </a:prstGeom>
          <a:solidFill>
            <a:schemeClr val="accent1"/>
          </a:solidFill>
          <a:ln w="57150" cap="flat" cmpd="sng" algn="ctr">
            <a:solidFill>
              <a:schemeClr val="tx1"/>
            </a:solidFill>
            <a:prstDash val="solid"/>
            <a:round/>
            <a:headEnd type="none" w="med" len="med"/>
            <a:tailEnd type="none" w="med" len="med"/>
          </a:ln>
          <a:effectLst/>
        </p:spPr>
      </p:cxnSp>
      <p:graphicFrame>
        <p:nvGraphicFramePr>
          <p:cNvPr id="7" name="Diagram 6"/>
          <p:cNvGraphicFramePr/>
          <p:nvPr>
            <p:custDataLst>
              <p:tags r:id="rId5"/>
            </p:custDataLst>
            <p:extLst>
              <p:ext uri="{D42A27DB-BD31-4B8C-83A1-F6EECF244321}">
                <p14:modId xmlns:p14="http://schemas.microsoft.com/office/powerpoint/2010/main" val="2818969407"/>
              </p:ext>
            </p:extLst>
          </p:nvPr>
        </p:nvGraphicFramePr>
        <p:xfrm>
          <a:off x="1504616" y="1932317"/>
          <a:ext cx="6310915" cy="4622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983411" y="5969479"/>
            <a:ext cx="1449238" cy="75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593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7315200" y="6527554"/>
            <a:ext cx="1828800" cy="307777"/>
          </a:xfrm>
          <a:prstGeom prst="rect">
            <a:avLst/>
          </a:prstGeom>
          <a:noFill/>
        </p:spPr>
        <p:txBody>
          <a:bodyPr wrap="square" rtlCol="0">
            <a:spAutoFit/>
          </a:bodyPr>
          <a:lstStyle/>
          <a:p>
            <a:pPr algn="r"/>
            <a:r>
              <a:rPr lang="fr-CA" sz="1400" i="1" dirty="0" smtClean="0">
                <a:solidFill>
                  <a:srgbClr val="003152"/>
                </a:solidFill>
                <a:latin typeface="Verdana" panose="020B0604030504040204" pitchFamily="34" charset="0"/>
              </a:rPr>
              <a:t>ICIS, 2016</a:t>
            </a:r>
            <a:r>
              <a:rPr lang="fr-CA" sz="1400" i="1" baseline="30000" dirty="0" smtClean="0">
                <a:solidFill>
                  <a:srgbClr val="003152"/>
                </a:solidFill>
                <a:latin typeface="Verdana" panose="020B0604030504040204" pitchFamily="34" charset="0"/>
              </a:rPr>
              <a:t>1</a:t>
            </a:r>
            <a:endParaRPr lang="fr-CA" sz="140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ctrTitle"/>
            <p:custDataLst>
              <p:tags r:id="rId2"/>
            </p:custDataLst>
          </p:nvPr>
        </p:nvSpPr>
        <p:spPr>
          <a:xfrm>
            <a:off x="138022" y="103846"/>
            <a:ext cx="7772400" cy="1774077"/>
          </a:xfrm>
        </p:spPr>
        <p:txBody>
          <a:bodyPr>
            <a:normAutofit/>
          </a:bodyPr>
          <a:lstStyle/>
          <a:p>
            <a:pPr algn="l"/>
            <a:r>
              <a:rPr lang="fr-CA" sz="3600" dirty="0" smtClean="0"/>
              <a:t>Point de vue des différents systèmes : durabilité des soins de santé</a:t>
            </a:r>
            <a:endParaRPr lang="fr-CA" sz="4800" dirty="0"/>
          </a:p>
        </p:txBody>
      </p:sp>
      <p:pic>
        <p:nvPicPr>
          <p:cNvPr id="1026" name="Picture 2" descr="https://www.cihi.ca/sites/default/files/image/1-nhex2016-fr_howmuch.jpg"/>
          <p:cNvPicPr>
            <a:picLocks noChangeAspect="1" noChangeArrowheads="1"/>
          </p:cNvPicPr>
          <p:nvPr/>
        </p:nvPicPr>
        <p:blipFill rotWithShape="1">
          <a:blip r:embed="rId5">
            <a:extLst>
              <a:ext uri="{28A0092B-C50C-407E-A947-70E740481C1C}">
                <a14:useLocalDpi xmlns:a14="http://schemas.microsoft.com/office/drawing/2010/main" val="0"/>
              </a:ext>
            </a:extLst>
          </a:blip>
          <a:srcRect t="12453" b="1357"/>
          <a:stretch/>
        </p:blipFill>
        <p:spPr bwMode="auto">
          <a:xfrm>
            <a:off x="1339833" y="1917700"/>
            <a:ext cx="6382690" cy="48387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222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custDataLst>
              <p:tags r:id="rId1"/>
            </p:custDataLst>
          </p:nvPr>
        </p:nvSpPr>
        <p:spPr>
          <a:xfrm>
            <a:off x="138022" y="40346"/>
            <a:ext cx="7772400" cy="1774077"/>
          </a:xfrm>
        </p:spPr>
        <p:txBody>
          <a:bodyPr>
            <a:normAutofit/>
          </a:bodyPr>
          <a:lstStyle/>
          <a:p>
            <a:pPr algn="l"/>
            <a:r>
              <a:rPr lang="fr-CA" sz="3600" dirty="0" smtClean="0"/>
              <a:t>Point de vue des différents systèmes : durabilité des soins de santé</a:t>
            </a:r>
            <a:endParaRPr lang="fr-CA" sz="4800" dirty="0"/>
          </a:p>
        </p:txBody>
      </p:sp>
      <p:sp>
        <p:nvSpPr>
          <p:cNvPr id="5" name="TextBox 4"/>
          <p:cNvSpPr txBox="1"/>
          <p:nvPr>
            <p:custDataLst>
              <p:tags r:id="rId2"/>
            </p:custDataLst>
          </p:nvPr>
        </p:nvSpPr>
        <p:spPr>
          <a:xfrm>
            <a:off x="7315200" y="6527554"/>
            <a:ext cx="1828800" cy="307777"/>
          </a:xfrm>
          <a:prstGeom prst="rect">
            <a:avLst/>
          </a:prstGeom>
          <a:noFill/>
        </p:spPr>
        <p:txBody>
          <a:bodyPr wrap="square" rtlCol="0">
            <a:spAutoFit/>
          </a:bodyPr>
          <a:lstStyle/>
          <a:p>
            <a:pPr algn="r"/>
            <a:r>
              <a:rPr lang="fr-CA" sz="1400" i="1" dirty="0" smtClean="0">
                <a:solidFill>
                  <a:srgbClr val="003152"/>
                </a:solidFill>
                <a:latin typeface="Verdana" panose="020B0604030504040204" pitchFamily="34" charset="0"/>
              </a:rPr>
              <a:t>ICIS, 2017</a:t>
            </a:r>
            <a:r>
              <a:rPr lang="fr-CA" sz="1400" i="1" baseline="30000" dirty="0" smtClean="0">
                <a:solidFill>
                  <a:srgbClr val="003152"/>
                </a:solidFill>
                <a:latin typeface="Verdana" panose="020B0604030504040204" pitchFamily="34" charset="0"/>
              </a:rPr>
              <a:t>1</a:t>
            </a:r>
            <a:endParaRPr lang="fr-CA" sz="140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AutoShape 2" descr="Unnecessary care in Canada Infograp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Unnecessary care in Canada Infograph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Unnecessary care in Canada Infographi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5"/>
          <a:srcRect l="18336" t="30858" r="43865" b="16998"/>
          <a:stretch/>
        </p:blipFill>
        <p:spPr bwMode="auto">
          <a:xfrm>
            <a:off x="1414142" y="1854200"/>
            <a:ext cx="6297424" cy="488671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28441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8"/>
</p:tagLst>
</file>

<file path=ppt/tags/tag81.xml><?xml version="1.0" encoding="utf-8"?>
<p:tagLst xmlns:a="http://schemas.openxmlformats.org/drawingml/2006/main" xmlns:r="http://schemas.openxmlformats.org/officeDocument/2006/relationships" xmlns:p="http://schemas.openxmlformats.org/presentationml/2006/main">
  <p:tag name="NUM" val="9"/>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template-16-9-minimal-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6" id="{3491C5C6-A9C2-494F-B45E-E9AB1A211DF3}" vid="{3DBEACFB-5F2B-2C4E-9D34-1F759A35CB5E}"/>
    </a:ext>
  </a:extLst>
</a:theme>
</file>

<file path=ppt/theme/theme3.xml><?xml version="1.0" encoding="utf-8"?>
<a:theme xmlns:a="http://schemas.openxmlformats.org/drawingml/2006/main" name="6_ppt-template-16-9-minimal-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6" id="{3491C5C6-A9C2-494F-B45E-E9AB1A211DF3}" vid="{3DBEACFB-5F2B-2C4E-9D34-1F759A35CB5E}"/>
    </a:ext>
  </a:extLst>
</a:theme>
</file>

<file path=ppt/theme/theme4.xml><?xml version="1.0" encoding="utf-8"?>
<a:theme xmlns:a="http://schemas.openxmlformats.org/drawingml/2006/main" name="7_ppt-template-16-9-minimal-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6" id="{3491C5C6-A9C2-494F-B45E-E9AB1A211DF3}" vid="{3DBEACFB-5F2B-2C4E-9D34-1F759A35CB5E}"/>
    </a:ext>
  </a:extLst>
</a:theme>
</file>

<file path=ppt/theme/theme5.xml><?xml version="1.0" encoding="utf-8"?>
<a:theme xmlns:a="http://schemas.openxmlformats.org/drawingml/2006/main" name="8_ppt-template-16-9-minimal-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6" id="{3491C5C6-A9C2-494F-B45E-E9AB1A211DF3}" vid="{3DBEACFB-5F2B-2C4E-9D34-1F759A35CB5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66754</TotalTime>
  <Words>3864</Words>
  <Application>Microsoft Office PowerPoint</Application>
  <PresentationFormat>On-screen Show (4:3)</PresentationFormat>
  <Paragraphs>416</Paragraphs>
  <Slides>32</Slides>
  <Notes>32</Notes>
  <HiddenSlides>0</HiddenSlides>
  <MMClips>0</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Office Theme</vt:lpstr>
      <vt:lpstr>ppt-template-16-9-minimal-b</vt:lpstr>
      <vt:lpstr>6_ppt-template-16-9-minimal-b</vt:lpstr>
      <vt:lpstr>7_ppt-template-16-9-minimal-b</vt:lpstr>
      <vt:lpstr>8_ppt-template-16-9-minimal-b</vt:lpstr>
      <vt:lpstr>Communiquer avec les patients et leur famille au sujet des examens et des traitements inutiles sur le plan médical </vt:lpstr>
      <vt:lpstr>Objectifs</vt:lpstr>
      <vt:lpstr>Partie 1</vt:lpstr>
      <vt:lpstr>PowerPoint Presentation</vt:lpstr>
      <vt:lpstr>Gestion des ressources</vt:lpstr>
      <vt:lpstr>PowerPoint Presentation</vt:lpstr>
      <vt:lpstr>PowerPoint Presentation</vt:lpstr>
      <vt:lpstr>Point de vue des différents systèmes : durabilité des soins de santé</vt:lpstr>
      <vt:lpstr>Point de vue des différents systèmes : durabilité des soins de santé</vt:lpstr>
      <vt:lpstr>PowerPoint Presentation</vt:lpstr>
      <vt:lpstr>Types de préjudices associés à la surutilisation des ressources</vt:lpstr>
      <vt:lpstr>Court sondage sur la surutilisation des ressources</vt:lpstr>
      <vt:lpstr> Qu’est-ce qui explique la surutilisation des ressources?</vt:lpstr>
      <vt:lpstr>Perceptions des médecins quant à l’acceptation des patients </vt:lpstr>
      <vt:lpstr>Qu’est-ce qui explique la surutilisation des ressources? Facteurs additionnels possibles chez les résidents</vt:lpstr>
      <vt:lpstr>Réfléchir, associer, partager</vt:lpstr>
      <vt:lpstr>Partie 2</vt:lpstr>
      <vt:lpstr>PowerPoint Presentation</vt:lpstr>
      <vt:lpstr>Cinq étapes d’une discussion avec les patients et leur famille</vt:lpstr>
      <vt:lpstr>1. Sonder les préoccupations du patient</vt:lpstr>
      <vt:lpstr>2. Faire preuve d’empathie</vt:lpstr>
      <vt:lpstr>3. Favoriser la prise de décision partagée  a. Discuter des risques et des bienfaits</vt:lpstr>
      <vt:lpstr>3. Favoriser la prise de décision partagée </vt:lpstr>
      <vt:lpstr>Données sur les outils d’aide à la décision</vt:lpstr>
      <vt:lpstr>Faire participer le patient à la prise de décision partagée pour réduire la surutilisation des antibiotiques</vt:lpstr>
      <vt:lpstr>PowerPoint Presentation</vt:lpstr>
      <vt:lpstr>Dernières étapes</vt:lpstr>
      <vt:lpstr>Partie 3</vt:lpstr>
      <vt:lpstr>PowerPoint Presentation</vt:lpstr>
      <vt:lpstr>Comment discuter de l’utilisation appropriée des ressources?</vt:lpstr>
      <vt:lpstr>Étude de cas en groupe</vt:lpstr>
      <vt:lpstr>Résumé</vt:lpstr>
    </vt:vector>
  </TitlesOfParts>
  <Company>Sunnybrook Health Sciences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Noninvasive High Frequency Ventilation in the NICU: A retrospective review</dc:title>
  <dc:creator>nicu</dc:creator>
  <cp:lastModifiedBy>Gorczakow, Areta</cp:lastModifiedBy>
  <cp:revision>930</cp:revision>
  <cp:lastPrinted>2017-10-06T16:32:57Z</cp:lastPrinted>
  <dcterms:created xsi:type="dcterms:W3CDTF">2013-04-15T23:38:42Z</dcterms:created>
  <dcterms:modified xsi:type="dcterms:W3CDTF">2018-08-21T15:18:14Z</dcterms:modified>
</cp:coreProperties>
</file>