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sldIdLst>
    <p:sldId id="257" r:id="rId5"/>
    <p:sldId id="272" r:id="rId6"/>
    <p:sldId id="273" r:id="rId7"/>
    <p:sldId id="258" r:id="rId8"/>
    <p:sldId id="259" r:id="rId9"/>
    <p:sldId id="262" r:id="rId10"/>
    <p:sldId id="300" r:id="rId11"/>
    <p:sldId id="285" r:id="rId12"/>
    <p:sldId id="301" r:id="rId13"/>
    <p:sldId id="291" r:id="rId14"/>
    <p:sldId id="284" r:id="rId15"/>
    <p:sldId id="263" r:id="rId16"/>
    <p:sldId id="265" r:id="rId17"/>
    <p:sldId id="295" r:id="rId18"/>
    <p:sldId id="294" r:id="rId19"/>
    <p:sldId id="293" r:id="rId20"/>
    <p:sldId id="277" r:id="rId21"/>
    <p:sldId id="286" r:id="rId22"/>
    <p:sldId id="278" r:id="rId23"/>
    <p:sldId id="280" r:id="rId24"/>
    <p:sldId id="281" r:id="rId25"/>
    <p:sldId id="282" r:id="rId26"/>
    <p:sldId id="287" r:id="rId27"/>
    <p:sldId id="28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8421" autoAdjust="0"/>
  </p:normalViewPr>
  <p:slideViewPr>
    <p:cSldViewPr snapToGrid="0" snapToObjects="1">
      <p:cViewPr varScale="1">
        <p:scale>
          <a:sx n="101" d="100"/>
          <a:sy n="101" d="100"/>
        </p:scale>
        <p:origin x="14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Ajouter de l’information sur les présentateurs; modifier le titre au besoin</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1194412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11</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dirty="0"/>
              <a:t>• </a:t>
            </a:r>
            <a:r>
              <a:rPr lang="en-US" dirty="0" err="1"/>
              <a:t>Activité</a:t>
            </a:r>
            <a:r>
              <a:rPr lang="en-US" dirty="0"/>
              <a:t> </a:t>
            </a:r>
            <a:r>
              <a:rPr lang="en-US" dirty="0" err="1"/>
              <a:t>d’apprentissage</a:t>
            </a:r>
            <a:endParaRPr lang="en-US" dirty="0"/>
          </a:p>
          <a:p>
            <a:pPr marL="0" indent="0">
              <a:buFont typeface="Arial" pitchFamily="34" charset="0"/>
              <a:buNone/>
            </a:pPr>
            <a:endParaRPr lang="en-US" dirty="0"/>
          </a:p>
          <a:p>
            <a:pPr marL="0" indent="0">
              <a:buFont typeface="Arial" pitchFamily="34" charset="0"/>
              <a:buNone/>
            </a:pPr>
            <a:endParaRPr lang="en-US" dirty="0"/>
          </a:p>
          <a:p>
            <a:r>
              <a:rPr lang="fr-FR" sz="1200" kern="1200" dirty="0">
                <a:solidFill>
                  <a:schemeClr val="tx1"/>
                </a:solidFill>
                <a:effectLst/>
                <a:latin typeface="Times" charset="0"/>
                <a:ea typeface="Osaka" charset="0"/>
                <a:cs typeface="Osaka" charset="0"/>
              </a:rPr>
              <a:t>• À faire individuellement ou en groupes </a:t>
            </a:r>
            <a:br>
              <a:rPr lang="fr-FR" sz="1200" kern="1200" dirty="0">
                <a:solidFill>
                  <a:schemeClr val="tx1"/>
                </a:solidFill>
                <a:effectLst/>
                <a:latin typeface="Times" charset="0"/>
                <a:ea typeface="Osaka" charset="0"/>
                <a:cs typeface="Osaka" charset="0"/>
              </a:rPr>
            </a:br>
            <a:r>
              <a:rPr lang="fr-FR" sz="1200" kern="1200" dirty="0">
                <a:solidFill>
                  <a:schemeClr val="tx1"/>
                </a:solidFill>
                <a:effectLst/>
                <a:latin typeface="Times" charset="0"/>
                <a:ea typeface="Osaka" charset="0"/>
                <a:cs typeface="Osaka" charset="0"/>
              </a:rPr>
              <a:t>• Le travail en groupes convient si tous les apprenants sont dans la même spécialité (dans le cas contraire, les exemples risquent de varier)</a:t>
            </a:r>
            <a:endParaRPr lang="en-CA" sz="1200" kern="1200" dirty="0">
              <a:solidFill>
                <a:schemeClr val="tx1"/>
              </a:solidFill>
              <a:effectLst/>
              <a:latin typeface="Times" charset="0"/>
              <a:ea typeface="Osaka" charset="0"/>
              <a:cs typeface="Osaka" charset="0"/>
            </a:endParaRPr>
          </a:p>
          <a:p>
            <a:r>
              <a:rPr lang="fr-FR" sz="1200" kern="1200" dirty="0">
                <a:solidFill>
                  <a:schemeClr val="tx1"/>
                </a:solidFill>
                <a:effectLst/>
                <a:latin typeface="Times" charset="0"/>
                <a:ea typeface="Osaka" charset="0"/>
                <a:cs typeface="Osaka" charset="0"/>
              </a:rPr>
              <a:t>• Explorer les réponses en petits groupes ou avec tout le groupe</a:t>
            </a:r>
            <a:endParaRPr lang="en-CA" sz="1200" kern="1200" dirty="0">
              <a:solidFill>
                <a:schemeClr val="tx1"/>
              </a:solidFill>
              <a:effectLst/>
              <a:latin typeface="Times" charset="0"/>
              <a:ea typeface="Osaka" charset="0"/>
              <a:cs typeface="Osak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i="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b="0" dirty="0"/>
              <a:t>• Bâtir des relations – l’apprenant est-il prêt à recevoir de la rétroaction? Fait-il confiance à son éducateur? Est-il motivé?</a:t>
            </a:r>
          </a:p>
          <a:p>
            <a:pPr marL="0" marR="0" indent="0" algn="l" defTabSz="914400" rtl="0" eaLnBrk="1" fontAlgn="base" latinLnBrk="0" hangingPunct="1">
              <a:lnSpc>
                <a:spcPct val="100000"/>
              </a:lnSpc>
              <a:spcBef>
                <a:spcPct val="30000"/>
              </a:spcBef>
              <a:spcAft>
                <a:spcPct val="0"/>
              </a:spcAft>
              <a:buClrTx/>
              <a:buSzTx/>
              <a:buFontTx/>
              <a:buNone/>
              <a:tabLst/>
              <a:defRPr/>
            </a:pPr>
            <a:r>
              <a:rPr lang="fr-FR" b="0" dirty="0"/>
              <a:t>• Explorer les réactions à la rétroaction – y </a:t>
            </a:r>
            <a:r>
              <a:rPr lang="fr-FR" b="0" dirty="0" err="1"/>
              <a:t>a-t-il</a:t>
            </a:r>
            <a:r>
              <a:rPr lang="fr-FR" b="0" dirty="0"/>
              <a:t> cohérence entre celui qui donne et celui qui reçoit la rétroaction? Y </a:t>
            </a:r>
            <a:r>
              <a:rPr lang="fr-FR" b="0" dirty="0" err="1"/>
              <a:t>a-t-il</a:t>
            </a:r>
            <a:r>
              <a:rPr lang="fr-FR" b="0" dirty="0"/>
              <a:t> des domaines d’entente? Des observations étonnantes?</a:t>
            </a:r>
          </a:p>
          <a:p>
            <a:pPr marL="0" marR="0" indent="0" algn="l" defTabSz="914400" rtl="0" eaLnBrk="1" fontAlgn="base" latinLnBrk="0" hangingPunct="1">
              <a:lnSpc>
                <a:spcPct val="100000"/>
              </a:lnSpc>
              <a:spcBef>
                <a:spcPct val="30000"/>
              </a:spcBef>
              <a:spcAft>
                <a:spcPct val="0"/>
              </a:spcAft>
              <a:buClrTx/>
              <a:buSzTx/>
              <a:buFontTx/>
              <a:buNone/>
              <a:tabLst/>
              <a:defRPr/>
            </a:pPr>
            <a:r>
              <a:rPr lang="fr-FR" b="0" dirty="0"/>
              <a:t>• Explorer le contenu – ce qui s’est bien passé, moins bien passé; correspondance; progrès dans l’atteinte des objectifs et la satisfaction des besoins personnels, du</a:t>
            </a:r>
          </a:p>
          <a:p>
            <a:pPr marL="0" marR="0" indent="0" algn="l" defTabSz="914400" rtl="0" eaLnBrk="1" fontAlgn="base" latinLnBrk="0" hangingPunct="1">
              <a:lnSpc>
                <a:spcPct val="100000"/>
              </a:lnSpc>
              <a:spcBef>
                <a:spcPct val="30000"/>
              </a:spcBef>
              <a:spcAft>
                <a:spcPct val="0"/>
              </a:spcAft>
              <a:buClrTx/>
              <a:buSzTx/>
              <a:buFontTx/>
              <a:buNone/>
              <a:tabLst/>
              <a:defRPr/>
            </a:pPr>
            <a:r>
              <a:rPr lang="fr-FR" b="0" dirty="0"/>
              <a:t>programme, etc.</a:t>
            </a:r>
          </a:p>
          <a:p>
            <a:pPr marL="0" marR="0" indent="0" algn="l" defTabSz="914400" rtl="0" eaLnBrk="1" fontAlgn="base" latinLnBrk="0" hangingPunct="1">
              <a:lnSpc>
                <a:spcPct val="100000"/>
              </a:lnSpc>
              <a:spcBef>
                <a:spcPct val="30000"/>
              </a:spcBef>
              <a:spcAft>
                <a:spcPct val="0"/>
              </a:spcAft>
              <a:buClrTx/>
              <a:buSzTx/>
              <a:buFontTx/>
              <a:buNone/>
              <a:tabLst/>
              <a:defRPr/>
            </a:pPr>
            <a:r>
              <a:rPr lang="fr-FR" b="0" dirty="0"/>
              <a:t>• Encadrer pour changer la performance – quels sont les trucs et conseils et les priorités entourant l’amélioration? Quel est le plan?</a:t>
            </a:r>
            <a:endParaRPr lang="en-US" b="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a:t>Activité</a:t>
            </a:r>
            <a:r>
              <a:rPr lang="en-US" dirty="0"/>
              <a:t> </a:t>
            </a:r>
            <a:r>
              <a:rPr lang="en-US" dirty="0" err="1"/>
              <a:t>d’apprentissage</a:t>
            </a:r>
            <a:endParaRPr lang="en-US" dirty="0"/>
          </a:p>
          <a:p>
            <a:endParaRPr lang="en-US" dirty="0"/>
          </a:p>
          <a:p>
            <a:endParaRPr lang="en-US" dirty="0"/>
          </a:p>
          <a:p>
            <a:r>
              <a:rPr lang="fr-FR" sz="1200" kern="1200" dirty="0">
                <a:solidFill>
                  <a:schemeClr val="tx1"/>
                </a:solidFill>
                <a:effectLst/>
                <a:latin typeface="Times" charset="0"/>
                <a:ea typeface="Osaka" charset="0"/>
                <a:cs typeface="Osaka" charset="0"/>
              </a:rPr>
              <a:t>• À faire individuellement ou en groupes </a:t>
            </a:r>
            <a:br>
              <a:rPr lang="fr-FR" sz="1200" kern="1200" dirty="0">
                <a:solidFill>
                  <a:schemeClr val="tx1"/>
                </a:solidFill>
                <a:effectLst/>
                <a:latin typeface="Times" charset="0"/>
                <a:ea typeface="Osaka" charset="0"/>
                <a:cs typeface="Osaka" charset="0"/>
              </a:rPr>
            </a:br>
            <a:r>
              <a:rPr lang="fr-FR" sz="1200" kern="1200" dirty="0">
                <a:solidFill>
                  <a:schemeClr val="tx1"/>
                </a:solidFill>
                <a:effectLst/>
                <a:latin typeface="Times" charset="0"/>
                <a:ea typeface="Osaka" charset="0"/>
                <a:cs typeface="Osaka" charset="0"/>
              </a:rPr>
              <a:t>• Le travail en groupes convient si tous les apprenants sont dans la même spécialité (dans le cas contraire, les exemples risquent de varier)</a:t>
            </a:r>
            <a:endParaRPr lang="en-CA" sz="1200" kern="1200" dirty="0">
              <a:solidFill>
                <a:schemeClr val="tx1"/>
              </a:solidFill>
              <a:effectLst/>
              <a:latin typeface="Times" charset="0"/>
              <a:ea typeface="Osaka" charset="0"/>
              <a:cs typeface="Osaka" charset="0"/>
            </a:endParaRPr>
          </a:p>
          <a:p>
            <a:r>
              <a:rPr lang="fr-FR" sz="1200" kern="1200" dirty="0">
                <a:solidFill>
                  <a:schemeClr val="tx1"/>
                </a:solidFill>
                <a:effectLst/>
                <a:latin typeface="Times" charset="0"/>
                <a:ea typeface="Osaka" charset="0"/>
                <a:cs typeface="Osaka" charset="0"/>
              </a:rPr>
              <a:t>• Explorer les réponses en petits groupes ou avec tout le groupe</a:t>
            </a:r>
            <a:endParaRPr lang="en-CA" sz="1200" kern="1200" dirty="0">
              <a:solidFill>
                <a:schemeClr val="tx1"/>
              </a:solidFill>
              <a:effectLst/>
              <a:latin typeface="Times" charset="0"/>
              <a:ea typeface="Osaka" charset="0"/>
              <a:cs typeface="Osaka" charset="0"/>
            </a:endParaRPr>
          </a:p>
        </p:txBody>
      </p:sp>
      <p:sp>
        <p:nvSpPr>
          <p:cNvPr id="4" name="Slide Number Placeholder 3"/>
          <p:cNvSpPr>
            <a:spLocks noGrp="1"/>
          </p:cNvSpPr>
          <p:nvPr>
            <p:ph type="sldNum" sz="quarter" idx="10"/>
          </p:nvPr>
        </p:nvSpPr>
        <p:spPr/>
        <p:txBody>
          <a:bodyPr/>
          <a:lstStyle/>
          <a:p>
            <a:fld id="{A307D704-9314-4B42-894E-F86AA4E07FE8}" type="slidenum">
              <a:rPr lang="en-US" smtClean="0"/>
              <a:pPr/>
              <a:t>14</a:t>
            </a:fld>
            <a:endParaRPr lang="en-US"/>
          </a:p>
        </p:txBody>
      </p:sp>
    </p:spTree>
    <p:extLst>
      <p:ext uri="{BB962C8B-B14F-4D97-AF65-F5344CB8AC3E}">
        <p14:creationId xmlns:p14="http://schemas.microsoft.com/office/powerpoint/2010/main" val="407265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15</a:t>
            </a:fld>
            <a:endParaRPr lang="en-US"/>
          </a:p>
        </p:txBody>
      </p:sp>
    </p:spTree>
    <p:extLst>
      <p:ext uri="{BB962C8B-B14F-4D97-AF65-F5344CB8AC3E}">
        <p14:creationId xmlns:p14="http://schemas.microsoft.com/office/powerpoint/2010/main" val="389557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16</a:t>
            </a:fld>
            <a:endParaRPr lang="en-US"/>
          </a:p>
        </p:txBody>
      </p:sp>
    </p:spTree>
    <p:extLst>
      <p:ext uri="{BB962C8B-B14F-4D97-AF65-F5344CB8AC3E}">
        <p14:creationId xmlns:p14="http://schemas.microsoft.com/office/powerpoint/2010/main" val="2561900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err="1"/>
              <a:t>Objectifs</a:t>
            </a:r>
            <a:r>
              <a:rPr lang="en-US" dirty="0"/>
              <a:t> et </a:t>
            </a:r>
            <a:r>
              <a:rPr lang="en-US" dirty="0" err="1"/>
              <a:t>contenu</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19</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et manifestations (compétences clés et habilitantes) CanMEDS 2015 liées à l’apprentissage continu</a:t>
            </a:r>
          </a:p>
          <a:p>
            <a:pPr algn="l"/>
            <a:r>
              <a:rPr lang="fr-FR" dirty="0"/>
              <a:t>• Éviter d’inclure les compétences si la présentation est destinée à des apprenants</a:t>
            </a:r>
          </a:p>
          <a:p>
            <a:pPr algn="l"/>
            <a:r>
              <a:rPr lang="fr-FR" dirty="0"/>
              <a:t>• On peut inclure cette diapositive si la présentation est destinée à des enseignants ou des planificateurs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Capacités et manifestations (compétences clés et habilitantes) CanMEDS 2015 liées à l’apprentissage continu</a:t>
            </a:r>
          </a:p>
          <a:p>
            <a:r>
              <a:rPr lang="fr-FR" sz="1200" b="0" i="0" u="none" strike="noStrike" kern="1200" baseline="0" dirty="0">
                <a:solidFill>
                  <a:schemeClr val="tx1"/>
                </a:solidFill>
                <a:latin typeface="Times" charset="0"/>
                <a:ea typeface="Osaka" charset="0"/>
                <a:cs typeface="Osaka" charset="0"/>
              </a:rPr>
              <a:t>• Éviter d’inclure les compétences si la présentation est destinée à des apprenants</a:t>
            </a:r>
          </a:p>
          <a:p>
            <a:r>
              <a:rPr lang="fr-FR" sz="1200" b="0" i="0" u="none" strike="noStrike" kern="1200" baseline="0" dirty="0">
                <a:solidFill>
                  <a:schemeClr val="tx1"/>
                </a:solidFill>
                <a:latin typeface="Times" charset="0"/>
                <a:ea typeface="Osaka" charset="0"/>
                <a:cs typeface="Osaka" charset="0"/>
              </a:rPr>
              <a:t>• On peut inclure cette diapositive si la présentation est destinée à des enseignants ou des planificateurs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sz="1200" b="0" i="0" u="none" strike="noStrike" baseline="0" dirty="0">
                <a:latin typeface="Frutiger-Light"/>
              </a:rPr>
              <a:t>• Capacités et manifestations (compétences clés et habilitantes) CanMEDS 2015 liées à l’apprentissage continu</a:t>
            </a:r>
          </a:p>
          <a:p>
            <a:r>
              <a:rPr lang="fr-FR" sz="1200" b="0" i="0" u="none" strike="noStrike" baseline="0" dirty="0">
                <a:latin typeface="Frutiger-Light"/>
              </a:rPr>
              <a:t>• Éviter d’inclure les compétences si la présentation est destinée à des apprenants</a:t>
            </a:r>
          </a:p>
          <a:p>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i="0" u="none" strike="noStrike" baseline="0" dirty="0">
                <a:latin typeface="Frutiger-Light"/>
              </a:rPr>
              <a:t>• Capacités et manifestations (compétences clés et habilitantes) CanMEDS 2015 liées à l’apprentissage continu</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i="0" u="none" strike="noStrike" baseline="0" dirty="0">
                <a:latin typeface="Frutiger-Light"/>
              </a:rPr>
              <a:t>• Éviter d’inclure les compétences si la présentation est destinée à des apprenants</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et manifestations (compétences clés et habilitantes) CanMEDS 2015 liées à l’apprentissage continu</a:t>
            </a:r>
          </a:p>
          <a:p>
            <a:pPr algn="l"/>
            <a:r>
              <a:rPr lang="fr-FR" sz="1200" b="0" i="0" u="none" strike="noStrike" baseline="0" dirty="0">
                <a:latin typeface="Frutiger-Light"/>
              </a:rPr>
              <a:t>• Éviter d’inclure les compétences si la présentation est destinée à des apprenants</a:t>
            </a:r>
          </a:p>
          <a:p>
            <a:pPr algn="l"/>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fr-FR" i="0" dirty="0"/>
              <a:t>• Objectifs – les modifier au besoin</a:t>
            </a:r>
          </a:p>
          <a:p>
            <a:r>
              <a:rPr lang="fr-FR" i="0" dirty="0"/>
              <a:t>• CONSIDÉRER l’idée de proposer une activité « d’échauffement »</a:t>
            </a:r>
          </a:p>
          <a:p>
            <a:r>
              <a:rPr lang="fr-FR" i="0" dirty="0"/>
              <a:t>• Revoir/réviser les buts et objectifs</a:t>
            </a:r>
          </a:p>
          <a:p>
            <a:r>
              <a:rPr lang="fr-FR" i="0" dirty="0"/>
              <a:t>• Insérer une diapositive décrivant le contenu si désiré</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fr-FR" dirty="0"/>
              <a:t>Raisons pour lesquelles le rôle importe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a:t>
            </a:r>
            <a:r>
              <a:rPr lang="en-US" baseline="0" dirty="0"/>
              <a:t> </a:t>
            </a:r>
            <a:r>
              <a:rPr lang="fr-FR" sz="1200" b="0" i="0" u="none" strike="noStrike" kern="1200" baseline="0" dirty="0">
                <a:solidFill>
                  <a:schemeClr val="tx1"/>
                </a:solidFill>
                <a:latin typeface="Times" charset="0"/>
                <a:ea typeface="Osaka" charset="0"/>
                <a:cs typeface="Osaka" charset="0"/>
              </a:rPr>
              <a:t>Définition tirée du Référentiel de compétences CanMEDS 2015 pour les médecins</a:t>
            </a:r>
          </a:p>
          <a:p>
            <a:endParaRPr lang="en-US" sz="1200" b="0" i="0" u="none" strike="noStrike" kern="1200" baseline="0" dirty="0">
              <a:solidFill>
                <a:schemeClr val="tx1"/>
              </a:solidFill>
              <a:latin typeface="Times" charset="0"/>
              <a:ea typeface="Osaka" charset="0"/>
              <a:cs typeface="Osaka" charset="0"/>
            </a:endParaRP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Mots-clés associés aux ACTIVITÉS de</a:t>
            </a:r>
            <a:r>
              <a:rPr lang="fr-FR" baseline="0" dirty="0"/>
              <a:t> </a:t>
            </a:r>
            <a:r>
              <a:rPr lang="fr-FR" dirty="0"/>
              <a:t>l’érudit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Mots-clés associés aux DOMAINES D’INTÉRÊT de l’érudit</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8</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 </a:t>
            </a:r>
            <a:r>
              <a:rPr lang="fr-FR" sz="1200" b="0" i="0" u="none" strike="noStrike" kern="1200" baseline="0" dirty="0">
                <a:solidFill>
                  <a:schemeClr val="tx1"/>
                </a:solidFill>
                <a:latin typeface="Times" charset="0"/>
                <a:ea typeface="Osaka" charset="0"/>
                <a:cs typeface="Osaka" charset="0"/>
              </a:rPr>
              <a:t>Déboulonner les mythes entourant le rôle d’érudit </a:t>
            </a:r>
          </a:p>
          <a:p>
            <a:r>
              <a:rPr lang="en-CA" sz="1200" b="0" i="0" u="none" strike="noStrike" kern="1200" baseline="0" dirty="0">
                <a:solidFill>
                  <a:schemeClr val="tx1"/>
                </a:solidFill>
                <a:latin typeface="Times" charset="0"/>
                <a:ea typeface="Osaka" charset="0"/>
                <a:cs typeface="Osaka" charset="0"/>
              </a:rPr>
              <a:t>	</a:t>
            </a:r>
          </a:p>
          <a:p>
            <a:r>
              <a:rPr lang="fr-FR" sz="1200" b="0" i="0" u="none" strike="noStrike" kern="1200" baseline="0" dirty="0">
                <a:solidFill>
                  <a:schemeClr val="tx1"/>
                </a:solidFill>
                <a:latin typeface="Times" charset="0"/>
                <a:ea typeface="Osaka" charset="0"/>
                <a:cs typeface="Osaka" charset="0"/>
              </a:rPr>
              <a:t>1. Acquérir et maintenir de nouvelles connaissances tout au long de la carrière grâce à l’apprentissage continu </a:t>
            </a:r>
          </a:p>
          <a:p>
            <a:r>
              <a:rPr lang="fr-FR" sz="1200" b="0" i="0" u="none" strike="noStrike" kern="1200" baseline="0" dirty="0">
                <a:solidFill>
                  <a:schemeClr val="tx1"/>
                </a:solidFill>
                <a:latin typeface="Times" charset="0"/>
                <a:ea typeface="Osaka" charset="0"/>
                <a:cs typeface="Osaka" charset="0"/>
              </a:rPr>
              <a:t>2. Diffuser des connaissances par l’enseignement et l’évaluation </a:t>
            </a:r>
          </a:p>
          <a:p>
            <a:r>
              <a:rPr lang="fr-FR" sz="1200" b="0" i="0" u="none" strike="noStrike" kern="1200" baseline="0" dirty="0">
                <a:solidFill>
                  <a:schemeClr val="tx1"/>
                </a:solidFill>
                <a:latin typeface="Times" charset="0"/>
                <a:ea typeface="Osaka" charset="0"/>
                <a:cs typeface="Osaka" charset="0"/>
              </a:rPr>
              <a:t>3. Utiliser des connaissances afin de prendre des décisions éclairées par les faits </a:t>
            </a:r>
          </a:p>
          <a:p>
            <a:r>
              <a:rPr lang="fr-FR" sz="1200" b="0" i="0" u="none" strike="noStrike" kern="1200" baseline="0" dirty="0">
                <a:solidFill>
                  <a:schemeClr val="tx1"/>
                </a:solidFill>
                <a:latin typeface="Times" charset="0"/>
                <a:ea typeface="Osaka" charset="0"/>
                <a:cs typeface="Osaka" charset="0"/>
              </a:rPr>
              <a:t>4. Créer des connaissances par la recherche et la curiosité érudite </a:t>
            </a:r>
          </a:p>
          <a:p>
            <a:r>
              <a:rPr lang="fr-FR" sz="1200" b="0" i="0" u="none" strike="noStrike" kern="1200" baseline="0" dirty="0">
                <a:solidFill>
                  <a:schemeClr val="tx1"/>
                </a:solidFill>
                <a:latin typeface="Times" charset="0"/>
                <a:ea typeface="Osaka" charset="0"/>
                <a:cs typeface="Osaka" charset="0"/>
              </a:rPr>
              <a:t>- Les responsabilités d’érudition appartiennent à tous les médecins, qui sont tous appelés à enseigner, à utiliser des faits pour éclairer leur pratique et à s’engager envers l’apprentissage continu </a:t>
            </a:r>
          </a:p>
          <a:p>
            <a:r>
              <a:rPr lang="fr-FR" sz="1200" b="0" i="0" u="none" strike="noStrike" kern="1200" baseline="0" dirty="0">
                <a:solidFill>
                  <a:schemeClr val="tx1"/>
                </a:solidFill>
                <a:latin typeface="Times" charset="0"/>
                <a:ea typeface="Osaka" charset="0"/>
                <a:cs typeface="Osaka" charset="0"/>
              </a:rPr>
              <a:t>- L’érudit reste à l’affût d’occasions d’apprentissage et d’acquisition de compétences dans les quatre facettes du rôle 	</a:t>
            </a:r>
          </a:p>
          <a:p>
            <a:r>
              <a:rPr lang="en-US" baseline="0" dirty="0"/>
              <a:t>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9</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Déboulonner les mythes entourant le rôle d’érudit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rôle d’érudit</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rôle d’érudit</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d’érudit</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d’érudit</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d’érudit</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d’érudit</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rôle d’érudit</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rôle d’érudit</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rôle d’érudit</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rôle d’érudit</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rôle d’érudit</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dirty="0"/>
              <a:t>E2 – </a:t>
            </a:r>
            <a:r>
              <a:rPr lang="en-US" dirty="0" err="1"/>
              <a:t>Enseigner</a:t>
            </a:r>
            <a:r>
              <a:rPr lang="en-US" dirty="0"/>
              <a:t> le r</a:t>
            </a:r>
            <a:r>
              <a:rPr lang="fr-CA" dirty="0" err="1"/>
              <a:t>ôle</a:t>
            </a:r>
            <a:r>
              <a:rPr lang="fr-CA" dirty="0"/>
              <a:t> d’érudit</a:t>
            </a:r>
            <a:endParaRPr lang="en-US" dirty="0"/>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a:t>
            </a:r>
            <a:r>
              <a:rPr lang="en-US" dirty="0" err="1"/>
              <a:t>Érudit</a:t>
            </a:r>
            <a:endParaRPr lang="en-US" dirty="0"/>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7"/>
          <p:cNvSpPr>
            <a:spLocks noGrp="1" noChangeArrowheads="1"/>
          </p:cNvSpPr>
          <p:nvPr>
            <p:ph type="body" idx="1"/>
          </p:nvPr>
        </p:nvSpPr>
        <p:spPr>
          <a:xfrm>
            <a:off x="838200" y="1253331"/>
            <a:ext cx="10515600" cy="4351338"/>
          </a:xfrm>
        </p:spPr>
        <p:txBody>
          <a:bodyPr/>
          <a:lstStyle/>
          <a:p>
            <a:pPr marL="0" indent="0">
              <a:spcBef>
                <a:spcPts val="0"/>
              </a:spcBef>
              <a:spcAft>
                <a:spcPts val="1200"/>
              </a:spcAft>
              <a:buNone/>
            </a:pPr>
            <a:r>
              <a:rPr lang="fr-FR" dirty="0"/>
              <a:t>L’apprentissage est une démarche permanente d’amélioration et de maintien de la compétence</a:t>
            </a:r>
          </a:p>
          <a:p>
            <a:pPr marL="514350" indent="-514350">
              <a:spcBef>
                <a:spcPts val="0"/>
              </a:spcBef>
              <a:spcAft>
                <a:spcPts val="1200"/>
              </a:spcAft>
              <a:buFont typeface="+mj-lt"/>
              <a:buAutoNum type="arabicPeriod"/>
            </a:pPr>
            <a:r>
              <a:rPr lang="fr-FR" dirty="0"/>
              <a:t>Prendre la « ferme maîtrise » de l’apprentissage</a:t>
            </a:r>
          </a:p>
          <a:p>
            <a:pPr marL="514350" indent="-514350">
              <a:spcBef>
                <a:spcPts val="0"/>
              </a:spcBef>
              <a:spcAft>
                <a:spcPts val="1200"/>
              </a:spcAft>
              <a:buFont typeface="+mj-lt"/>
              <a:buAutoNum type="arabicPeriod"/>
            </a:pPr>
            <a:r>
              <a:rPr lang="fr-FR" dirty="0"/>
              <a:t>Compétent = habile + à jour + connecté</a:t>
            </a:r>
          </a:p>
          <a:p>
            <a:pPr marL="514350" indent="-514350">
              <a:spcBef>
                <a:spcPts val="0"/>
              </a:spcBef>
              <a:spcAft>
                <a:spcPts val="1200"/>
              </a:spcAft>
              <a:buFont typeface="+mj-lt"/>
              <a:buAutoNum type="arabicPeriod"/>
            </a:pPr>
            <a:r>
              <a:rPr lang="fr-FR" dirty="0"/>
              <a:t>DEMANDER de la rétroaction, en chercher, l’accepter et l’intégrer – le « récepteur » de rétroaction est le joueur principal de cet échange</a:t>
            </a:r>
            <a:endParaRPr lang="en-US" dirty="0"/>
          </a:p>
        </p:txBody>
      </p:sp>
      <p:sp>
        <p:nvSpPr>
          <p:cNvPr id="2" name="Footer Placeholder 1">
            <a:extLst>
              <a:ext uri="{FF2B5EF4-FFF2-40B4-BE49-F238E27FC236}">
                <a16:creationId xmlns:a16="http://schemas.microsoft.com/office/drawing/2014/main" id="{82E1BF36-D6D4-450F-B608-CE09DABD36DE}"/>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98043557-6776-493A-AC32-2D237BC34D2F}"/>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541473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C87A42-AB6F-4416-A965-FF86C82BF37D}"/>
              </a:ext>
            </a:extLst>
          </p:cNvPr>
          <p:cNvSpPr>
            <a:spLocks noGrp="1"/>
          </p:cNvSpPr>
          <p:nvPr>
            <p:ph type="title"/>
          </p:nvPr>
        </p:nvSpPr>
        <p:spPr/>
        <p:txBody>
          <a:bodyPr/>
          <a:lstStyle/>
          <a:p>
            <a:r>
              <a:rPr lang="en-US" sz="5400" dirty="0"/>
              <a:t>E3 – Planification de </a:t>
            </a:r>
            <a:r>
              <a:rPr lang="en-US" sz="5400" dirty="0" err="1"/>
              <a:t>l’apprentissage</a:t>
            </a:r>
            <a:endParaRPr lang="en-US" sz="5400" dirty="0"/>
          </a:p>
        </p:txBody>
      </p:sp>
      <p:sp>
        <p:nvSpPr>
          <p:cNvPr id="18439" name="Rectangle 7"/>
          <p:cNvSpPr>
            <a:spLocks noGrp="1" noChangeArrowheads="1"/>
          </p:cNvSpPr>
          <p:nvPr>
            <p:ph type="body" idx="1"/>
          </p:nvPr>
        </p:nvSpPr>
        <p:spPr/>
        <p:txBody>
          <a:bodyPr/>
          <a:lstStyle/>
          <a:p>
            <a:pPr marL="0" indent="0" algn="ctr">
              <a:buNone/>
            </a:pPr>
            <a:endParaRPr lang="en-US" sz="2200" dirty="0"/>
          </a:p>
          <a:p>
            <a:pPr marL="0" indent="0" algn="ctr">
              <a:buNone/>
            </a:pPr>
            <a:endParaRPr lang="en-US" sz="2200" dirty="0"/>
          </a:p>
          <a:p>
            <a:pPr marL="0" indent="0" algn="ctr">
              <a:buNone/>
            </a:pPr>
            <a:endParaRPr lang="en-US" sz="2200" dirty="0"/>
          </a:p>
        </p:txBody>
      </p:sp>
      <p:sp>
        <p:nvSpPr>
          <p:cNvPr id="2" name="Footer Placeholder 1">
            <a:extLst>
              <a:ext uri="{FF2B5EF4-FFF2-40B4-BE49-F238E27FC236}">
                <a16:creationId xmlns:a16="http://schemas.microsoft.com/office/drawing/2014/main" id="{63359040-7D8D-4B81-A7AC-EC148BC5FFC9}"/>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FCF0DAED-6CBC-4F6A-A4D3-B21AFE1F0B30}"/>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72974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Conseils pour s’exercer à demander de la rétroaction</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p>
          <a:p>
            <a:pPr marL="514350" indent="-514350">
              <a:buFont typeface="+mj-lt"/>
              <a:buAutoNum type="arabicPeriod"/>
            </a:pPr>
            <a:r>
              <a:rPr lang="fr-FR" dirty="0"/>
              <a:t>Choisir une personne constructive et disposée à le faire</a:t>
            </a:r>
          </a:p>
          <a:p>
            <a:pPr marL="514350" indent="-514350">
              <a:buFont typeface="+mj-lt"/>
              <a:buAutoNum type="arabicPeriod"/>
            </a:pPr>
            <a:r>
              <a:rPr lang="fr-FR" dirty="0"/>
              <a:t>Demander de la rétroaction SPÉCIFIQUE</a:t>
            </a:r>
          </a:p>
          <a:p>
            <a:pPr marL="514350" indent="-514350">
              <a:buFont typeface="+mj-lt"/>
              <a:buAutoNum type="arabicPeriod"/>
            </a:pPr>
            <a:r>
              <a:rPr lang="fr-FR" dirty="0"/>
              <a:t>Mettre l’accent sur les éléments de la rétroaction qui sont pertinents et ciblés</a:t>
            </a:r>
          </a:p>
          <a:p>
            <a:pPr marL="514350" indent="-514350">
              <a:buFont typeface="+mj-lt"/>
              <a:buAutoNum type="arabicPeriod"/>
            </a:pPr>
            <a:r>
              <a:rPr lang="fr-FR" dirty="0"/>
              <a:t>Remercier pour l’information reçue</a:t>
            </a:r>
            <a:endParaRPr lang="en-US" dirty="0"/>
          </a:p>
        </p:txBody>
      </p:sp>
      <p:sp>
        <p:nvSpPr>
          <p:cNvPr id="2" name="Footer Placeholder 1">
            <a:extLst>
              <a:ext uri="{FF2B5EF4-FFF2-40B4-BE49-F238E27FC236}">
                <a16:creationId xmlns:a16="http://schemas.microsoft.com/office/drawing/2014/main" id="{249DB210-15DA-4E3D-9E5C-2DEC80D50811}"/>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966E0086-36FE-4BBD-87AA-C2DD40734246}"/>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Modèle</a:t>
            </a:r>
            <a:r>
              <a:rPr lang="en-US" dirty="0"/>
              <a:t> R2C2 de </a:t>
            </a:r>
            <a:r>
              <a:rPr lang="en-US" dirty="0" err="1"/>
              <a:t>rétroaction</a:t>
            </a:r>
            <a:endParaRPr lang="en-US" dirty="0"/>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endParaRPr lang="en-US" dirty="0"/>
          </a:p>
          <a:p>
            <a:pPr marL="0" indent="0">
              <a:buNone/>
            </a:pPr>
            <a:endParaRPr lang="en-US" dirty="0"/>
          </a:p>
          <a:p>
            <a:r>
              <a:rPr lang="fr-FR" dirty="0"/>
              <a:t>Bâtir des </a:t>
            </a:r>
            <a:r>
              <a:rPr lang="fr-FR" b="1" dirty="0"/>
              <a:t>R</a:t>
            </a:r>
            <a:r>
              <a:rPr lang="fr-FR" dirty="0"/>
              <a:t>elations</a:t>
            </a:r>
          </a:p>
          <a:p>
            <a:r>
              <a:rPr lang="fr-FR" dirty="0"/>
              <a:t>Explorer les </a:t>
            </a:r>
            <a:r>
              <a:rPr lang="fr-FR" b="1" dirty="0"/>
              <a:t>R</a:t>
            </a:r>
            <a:r>
              <a:rPr lang="fr-FR" dirty="0"/>
              <a:t>éactions à la rétroaction</a:t>
            </a:r>
          </a:p>
          <a:p>
            <a:r>
              <a:rPr lang="fr-FR" dirty="0"/>
              <a:t>Explorer le </a:t>
            </a:r>
            <a:r>
              <a:rPr lang="fr-FR" b="1" dirty="0"/>
              <a:t>C</a:t>
            </a:r>
            <a:r>
              <a:rPr lang="fr-FR" dirty="0"/>
              <a:t>ontenu</a:t>
            </a:r>
          </a:p>
          <a:p>
            <a:r>
              <a:rPr lang="fr-FR" dirty="0"/>
              <a:t>Encadrer pour </a:t>
            </a:r>
            <a:r>
              <a:rPr lang="fr-FR" b="1" dirty="0"/>
              <a:t>C</a:t>
            </a:r>
            <a:r>
              <a:rPr lang="fr-FR" dirty="0"/>
              <a:t>hanger la performance</a:t>
            </a:r>
            <a:endParaRPr lang="en-US" dirty="0"/>
          </a:p>
        </p:txBody>
      </p:sp>
      <p:sp>
        <p:nvSpPr>
          <p:cNvPr id="2" name="Footer Placeholder 1">
            <a:extLst>
              <a:ext uri="{FF2B5EF4-FFF2-40B4-BE49-F238E27FC236}">
                <a16:creationId xmlns:a16="http://schemas.microsoft.com/office/drawing/2014/main" id="{61BD491E-66ED-4198-8AA2-0EEAC49630CC}"/>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2FEE882D-ABB4-456B-8DA4-830B3C4E1EB2}"/>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3EEF45-61CE-45BA-AF5B-D84DC383200F}"/>
              </a:ext>
            </a:extLst>
          </p:cNvPr>
          <p:cNvSpPr>
            <a:spLocks noGrp="1"/>
          </p:cNvSpPr>
          <p:nvPr>
            <p:ph type="title"/>
          </p:nvPr>
        </p:nvSpPr>
        <p:spPr/>
        <p:txBody>
          <a:bodyPr/>
          <a:lstStyle/>
          <a:p>
            <a:r>
              <a:rPr lang="fr-FR" sz="4800" dirty="0"/>
              <a:t>E4 – Offrir et recevoir de la rétroaction</a:t>
            </a:r>
            <a:endParaRPr lang="en-US" sz="4800" dirty="0"/>
          </a:p>
        </p:txBody>
      </p:sp>
      <p:sp>
        <p:nvSpPr>
          <p:cNvPr id="3" name="Content Placeholder 2"/>
          <p:cNvSpPr>
            <a:spLocks noGrp="1"/>
          </p:cNvSpPr>
          <p:nvPr>
            <p:ph type="body" idx="1"/>
          </p:nvPr>
        </p:nvSpPr>
        <p:spPr/>
        <p:txBody>
          <a:bodyPr/>
          <a:lstStyle/>
          <a:p>
            <a:pPr marL="0" indent="0" algn="ctr">
              <a:buNone/>
            </a:pPr>
            <a:endParaRPr lang="en-US" dirty="0"/>
          </a:p>
          <a:p>
            <a:pPr marL="0" indent="0" algn="ctr">
              <a:buNone/>
            </a:pPr>
            <a:endParaRPr lang="en-US" dirty="0"/>
          </a:p>
        </p:txBody>
      </p:sp>
      <p:sp>
        <p:nvSpPr>
          <p:cNvPr id="5" name="Footer Placeholder 4">
            <a:extLst>
              <a:ext uri="{FF2B5EF4-FFF2-40B4-BE49-F238E27FC236}">
                <a16:creationId xmlns:a16="http://schemas.microsoft.com/office/drawing/2014/main" id="{5CEF920B-BD65-43C0-90FE-1CC135ABBE36}"/>
              </a:ext>
            </a:extLst>
          </p:cNvPr>
          <p:cNvSpPr>
            <a:spLocks noGrp="1"/>
          </p:cNvSpPr>
          <p:nvPr>
            <p:ph type="ftr" sz="quarter" idx="11"/>
          </p:nvPr>
        </p:nvSpPr>
        <p:spPr/>
        <p:txBody>
          <a:bodyPr/>
          <a:lstStyle/>
          <a:p>
            <a:r>
              <a:rPr lang="fr-FR"/>
              <a:t>E2 – Enseigner le rôle d’érudit</a:t>
            </a:r>
            <a:endParaRPr lang="en-US" dirty="0"/>
          </a:p>
        </p:txBody>
      </p:sp>
      <p:sp>
        <p:nvSpPr>
          <p:cNvPr id="6" name="Slide Number Placeholder 5">
            <a:extLst>
              <a:ext uri="{FF2B5EF4-FFF2-40B4-BE49-F238E27FC236}">
                <a16:creationId xmlns:a16="http://schemas.microsoft.com/office/drawing/2014/main" id="{42544B31-207C-4A6B-88B5-E02C5EC64FE6}"/>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250069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Étapes de la prise de décisions éclairée par les faits</a:t>
            </a:r>
            <a:endParaRPr lang="en-US" dirty="0"/>
          </a:p>
        </p:txBody>
      </p:sp>
      <p:sp>
        <p:nvSpPr>
          <p:cNvPr id="3" name="Content Placeholder 2"/>
          <p:cNvSpPr>
            <a:spLocks noGrp="1"/>
          </p:cNvSpPr>
          <p:nvPr>
            <p:ph idx="1"/>
          </p:nvPr>
        </p:nvSpPr>
        <p:spPr>
          <a:xfrm>
            <a:off x="838200" y="1690688"/>
            <a:ext cx="10515600" cy="4351338"/>
          </a:xfrm>
        </p:spPr>
        <p:txBody>
          <a:bodyPr/>
          <a:lstStyle/>
          <a:p>
            <a:pPr marL="0" indent="0">
              <a:buNone/>
            </a:pPr>
            <a:endParaRPr lang="fr-FR" sz="1000" dirty="0"/>
          </a:p>
          <a:p>
            <a:pPr marL="514350" indent="-514350">
              <a:buFont typeface="+mj-lt"/>
              <a:buAutoNum type="arabicPeriod"/>
            </a:pPr>
            <a:r>
              <a:rPr lang="fr-FR" dirty="0"/>
              <a:t>Poser une question ciblée et bien formulée</a:t>
            </a:r>
          </a:p>
          <a:p>
            <a:pPr marL="514350" indent="-514350">
              <a:buFont typeface="+mj-lt"/>
              <a:buAutoNum type="arabicPeriod"/>
            </a:pPr>
            <a:r>
              <a:rPr lang="fr-FR" dirty="0"/>
              <a:t>Obtenir les faits voulus de façon efficace</a:t>
            </a:r>
          </a:p>
          <a:p>
            <a:pPr marL="514350" indent="-514350">
              <a:buFont typeface="+mj-lt"/>
              <a:buAutoNum type="arabicPeriod"/>
            </a:pPr>
            <a:r>
              <a:rPr lang="fr-FR" dirty="0"/>
              <a:t>Évaluer la qualité et l’applicabilité des faits</a:t>
            </a:r>
          </a:p>
          <a:p>
            <a:pPr marL="514350" indent="-514350">
              <a:buFont typeface="+mj-lt"/>
              <a:buAutoNum type="arabicPeriod"/>
            </a:pPr>
            <a:r>
              <a:rPr lang="fr-FR" dirty="0"/>
              <a:t>Intégrer les faits</a:t>
            </a:r>
          </a:p>
          <a:p>
            <a:pPr marL="514350" indent="-514350">
              <a:buFont typeface="+mj-lt"/>
              <a:buAutoNum type="arabicPeriod"/>
            </a:pPr>
            <a:r>
              <a:rPr lang="fr-FR" dirty="0"/>
              <a:t>Adapter les faits au problème clinique</a:t>
            </a:r>
          </a:p>
          <a:p>
            <a:pPr marL="514350" indent="-514350">
              <a:buFont typeface="+mj-lt"/>
              <a:buAutoNum type="arabicPeriod"/>
            </a:pPr>
            <a:r>
              <a:rPr lang="fr-FR" dirty="0"/>
              <a:t>Appliquer les faits au plan clinique</a:t>
            </a:r>
          </a:p>
          <a:p>
            <a:pPr marL="514350" indent="-514350">
              <a:buFont typeface="+mj-lt"/>
              <a:buAutoNum type="arabicPeriod"/>
            </a:pPr>
            <a:r>
              <a:rPr lang="fr-FR" dirty="0"/>
              <a:t>Examiner si le plan fonctionne</a:t>
            </a:r>
            <a:endParaRPr lang="en-US" dirty="0"/>
          </a:p>
        </p:txBody>
      </p:sp>
      <p:sp>
        <p:nvSpPr>
          <p:cNvPr id="5" name="Footer Placeholder 4">
            <a:extLst>
              <a:ext uri="{FF2B5EF4-FFF2-40B4-BE49-F238E27FC236}">
                <a16:creationId xmlns:a16="http://schemas.microsoft.com/office/drawing/2014/main" id="{4031B69D-CC10-45EF-8FFF-A12B0CEDD1CA}"/>
              </a:ext>
            </a:extLst>
          </p:cNvPr>
          <p:cNvSpPr>
            <a:spLocks noGrp="1"/>
          </p:cNvSpPr>
          <p:nvPr>
            <p:ph type="ftr" sz="quarter" idx="11"/>
          </p:nvPr>
        </p:nvSpPr>
        <p:spPr/>
        <p:txBody>
          <a:bodyPr/>
          <a:lstStyle/>
          <a:p>
            <a:r>
              <a:rPr lang="fr-FR"/>
              <a:t>E2 – Enseigner le rôle d’érudit</a:t>
            </a:r>
            <a:endParaRPr lang="en-US" dirty="0"/>
          </a:p>
        </p:txBody>
      </p:sp>
      <p:sp>
        <p:nvSpPr>
          <p:cNvPr id="6" name="Slide Number Placeholder 5">
            <a:extLst>
              <a:ext uri="{FF2B5EF4-FFF2-40B4-BE49-F238E27FC236}">
                <a16:creationId xmlns:a16="http://schemas.microsoft.com/office/drawing/2014/main" id="{DFDE7BBF-43A3-461E-AAFA-EB3A88B3DF90}"/>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319920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Étapes</a:t>
            </a:r>
            <a:r>
              <a:rPr lang="en-US" dirty="0"/>
              <a:t> </a:t>
            </a:r>
            <a:r>
              <a:rPr lang="en-US" dirty="0" err="1"/>
              <a:t>d’encadrement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fr-FR" dirty="0"/>
              <a:t>Buts</a:t>
            </a:r>
          </a:p>
          <a:p>
            <a:pPr marL="514350" indent="-514350">
              <a:buFont typeface="+mj-lt"/>
              <a:buAutoNum type="arabicPeriod"/>
            </a:pPr>
            <a:r>
              <a:rPr lang="fr-FR" dirty="0"/>
              <a:t>Connaissances, aptitudes et habiletés</a:t>
            </a:r>
          </a:p>
          <a:p>
            <a:pPr marL="514350" indent="-514350">
              <a:buFont typeface="+mj-lt"/>
              <a:buAutoNum type="arabicPeriod"/>
            </a:pPr>
            <a:r>
              <a:rPr lang="fr-FR" dirty="0"/>
              <a:t>Rétroaction</a:t>
            </a:r>
          </a:p>
          <a:p>
            <a:pPr marL="514350" indent="-514350">
              <a:buFont typeface="+mj-lt"/>
              <a:buAutoNum type="arabicPeriod"/>
            </a:pPr>
            <a:r>
              <a:rPr lang="fr-FR" dirty="0"/>
              <a:t>Réflexion et performance</a:t>
            </a:r>
          </a:p>
          <a:p>
            <a:pPr marL="514350" indent="-514350">
              <a:buFont typeface="+mj-lt"/>
              <a:buAutoNum type="arabicPeriod"/>
            </a:pPr>
            <a:r>
              <a:rPr lang="fr-FR" dirty="0"/>
              <a:t>Définition d’objectifs</a:t>
            </a:r>
          </a:p>
          <a:p>
            <a:pPr marL="514350" indent="-514350">
              <a:buFont typeface="+mj-lt"/>
              <a:buAutoNum type="arabicPeriod"/>
            </a:pPr>
            <a:r>
              <a:rPr lang="fr-FR" dirty="0"/>
              <a:t>Plan d’amélioration</a:t>
            </a:r>
            <a:endParaRPr lang="en-US" dirty="0"/>
          </a:p>
        </p:txBody>
      </p:sp>
      <p:sp>
        <p:nvSpPr>
          <p:cNvPr id="5" name="Footer Placeholder 4">
            <a:extLst>
              <a:ext uri="{FF2B5EF4-FFF2-40B4-BE49-F238E27FC236}">
                <a16:creationId xmlns:a16="http://schemas.microsoft.com/office/drawing/2014/main" id="{14655CD5-3367-4D3D-ABD2-EA47C93949A3}"/>
              </a:ext>
            </a:extLst>
          </p:cNvPr>
          <p:cNvSpPr>
            <a:spLocks noGrp="1"/>
          </p:cNvSpPr>
          <p:nvPr>
            <p:ph type="ftr" sz="quarter" idx="11"/>
          </p:nvPr>
        </p:nvSpPr>
        <p:spPr/>
        <p:txBody>
          <a:bodyPr/>
          <a:lstStyle/>
          <a:p>
            <a:r>
              <a:rPr lang="fr-FR"/>
              <a:t>E2 – Enseigner le rôle d’érudit</a:t>
            </a:r>
            <a:endParaRPr lang="en-US" dirty="0"/>
          </a:p>
        </p:txBody>
      </p:sp>
      <p:sp>
        <p:nvSpPr>
          <p:cNvPr id="6" name="Slide Number Placeholder 5">
            <a:extLst>
              <a:ext uri="{FF2B5EF4-FFF2-40B4-BE49-F238E27FC236}">
                <a16:creationId xmlns:a16="http://schemas.microsoft.com/office/drawing/2014/main" id="{A92F2D8D-69CE-410F-BBB8-D817812230F7}"/>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02394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ea typeface="MS Mincho"/>
                <a:cs typeface="Times New Roman"/>
              </a:rPr>
              <a:t>Objectifs et contenu</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pPr marL="514350" indent="-514350">
              <a:buFont typeface="+mj-lt"/>
              <a:buAutoNum type="arabicPeriod"/>
            </a:pPr>
            <a:r>
              <a:rPr lang="fr-FR" dirty="0">
                <a:ea typeface="MS Mincho"/>
                <a:cs typeface="Times New Roman"/>
              </a:rPr>
              <a:t>Reconnaître les termes associés aux activités et aux domaines d’intérêt des quatre facettes du rôle d’érudit</a:t>
            </a:r>
          </a:p>
          <a:p>
            <a:pPr marL="514350" indent="-514350">
              <a:buFont typeface="+mj-lt"/>
              <a:buAutoNum type="arabicPeriod"/>
            </a:pPr>
            <a:r>
              <a:rPr lang="fr-FR" dirty="0">
                <a:ea typeface="MS Mincho"/>
                <a:cs typeface="Times New Roman"/>
              </a:rPr>
              <a:t>Appliquer les compétences clés de l’érudit dans la pratique de tous les jours</a:t>
            </a:r>
          </a:p>
          <a:p>
            <a:pPr marL="514350" indent="-514350">
              <a:buFont typeface="+mj-lt"/>
              <a:buAutoNum type="arabicPeriod"/>
            </a:pPr>
            <a:r>
              <a:rPr lang="fr-FR" dirty="0">
                <a:ea typeface="MS Mincho"/>
                <a:cs typeface="Times New Roman"/>
              </a:rPr>
              <a:t>Concevoir des ressources sur l’érudition à utiliser dans la pratique clinique de tous les jours</a:t>
            </a:r>
          </a:p>
        </p:txBody>
      </p:sp>
      <p:sp>
        <p:nvSpPr>
          <p:cNvPr id="2" name="Footer Placeholder 1">
            <a:extLst>
              <a:ext uri="{FF2B5EF4-FFF2-40B4-BE49-F238E27FC236}">
                <a16:creationId xmlns:a16="http://schemas.microsoft.com/office/drawing/2014/main" id="{FA6B1E1F-2DE6-4932-9C77-C4568E03130A}"/>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334A514D-FCCE-49F6-9E56-CA0BEE354E0D}"/>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Références</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r>
              <a:rPr lang="en-US" sz="1800" dirty="0"/>
              <a:t>Richardson D, Oswald A, Chan M-K, Lang ES, Harvey BJ. </a:t>
            </a:r>
            <a:r>
              <a:rPr lang="en-US" sz="1800" dirty="0" err="1"/>
              <a:t>Érudit</a:t>
            </a:r>
            <a:r>
              <a:rPr lang="en-US" sz="1800" dirty="0"/>
              <a:t>. </a:t>
            </a:r>
            <a:r>
              <a:rPr lang="en-US" sz="1800" dirty="0" err="1"/>
              <a:t>Tiré</a:t>
            </a:r>
            <a:r>
              <a:rPr lang="en-US" sz="1800" dirty="0"/>
              <a:t> de : Frank JR, Snell L, Sherbino J, </a:t>
            </a:r>
            <a:r>
              <a:rPr lang="en-US" sz="1800" dirty="0" err="1"/>
              <a:t>rédacteurs</a:t>
            </a:r>
            <a:r>
              <a:rPr lang="en-US" sz="1800" dirty="0"/>
              <a:t>. </a:t>
            </a:r>
            <a:r>
              <a:rPr lang="en-US" sz="1800" dirty="0" err="1"/>
              <a:t>Référentiel</a:t>
            </a:r>
            <a:r>
              <a:rPr lang="en-US" sz="1800" dirty="0"/>
              <a:t> de </a:t>
            </a:r>
            <a:r>
              <a:rPr lang="en-US" sz="1800" dirty="0" err="1"/>
              <a:t>compétences</a:t>
            </a:r>
            <a:r>
              <a:rPr lang="en-US" sz="1800" dirty="0"/>
              <a:t> CanMEDS 2015 pour les </a:t>
            </a:r>
            <a:r>
              <a:rPr lang="en-US" sz="1800" dirty="0" err="1"/>
              <a:t>médecins</a:t>
            </a:r>
            <a:r>
              <a:rPr lang="en-US" sz="1800" dirty="0"/>
              <a:t>. Ottawa : </a:t>
            </a:r>
            <a:r>
              <a:rPr lang="en-US" sz="1800" dirty="0" err="1"/>
              <a:t>Collège</a:t>
            </a:r>
            <a:r>
              <a:rPr lang="en-US" sz="1800" dirty="0"/>
              <a:t> royal des </a:t>
            </a:r>
            <a:r>
              <a:rPr lang="en-US" sz="1800" dirty="0" err="1"/>
              <a:t>médecins</a:t>
            </a:r>
            <a:r>
              <a:rPr lang="en-US" sz="1800" dirty="0"/>
              <a:t> et </a:t>
            </a:r>
            <a:r>
              <a:rPr lang="en-US" sz="1800" dirty="0" err="1"/>
              <a:t>chirurgiens</a:t>
            </a:r>
            <a:r>
              <a:rPr lang="en-US" sz="1800" dirty="0"/>
              <a:t> du Canada, 2015. </a:t>
            </a:r>
            <a:r>
              <a:rPr lang="en-US" sz="1800" dirty="0" err="1"/>
              <a:t>Reproduit</a:t>
            </a:r>
            <a:r>
              <a:rPr lang="en-US" sz="1800" dirty="0"/>
              <a:t> et </a:t>
            </a:r>
            <a:r>
              <a:rPr lang="en-US" sz="1800" dirty="0" err="1"/>
              <a:t>adapté</a:t>
            </a:r>
            <a:r>
              <a:rPr lang="en-US" sz="1800" dirty="0"/>
              <a:t> avec </a:t>
            </a:r>
            <a:r>
              <a:rPr lang="en-US" sz="1800" dirty="0" err="1"/>
              <a:t>autorisation</a:t>
            </a:r>
            <a:endParaRPr lang="en-US" sz="1800" dirty="0"/>
          </a:p>
          <a:p>
            <a:r>
              <a:rPr lang="en-US" sz="1800" dirty="0"/>
              <a:t>Stone D, </a:t>
            </a:r>
            <a:r>
              <a:rPr lang="en-US" sz="1800" dirty="0" err="1"/>
              <a:t>Heen</a:t>
            </a:r>
            <a:r>
              <a:rPr lang="en-US" sz="1800" dirty="0"/>
              <a:t> S. Thanks for the feedback: the science and art of receiving feedback well. New York : Viking; 2014.</a:t>
            </a:r>
          </a:p>
          <a:p>
            <a:r>
              <a:rPr lang="en-US" sz="1800" dirty="0" err="1"/>
              <a:t>Sargeant</a:t>
            </a:r>
            <a:r>
              <a:rPr lang="en-US" sz="1800" dirty="0"/>
              <a:t> J, Lockyer J, Mann K, </a:t>
            </a:r>
            <a:r>
              <a:rPr lang="en-US" sz="1800" dirty="0" err="1"/>
              <a:t>Holmboe</a:t>
            </a:r>
            <a:r>
              <a:rPr lang="en-US" sz="1800" dirty="0"/>
              <a:t> E, Silver I, </a:t>
            </a:r>
            <a:r>
              <a:rPr lang="en-US" sz="1800" dirty="0" err="1"/>
              <a:t>Armson</a:t>
            </a:r>
            <a:r>
              <a:rPr lang="en-US" sz="1800" dirty="0"/>
              <a:t> H, </a:t>
            </a:r>
            <a:r>
              <a:rPr lang="en-US" sz="1800" dirty="0" err="1"/>
              <a:t>Driessen</a:t>
            </a:r>
            <a:r>
              <a:rPr lang="en-US" sz="1800" dirty="0"/>
              <a:t> E, MacLeod T, Yen W, Ross K, Power M. Facilitated reflective performance feedback: Developing an evidence- and theory-based model that builds relationship, explores reactions and content, and coaches for performance change. </a:t>
            </a:r>
            <a:r>
              <a:rPr lang="en-US" sz="1800" dirty="0" err="1"/>
              <a:t>Acad</a:t>
            </a:r>
            <a:r>
              <a:rPr lang="en-US" sz="1800" dirty="0"/>
              <a:t> Med, 2015 (sous </a:t>
            </a:r>
            <a:r>
              <a:rPr lang="en-US" sz="1800" dirty="0" err="1"/>
              <a:t>presse</a:t>
            </a:r>
            <a:r>
              <a:rPr lang="en-US" sz="1800" dirty="0"/>
              <a:t>).</a:t>
            </a:r>
          </a:p>
          <a:p>
            <a:r>
              <a:rPr lang="en-US" sz="1800" dirty="0" err="1"/>
              <a:t>Ciliska</a:t>
            </a:r>
            <a:r>
              <a:rPr lang="en-US" sz="1800" dirty="0"/>
              <a:t>, D. Introduction au </a:t>
            </a:r>
            <a:r>
              <a:rPr lang="en-US" sz="1800" dirty="0" err="1"/>
              <a:t>processus</a:t>
            </a:r>
            <a:r>
              <a:rPr lang="en-US" sz="1800" dirty="0"/>
              <a:t> </a:t>
            </a:r>
            <a:r>
              <a:rPr lang="en-US" sz="1800" dirty="0" err="1"/>
              <a:t>décisionnel</a:t>
            </a:r>
            <a:r>
              <a:rPr lang="en-US" sz="1800" dirty="0"/>
              <a:t> </a:t>
            </a:r>
            <a:r>
              <a:rPr lang="en-US" sz="1800" dirty="0" err="1"/>
              <a:t>fondé</a:t>
            </a:r>
            <a:r>
              <a:rPr lang="en-US" sz="1800" dirty="0"/>
              <a:t> sur des </a:t>
            </a:r>
            <a:r>
              <a:rPr lang="en-US" sz="1800" dirty="0" err="1"/>
              <a:t>faits</a:t>
            </a:r>
            <a:r>
              <a:rPr lang="en-US" sz="1800" dirty="0"/>
              <a:t>. </a:t>
            </a:r>
            <a:r>
              <a:rPr lang="en-US" sz="1800" dirty="0" err="1"/>
              <a:t>Consulté</a:t>
            </a:r>
            <a:r>
              <a:rPr lang="en-US" sz="1800" dirty="0"/>
              <a:t> le 31 </a:t>
            </a:r>
            <a:r>
              <a:rPr lang="en-US" sz="1800" dirty="0" err="1"/>
              <a:t>juillet</a:t>
            </a:r>
            <a:r>
              <a:rPr lang="en-US" sz="1800" dirty="0"/>
              <a:t> 2015 à http://www.cihr-irsc.gc.ca/f/45245.html</a:t>
            </a:r>
          </a:p>
          <a:p>
            <a:r>
              <a:rPr lang="en-US" sz="1800" dirty="0"/>
              <a:t>Glover Takahashi, S. 2015. Guide des </a:t>
            </a:r>
            <a:r>
              <a:rPr lang="en-US" sz="1800" dirty="0" err="1"/>
              <a:t>outils</a:t>
            </a:r>
            <a:r>
              <a:rPr lang="en-US" sz="1800" dirty="0"/>
              <a:t> </a:t>
            </a:r>
            <a:r>
              <a:rPr lang="en-US" sz="1800" dirty="0" err="1"/>
              <a:t>d’enseignement</a:t>
            </a:r>
            <a:r>
              <a:rPr lang="en-US" sz="1800" dirty="0"/>
              <a:t> et </a:t>
            </a:r>
            <a:r>
              <a:rPr lang="en-US" sz="1800" dirty="0" err="1"/>
              <a:t>d’évaluation</a:t>
            </a:r>
            <a:r>
              <a:rPr lang="en-US" sz="1800" dirty="0"/>
              <a:t> CanMEDS. </a:t>
            </a:r>
            <a:r>
              <a:rPr lang="en-US" sz="1800" dirty="0" err="1"/>
              <a:t>Collège</a:t>
            </a:r>
            <a:r>
              <a:rPr lang="en-US" sz="1800" dirty="0"/>
              <a:t> royal des </a:t>
            </a:r>
            <a:r>
              <a:rPr lang="en-US" sz="1800" dirty="0" err="1"/>
              <a:t>médecins</a:t>
            </a:r>
            <a:r>
              <a:rPr lang="en-US" sz="1800" dirty="0"/>
              <a:t> et </a:t>
            </a:r>
            <a:r>
              <a:rPr lang="en-US" sz="1800" dirty="0" err="1"/>
              <a:t>chirurgiens</a:t>
            </a:r>
            <a:r>
              <a:rPr lang="en-US" sz="1800" dirty="0"/>
              <a:t> du Canada.</a:t>
            </a:r>
          </a:p>
        </p:txBody>
      </p:sp>
      <p:sp>
        <p:nvSpPr>
          <p:cNvPr id="2" name="Footer Placeholder 1">
            <a:extLst>
              <a:ext uri="{FF2B5EF4-FFF2-40B4-BE49-F238E27FC236}">
                <a16:creationId xmlns:a16="http://schemas.microsoft.com/office/drawing/2014/main" id="{6D114C5D-7FBC-4047-9E10-5E5C1AE656B8}"/>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7C5D2EEC-E88E-49D7-BC64-59B0D6697C82}"/>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1252432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766218"/>
            <a:ext cx="10515600" cy="1325563"/>
          </a:xfrm>
        </p:spPr>
        <p:txBody>
          <a:bodyPr/>
          <a:lstStyle/>
          <a:p>
            <a:pPr algn="ctr"/>
            <a:r>
              <a:rPr lang="en-US" dirty="0"/>
              <a:t>Diapositives </a:t>
            </a:r>
            <a:r>
              <a:rPr lang="en-US" dirty="0" err="1"/>
              <a:t>Complémentaires</a:t>
            </a:r>
            <a:endParaRPr lang="en-US" dirty="0"/>
          </a:p>
        </p:txBody>
      </p:sp>
      <p:sp>
        <p:nvSpPr>
          <p:cNvPr id="5" name="Footer Placeholder 4">
            <a:extLst>
              <a:ext uri="{FF2B5EF4-FFF2-40B4-BE49-F238E27FC236}">
                <a16:creationId xmlns:a16="http://schemas.microsoft.com/office/drawing/2014/main" id="{DEBCE026-C283-4030-AE35-FD50AF7E99A9}"/>
              </a:ext>
            </a:extLst>
          </p:cNvPr>
          <p:cNvSpPr>
            <a:spLocks noGrp="1"/>
          </p:cNvSpPr>
          <p:nvPr>
            <p:ph type="ftr" sz="quarter" idx="11"/>
          </p:nvPr>
        </p:nvSpPr>
        <p:spPr/>
        <p:txBody>
          <a:bodyPr/>
          <a:lstStyle/>
          <a:p>
            <a:r>
              <a:rPr lang="fr-FR"/>
              <a:t>E2 – Enseigner le rôle d’érudit</a:t>
            </a:r>
            <a:endParaRPr lang="en-US" dirty="0"/>
          </a:p>
        </p:txBody>
      </p:sp>
      <p:sp>
        <p:nvSpPr>
          <p:cNvPr id="6" name="Slide Number Placeholder 5">
            <a:extLst>
              <a:ext uri="{FF2B5EF4-FFF2-40B4-BE49-F238E27FC236}">
                <a16:creationId xmlns:a16="http://schemas.microsoft.com/office/drawing/2014/main" id="{BAD8281B-51A6-4EA3-A9C9-D71CB19518F9}"/>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a:xfrm>
            <a:off x="838200" y="2289175"/>
            <a:ext cx="10515600" cy="2279650"/>
          </a:xfrm>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p>
        </p:txBody>
      </p:sp>
      <p:sp>
        <p:nvSpPr>
          <p:cNvPr id="2" name="Footer Placeholder 1">
            <a:extLst>
              <a:ext uri="{FF2B5EF4-FFF2-40B4-BE49-F238E27FC236}">
                <a16:creationId xmlns:a16="http://schemas.microsoft.com/office/drawing/2014/main" id="{27A24B07-8A17-4381-9F64-F3333BB2A30B}"/>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F9CD5B5C-44BA-4AD9-8996-85BFDD0E505A}"/>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Capacités (compétences clés) de l’érudit</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endParaRPr lang="en-US" sz="2000" dirty="0"/>
          </a:p>
          <a:p>
            <a:pPr marL="0" indent="0">
              <a:buNone/>
            </a:pPr>
            <a:r>
              <a:rPr lang="fr-FR" sz="2000" dirty="0"/>
              <a:t>Les médecins sont capables de :</a:t>
            </a:r>
          </a:p>
          <a:p>
            <a:pPr marL="457200" indent="-457200">
              <a:buFont typeface="+mj-lt"/>
              <a:buAutoNum type="arabicPeriod"/>
            </a:pPr>
            <a:r>
              <a:rPr lang="fr-FR" sz="2000" dirty="0"/>
              <a:t>s’engager dans l’amélioration continue de leurs activités professionnelles par un processus de </a:t>
            </a:r>
            <a:br>
              <a:rPr lang="fr-FR" sz="2000" dirty="0"/>
            </a:br>
            <a:r>
              <a:rPr lang="fr-FR" sz="2000" dirty="0"/>
              <a:t>formation continue;</a:t>
            </a:r>
          </a:p>
          <a:p>
            <a:pPr marL="457200" indent="-457200">
              <a:buFont typeface="+mj-lt"/>
              <a:buAutoNum type="arabicPeriod"/>
            </a:pPr>
            <a:r>
              <a:rPr lang="fr-FR" sz="2000" dirty="0"/>
              <a:t>enseigner aux étudiants, aux résidents, à d’autres professionnels de la santé et au public;</a:t>
            </a:r>
          </a:p>
          <a:p>
            <a:pPr marL="457200" indent="-457200">
              <a:buFont typeface="+mj-lt"/>
              <a:buAutoNum type="arabicPeriod"/>
            </a:pPr>
            <a:r>
              <a:rPr lang="fr-FR" sz="2000" dirty="0"/>
              <a:t>appliquer les données probantes disponibles dans leurs activités professionnelles;</a:t>
            </a:r>
          </a:p>
          <a:p>
            <a:pPr marL="457200" indent="-457200">
              <a:buFont typeface="+mj-lt"/>
              <a:buAutoNum type="arabicPeriod"/>
            </a:pPr>
            <a:r>
              <a:rPr lang="fr-FR" sz="2000" dirty="0"/>
              <a:t>contribuer à la diffusion et à la création de savoirs et de pratiques applicables à la santé.</a:t>
            </a:r>
            <a:endParaRPr lang="en-US" sz="2000" dirty="0"/>
          </a:p>
        </p:txBody>
      </p:sp>
      <p:sp>
        <p:nvSpPr>
          <p:cNvPr id="2" name="Footer Placeholder 1">
            <a:extLst>
              <a:ext uri="{FF2B5EF4-FFF2-40B4-BE49-F238E27FC236}">
                <a16:creationId xmlns:a16="http://schemas.microsoft.com/office/drawing/2014/main" id="{7C36C5F3-2FF6-43AE-B05B-37E3FD076AB8}"/>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C7657880-5201-416A-B304-8242B4AAC751}"/>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1 de </a:t>
            </a:r>
            <a:r>
              <a:rPr lang="en-US" dirty="0" err="1"/>
              <a:t>l‘érudit</a:t>
            </a:r>
            <a:endParaRPr lang="en-US" dirty="0"/>
          </a:p>
        </p:txBody>
      </p:sp>
      <p:sp>
        <p:nvSpPr>
          <p:cNvPr id="20486" name="Rectangle 6"/>
          <p:cNvSpPr>
            <a:spLocks noGrp="1" noChangeArrowheads="1"/>
          </p:cNvSpPr>
          <p:nvPr>
            <p:ph type="body" idx="1"/>
          </p:nvPr>
        </p:nvSpPr>
        <p:spPr>
          <a:xfrm>
            <a:off x="838200" y="1340768"/>
            <a:ext cx="10515600" cy="5106888"/>
          </a:xfrm>
        </p:spPr>
        <p:txBody>
          <a:bodyPr/>
          <a:lstStyle/>
          <a:p>
            <a:pPr marL="0" indent="0">
              <a:buNone/>
            </a:pPr>
            <a:endParaRPr lang="en-US" sz="1800" dirty="0"/>
          </a:p>
          <a:p>
            <a:pPr marL="0" indent="0">
              <a:buNone/>
            </a:pPr>
            <a:r>
              <a:rPr lang="fr-FR" sz="2000" dirty="0"/>
              <a:t>Les médecins sont capables de :</a:t>
            </a:r>
          </a:p>
          <a:p>
            <a:pPr marL="342900" indent="-342900">
              <a:buFont typeface="+mj-lt"/>
              <a:buAutoNum type="arabicPeriod"/>
            </a:pPr>
            <a:r>
              <a:rPr lang="fr-FR" sz="2000" dirty="0"/>
              <a:t>s’engager dans l’amélioration continue de leurs activités professionnelles par un processus de formation continue :</a:t>
            </a:r>
          </a:p>
          <a:p>
            <a:pPr marL="457200" lvl="1" indent="0">
              <a:buNone/>
            </a:pPr>
            <a:r>
              <a:rPr lang="fr-FR" sz="2000" dirty="0"/>
              <a:t>1.1 	élaborer, mettre en </a:t>
            </a:r>
            <a:r>
              <a:rPr lang="fr-FR" sz="2000" dirty="0" err="1"/>
              <a:t>oeuvre</a:t>
            </a:r>
            <a:r>
              <a:rPr lang="fr-FR" sz="2000" dirty="0"/>
              <a:t>, suivre et réviser un plan personnel d’apprentissage en vue 	d’améliorer la pratique professionnelle;</a:t>
            </a:r>
          </a:p>
          <a:p>
            <a:pPr marL="457200" lvl="1" indent="0">
              <a:buNone/>
            </a:pPr>
            <a:r>
              <a:rPr lang="fr-FR" sz="2000" dirty="0"/>
              <a:t>1.2 	identifier les occasions d’apprentissage et d’amélioration en évaluant périodiquement leur 	rendement d’une manière réflexive à l’aide de diverses données internes et externes;</a:t>
            </a:r>
          </a:p>
          <a:p>
            <a:pPr marL="457200" lvl="1" indent="0">
              <a:buNone/>
            </a:pPr>
            <a:r>
              <a:rPr lang="fr-FR" sz="2000" dirty="0"/>
              <a:t>1.3 	participer à l’apprentissage en collaboration afin d’améliorer constamment leur pratique 	personnelle et de contribuer à l’amélioration collective des pratiques.</a:t>
            </a:r>
            <a:endParaRPr lang="en-US" sz="2000" dirty="0"/>
          </a:p>
        </p:txBody>
      </p:sp>
      <p:sp>
        <p:nvSpPr>
          <p:cNvPr id="2" name="Footer Placeholder 1">
            <a:extLst>
              <a:ext uri="{FF2B5EF4-FFF2-40B4-BE49-F238E27FC236}">
                <a16:creationId xmlns:a16="http://schemas.microsoft.com/office/drawing/2014/main" id="{0B3105E2-40BF-488A-A5E9-B31E050AD1B6}"/>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5DAE33B2-7CB7-4BDD-87E9-4476EB66D015}"/>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2 de </a:t>
            </a:r>
            <a:r>
              <a:rPr lang="en-US" dirty="0" err="1"/>
              <a:t>l‘érudit</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sont capables de :</a:t>
            </a:r>
          </a:p>
          <a:p>
            <a:pPr marL="342900" indent="-342900">
              <a:buFont typeface="+mj-lt"/>
              <a:buAutoNum type="arabicPeriod" startAt="2"/>
            </a:pPr>
            <a:r>
              <a:rPr lang="fr-FR" sz="2000" dirty="0"/>
              <a:t>enseigner aux étudiants, aux résidents, à d’autres professionnels de la santé et au public :</a:t>
            </a:r>
          </a:p>
          <a:p>
            <a:pPr marL="457200" lvl="1" indent="0">
              <a:buNone/>
            </a:pPr>
            <a:r>
              <a:rPr lang="fr-FR" sz="2000" dirty="0"/>
              <a:t>2.1 	reconnaître l’influence que peut avoir un modèle de rôle et les effets des curriculums 	formel, informel et caché sur les apprenants;</a:t>
            </a:r>
          </a:p>
          <a:p>
            <a:pPr marL="457200" lvl="1" indent="0">
              <a:buNone/>
            </a:pPr>
            <a:r>
              <a:rPr lang="fr-FR" sz="2000" dirty="0"/>
              <a:t>2.2 	favoriser un environnement d’apprentissage sécuritaire;</a:t>
            </a:r>
          </a:p>
          <a:p>
            <a:pPr marL="457200" lvl="1" indent="0">
              <a:buNone/>
            </a:pPr>
            <a:r>
              <a:rPr lang="fr-FR" sz="2000" dirty="0"/>
              <a:t>2.3 	veiller à ce que la sécurité des patients soit assurée quand les apprenants participent aux 	soins;</a:t>
            </a:r>
          </a:p>
          <a:p>
            <a:pPr marL="457200" lvl="1" indent="0">
              <a:buNone/>
            </a:pPr>
            <a:r>
              <a:rPr lang="fr-FR" sz="2000" dirty="0"/>
              <a:t>2.4 	planifier et mener une activité d’apprentissage;</a:t>
            </a:r>
          </a:p>
          <a:p>
            <a:pPr marL="457200" lvl="1" indent="0">
              <a:buNone/>
            </a:pPr>
            <a:r>
              <a:rPr lang="fr-FR" sz="2000" dirty="0"/>
              <a:t>2.5 	fournir une rétroaction afin d’améliorer l’apprentissage et le rendement;</a:t>
            </a:r>
          </a:p>
          <a:p>
            <a:pPr marL="457200" lvl="1" indent="0">
              <a:buNone/>
            </a:pPr>
            <a:r>
              <a:rPr lang="fr-FR" sz="2000" dirty="0"/>
              <a:t>2.6 	évaluer les apprenants, les enseignants et les programmes selon les principes 	pédagogiques.</a:t>
            </a:r>
            <a:endParaRPr lang="en-US" sz="2000" dirty="0"/>
          </a:p>
        </p:txBody>
      </p:sp>
      <p:sp>
        <p:nvSpPr>
          <p:cNvPr id="2" name="Footer Placeholder 1">
            <a:extLst>
              <a:ext uri="{FF2B5EF4-FFF2-40B4-BE49-F238E27FC236}">
                <a16:creationId xmlns:a16="http://schemas.microsoft.com/office/drawing/2014/main" id="{83CEE987-6EF0-4489-B7E5-F4D3935E633F}"/>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D6739C3F-DD0A-45CF-9B27-C822EF8CFBFE}"/>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3 de </a:t>
            </a:r>
            <a:r>
              <a:rPr lang="en-US" dirty="0" err="1"/>
              <a:t>l‘érudit</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sont capables de :</a:t>
            </a:r>
          </a:p>
          <a:p>
            <a:pPr marL="342900" indent="-342900">
              <a:buFont typeface="+mj-lt"/>
              <a:buAutoNum type="arabicPeriod" startAt="3"/>
            </a:pPr>
            <a:r>
              <a:rPr lang="fr-FR" sz="2000" dirty="0"/>
              <a:t>appliquer les données probantes disponibles dans leurs activités professionnelles :</a:t>
            </a:r>
          </a:p>
          <a:p>
            <a:pPr marL="457200" lvl="1" indent="0">
              <a:buNone/>
            </a:pPr>
            <a:r>
              <a:rPr lang="fr-FR" sz="2000" dirty="0"/>
              <a:t>3.1 	reconnaître l’incertitude et les lacunes dans les connaissances à l’occasion des activités 	cliniques ou professionnelles d’autre nature, et formuler des questions ciblées afin d’y 	apporter des solutions;</a:t>
            </a:r>
          </a:p>
          <a:p>
            <a:pPr marL="457200" lvl="1" indent="0">
              <a:buNone/>
            </a:pPr>
            <a:r>
              <a:rPr lang="fr-FR" sz="2000" dirty="0"/>
              <a:t>3.2 	trouver, sélectionner et parcourir les ressources ayant fait l’objet d’une évaluation 	préalable;</a:t>
            </a:r>
          </a:p>
          <a:p>
            <a:pPr marL="457200" lvl="1" indent="0">
              <a:buNone/>
            </a:pPr>
            <a:r>
              <a:rPr lang="fr-FR" sz="2000" dirty="0"/>
              <a:t>3.3 	évaluer de façon critique l’intégrité, la fiabilité et l’applicabilité de la recherche et de la 	littérature médicales dans le domaine de la santé;</a:t>
            </a:r>
          </a:p>
          <a:p>
            <a:pPr marL="457200" lvl="1" indent="0">
              <a:buNone/>
            </a:pPr>
            <a:r>
              <a:rPr lang="fr-FR" sz="2000" dirty="0"/>
              <a:t>3.4 	intégrer les données probantes à la prise de décisions dans la pratique.</a:t>
            </a:r>
            <a:endParaRPr lang="en-US" sz="2000" dirty="0"/>
          </a:p>
        </p:txBody>
      </p:sp>
      <p:sp>
        <p:nvSpPr>
          <p:cNvPr id="2" name="Footer Placeholder 1">
            <a:extLst>
              <a:ext uri="{FF2B5EF4-FFF2-40B4-BE49-F238E27FC236}">
                <a16:creationId xmlns:a16="http://schemas.microsoft.com/office/drawing/2014/main" id="{8395A7D6-63A2-4456-BB93-47D203CE0E1F}"/>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3B68D373-15E4-41C2-8716-8BF6D2992377}"/>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1253352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4 de </a:t>
            </a:r>
            <a:r>
              <a:rPr lang="en-US" dirty="0" err="1"/>
              <a:t>l‘érudit</a:t>
            </a:r>
            <a:endParaRPr lang="en-US" dirty="0"/>
          </a:p>
        </p:txBody>
      </p:sp>
      <p:sp>
        <p:nvSpPr>
          <p:cNvPr id="20486" name="Rectangle 6"/>
          <p:cNvSpPr>
            <a:spLocks noGrp="1" noChangeArrowheads="1"/>
          </p:cNvSpPr>
          <p:nvPr>
            <p:ph type="body" idx="1"/>
          </p:nvPr>
        </p:nvSpPr>
        <p:spPr>
          <a:xfrm>
            <a:off x="838199" y="1340768"/>
            <a:ext cx="10515599" cy="4890864"/>
          </a:xfrm>
        </p:spPr>
        <p:txBody>
          <a:bodyPr/>
          <a:lstStyle/>
          <a:p>
            <a:pPr marL="0" indent="0">
              <a:buNone/>
            </a:pPr>
            <a:r>
              <a:rPr lang="fr-FR" sz="1800" dirty="0"/>
              <a:t>Les médecins sont capables de :</a:t>
            </a:r>
          </a:p>
          <a:p>
            <a:pPr marL="342900" indent="-342900">
              <a:buFont typeface="+mj-lt"/>
              <a:buAutoNum type="arabicPeriod" startAt="4"/>
            </a:pPr>
            <a:r>
              <a:rPr lang="fr-FR" sz="1800" dirty="0"/>
              <a:t>contribuer à la diffusion et à la création de savoirs et de pratiques applicables à la santé :</a:t>
            </a:r>
          </a:p>
          <a:p>
            <a:pPr marL="457200" lvl="1" indent="0">
              <a:buNone/>
            </a:pPr>
            <a:r>
              <a:rPr lang="fr-FR" sz="1800" dirty="0"/>
              <a:t>4.1 	faire preuve d’une compréhension des principes scientifiques de la recherche et de l’enquête 	scientifique, de même que du rôle des données probantes issues de la recherche dans les soins de 	santé;</a:t>
            </a:r>
          </a:p>
          <a:p>
            <a:pPr marL="457200" lvl="1" indent="0">
              <a:buNone/>
            </a:pPr>
            <a:r>
              <a:rPr lang="fr-FR" sz="1800" dirty="0"/>
              <a:t>4.2 	reconnaître les principes éthiques de la recherche et les intégrer dans l’obtention d’un consentement 	éclairé de la part du patient, évaluer les avantages et risques possibles de cette recherche pour lui, 	en portant une attention particulière aux populations vulnérables;</a:t>
            </a:r>
          </a:p>
          <a:p>
            <a:pPr marL="457200" lvl="1" indent="0">
              <a:buNone/>
            </a:pPr>
            <a:r>
              <a:rPr lang="fr-FR" sz="1800" dirty="0"/>
              <a:t>4.3 	contribuer aux travaux d’un programme de recherche;</a:t>
            </a:r>
          </a:p>
          <a:p>
            <a:pPr marL="457200" lvl="1" indent="0">
              <a:buNone/>
            </a:pPr>
            <a:r>
              <a:rPr lang="fr-FR" sz="1800" dirty="0"/>
              <a:t>4.4 	poser des questions de recherche pertinentes et choisir les méthodes appropriées pour y répondre;</a:t>
            </a:r>
          </a:p>
          <a:p>
            <a:pPr marL="457200" lvl="1" indent="0">
              <a:buNone/>
            </a:pPr>
            <a:r>
              <a:rPr lang="fr-FR" sz="1800" dirty="0"/>
              <a:t>4.5 	résumer et communiquer à d’autres professionnels et au grand public, y compris le patient, sa famille 	et ses proches aidants, les résultats de recherches et d’enquêtes scientifiques pertinentes.</a:t>
            </a:r>
            <a:endParaRPr lang="en-US" sz="1800" dirty="0"/>
          </a:p>
        </p:txBody>
      </p:sp>
      <p:sp>
        <p:nvSpPr>
          <p:cNvPr id="2" name="Footer Placeholder 1">
            <a:extLst>
              <a:ext uri="{FF2B5EF4-FFF2-40B4-BE49-F238E27FC236}">
                <a16:creationId xmlns:a16="http://schemas.microsoft.com/office/drawing/2014/main" id="{F9568B2B-F63D-4CE5-B69B-DAE1586436BB}"/>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61057396-315D-427D-B7F7-9DA8B4317E35}"/>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84454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p:txBody>
          <a:bodyPr/>
          <a:lstStyle/>
          <a:p>
            <a:pPr marL="0" indent="0">
              <a:buNone/>
            </a:pPr>
            <a:endParaRPr lang="fr-FR" dirty="0"/>
          </a:p>
          <a:p>
            <a:pPr marL="514350" indent="-514350">
              <a:buFont typeface="+mj-lt"/>
              <a:buAutoNum type="arabicPeriod"/>
            </a:pPr>
            <a:r>
              <a:rPr lang="fr-FR" dirty="0"/>
              <a:t>Reconnaître les termes associés aux activités et aux domaines d’intérêt des quatre facettes du rôle d’érudit</a:t>
            </a:r>
          </a:p>
          <a:p>
            <a:pPr marL="514350" indent="-514350">
              <a:buFont typeface="+mj-lt"/>
              <a:buAutoNum type="arabicPeriod"/>
            </a:pPr>
            <a:r>
              <a:rPr lang="fr-FR" dirty="0"/>
              <a:t>Appliquer les compétences clés de l’érudit dans la pratique de tous les jours</a:t>
            </a:r>
          </a:p>
          <a:p>
            <a:pPr marL="514350" indent="-514350">
              <a:buFont typeface="+mj-lt"/>
              <a:buAutoNum type="arabicPeriod"/>
            </a:pPr>
            <a:r>
              <a:rPr lang="fr-FR" dirty="0"/>
              <a:t>Concevoir des ressources sur l’érudition à utiliser dans la pratique clinique de tous les jours</a:t>
            </a:r>
            <a:endParaRPr lang="en-US" dirty="0"/>
          </a:p>
        </p:txBody>
      </p:sp>
      <p:sp>
        <p:nvSpPr>
          <p:cNvPr id="2" name="Footer Placeholder 1">
            <a:extLst>
              <a:ext uri="{FF2B5EF4-FFF2-40B4-BE49-F238E27FC236}">
                <a16:creationId xmlns:a16="http://schemas.microsoft.com/office/drawing/2014/main" id="{784431A9-173A-46AA-B445-D6CF2B6D5A96}"/>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5304952B-53FB-4FD7-8B7B-39E9D19FA56D}"/>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fr-FR" dirty="0"/>
              <a:t>L’érudit : un rôle qui importe</a:t>
            </a:r>
            <a:endParaRPr lang="en-US" dirty="0"/>
          </a:p>
        </p:txBody>
      </p:sp>
      <p:sp>
        <p:nvSpPr>
          <p:cNvPr id="14355" name="Rectangle 19"/>
          <p:cNvSpPr>
            <a:spLocks noGrp="1" noChangeArrowheads="1"/>
          </p:cNvSpPr>
          <p:nvPr>
            <p:ph type="body" idx="1"/>
          </p:nvPr>
        </p:nvSpPr>
        <p:spPr>
          <a:xfrm>
            <a:off x="838199" y="1484784"/>
            <a:ext cx="10515599" cy="4419600"/>
          </a:xfrm>
        </p:spPr>
        <p:txBody>
          <a:bodyPr/>
          <a:lstStyle/>
          <a:p>
            <a:pPr marL="457200" indent="-457200">
              <a:buFont typeface="+mj-lt"/>
              <a:buAutoNum type="arabicPeriod"/>
            </a:pPr>
            <a:r>
              <a:rPr lang="fr-FR" sz="2200" dirty="0"/>
              <a:t>L’apprentissage n’arrête jamais</a:t>
            </a:r>
          </a:p>
          <a:p>
            <a:pPr marL="457200" indent="-457200">
              <a:buFont typeface="+mj-lt"/>
              <a:buAutoNum type="arabicPeriod"/>
            </a:pPr>
            <a:r>
              <a:rPr lang="fr-FR" sz="2200" dirty="0"/>
              <a:t>Enseigner à d’autres consolide l’information</a:t>
            </a:r>
          </a:p>
          <a:p>
            <a:pPr marL="457200" indent="-457200">
              <a:buFont typeface="+mj-lt"/>
              <a:buAutoNum type="arabicPeriod"/>
            </a:pPr>
            <a:r>
              <a:rPr lang="fr-FR" sz="2200" dirty="0"/>
              <a:t>Tous les apprenants et médecins ont des responsabilités d’enseignement</a:t>
            </a:r>
          </a:p>
          <a:p>
            <a:pPr marL="457200" indent="-457200">
              <a:buFont typeface="+mj-lt"/>
              <a:buAutoNum type="arabicPeriod"/>
            </a:pPr>
            <a:r>
              <a:rPr lang="fr-FR" sz="2200" dirty="0"/>
              <a:t>Les médecins doivent savoir quelles données sont des faits probants, et lesquelles </a:t>
            </a:r>
            <a:br>
              <a:rPr lang="fr-FR" sz="2200" dirty="0"/>
            </a:br>
            <a:r>
              <a:rPr lang="fr-FR" sz="2200" dirty="0"/>
              <a:t>s’appliquent aux décisions de la pratique de tous les jours</a:t>
            </a:r>
          </a:p>
          <a:p>
            <a:pPr marL="457200" indent="-457200">
              <a:buFont typeface="+mj-lt"/>
              <a:buAutoNum type="arabicPeriod"/>
            </a:pPr>
            <a:r>
              <a:rPr lang="fr-FR" sz="2200" dirty="0"/>
              <a:t>Les médecins doivent comprendre la recherche et savoir en interpréter les résultats</a:t>
            </a:r>
            <a:endParaRPr lang="en-US" sz="2200" dirty="0"/>
          </a:p>
        </p:txBody>
      </p:sp>
      <p:sp>
        <p:nvSpPr>
          <p:cNvPr id="2" name="Footer Placeholder 1">
            <a:extLst>
              <a:ext uri="{FF2B5EF4-FFF2-40B4-BE49-F238E27FC236}">
                <a16:creationId xmlns:a16="http://schemas.microsoft.com/office/drawing/2014/main" id="{6EA2A22E-8A68-4937-AAAD-410CE8AF1463}"/>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D7F7D257-F018-4B22-AF74-545E92670FC0}"/>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Plus en détail : qu’est-ce que le rôle d’</a:t>
            </a:r>
            <a:r>
              <a:rPr lang="fr-FR" dirty="0" err="1"/>
              <a:t>érudita</a:t>
            </a:r>
            <a:r>
              <a:rPr lang="fr-FR" dirty="0"/>
              <a:t>?</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qu’érudits, les médecins font preuve d’un engagement constant envers l’excellence dans la pratique médicale par un processus de formation continue, en enseignant à des tiers, en évaluant des données probantes et en contribuant à l’avancement de la science.</a:t>
            </a:r>
            <a:endParaRPr lang="en-US" dirty="0"/>
          </a:p>
        </p:txBody>
      </p:sp>
      <p:sp>
        <p:nvSpPr>
          <p:cNvPr id="2" name="Footer Placeholder 1">
            <a:extLst>
              <a:ext uri="{FF2B5EF4-FFF2-40B4-BE49-F238E27FC236}">
                <a16:creationId xmlns:a16="http://schemas.microsoft.com/office/drawing/2014/main" id="{C4883889-6DAE-4F3A-81DE-2A375B59BAB2}"/>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8BB0B100-82CF-4D4D-A821-4004F99E7157}"/>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Reconnaître</a:t>
            </a:r>
            <a:r>
              <a:rPr lang="en-US" dirty="0"/>
              <a:t> le </a:t>
            </a:r>
            <a:r>
              <a:rPr lang="en-US" dirty="0" err="1"/>
              <a:t>rôle</a:t>
            </a:r>
            <a:r>
              <a:rPr lang="en-US" dirty="0"/>
              <a:t> </a:t>
            </a:r>
            <a:r>
              <a:rPr lang="en-US" dirty="0" err="1"/>
              <a:t>d’érudit</a:t>
            </a:r>
            <a:endParaRPr lang="en-US" dirty="0"/>
          </a:p>
        </p:txBody>
      </p:sp>
      <p:sp>
        <p:nvSpPr>
          <p:cNvPr id="20486" name="Rectangle 6"/>
          <p:cNvSpPr>
            <a:spLocks noGrp="1" noChangeArrowheads="1"/>
          </p:cNvSpPr>
          <p:nvPr>
            <p:ph type="body" idx="1"/>
          </p:nvPr>
        </p:nvSpPr>
        <p:spPr>
          <a:xfrm>
            <a:off x="838200" y="1495028"/>
            <a:ext cx="4315207" cy="4890864"/>
          </a:xfrm>
        </p:spPr>
        <p:txBody>
          <a:bodyPr/>
          <a:lstStyle/>
          <a:p>
            <a:pPr>
              <a:spcAft>
                <a:spcPts val="600"/>
              </a:spcAft>
            </a:pPr>
            <a:r>
              <a:rPr lang="fr-FR" dirty="0"/>
              <a:t>Mesurer</a:t>
            </a:r>
          </a:p>
          <a:p>
            <a:pPr>
              <a:spcAft>
                <a:spcPts val="600"/>
              </a:spcAft>
            </a:pPr>
            <a:r>
              <a:rPr lang="fr-FR" dirty="0"/>
              <a:t>Encadrer</a:t>
            </a:r>
          </a:p>
          <a:p>
            <a:pPr>
              <a:spcAft>
                <a:spcPts val="600"/>
              </a:spcAft>
            </a:pPr>
            <a:r>
              <a:rPr lang="fr-FR" dirty="0"/>
              <a:t>Rehausser</a:t>
            </a:r>
          </a:p>
          <a:p>
            <a:pPr>
              <a:spcAft>
                <a:spcPts val="600"/>
              </a:spcAft>
            </a:pPr>
            <a:r>
              <a:rPr lang="fr-FR" dirty="0"/>
              <a:t>Évaluer</a:t>
            </a:r>
          </a:p>
          <a:p>
            <a:pPr>
              <a:spcAft>
                <a:spcPts val="600"/>
              </a:spcAft>
            </a:pPr>
            <a:r>
              <a:rPr lang="fr-FR" dirty="0"/>
              <a:t>Maintenir</a:t>
            </a:r>
          </a:p>
          <a:p>
            <a:pPr>
              <a:spcAft>
                <a:spcPts val="600"/>
              </a:spcAft>
            </a:pPr>
            <a:r>
              <a:rPr lang="fr-FR" dirty="0"/>
              <a:t>Agir comme mentor</a:t>
            </a:r>
          </a:p>
          <a:p>
            <a:pPr>
              <a:spcAft>
                <a:spcPts val="600"/>
              </a:spcAft>
            </a:pPr>
            <a:r>
              <a:rPr lang="fr-FR" dirty="0"/>
              <a:t>Surveiller</a:t>
            </a:r>
            <a:endParaRPr lang="en-US" dirty="0"/>
          </a:p>
        </p:txBody>
      </p:sp>
      <p:sp>
        <p:nvSpPr>
          <p:cNvPr id="3" name="Footer Placeholder 2">
            <a:extLst>
              <a:ext uri="{FF2B5EF4-FFF2-40B4-BE49-F238E27FC236}">
                <a16:creationId xmlns:a16="http://schemas.microsoft.com/office/drawing/2014/main" id="{03A6767A-322E-46CD-8A41-C74D6CEFA3AE}"/>
              </a:ext>
            </a:extLst>
          </p:cNvPr>
          <p:cNvSpPr>
            <a:spLocks noGrp="1"/>
          </p:cNvSpPr>
          <p:nvPr>
            <p:ph type="ftr" sz="quarter" idx="11"/>
          </p:nvPr>
        </p:nvSpPr>
        <p:spPr/>
        <p:txBody>
          <a:bodyPr/>
          <a:lstStyle/>
          <a:p>
            <a:r>
              <a:rPr lang="fr-FR"/>
              <a:t>E2 – Enseigner le rôle d’érudit</a:t>
            </a:r>
            <a:endParaRPr lang="en-US" dirty="0"/>
          </a:p>
        </p:txBody>
      </p:sp>
      <p:sp>
        <p:nvSpPr>
          <p:cNvPr id="4" name="Slide Number Placeholder 3">
            <a:extLst>
              <a:ext uri="{FF2B5EF4-FFF2-40B4-BE49-F238E27FC236}">
                <a16:creationId xmlns:a16="http://schemas.microsoft.com/office/drawing/2014/main" id="{F452C612-2564-4F72-A0CF-92D7745A389B}"/>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
        <p:nvSpPr>
          <p:cNvPr id="8" name="Rectangle 6">
            <a:extLst>
              <a:ext uri="{FF2B5EF4-FFF2-40B4-BE49-F238E27FC236}">
                <a16:creationId xmlns:a16="http://schemas.microsoft.com/office/drawing/2014/main" id="{C9846066-5B2D-490E-B478-08E4178F38DD}"/>
              </a:ext>
            </a:extLst>
          </p:cNvPr>
          <p:cNvSpPr txBox="1">
            <a:spLocks noChangeArrowheads="1"/>
          </p:cNvSpPr>
          <p:nvPr/>
        </p:nvSpPr>
        <p:spPr>
          <a:xfrm>
            <a:off x="6096000" y="1495028"/>
            <a:ext cx="4315207"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fr-FR" dirty="0"/>
              <a:t>Motiver</a:t>
            </a:r>
          </a:p>
          <a:p>
            <a:pPr>
              <a:spcAft>
                <a:spcPts val="600"/>
              </a:spcAft>
            </a:pPr>
            <a:r>
              <a:rPr lang="fr-FR" dirty="0"/>
              <a:t>Orienter</a:t>
            </a:r>
          </a:p>
          <a:p>
            <a:pPr>
              <a:spcAft>
                <a:spcPts val="600"/>
              </a:spcAft>
            </a:pPr>
            <a:r>
              <a:rPr lang="fr-FR" dirty="0"/>
              <a:t>Offrir de la rétroaction</a:t>
            </a:r>
          </a:p>
          <a:p>
            <a:pPr>
              <a:spcAft>
                <a:spcPts val="600"/>
              </a:spcAft>
            </a:pPr>
            <a:r>
              <a:rPr lang="fr-FR" dirty="0"/>
              <a:t>Faire de la recherche</a:t>
            </a:r>
          </a:p>
          <a:p>
            <a:pPr>
              <a:spcAft>
                <a:spcPts val="600"/>
              </a:spcAft>
            </a:pPr>
            <a:r>
              <a:rPr lang="fr-FR" dirty="0"/>
              <a:t>Superviser</a:t>
            </a:r>
          </a:p>
          <a:p>
            <a:pPr>
              <a:spcAft>
                <a:spcPts val="600"/>
              </a:spcAft>
            </a:pPr>
            <a:r>
              <a:rPr lang="fr-FR" dirty="0"/>
              <a:t>Enseigner</a:t>
            </a:r>
          </a:p>
          <a:p>
            <a:pPr>
              <a:spcAft>
                <a:spcPts val="600"/>
              </a:spcAft>
            </a:pPr>
            <a:r>
              <a:rPr lang="fr-FR" dirty="0"/>
              <a:t>Réaliser des activités</a:t>
            </a:r>
            <a:br>
              <a:rPr lang="fr-FR" dirty="0"/>
            </a:br>
            <a:r>
              <a:rPr lang="fr-FR" dirty="0"/>
              <a:t>d’érudition</a:t>
            </a:r>
          </a:p>
        </p:txBody>
      </p:sp>
    </p:spTree>
    <p:extLst>
      <p:ext uri="{BB962C8B-B14F-4D97-AF65-F5344CB8AC3E}">
        <p14:creationId xmlns:p14="http://schemas.microsoft.com/office/powerpoint/2010/main" val="399146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Reconnaître</a:t>
            </a:r>
            <a:r>
              <a:rPr lang="en-US" dirty="0"/>
              <a:t> le </a:t>
            </a:r>
            <a:r>
              <a:rPr lang="en-US" dirty="0" err="1"/>
              <a:t>rôle</a:t>
            </a:r>
            <a:r>
              <a:rPr lang="en-US" dirty="0"/>
              <a:t> </a:t>
            </a:r>
            <a:r>
              <a:rPr lang="en-US" dirty="0" err="1"/>
              <a:t>d’érudit</a:t>
            </a:r>
            <a:endParaRPr lang="en-US" dirty="0"/>
          </a:p>
        </p:txBody>
      </p:sp>
      <p:sp>
        <p:nvSpPr>
          <p:cNvPr id="20486" name="Rectangle 6"/>
          <p:cNvSpPr>
            <a:spLocks noGrp="1" noChangeArrowheads="1"/>
          </p:cNvSpPr>
          <p:nvPr>
            <p:ph type="body" idx="1"/>
          </p:nvPr>
        </p:nvSpPr>
        <p:spPr>
          <a:xfrm>
            <a:off x="838200" y="1407815"/>
            <a:ext cx="4315207" cy="4890864"/>
          </a:xfrm>
        </p:spPr>
        <p:txBody>
          <a:bodyPr/>
          <a:lstStyle/>
          <a:p>
            <a:pPr>
              <a:spcAft>
                <a:spcPts val="600"/>
              </a:spcAft>
            </a:pPr>
            <a:r>
              <a:rPr lang="fr-FR" sz="2400" dirty="0"/>
              <a:t>Communauté de pratique</a:t>
            </a:r>
          </a:p>
          <a:p>
            <a:pPr>
              <a:spcAft>
                <a:spcPts val="600"/>
              </a:spcAft>
            </a:pPr>
            <a:r>
              <a:rPr lang="fr-FR" sz="2400" dirty="0"/>
              <a:t>Compétence continue</a:t>
            </a:r>
          </a:p>
          <a:p>
            <a:pPr>
              <a:spcAft>
                <a:spcPts val="600"/>
              </a:spcAft>
            </a:pPr>
            <a:r>
              <a:rPr lang="fr-FR" sz="2400" dirty="0"/>
              <a:t>Évaluation critique</a:t>
            </a:r>
          </a:p>
          <a:p>
            <a:pPr>
              <a:spcAft>
                <a:spcPts val="600"/>
              </a:spcAft>
            </a:pPr>
            <a:r>
              <a:rPr lang="fr-FR" sz="2400" dirty="0"/>
              <a:t>Faits probants</a:t>
            </a:r>
          </a:p>
          <a:p>
            <a:pPr>
              <a:spcAft>
                <a:spcPts val="600"/>
              </a:spcAft>
            </a:pPr>
            <a:r>
              <a:rPr lang="fr-FR" sz="2400" dirty="0"/>
              <a:t>Actions éclairées par les faits</a:t>
            </a:r>
          </a:p>
          <a:p>
            <a:pPr>
              <a:spcAft>
                <a:spcPts val="600"/>
              </a:spcAft>
            </a:pPr>
            <a:r>
              <a:rPr lang="fr-FR" sz="2400" dirty="0"/>
              <a:t>Buts</a:t>
            </a:r>
          </a:p>
          <a:p>
            <a:pPr>
              <a:spcAft>
                <a:spcPts val="600"/>
              </a:spcAft>
            </a:pPr>
            <a:r>
              <a:rPr lang="fr-FR" sz="2400" dirty="0"/>
              <a:t>Climat/environnement </a:t>
            </a:r>
            <a:br>
              <a:rPr lang="fr-FR" sz="2400" dirty="0"/>
            </a:br>
            <a:r>
              <a:rPr lang="fr-FR" sz="2400" dirty="0"/>
              <a:t>d’apprentissage</a:t>
            </a:r>
          </a:p>
          <a:p>
            <a:pPr>
              <a:spcAft>
                <a:spcPts val="600"/>
              </a:spcAft>
            </a:pPr>
            <a:r>
              <a:rPr lang="fr-FR" sz="2400" dirty="0"/>
              <a:t>Plan d’apprentissage</a:t>
            </a:r>
            <a:endParaRPr lang="en-US" sz="2400" dirty="0"/>
          </a:p>
        </p:txBody>
      </p:sp>
      <p:sp>
        <p:nvSpPr>
          <p:cNvPr id="3" name="Footer Placeholder 2">
            <a:extLst>
              <a:ext uri="{FF2B5EF4-FFF2-40B4-BE49-F238E27FC236}">
                <a16:creationId xmlns:a16="http://schemas.microsoft.com/office/drawing/2014/main" id="{63F21249-D7C6-4DA4-8BA3-988FB265DA5F}"/>
              </a:ext>
            </a:extLst>
          </p:cNvPr>
          <p:cNvSpPr>
            <a:spLocks noGrp="1"/>
          </p:cNvSpPr>
          <p:nvPr>
            <p:ph type="ftr" sz="quarter" idx="11"/>
          </p:nvPr>
        </p:nvSpPr>
        <p:spPr/>
        <p:txBody>
          <a:bodyPr/>
          <a:lstStyle/>
          <a:p>
            <a:r>
              <a:rPr lang="fr-FR" dirty="0"/>
              <a:t>E2 – Enseigner le rôle d’érudit</a:t>
            </a:r>
            <a:endParaRPr lang="en-US" dirty="0"/>
          </a:p>
        </p:txBody>
      </p:sp>
      <p:sp>
        <p:nvSpPr>
          <p:cNvPr id="4" name="Slide Number Placeholder 3">
            <a:extLst>
              <a:ext uri="{FF2B5EF4-FFF2-40B4-BE49-F238E27FC236}">
                <a16:creationId xmlns:a16="http://schemas.microsoft.com/office/drawing/2014/main" id="{C0EC073C-2DE7-4DE3-8CE1-4C7C6BB9D7D4}"/>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
        <p:nvSpPr>
          <p:cNvPr id="8" name="Rectangle 6">
            <a:extLst>
              <a:ext uri="{FF2B5EF4-FFF2-40B4-BE49-F238E27FC236}">
                <a16:creationId xmlns:a16="http://schemas.microsoft.com/office/drawing/2014/main" id="{76CA9783-80D2-4BF4-9B69-19A0E5136475}"/>
              </a:ext>
            </a:extLst>
          </p:cNvPr>
          <p:cNvSpPr txBox="1">
            <a:spLocks noChangeArrowheads="1"/>
          </p:cNvSpPr>
          <p:nvPr/>
        </p:nvSpPr>
        <p:spPr>
          <a:xfrm>
            <a:off x="6096000" y="1407815"/>
            <a:ext cx="4315207"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fr-FR" sz="2400" dirty="0"/>
              <a:t>Apprentissage continu</a:t>
            </a:r>
          </a:p>
          <a:p>
            <a:pPr>
              <a:spcAft>
                <a:spcPts val="600"/>
              </a:spcAft>
            </a:pPr>
            <a:r>
              <a:rPr lang="fr-FR" sz="2400" dirty="0"/>
              <a:t>Objectifs</a:t>
            </a:r>
          </a:p>
          <a:p>
            <a:pPr>
              <a:spcAft>
                <a:spcPts val="600"/>
              </a:spcAft>
            </a:pPr>
            <a:r>
              <a:rPr lang="fr-FR" sz="2400" dirty="0"/>
              <a:t>Évaluation du rendement</a:t>
            </a:r>
          </a:p>
          <a:p>
            <a:pPr>
              <a:spcAft>
                <a:spcPts val="600"/>
              </a:spcAft>
            </a:pPr>
            <a:r>
              <a:rPr lang="fr-FR" sz="2400" dirty="0"/>
              <a:t>Portfolio</a:t>
            </a:r>
          </a:p>
          <a:p>
            <a:pPr>
              <a:spcAft>
                <a:spcPts val="600"/>
              </a:spcAft>
            </a:pPr>
            <a:r>
              <a:rPr lang="fr-FR" sz="2400" dirty="0"/>
              <a:t>Érudition</a:t>
            </a:r>
          </a:p>
          <a:p>
            <a:pPr>
              <a:spcAft>
                <a:spcPts val="600"/>
              </a:spcAft>
            </a:pPr>
            <a:r>
              <a:rPr lang="fr-FR" sz="2400" dirty="0"/>
              <a:t>Curiosité érudite</a:t>
            </a:r>
          </a:p>
          <a:p>
            <a:pPr>
              <a:spcAft>
                <a:spcPts val="600"/>
              </a:spcAft>
            </a:pPr>
            <a:r>
              <a:rPr lang="fr-FR" sz="2400" dirty="0"/>
              <a:t>Principes scientifiques</a:t>
            </a:r>
          </a:p>
          <a:p>
            <a:pPr>
              <a:spcAft>
                <a:spcPts val="600"/>
              </a:spcAft>
            </a:pPr>
            <a:r>
              <a:rPr lang="fr-FR" sz="2400" dirty="0"/>
              <a:t>Apprentissage autodirigé avec ou sans orientation</a:t>
            </a:r>
          </a:p>
        </p:txBody>
      </p:sp>
    </p:spTree>
    <p:extLst>
      <p:ext uri="{BB962C8B-B14F-4D97-AF65-F5344CB8AC3E}">
        <p14:creationId xmlns:p14="http://schemas.microsoft.com/office/powerpoint/2010/main" val="43569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Les quatre facettes du rôle d’érudit :</a:t>
            </a:r>
            <a:endParaRPr lang="en-US" dirty="0"/>
          </a:p>
        </p:txBody>
      </p:sp>
      <p:sp>
        <p:nvSpPr>
          <p:cNvPr id="18439" name="Rectangle 7"/>
          <p:cNvSpPr>
            <a:spLocks noGrp="1" noChangeArrowheads="1"/>
          </p:cNvSpPr>
          <p:nvPr>
            <p:ph type="body" idx="1"/>
          </p:nvPr>
        </p:nvSpPr>
        <p:spPr/>
        <p:txBody>
          <a:bodyPr/>
          <a:lstStyle/>
          <a:p>
            <a:pPr marL="514350" indent="-514350">
              <a:spcBef>
                <a:spcPts val="0"/>
              </a:spcBef>
              <a:spcAft>
                <a:spcPts val="600"/>
              </a:spcAft>
              <a:buFont typeface="+mj-lt"/>
              <a:buAutoNum type="arabicPeriod"/>
            </a:pPr>
            <a:r>
              <a:rPr lang="fr-FR" dirty="0"/>
              <a:t>Acquérir et maintenir de nouvelles connaissances tout au long de la carrière grâce à l’apprentissage continu</a:t>
            </a:r>
          </a:p>
          <a:p>
            <a:pPr marL="514350" indent="-514350">
              <a:spcBef>
                <a:spcPts val="0"/>
              </a:spcBef>
              <a:spcAft>
                <a:spcPts val="600"/>
              </a:spcAft>
              <a:buFont typeface="+mj-lt"/>
              <a:buAutoNum type="arabicPeriod"/>
            </a:pPr>
            <a:r>
              <a:rPr lang="fr-FR" dirty="0"/>
              <a:t>Diffuser des connaissances par l’enseignement et l’évaluation</a:t>
            </a:r>
          </a:p>
          <a:p>
            <a:pPr marL="514350" indent="-514350">
              <a:spcBef>
                <a:spcPts val="0"/>
              </a:spcBef>
              <a:spcAft>
                <a:spcPts val="600"/>
              </a:spcAft>
              <a:buFont typeface="+mj-lt"/>
              <a:buAutoNum type="arabicPeriod"/>
            </a:pPr>
            <a:r>
              <a:rPr lang="fr-FR" dirty="0"/>
              <a:t>Utiliser des connaissances afin de prendre des décisions éclairées par les faits</a:t>
            </a:r>
          </a:p>
          <a:p>
            <a:pPr marL="514350" indent="-514350">
              <a:spcBef>
                <a:spcPts val="0"/>
              </a:spcBef>
              <a:spcAft>
                <a:spcPts val="600"/>
              </a:spcAft>
              <a:buFont typeface="+mj-lt"/>
              <a:buAutoNum type="arabicPeriod"/>
            </a:pPr>
            <a:r>
              <a:rPr lang="fr-FR" dirty="0"/>
              <a:t>Créer des connaissances par la recherche et la curiosité érudite</a:t>
            </a:r>
          </a:p>
        </p:txBody>
      </p:sp>
      <p:sp>
        <p:nvSpPr>
          <p:cNvPr id="2" name="Footer Placeholder 1">
            <a:extLst>
              <a:ext uri="{FF2B5EF4-FFF2-40B4-BE49-F238E27FC236}">
                <a16:creationId xmlns:a16="http://schemas.microsoft.com/office/drawing/2014/main" id="{21277228-0B7B-4278-B3F8-CA33C031C881}"/>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07ADA98D-33D2-44BB-824F-91E1EA5AD9C0}"/>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90478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Les quatre facettes du rôle d’érudit :</a:t>
            </a:r>
            <a:endParaRPr lang="en-US" dirty="0"/>
          </a:p>
        </p:txBody>
      </p:sp>
      <p:sp>
        <p:nvSpPr>
          <p:cNvPr id="18439" name="Rectangle 7"/>
          <p:cNvSpPr>
            <a:spLocks noGrp="1" noChangeArrowheads="1"/>
          </p:cNvSpPr>
          <p:nvPr>
            <p:ph type="body" idx="1"/>
          </p:nvPr>
        </p:nvSpPr>
        <p:spPr/>
        <p:txBody>
          <a:bodyPr/>
          <a:lstStyle/>
          <a:p>
            <a:pPr>
              <a:spcBef>
                <a:spcPts val="0"/>
              </a:spcBef>
              <a:spcAft>
                <a:spcPts val="600"/>
              </a:spcAft>
            </a:pPr>
            <a:r>
              <a:rPr lang="fr-FR" dirty="0"/>
              <a:t>Les responsabilités d’érudition appartiennent à tous les médecins, qui sont tous appelés à enseigner, à utiliser des faits pour éclairer leur pratique et à s’engager envers l’apprentissage continu </a:t>
            </a:r>
          </a:p>
          <a:p>
            <a:pPr>
              <a:spcBef>
                <a:spcPts val="0"/>
              </a:spcBef>
              <a:spcAft>
                <a:spcPts val="600"/>
              </a:spcAft>
            </a:pPr>
            <a:r>
              <a:rPr lang="fr-FR" dirty="0"/>
              <a:t>L’érudit reste à l’affût d’occasions d’apprentissage et d’acquisition de compétences dans les quatre facettes du rôle</a:t>
            </a:r>
            <a:endParaRPr lang="en-US" dirty="0"/>
          </a:p>
        </p:txBody>
      </p:sp>
      <p:sp>
        <p:nvSpPr>
          <p:cNvPr id="2" name="Footer Placeholder 1">
            <a:extLst>
              <a:ext uri="{FF2B5EF4-FFF2-40B4-BE49-F238E27FC236}">
                <a16:creationId xmlns:a16="http://schemas.microsoft.com/office/drawing/2014/main" id="{2D44A74F-258B-4B9D-9D4D-0EA11E8C17D9}"/>
              </a:ext>
            </a:extLst>
          </p:cNvPr>
          <p:cNvSpPr>
            <a:spLocks noGrp="1"/>
          </p:cNvSpPr>
          <p:nvPr>
            <p:ph type="ftr" sz="quarter" idx="11"/>
          </p:nvPr>
        </p:nvSpPr>
        <p:spPr/>
        <p:txBody>
          <a:bodyPr/>
          <a:lstStyle/>
          <a:p>
            <a:r>
              <a:rPr lang="fr-FR"/>
              <a:t>E2 – Enseigner le rôle d’érudit</a:t>
            </a:r>
            <a:endParaRPr lang="en-US" dirty="0"/>
          </a:p>
        </p:txBody>
      </p:sp>
      <p:sp>
        <p:nvSpPr>
          <p:cNvPr id="3" name="Slide Number Placeholder 2">
            <a:extLst>
              <a:ext uri="{FF2B5EF4-FFF2-40B4-BE49-F238E27FC236}">
                <a16:creationId xmlns:a16="http://schemas.microsoft.com/office/drawing/2014/main" id="{94321DE3-EDF1-4919-A302-2158429AE4DD}"/>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2998623133"/>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 ds:uri="http://schemas.microsoft.com/office/2006/metadata/properties"/>
    <ds:schemaRef ds:uri="http://schemas.microsoft.com/office/2006/documentManagement/types"/>
    <ds:schemaRef ds:uri="f3c17827-2a44-4186-817e-0d9f5805cdb5"/>
    <ds:schemaRef ds:uri="http://purl.org/dc/terms/"/>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1228</TotalTime>
  <Words>2334</Words>
  <Application>Microsoft Office PowerPoint</Application>
  <PresentationFormat>Widescreen</PresentationFormat>
  <Paragraphs>267</Paragraphs>
  <Slides>24</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Courier New</vt:lpstr>
      <vt:lpstr>Frutiger-Light</vt:lpstr>
      <vt:lpstr>MS Mincho</vt:lpstr>
      <vt:lpstr>Osaka</vt:lpstr>
      <vt:lpstr>System Font Regular</vt:lpstr>
      <vt:lpstr>Times</vt:lpstr>
      <vt:lpstr>Times New Roman</vt:lpstr>
      <vt:lpstr>Office Theme</vt:lpstr>
      <vt:lpstr>E2 – Enseigner le rôle d’érudit</vt:lpstr>
      <vt:lpstr>PowerPoint Presentation</vt:lpstr>
      <vt:lpstr>Objectifs et contenu</vt:lpstr>
      <vt:lpstr>L’érudit : un rôle qui importe</vt:lpstr>
      <vt:lpstr>Plus en détail : qu’est-ce que le rôle d’érudita?</vt:lpstr>
      <vt:lpstr>Reconnaître le rôle d’érudit</vt:lpstr>
      <vt:lpstr>Reconnaître le rôle d’érudit</vt:lpstr>
      <vt:lpstr>Les quatre facettes du rôle d’érudit :</vt:lpstr>
      <vt:lpstr>Les quatre facettes du rôle d’érudit :</vt:lpstr>
      <vt:lpstr>PowerPoint Presentation</vt:lpstr>
      <vt:lpstr>E3 – Planification de l’apprentissage</vt:lpstr>
      <vt:lpstr>Conseils pour s’exercer à demander de la rétroaction</vt:lpstr>
      <vt:lpstr>Modèle R2C2 de rétroaction</vt:lpstr>
      <vt:lpstr>E4 – Offrir et recevoir de la rétroaction</vt:lpstr>
      <vt:lpstr>Étapes de la prise de décisions éclairée par les faits</vt:lpstr>
      <vt:lpstr>Étapes d’encadrement</vt:lpstr>
      <vt:lpstr>Objectifs et contenu</vt:lpstr>
      <vt:lpstr>Références</vt:lpstr>
      <vt:lpstr>Diapositives Complémentaires</vt:lpstr>
      <vt:lpstr>Capacités (compétences clés) de l’érudit</vt:lpstr>
      <vt:lpstr>Capacité 1 de l‘érudit</vt:lpstr>
      <vt:lpstr>Capacité 2 de l‘érudit</vt:lpstr>
      <vt:lpstr>Capacité 3 de l‘érudit</vt:lpstr>
      <vt:lpstr>Capacité 4 de l‘érudit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2021-11-25T19:31:13Z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