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8.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9.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0.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1.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2.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3.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4.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5.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6.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7.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8.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19.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24.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25.xml" ContentType="application/vnd.openxmlformats-officedocument.presentationml.notesSlide+xml"/>
  <Override PartName="/ppt/tags/tag115.xml" ContentType="application/vnd.openxmlformats-officedocument.presentationml.tags+xml"/>
  <Override PartName="/ppt/notesSlides/notesSlide26.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27.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28.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29.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30.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31.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32.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33.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34.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35.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36.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37.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38.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39.xml" ContentType="application/vnd.openxmlformats-officedocument.presentationml.notesSlide+xml"/>
  <Override PartName="/ppt/tags/tag193.xml" ContentType="application/vnd.openxmlformats-officedocument.presentationml.tags+xml"/>
  <Override PartName="/ppt/notesSlides/notesSlide40.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41.xml" ContentType="application/vnd.openxmlformats-officedocument.presentationml.notesSlide+xml"/>
  <Override PartName="/ppt/tags/tag202.xml" ContentType="application/vnd.openxmlformats-officedocument.presentationml.tags+xml"/>
  <Override PartName="/ppt/notesSlides/notesSlide42.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43.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45.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46.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4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48.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49.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50.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51.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5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54.xml" ContentType="application/vnd.openxmlformats-officedocument.presentationml.tags+xml"/>
  <Override PartName="/ppt/tags/tag255.xml" ContentType="application/vnd.openxmlformats-officedocument.presentationml.tags+xml"/>
  <Override PartName="/ppt/notesSlides/notesSlide5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54.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55.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56.xml" ContentType="application/vnd.openxmlformats-officedocument.presentationml.notesSlid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5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286.xml" ContentType="application/vnd.openxmlformats-officedocument.presentationml.tags+xml"/>
  <Override PartName="/ppt/tags/tag287.xml" ContentType="application/vnd.openxmlformats-officedocument.presentationml.tags+xml"/>
  <Override PartName="/ppt/notesSlides/notesSlide58.xml" ContentType="application/vnd.openxmlformats-officedocument.presentationml.notesSlide+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59.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60.xml" ContentType="application/vnd.openxmlformats-officedocument.presentationml.notesSlid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61.xml" ContentType="application/vnd.openxmlformats-officedocument.presentationml.notesSlide+xml"/>
  <Override PartName="/ppt/charts/chart1.xml" ContentType="application/vnd.openxmlformats-officedocument.drawingml.chart+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62.xml" ContentType="application/vnd.openxmlformats-officedocument.presentationml.notesSlide+xml"/>
  <Override PartName="/ppt/charts/chart2.xml" ContentType="application/vnd.openxmlformats-officedocument.drawingml.chart+xml"/>
  <Override PartName="/ppt/tags/tag311.xml" ContentType="application/vnd.openxmlformats-officedocument.presentationml.tags+xml"/>
  <Override PartName="/ppt/tags/tag312.xml" ContentType="application/vnd.openxmlformats-officedocument.presentationml.tags+xml"/>
  <Override PartName="/ppt/notesSlides/notesSlide63.xml" ContentType="application/vnd.openxmlformats-officedocument.presentationml.notesSlide+xml"/>
  <Override PartName="/ppt/tags/tag313.xml" ContentType="application/vnd.openxmlformats-officedocument.presentationml.tags+xml"/>
  <Override PartName="/ppt/tags/tag314.xml" ContentType="application/vnd.openxmlformats-officedocument.presentationml.tags+xml"/>
  <Override PartName="/ppt/notesSlides/notesSlide64.xml" ContentType="application/vnd.openxmlformats-officedocument.presentationml.notesSlide+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notesSlides/notesSlide65.xml" ContentType="application/vnd.openxmlformats-officedocument.presentationml.notesSlid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66.xml" ContentType="application/vnd.openxmlformats-officedocument.presentationml.notesSlid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notesSlides/notesSlide67.xml" ContentType="application/vnd.openxmlformats-officedocument.presentationml.notesSlide+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68.xml" ContentType="application/vnd.openxmlformats-officedocument.presentationml.notesSlid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1"/>
  </p:notesMasterIdLst>
  <p:sldIdLst>
    <p:sldId id="256" r:id="rId2"/>
    <p:sldId id="386" r:id="rId3"/>
    <p:sldId id="257" r:id="rId4"/>
    <p:sldId id="337" r:id="rId5"/>
    <p:sldId id="286" r:id="rId6"/>
    <p:sldId id="338" r:id="rId7"/>
    <p:sldId id="364" r:id="rId8"/>
    <p:sldId id="365" r:id="rId9"/>
    <p:sldId id="366" r:id="rId10"/>
    <p:sldId id="367" r:id="rId11"/>
    <p:sldId id="368" r:id="rId12"/>
    <p:sldId id="369" r:id="rId13"/>
    <p:sldId id="373" r:id="rId14"/>
    <p:sldId id="374" r:id="rId15"/>
    <p:sldId id="375" r:id="rId16"/>
    <p:sldId id="370" r:id="rId17"/>
    <p:sldId id="371" r:id="rId18"/>
    <p:sldId id="372" r:id="rId19"/>
    <p:sldId id="258" r:id="rId20"/>
    <p:sldId id="260" r:id="rId21"/>
    <p:sldId id="384" r:id="rId22"/>
    <p:sldId id="387" r:id="rId23"/>
    <p:sldId id="388" r:id="rId24"/>
    <p:sldId id="304" r:id="rId25"/>
    <p:sldId id="363" r:id="rId26"/>
    <p:sldId id="385" r:id="rId27"/>
    <p:sldId id="261" r:id="rId28"/>
    <p:sldId id="262" r:id="rId29"/>
    <p:sldId id="339" r:id="rId30"/>
    <p:sldId id="296" r:id="rId31"/>
    <p:sldId id="376" r:id="rId32"/>
    <p:sldId id="377" r:id="rId33"/>
    <p:sldId id="378" r:id="rId34"/>
    <p:sldId id="379" r:id="rId35"/>
    <p:sldId id="380" r:id="rId36"/>
    <p:sldId id="381" r:id="rId37"/>
    <p:sldId id="382" r:id="rId38"/>
    <p:sldId id="383" r:id="rId39"/>
    <p:sldId id="297" r:id="rId40"/>
    <p:sldId id="359" r:id="rId41"/>
    <p:sldId id="356" r:id="rId42"/>
    <p:sldId id="360" r:id="rId43"/>
    <p:sldId id="358" r:id="rId44"/>
    <p:sldId id="318" r:id="rId45"/>
    <p:sldId id="307" r:id="rId46"/>
    <p:sldId id="329" r:id="rId47"/>
    <p:sldId id="319" r:id="rId48"/>
    <p:sldId id="320" r:id="rId49"/>
    <p:sldId id="327" r:id="rId50"/>
    <p:sldId id="328" r:id="rId51"/>
    <p:sldId id="348" r:id="rId52"/>
    <p:sldId id="326" r:id="rId53"/>
    <p:sldId id="361" r:id="rId54"/>
    <p:sldId id="313" r:id="rId55"/>
    <p:sldId id="314" r:id="rId56"/>
    <p:sldId id="362" r:id="rId57"/>
    <p:sldId id="310" r:id="rId58"/>
    <p:sldId id="315" r:id="rId59"/>
    <p:sldId id="270" r:id="rId60"/>
    <p:sldId id="322" r:id="rId61"/>
    <p:sldId id="335" r:id="rId62"/>
    <p:sldId id="336" r:id="rId63"/>
    <p:sldId id="274" r:id="rId64"/>
    <p:sldId id="344" r:id="rId65"/>
    <p:sldId id="342" r:id="rId66"/>
    <p:sldId id="343" r:id="rId67"/>
    <p:sldId id="345" r:id="rId68"/>
    <p:sldId id="346" r:id="rId69"/>
    <p:sldId id="347"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tvngo" initials="j" lastIdx="30" clrIdx="0">
    <p:extLst/>
  </p:cmAuthor>
  <p:cmAuthor id="2" name="sethjstern@gmail.com" initials="s" lastIdx="21" clrIdx="1">
    <p:extLst/>
  </p:cmAuthor>
  <p:cmAuthor id="3" name="sethjstern@gmail.com" initials="s [2]" lastIdx="1" clrIdx="2">
    <p:extLst/>
  </p:cmAuthor>
  <p:cmAuthor id="4" name="sethjstern@gmail.com" initials="s [3]" lastIdx="1" clrIdx="3">
    <p:extLst/>
  </p:cmAuthor>
  <p:cmAuthor id="5" name="sethjstern@gmail.com" initials="s [4]" lastIdx="1" clrIdx="4">
    <p:extLst/>
  </p:cmAuthor>
  <p:cmAuthor id="6" name="sethjstern@gmail.com" initials="s [5]" lastIdx="1" clrIdx="5">
    <p:extLst/>
  </p:cmAuthor>
  <p:cmAuthor id="7" name="sethjstern@gmail.com" initials="s [6]" lastIdx="1" clrIdx="6">
    <p:extLst/>
  </p:cmAuthor>
  <p:cmAuthor id="8" name="sethjstern@gmail.com" initials="s [7]" lastIdx="1" clrIdx="7">
    <p:extLst/>
  </p:cmAuthor>
  <p:cmAuthor id="9" name="sethjstern@gmail.com" initials="s [8]" lastIdx="1" clrIdx="8">
    <p:extLst/>
  </p:cmAuthor>
  <p:cmAuthor id="10" name="sethjstern@gmail.com" initials="s [9]" lastIdx="1" clrIdx="9">
    <p:extLst/>
  </p:cmAuthor>
  <p:cmAuthor id="11" name="sethjstern@gmail.com" initials="s [10]" lastIdx="1" clrIdx="10">
    <p:extLst/>
  </p:cmAuthor>
  <p:cmAuthor id="12" name="sethjstern@gmail.com" initials="s [11]" lastIdx="1" clrIdx="11">
    <p:extLst/>
  </p:cmAuthor>
  <p:cmAuthor id="13" name="sethjstern@gmail.com" initials="s [12]" lastIdx="1" clrIdx="12">
    <p:extLst/>
  </p:cmAuthor>
  <p:cmAuthor id="14" name="sethjstern@gmail.com" initials="s [13]" lastIdx="1" clrIdx="13">
    <p:extLst/>
  </p:cmAuthor>
  <p:cmAuthor id="15" name="sethjstern@gmail.com" initials="s [14]" lastIdx="1" clrIdx="14">
    <p:extLst/>
  </p:cmAuthor>
  <p:cmAuthor id="16" name="sethjstern@gmail.com" initials="s [15]" lastIdx="1" clrIdx="15">
    <p:extLst/>
  </p:cmAuthor>
  <p:cmAuthor id="17" name="sethjstern@gmail.com" initials="s [16]" lastIdx="1" clrIdx="16">
    <p:extLst/>
  </p:cmAuthor>
  <p:cmAuthor id="18" name="sethjstern@gmail.com" initials="s [17]" lastIdx="1" clrIdx="17">
    <p:extLst/>
  </p:cmAuthor>
  <p:cmAuthor id="19" name="sethjstern@gmail.com" initials="s [18]" lastIdx="1" clrIdx="18">
    <p:extLst/>
  </p:cmAuthor>
  <p:cmAuthor id="20" name="sethjstern@gmail.com" initials="s [19]" lastIdx="1" clrIdx="19">
    <p:extLst/>
  </p:cmAuthor>
  <p:cmAuthor id="21" name="sethjstern@gmail.com" initials="s [20]" lastIdx="1" clrIdx="20">
    <p:extLst/>
  </p:cmAuthor>
  <p:cmAuthor id="22" name="Christopher Hillis" initials="CH" lastIdx="12" clrIdx="21">
    <p:extLst/>
  </p:cmAuthor>
  <p:cmAuthor id="23" name="Christopher Hillis" initials="CH [2]" lastIdx="1" clrIdx="22">
    <p:extLst/>
  </p:cmAuthor>
  <p:cmAuthor id="24" name="Christopher Hillis" initials="CH [3]" lastIdx="1" clrIdx="23">
    <p:extLst/>
  </p:cmAuthor>
  <p:cmAuthor id="25" name="Christopher Hillis" initials="CH [4]" lastIdx="1" clrIdx="24">
    <p:extLst/>
  </p:cmAuthor>
  <p:cmAuthor id="26" name="Christopher Hillis" initials="CH [5]" lastIdx="1" clrIdx="25">
    <p:extLst/>
  </p:cmAuthor>
  <p:cmAuthor id="27" name="Christopher Hillis" initials="CH [6]" lastIdx="1" clrIdx="26">
    <p:extLst/>
  </p:cmAuthor>
  <p:cmAuthor id="28" name="Christopher Hillis" initials="CH [7]" lastIdx="1" clrIdx="27">
    <p:extLst/>
  </p:cmAuthor>
  <p:cmAuthor id="29" name="Christopher Hillis" initials="CH [8]" lastIdx="1" clrIdx="28">
    <p:extLst/>
  </p:cmAuthor>
  <p:cmAuthor id="30" name="Christopher Hillis" initials="CH [9]" lastIdx="1" clrIdx="29">
    <p:extLst/>
  </p:cmAuthor>
  <p:cmAuthor id="31" name="Christopher Hillis" initials="CH [10]" lastIdx="1" clrIdx="30">
    <p:extLst/>
  </p:cmAuthor>
  <p:cmAuthor id="32" name="Christopher Hillis" initials="CH [11]" lastIdx="1" clrIdx="31">
    <p:extLst/>
  </p:cmAuthor>
  <p:cmAuthor id="33" name="Christopher Hillis" initials="CH [12]" lastIdx="1" clrIdx="32">
    <p:extLst/>
  </p:cmAuthor>
  <p:cmAuthor id="34" name="Christopher Hillis" initials="CH [13]" lastIdx="1" clrIdx="33">
    <p:extLst/>
  </p:cmAuthor>
  <p:cmAuthor id="35" name="Christopher Hillis" initials="CH [14]" lastIdx="1" clrIdx="34">
    <p:extLst/>
  </p:cmAuthor>
  <p:cmAuthor id="36" name="Christopher Hillis" initials="CH [15]" lastIdx="1" clrIdx="35">
    <p:extLst/>
  </p:cmAuthor>
  <p:cmAuthor id="37" name="Christopher Hillis" initials="CH [16]" lastIdx="1" clrIdx="36">
    <p:extLst/>
  </p:cmAuthor>
  <p:cmAuthor id="38" name="Christopher Hillis" initials="CH [17]" lastIdx="1" clrIdx="37">
    <p:extLst/>
  </p:cmAuthor>
  <p:cmAuthor id="39" name="Christopher Hillis" initials="CH [18]" lastIdx="1" clrIdx="38">
    <p:extLst/>
  </p:cmAuthor>
  <p:cmAuthor id="40" name="Christopher Hillis" initials="CH [19]" lastIdx="1" clrIdx="39">
    <p:extLst/>
  </p:cmAuthor>
  <p:cmAuthor id="41" name="Christopher Hillis" initials="CH [20]" lastIdx="1" clrIdx="40">
    <p:extLst/>
  </p:cmAuthor>
  <p:cmAuthor id="42" name="Christopher Hillis" initials="CH [21]" lastIdx="1" clrIdx="41">
    <p:extLst/>
  </p:cmAuthor>
  <p:cmAuthor id="43" name="Christopher Hillis" initials="CH [22]" lastIdx="1" clrIdx="42">
    <p:extLst/>
  </p:cmAuthor>
  <p:cmAuthor id="44" name="Christopher Hillis" initials="CH [23]" lastIdx="1" clrIdx="43">
    <p:extLst/>
  </p:cmAuthor>
  <p:cmAuthor id="45" name="Christopher Hillis" initials="CH [24]" lastIdx="1" clrIdx="44">
    <p:extLst/>
  </p:cmAuthor>
  <p:cmAuthor id="46" name="Christopher Hillis" initials="CH [25]" lastIdx="1" clrIdx="45">
    <p:extLst/>
  </p:cmAuthor>
  <p:cmAuthor id="47" name="Christopher Hillis" initials="CH [26]" lastIdx="1" clrIdx="46">
    <p:extLst/>
  </p:cmAuthor>
  <p:cmAuthor id="48" name="Christopher Hillis" initials="CH [27]" lastIdx="1" clrIdx="47">
    <p:extLst/>
  </p:cmAuthor>
  <p:cmAuthor id="49" name="Christopher Hillis" initials="CH [28]" lastIdx="1" clrIdx="48">
    <p:extLst/>
  </p:cmAuthor>
  <p:cmAuthor id="50" name="Christopher Hillis" initials="CH [29]" lastIdx="1" clrIdx="49">
    <p:extLst/>
  </p:cmAuthor>
  <p:cmAuthor id="51" name="Christopher Hillis" initials="CH [30]" lastIdx="1" clrIdx="50">
    <p:extLst/>
  </p:cmAuthor>
  <p:cmAuthor id="52" name="Christopher Hillis" initials="CH [31]" lastIdx="1" clrIdx="51">
    <p:extLst/>
  </p:cmAuthor>
  <p:cmAuthor id="53" name="Christopher Hillis" initials="CH [32]" lastIdx="1" clrIdx="52">
    <p:extLst/>
  </p:cmAuthor>
  <p:cmAuthor id="54" name="Christopher Hillis" initials="CH [33]" lastIdx="1" clrIdx="53">
    <p:extLst/>
  </p:cmAuthor>
  <p:cmAuthor id="55" name="Christopher Hillis" initials="CH [34]" lastIdx="1" clrIdx="54">
    <p:extLst/>
  </p:cmAuthor>
  <p:cmAuthor id="56" name="Christopher Hillis" initials="CH [35]" lastIdx="1" clrIdx="55">
    <p:extLst/>
  </p:cmAuthor>
  <p:cmAuthor id="57" name="Christopher Hillis" initials="CH [36]" lastIdx="1" clrIdx="56">
    <p:extLst/>
  </p:cmAuthor>
  <p:cmAuthor id="58" name="Christopher Hillis" initials="CH [37]" lastIdx="1" clrIdx="57">
    <p:extLst/>
  </p:cmAuthor>
  <p:cmAuthor id="59" name="Christopher Hillis" initials="CH [38]" lastIdx="1" clrIdx="58">
    <p:extLst/>
  </p:cmAuthor>
  <p:cmAuthor id="60" name="Christopher Hillis" initials="CH [39]" lastIdx="1" clrIdx="59">
    <p:extLst/>
  </p:cmAuthor>
  <p:cmAuthor id="61" name="Christopher Hillis" initials="CH [40]" lastIdx="1" clrIdx="60">
    <p:extLst/>
  </p:cmAuthor>
  <p:cmAuthor id="62" name="Christopher Hillis" initials="CH [41]" lastIdx="1" clrIdx="61">
    <p:extLst/>
  </p:cmAuthor>
  <p:cmAuthor id="63" name="Christopher Hillis" initials="CH [42]" lastIdx="1" clrIdx="62">
    <p:extLst/>
  </p:cmAuthor>
  <p:cmAuthor id="64" name="Agnew, Melanie" initials="MA" lastIdx="1" clrIdx="63"/>
  <p:cmAuthor id="65" name="Nancy Fowler" initials="NF" lastIdx="5" clrIdx="6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F5C"/>
    <a:srgbClr val="557FA6"/>
    <a:srgbClr val="00C1DE"/>
    <a:srgbClr val="998D5F"/>
    <a:srgbClr val="C3D500"/>
    <a:srgbClr val="EF7521"/>
    <a:srgbClr val="003152"/>
    <a:srgbClr val="BBC7D9"/>
    <a:srgbClr val="D8DFE0"/>
    <a:srgbClr val="5AA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55" autoAdjust="0"/>
    <p:restoredTop sz="69714" autoAdjust="0"/>
  </p:normalViewPr>
  <p:slideViewPr>
    <p:cSldViewPr snapToGrid="0">
      <p:cViewPr>
        <p:scale>
          <a:sx n="75" d="100"/>
          <a:sy n="75" d="100"/>
        </p:scale>
        <p:origin x="-2664" y="-2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p:scale>
          <a:sx n="90" d="100"/>
          <a:sy n="90" d="100"/>
        </p:scale>
        <p:origin x="-3780"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CA" dirty="0" err="1" smtClean="0"/>
              <a:t>Nbre</a:t>
            </a:r>
            <a:r>
              <a:rPr lang="fr-CA" dirty="0"/>
              <a:t> de demandes inappropriées </a:t>
            </a:r>
            <a:r>
              <a:rPr lang="fr-CA" dirty="0" smtClean="0"/>
              <a:t>d’ETT</a:t>
            </a:r>
            <a:endParaRPr lang="fr-CA" dirty="0"/>
          </a:p>
        </c:rich>
      </c:tx>
      <c:overlay val="0"/>
      <c:spPr>
        <a:noFill/>
        <a:ln>
          <a:noFill/>
        </a:ln>
        <a:effectLst/>
      </c:spPr>
    </c:title>
    <c:autoTitleDeleted val="0"/>
    <c:plotArea>
      <c:layout/>
      <c:barChart>
        <c:barDir val="col"/>
        <c:grouping val="clustered"/>
        <c:varyColors val="0"/>
        <c:ser>
          <c:idx val="0"/>
          <c:order val="0"/>
          <c:tx>
            <c:strRef>
              <c:f>Sheet1!$A$1</c:f>
              <c:strCache>
                <c:ptCount val="1"/>
                <c:pt idx="0">
                  <c:v>Column1</c:v>
                </c:pt>
              </c:strCache>
            </c:strRef>
          </c:tx>
          <c:spPr>
            <a:solidFill>
              <a:schemeClr val="accent1"/>
            </a:solidFill>
            <a:ln>
              <a:noFill/>
            </a:ln>
            <a:effectLst/>
          </c:spPr>
          <c:invertIfNegative val="0"/>
          <c:dPt>
            <c:idx val="23"/>
            <c:invertIfNegative val="0"/>
            <c:bubble3D val="0"/>
            <c:spPr>
              <a:solidFill>
                <a:schemeClr val="accent2"/>
              </a:solidFill>
              <a:ln>
                <a:noFill/>
              </a:ln>
              <a:effectLst/>
            </c:spPr>
            <c:extLst xmlns:c16r2="http://schemas.microsoft.com/office/drawing/2015/06/char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ext xmlns:c16="http://schemas.microsoft.com/office/drawing/2014/chart" uri="{C3380CC4-5D6E-409C-BE32-E72D297353CC}">
                <c16:uniqueId val="{00000001-182A-44BE-A8B1-C4EBC1F31BE3}"/>
              </c:ext>
            </c:extLst>
          </c:dPt>
          <c:dPt>
            <c:idx val="24"/>
            <c:invertIfNegative val="0"/>
            <c:bubble3D val="0"/>
            <c:spPr>
              <a:solidFill>
                <a:schemeClr val="accent2"/>
              </a:solidFill>
              <a:ln>
                <a:noFill/>
              </a:ln>
              <a:effectLst/>
            </c:spPr>
            <c:extLst xmlns:c16r2="http://schemas.microsoft.com/office/drawing/2015/06/char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ext xmlns:c16="http://schemas.microsoft.com/office/drawing/2014/chart" uri="{C3380CC4-5D6E-409C-BE32-E72D297353CC}">
                <c16:uniqueId val="{00000003-182A-44BE-A8B1-C4EBC1F31BE3}"/>
              </c:ext>
            </c:extLst>
          </c:dPt>
          <c:dPt>
            <c:idx val="25"/>
            <c:invertIfNegative val="0"/>
            <c:bubble3D val="0"/>
            <c:spPr>
              <a:solidFill>
                <a:schemeClr val="accent2"/>
              </a:solidFill>
              <a:ln>
                <a:noFill/>
              </a:ln>
              <a:effectLst/>
            </c:spPr>
            <c:extLst xmlns:c16r2="http://schemas.microsoft.com/office/drawing/2015/06/char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ext xmlns:c16="http://schemas.microsoft.com/office/drawing/2014/chart" uri="{C3380CC4-5D6E-409C-BE32-E72D297353CC}">
                <c16:uniqueId val="{00000005-182A-44BE-A8B1-C4EBC1F31BE3}"/>
              </c:ext>
            </c:extLst>
          </c:dPt>
          <c:dPt>
            <c:idx val="26"/>
            <c:invertIfNegative val="0"/>
            <c:bubble3D val="0"/>
            <c:spPr>
              <a:solidFill>
                <a:schemeClr val="accent2"/>
              </a:solidFill>
              <a:ln>
                <a:noFill/>
              </a:ln>
              <a:effectLst/>
            </c:spPr>
            <c:extLst xmlns:c16r2="http://schemas.microsoft.com/office/drawing/2015/06/char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ext xmlns:c16="http://schemas.microsoft.com/office/drawing/2014/chart" uri="{C3380CC4-5D6E-409C-BE32-E72D297353CC}">
                <c16:uniqueId val="{00000007-182A-44BE-A8B1-C4EBC1F31BE3}"/>
              </c:ext>
            </c:extLst>
          </c:dPt>
          <c:dPt>
            <c:idx val="27"/>
            <c:invertIfNegative val="0"/>
            <c:bubble3D val="0"/>
            <c:spPr>
              <a:solidFill>
                <a:schemeClr val="accent2"/>
              </a:solidFill>
              <a:ln>
                <a:noFill/>
              </a:ln>
              <a:effectLst/>
            </c:spPr>
            <c:extLst xmlns:c16r2="http://schemas.microsoft.com/office/drawing/2015/06/char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ext xmlns:c16="http://schemas.microsoft.com/office/drawing/2014/chart" uri="{C3380CC4-5D6E-409C-BE32-E72D297353CC}">
                <c16:uniqueId val="{00000009-182A-44BE-A8B1-C4EBC1F31BE3}"/>
              </c:ext>
            </c:extLst>
          </c:dPt>
          <c:dPt>
            <c:idx val="28"/>
            <c:invertIfNegative val="0"/>
            <c:bubble3D val="0"/>
            <c:spPr>
              <a:solidFill>
                <a:schemeClr val="accent2"/>
              </a:solidFill>
              <a:ln>
                <a:noFill/>
              </a:ln>
              <a:effectLst/>
            </c:spPr>
            <c:extLst xmlns:c16r2="http://schemas.microsoft.com/office/drawing/2015/06/char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ext xmlns:c16="http://schemas.microsoft.com/office/drawing/2014/chart" uri="{C3380CC4-5D6E-409C-BE32-E72D297353CC}">
                <c16:uniqueId val="{0000000B-182A-44BE-A8B1-C4EBC1F31BE3}"/>
              </c:ext>
            </c:extLst>
          </c:dPt>
          <c:dPt>
            <c:idx val="29"/>
            <c:invertIfNegative val="0"/>
            <c:bubble3D val="0"/>
            <c:spPr>
              <a:solidFill>
                <a:schemeClr val="accent2"/>
              </a:solidFill>
              <a:ln>
                <a:noFill/>
              </a:ln>
              <a:effectLst/>
            </c:spPr>
            <c:extLst xmlns:c16r2="http://schemas.microsoft.com/office/drawing/2015/06/char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ext xmlns:c16="http://schemas.microsoft.com/office/drawing/2014/chart" uri="{C3380CC4-5D6E-409C-BE32-E72D297353CC}">
                <c16:uniqueId val="{0000000D-182A-44BE-A8B1-C4EBC1F31BE3}"/>
              </c:ext>
            </c:extLst>
          </c:dPt>
          <c:dPt>
            <c:idx val="30"/>
            <c:invertIfNegative val="0"/>
            <c:bubble3D val="0"/>
            <c:spPr>
              <a:solidFill>
                <a:schemeClr val="accent2"/>
              </a:solidFill>
              <a:ln>
                <a:noFill/>
              </a:ln>
              <a:effectLst/>
            </c:spPr>
            <c:extLst xmlns:c16r2="http://schemas.microsoft.com/office/drawing/2015/06/char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ext xmlns:c16="http://schemas.microsoft.com/office/drawing/2014/chart" uri="{C3380CC4-5D6E-409C-BE32-E72D297353CC}">
                <c16:uniqueId val="{0000000F-182A-44BE-A8B1-C4EBC1F31BE3}"/>
              </c:ext>
            </c:extLst>
          </c:dPt>
          <c:dPt>
            <c:idx val="31"/>
            <c:invertIfNegative val="0"/>
            <c:bubble3D val="0"/>
            <c:spPr>
              <a:solidFill>
                <a:schemeClr val="accent2"/>
              </a:solidFill>
              <a:ln>
                <a:noFill/>
              </a:ln>
              <a:effectLst/>
            </c:spPr>
            <c:extLst xmlns:c16r2="http://schemas.microsoft.com/office/drawing/2015/06/char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ext xmlns:c16="http://schemas.microsoft.com/office/drawing/2014/chart" uri="{C3380CC4-5D6E-409C-BE32-E72D297353CC}">
                <c16:uniqueId val="{00000011-182A-44BE-A8B1-C4EBC1F31BE3}"/>
              </c:ext>
            </c:extLst>
          </c:dPt>
          <c:val>
            <c:numRef>
              <c:f>Sheet1!$A$2:$A$33</c:f>
              <c:numCache>
                <c:formatCode>General</c:formatCode>
                <c:ptCount val="32"/>
                <c:pt idx="0">
                  <c:v>6</c:v>
                </c:pt>
                <c:pt idx="1">
                  <c:v>5</c:v>
                </c:pt>
                <c:pt idx="2">
                  <c:v>7</c:v>
                </c:pt>
                <c:pt idx="3">
                  <c:v>11</c:v>
                </c:pt>
                <c:pt idx="4">
                  <c:v>9</c:v>
                </c:pt>
                <c:pt idx="5">
                  <c:v>5</c:v>
                </c:pt>
                <c:pt idx="6">
                  <c:v>9</c:v>
                </c:pt>
                <c:pt idx="7">
                  <c:v>9</c:v>
                </c:pt>
                <c:pt idx="8">
                  <c:v>9</c:v>
                </c:pt>
                <c:pt idx="9">
                  <c:v>5</c:v>
                </c:pt>
                <c:pt idx="10">
                  <c:v>5</c:v>
                </c:pt>
                <c:pt idx="11">
                  <c:v>10</c:v>
                </c:pt>
                <c:pt idx="12">
                  <c:v>10</c:v>
                </c:pt>
                <c:pt idx="13">
                  <c:v>10</c:v>
                </c:pt>
                <c:pt idx="14">
                  <c:v>4</c:v>
                </c:pt>
                <c:pt idx="15">
                  <c:v>5</c:v>
                </c:pt>
                <c:pt idx="16">
                  <c:v>8</c:v>
                </c:pt>
                <c:pt idx="17">
                  <c:v>4</c:v>
                </c:pt>
                <c:pt idx="18">
                  <c:v>9</c:v>
                </c:pt>
                <c:pt idx="19">
                  <c:v>7</c:v>
                </c:pt>
                <c:pt idx="20">
                  <c:v>2</c:v>
                </c:pt>
                <c:pt idx="21">
                  <c:v>10</c:v>
                </c:pt>
                <c:pt idx="22">
                  <c:v>7</c:v>
                </c:pt>
                <c:pt idx="23">
                  <c:v>3</c:v>
                </c:pt>
                <c:pt idx="24">
                  <c:v>2</c:v>
                </c:pt>
                <c:pt idx="25">
                  <c:v>4</c:v>
                </c:pt>
                <c:pt idx="26">
                  <c:v>2</c:v>
                </c:pt>
                <c:pt idx="27">
                  <c:v>2</c:v>
                </c:pt>
                <c:pt idx="28">
                  <c:v>1</c:v>
                </c:pt>
                <c:pt idx="29">
                  <c:v>2</c:v>
                </c:pt>
                <c:pt idx="30">
                  <c:v>1</c:v>
                </c:pt>
                <c:pt idx="31">
                  <c:v>1</c:v>
                </c:pt>
              </c:numCache>
            </c:numRef>
          </c:val>
          <c:extLst xmlns:c16r2="http://schemas.microsoft.com/office/drawing/2015/06/char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c:ext xmlns:c16="http://schemas.microsoft.com/office/drawing/2014/chart" uri="{C3380CC4-5D6E-409C-BE32-E72D297353CC}">
              <c16:uniqueId val="{00000012-182A-44BE-A8B1-C4EBC1F31BE3}"/>
            </c:ext>
            <c:ext xmlns:c15="http://schemas.microsoft.com/office/drawing/2012/chart" uri="{02D57815-91ED-43cb-92C2-25804820EDAC}">
              <c15:filteredCategoryTitle>
                <c15:cat>
                  <c:multiLvlStrRef>
                    <c:extLst xmlns:c16="http://schemas.microsoft.com/office/drawing/2014/chart">
                      <c:ext uri="{02D57815-91ED-43cb-92C2-25804820EDAC}">
                        <c15:formulaRef>
                          <c15:sqref>Sheet1!#REF!</c15:sqref>
                        </c15:formulaRef>
                      </c:ext>
                    </c:extLst>
                  </c:multiLvlStrRef>
                </c15:cat>
              </c15:filteredCategoryTitle>
            </c:ext>
          </c:extLst>
        </c:ser>
        <c:dLbls>
          <c:showLegendKey val="0"/>
          <c:showVal val="0"/>
          <c:showCatName val="0"/>
          <c:showSerName val="0"/>
          <c:showPercent val="0"/>
          <c:showBubbleSize val="0"/>
        </c:dLbls>
        <c:gapWidth val="219"/>
        <c:overlap val="-27"/>
        <c:axId val="257836160"/>
        <c:axId val="257837696"/>
      </c:barChart>
      <c:catAx>
        <c:axId val="257836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7837696"/>
        <c:crosses val="autoZero"/>
        <c:auto val="1"/>
        <c:lblAlgn val="ctr"/>
        <c:lblOffset val="100"/>
        <c:noMultiLvlLbl val="0"/>
      </c:catAx>
      <c:valAx>
        <c:axId val="25783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78361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Avant l’intervention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Sheet1!$A$2:$A$56</c:f>
              <c:numCache>
                <c:formatCode>mmm\-yy</c:formatCode>
                <c:ptCount val="55"/>
                <c:pt idx="0">
                  <c:v>41395</c:v>
                </c:pt>
                <c:pt idx="1">
                  <c:v>41426</c:v>
                </c:pt>
                <c:pt idx="2">
                  <c:v>41456</c:v>
                </c:pt>
                <c:pt idx="3">
                  <c:v>41487</c:v>
                </c:pt>
                <c:pt idx="4">
                  <c:v>41518</c:v>
                </c:pt>
                <c:pt idx="5">
                  <c:v>41548</c:v>
                </c:pt>
                <c:pt idx="6">
                  <c:v>41579</c:v>
                </c:pt>
                <c:pt idx="7">
                  <c:v>41609</c:v>
                </c:pt>
                <c:pt idx="8">
                  <c:v>41640</c:v>
                </c:pt>
                <c:pt idx="9">
                  <c:v>41671</c:v>
                </c:pt>
                <c:pt idx="10">
                  <c:v>41699</c:v>
                </c:pt>
                <c:pt idx="11">
                  <c:v>41730</c:v>
                </c:pt>
                <c:pt idx="12">
                  <c:v>41760</c:v>
                </c:pt>
                <c:pt idx="13">
                  <c:v>41791</c:v>
                </c:pt>
                <c:pt idx="14">
                  <c:v>41821</c:v>
                </c:pt>
                <c:pt idx="15">
                  <c:v>41852</c:v>
                </c:pt>
                <c:pt idx="16">
                  <c:v>41883</c:v>
                </c:pt>
                <c:pt idx="17">
                  <c:v>41913</c:v>
                </c:pt>
                <c:pt idx="18">
                  <c:v>41944</c:v>
                </c:pt>
                <c:pt idx="19">
                  <c:v>41974</c:v>
                </c:pt>
                <c:pt idx="20">
                  <c:v>42005</c:v>
                </c:pt>
                <c:pt idx="21">
                  <c:v>42036</c:v>
                </c:pt>
                <c:pt idx="22">
                  <c:v>42064</c:v>
                </c:pt>
                <c:pt idx="23">
                  <c:v>42095</c:v>
                </c:pt>
                <c:pt idx="24">
                  <c:v>42125</c:v>
                </c:pt>
                <c:pt idx="25">
                  <c:v>42156</c:v>
                </c:pt>
                <c:pt idx="26">
                  <c:v>42186</c:v>
                </c:pt>
                <c:pt idx="27">
                  <c:v>42217</c:v>
                </c:pt>
                <c:pt idx="28">
                  <c:v>42248</c:v>
                </c:pt>
                <c:pt idx="29">
                  <c:v>42278</c:v>
                </c:pt>
                <c:pt idx="30">
                  <c:v>42309</c:v>
                </c:pt>
                <c:pt idx="31">
                  <c:v>42339</c:v>
                </c:pt>
                <c:pt idx="32">
                  <c:v>42370</c:v>
                </c:pt>
                <c:pt idx="33">
                  <c:v>42401</c:v>
                </c:pt>
                <c:pt idx="34">
                  <c:v>42430</c:v>
                </c:pt>
                <c:pt idx="35">
                  <c:v>42461</c:v>
                </c:pt>
                <c:pt idx="36">
                  <c:v>42491</c:v>
                </c:pt>
                <c:pt idx="37">
                  <c:v>42522</c:v>
                </c:pt>
              </c:numCache>
            </c:numRef>
          </c:cat>
          <c:val>
            <c:numRef>
              <c:f>Sheet1!$B$2:$B$56</c:f>
              <c:numCache>
                <c:formatCode>General</c:formatCode>
                <c:ptCount val="55"/>
                <c:pt idx="0">
                  <c:v>92</c:v>
                </c:pt>
                <c:pt idx="1">
                  <c:v>91</c:v>
                </c:pt>
                <c:pt idx="2">
                  <c:v>87</c:v>
                </c:pt>
                <c:pt idx="3">
                  <c:v>92</c:v>
                </c:pt>
                <c:pt idx="4">
                  <c:v>92</c:v>
                </c:pt>
                <c:pt idx="5">
                  <c:v>83</c:v>
                </c:pt>
                <c:pt idx="6">
                  <c:v>86</c:v>
                </c:pt>
                <c:pt idx="7">
                  <c:v>91</c:v>
                </c:pt>
                <c:pt idx="8">
                  <c:v>88</c:v>
                </c:pt>
                <c:pt idx="9">
                  <c:v>84</c:v>
                </c:pt>
                <c:pt idx="10">
                  <c:v>91</c:v>
                </c:pt>
                <c:pt idx="11">
                  <c:v>86</c:v>
                </c:pt>
                <c:pt idx="12">
                  <c:v>85</c:v>
                </c:pt>
                <c:pt idx="13">
                  <c:v>92</c:v>
                </c:pt>
                <c:pt idx="14">
                  <c:v>90</c:v>
                </c:pt>
                <c:pt idx="15">
                  <c:v>93</c:v>
                </c:pt>
                <c:pt idx="16">
                  <c:v>88</c:v>
                </c:pt>
                <c:pt idx="17">
                  <c:v>87</c:v>
                </c:pt>
                <c:pt idx="18">
                  <c:v>79</c:v>
                </c:pt>
                <c:pt idx="19">
                  <c:v>78</c:v>
                </c:pt>
                <c:pt idx="20">
                  <c:v>84</c:v>
                </c:pt>
                <c:pt idx="21">
                  <c:v>87</c:v>
                </c:pt>
                <c:pt idx="22">
                  <c:v>80</c:v>
                </c:pt>
                <c:pt idx="23">
                  <c:v>75</c:v>
                </c:pt>
              </c:numCache>
            </c:numRef>
          </c:val>
          <c:smooth val="0"/>
          <c:extLst xmlns:c16r2="http://schemas.microsoft.com/office/drawing/2015/06/chart">
            <c:ext xmlns:c16="http://schemas.microsoft.com/office/drawing/2014/chart" uri="{C3380CC4-5D6E-409C-BE32-E72D297353CC}">
              <c16:uniqueId val="{00000000-C34C-41B0-97B6-D565C22A4AE2}"/>
            </c:ext>
          </c:extLst>
        </c:ser>
        <c:ser>
          <c:idx val="1"/>
          <c:order val="1"/>
          <c:tx>
            <c:strRef>
              <c:f>Sheet1!$C$1</c:f>
              <c:strCache>
                <c:ptCount val="1"/>
                <c:pt idx="0">
                  <c:v>Après l’intervention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Sheet1!$A$2:$A$56</c:f>
              <c:numCache>
                <c:formatCode>mmm\-yy</c:formatCode>
                <c:ptCount val="55"/>
                <c:pt idx="0">
                  <c:v>41395</c:v>
                </c:pt>
                <c:pt idx="1">
                  <c:v>41426</c:v>
                </c:pt>
                <c:pt idx="2">
                  <c:v>41456</c:v>
                </c:pt>
                <c:pt idx="3">
                  <c:v>41487</c:v>
                </c:pt>
                <c:pt idx="4">
                  <c:v>41518</c:v>
                </c:pt>
                <c:pt idx="5">
                  <c:v>41548</c:v>
                </c:pt>
                <c:pt idx="6">
                  <c:v>41579</c:v>
                </c:pt>
                <c:pt idx="7">
                  <c:v>41609</c:v>
                </c:pt>
                <c:pt idx="8">
                  <c:v>41640</c:v>
                </c:pt>
                <c:pt idx="9">
                  <c:v>41671</c:v>
                </c:pt>
                <c:pt idx="10">
                  <c:v>41699</c:v>
                </c:pt>
                <c:pt idx="11">
                  <c:v>41730</c:v>
                </c:pt>
                <c:pt idx="12">
                  <c:v>41760</c:v>
                </c:pt>
                <c:pt idx="13">
                  <c:v>41791</c:v>
                </c:pt>
                <c:pt idx="14">
                  <c:v>41821</c:v>
                </c:pt>
                <c:pt idx="15">
                  <c:v>41852</c:v>
                </c:pt>
                <c:pt idx="16">
                  <c:v>41883</c:v>
                </c:pt>
                <c:pt idx="17">
                  <c:v>41913</c:v>
                </c:pt>
                <c:pt idx="18">
                  <c:v>41944</c:v>
                </c:pt>
                <c:pt idx="19">
                  <c:v>41974</c:v>
                </c:pt>
                <c:pt idx="20">
                  <c:v>42005</c:v>
                </c:pt>
                <c:pt idx="21">
                  <c:v>42036</c:v>
                </c:pt>
                <c:pt idx="22">
                  <c:v>42064</c:v>
                </c:pt>
                <c:pt idx="23">
                  <c:v>42095</c:v>
                </c:pt>
                <c:pt idx="24">
                  <c:v>42125</c:v>
                </c:pt>
                <c:pt idx="25">
                  <c:v>42156</c:v>
                </c:pt>
                <c:pt idx="26">
                  <c:v>42186</c:v>
                </c:pt>
                <c:pt idx="27">
                  <c:v>42217</c:v>
                </c:pt>
                <c:pt idx="28">
                  <c:v>42248</c:v>
                </c:pt>
                <c:pt idx="29">
                  <c:v>42278</c:v>
                </c:pt>
                <c:pt idx="30">
                  <c:v>42309</c:v>
                </c:pt>
                <c:pt idx="31">
                  <c:v>42339</c:v>
                </c:pt>
                <c:pt idx="32">
                  <c:v>42370</c:v>
                </c:pt>
                <c:pt idx="33">
                  <c:v>42401</c:v>
                </c:pt>
                <c:pt idx="34">
                  <c:v>42430</c:v>
                </c:pt>
                <c:pt idx="35">
                  <c:v>42461</c:v>
                </c:pt>
                <c:pt idx="36">
                  <c:v>42491</c:v>
                </c:pt>
                <c:pt idx="37">
                  <c:v>42522</c:v>
                </c:pt>
              </c:numCache>
            </c:numRef>
          </c:cat>
          <c:val>
            <c:numRef>
              <c:f>Sheet1!$C$2:$C$56</c:f>
              <c:numCache>
                <c:formatCode>General</c:formatCode>
                <c:ptCount val="55"/>
                <c:pt idx="26">
                  <c:v>2</c:v>
                </c:pt>
                <c:pt idx="27">
                  <c:v>1</c:v>
                </c:pt>
                <c:pt idx="28">
                  <c:v>0</c:v>
                </c:pt>
                <c:pt idx="29">
                  <c:v>0.5</c:v>
                </c:pt>
                <c:pt idx="30">
                  <c:v>0</c:v>
                </c:pt>
                <c:pt idx="31">
                  <c:v>0</c:v>
                </c:pt>
                <c:pt idx="32">
                  <c:v>0.5</c:v>
                </c:pt>
                <c:pt idx="33">
                  <c:v>0</c:v>
                </c:pt>
                <c:pt idx="34">
                  <c:v>0.5</c:v>
                </c:pt>
                <c:pt idx="35">
                  <c:v>0</c:v>
                </c:pt>
                <c:pt idx="36">
                  <c:v>0</c:v>
                </c:pt>
                <c:pt idx="37">
                  <c:v>0</c:v>
                </c:pt>
              </c:numCache>
            </c:numRef>
          </c:val>
          <c:smooth val="0"/>
          <c:extLst xmlns:c16r2="http://schemas.microsoft.com/office/drawing/2015/06/chart">
            <c:ext xmlns:c16="http://schemas.microsoft.com/office/drawing/2014/chart" uri="{C3380CC4-5D6E-409C-BE32-E72D297353CC}">
              <c16:uniqueId val="{00000001-C34C-41B0-97B6-D565C22A4AE2}"/>
            </c:ext>
          </c:extLst>
        </c:ser>
        <c:dLbls>
          <c:showLegendKey val="0"/>
          <c:showVal val="0"/>
          <c:showCatName val="0"/>
          <c:showSerName val="0"/>
          <c:showPercent val="0"/>
          <c:showBubbleSize val="0"/>
        </c:dLbls>
        <c:marker val="1"/>
        <c:smooth val="0"/>
        <c:axId val="257913600"/>
        <c:axId val="257915520"/>
      </c:lineChart>
      <c:dateAx>
        <c:axId val="257913600"/>
        <c:scaling>
          <c:orientation val="minMax"/>
        </c:scaling>
        <c:delete val="0"/>
        <c:axPos val="b"/>
        <c:numFmt formatCode="mmm/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57915520"/>
        <c:crosses val="autoZero"/>
        <c:auto val="1"/>
        <c:lblOffset val="100"/>
        <c:baseTimeUnit val="months"/>
      </c:dateAx>
      <c:valAx>
        <c:axId val="25791552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791360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5F9593-AE58-43DF-9879-00C4264FE31F}" type="doc">
      <dgm:prSet loTypeId="urn:microsoft.com/office/officeart/2011/layout/HexagonRadial" loCatId="cycle" qsTypeId="urn:microsoft.com/office/officeart/2005/8/quickstyle/simple1" qsCatId="simple" csTypeId="urn:microsoft.com/office/officeart/2005/8/colors/colorful5" csCatId="colorful" phldr="1"/>
      <dgm:spPr/>
      <dgm:t>
        <a:bodyPr/>
        <a:lstStyle/>
        <a:p>
          <a:endParaRPr lang="en-CA"/>
        </a:p>
      </dgm:t>
    </dgm:pt>
    <dgm:pt modelId="{B22D91CD-198B-41EE-BA84-9D57DB6310FC}">
      <dgm:prSet phldrT="[Text]" custT="1"/>
      <dgm:spPr>
        <a:solidFill>
          <a:srgbClr val="EF7521"/>
        </a:solidFill>
      </dgm:spPr>
      <dgm:t>
        <a:bodyPr/>
        <a:lstStyle/>
        <a:p>
          <a:r>
            <a:rPr lang="en-CA" sz="2000" b="1" dirty="0">
              <a:solidFill>
                <a:srgbClr val="002060"/>
              </a:solidFill>
              <a:latin typeface="Verdana" panose="020B0604030504040204" pitchFamily="34" charset="0"/>
            </a:rPr>
            <a:t>Qualité</a:t>
          </a:r>
        </a:p>
      </dgm:t>
    </dgm:pt>
    <dgm:pt modelId="{11B6014A-AB5A-4DE2-B696-7FB54B9937D7}" type="parTrans" cxnId="{5DC617DA-C4A1-4BAE-8808-B10FAED407C0}">
      <dgm:prSet/>
      <dgm:spPr/>
      <dgm:t>
        <a:bodyPr/>
        <a:lstStyle/>
        <a:p>
          <a:endParaRPr lang="en-CA"/>
        </a:p>
      </dgm:t>
    </dgm:pt>
    <dgm:pt modelId="{FDA5D3F6-EB22-442B-99B5-FC8781859099}" type="sibTrans" cxnId="{5DC617DA-C4A1-4BAE-8808-B10FAED407C0}">
      <dgm:prSet/>
      <dgm:spPr/>
      <dgm:t>
        <a:bodyPr/>
        <a:lstStyle/>
        <a:p>
          <a:endParaRPr lang="en-CA"/>
        </a:p>
      </dgm:t>
    </dgm:pt>
    <dgm:pt modelId="{375551EC-8BD0-4852-8651-F7DC3D529D0F}">
      <dgm:prSet phldrT="[Text]" custT="1"/>
      <dgm:spPr>
        <a:solidFill>
          <a:srgbClr val="003152"/>
        </a:solidFill>
      </dgm:spPr>
      <dgm:t>
        <a:bodyPr/>
        <a:lstStyle/>
        <a:p>
          <a:r>
            <a:rPr lang="en-CA" sz="1800" dirty="0">
              <a:latin typeface="Verdana" panose="020B0604030504040204" pitchFamily="34" charset="0"/>
            </a:rPr>
            <a:t>Équité</a:t>
          </a:r>
        </a:p>
      </dgm:t>
    </dgm:pt>
    <dgm:pt modelId="{A14CBEB2-4D78-4A98-BDA5-685EF443D696}" type="parTrans" cxnId="{0819FB1F-BFA8-4BC4-BBF8-429FBD92E94B}">
      <dgm:prSet/>
      <dgm:spPr/>
      <dgm:t>
        <a:bodyPr/>
        <a:lstStyle/>
        <a:p>
          <a:endParaRPr lang="en-CA"/>
        </a:p>
      </dgm:t>
    </dgm:pt>
    <dgm:pt modelId="{2777AF1E-81EC-4484-B9DB-0F145032383B}" type="sibTrans" cxnId="{0819FB1F-BFA8-4BC4-BBF8-429FBD92E94B}">
      <dgm:prSet/>
      <dgm:spPr/>
      <dgm:t>
        <a:bodyPr/>
        <a:lstStyle/>
        <a:p>
          <a:endParaRPr lang="en-CA"/>
        </a:p>
      </dgm:t>
    </dgm:pt>
    <dgm:pt modelId="{5C3757F6-0630-454A-A441-47CEE0BC52A6}">
      <dgm:prSet phldrT="[Text]" custT="1"/>
      <dgm:spPr>
        <a:solidFill>
          <a:srgbClr val="414F5C"/>
        </a:solidFill>
      </dgm:spPr>
      <dgm:t>
        <a:bodyPr lIns="0" tIns="0" rIns="0" bIns="0"/>
        <a:lstStyle/>
        <a:p>
          <a:r>
            <a:rPr lang="en-CA" sz="1600" dirty="0">
              <a:latin typeface="Verdana" panose="020B0604030504040204" pitchFamily="34" charset="0"/>
            </a:rPr>
            <a:t>Opportunité</a:t>
          </a:r>
        </a:p>
      </dgm:t>
    </dgm:pt>
    <dgm:pt modelId="{D0EF3351-A066-4BBD-A3CB-882CA843DE32}" type="parTrans" cxnId="{8EE8817E-67A9-48BD-9C54-45389DB2A189}">
      <dgm:prSet/>
      <dgm:spPr/>
      <dgm:t>
        <a:bodyPr/>
        <a:lstStyle/>
        <a:p>
          <a:endParaRPr lang="en-CA"/>
        </a:p>
      </dgm:t>
    </dgm:pt>
    <dgm:pt modelId="{56F767D7-5523-493D-9C3A-1D1575FA849C}" type="sibTrans" cxnId="{8EE8817E-67A9-48BD-9C54-45389DB2A189}">
      <dgm:prSet/>
      <dgm:spPr/>
      <dgm:t>
        <a:bodyPr/>
        <a:lstStyle/>
        <a:p>
          <a:endParaRPr lang="en-CA"/>
        </a:p>
      </dgm:t>
    </dgm:pt>
    <dgm:pt modelId="{4BB811B2-97F4-450A-A680-BCBECCF6F09B}">
      <dgm:prSet phldrT="[Text]" custT="1"/>
      <dgm:spPr>
        <a:solidFill>
          <a:srgbClr val="557FA6"/>
        </a:solidFill>
      </dgm:spPr>
      <dgm:t>
        <a:bodyPr/>
        <a:lstStyle/>
        <a:p>
          <a:r>
            <a:rPr lang="en-CA" sz="1800" dirty="0">
              <a:latin typeface="Verdana" panose="020B0604030504040204" pitchFamily="34" charset="0"/>
            </a:rPr>
            <a:t>Efficience</a:t>
          </a:r>
        </a:p>
      </dgm:t>
    </dgm:pt>
    <dgm:pt modelId="{051B20E2-DECA-4A7D-AE56-789848D8A855}" type="parTrans" cxnId="{16530240-3B01-4676-A00A-5CBD8544D046}">
      <dgm:prSet/>
      <dgm:spPr/>
      <dgm:t>
        <a:bodyPr/>
        <a:lstStyle/>
        <a:p>
          <a:endParaRPr lang="en-CA"/>
        </a:p>
      </dgm:t>
    </dgm:pt>
    <dgm:pt modelId="{03C1135D-BCBB-483E-B749-C3743627E488}" type="sibTrans" cxnId="{16530240-3B01-4676-A00A-5CBD8544D046}">
      <dgm:prSet/>
      <dgm:spPr/>
      <dgm:t>
        <a:bodyPr/>
        <a:lstStyle/>
        <a:p>
          <a:endParaRPr lang="en-CA"/>
        </a:p>
      </dgm:t>
    </dgm:pt>
    <dgm:pt modelId="{F6AE4926-50DE-42E8-923F-A646BC11C882}">
      <dgm:prSet phldrT="[Text]" custT="1"/>
      <dgm:spPr>
        <a:solidFill>
          <a:srgbClr val="BBC7D9"/>
        </a:solidFill>
      </dgm:spPr>
      <dgm:t>
        <a:bodyPr/>
        <a:lstStyle/>
        <a:p>
          <a:r>
            <a:rPr lang="en-CA" sz="1800" dirty="0" smtClean="0">
              <a:latin typeface="Verdana" panose="020B0604030504040204" pitchFamily="34" charset="0"/>
            </a:rPr>
            <a:t>Efficacité</a:t>
          </a:r>
          <a:endParaRPr lang="fr-CA" sz="1800" dirty="0">
            <a:latin typeface="Verdana" panose="020B0604030504040204" pitchFamily="34" charset="0"/>
            <a:ea typeface="Verdana" panose="020B0604030504040204" pitchFamily="34" charset="0"/>
            <a:cs typeface="Verdana" panose="020B0604030504040204" pitchFamily="34" charset="0"/>
          </a:endParaRPr>
        </a:p>
      </dgm:t>
    </dgm:pt>
    <dgm:pt modelId="{4C62FD65-658E-44C5-A507-6C96B0D27451}" type="parTrans" cxnId="{8EEA5497-04DA-4660-816F-C1652660311B}">
      <dgm:prSet/>
      <dgm:spPr/>
      <dgm:t>
        <a:bodyPr/>
        <a:lstStyle/>
        <a:p>
          <a:endParaRPr lang="en-CA"/>
        </a:p>
      </dgm:t>
    </dgm:pt>
    <dgm:pt modelId="{6E85FBC0-62F5-4D26-A18B-B27E6D157949}" type="sibTrans" cxnId="{8EEA5497-04DA-4660-816F-C1652660311B}">
      <dgm:prSet/>
      <dgm:spPr/>
      <dgm:t>
        <a:bodyPr/>
        <a:lstStyle/>
        <a:p>
          <a:endParaRPr lang="en-CA"/>
        </a:p>
      </dgm:t>
    </dgm:pt>
    <dgm:pt modelId="{3D1E6EFB-E763-44EA-96BF-F504FA2D3403}">
      <dgm:prSet phldrT="[Text]" custT="1"/>
      <dgm:spPr>
        <a:solidFill>
          <a:srgbClr val="998D5F"/>
        </a:solidFill>
        <a:ln>
          <a:solidFill>
            <a:srgbClr val="D8DFE0"/>
          </a:solidFill>
        </a:ln>
      </dgm:spPr>
      <dgm:t>
        <a:bodyPr/>
        <a:lstStyle/>
        <a:p>
          <a:r>
            <a:rPr lang="en-CA" sz="1800" dirty="0">
              <a:latin typeface="Verdana" panose="020B0604030504040204" pitchFamily="34" charset="0"/>
            </a:rPr>
            <a:t>Accent sur le patient</a:t>
          </a:r>
          <a:endParaRPr lang="fr-CA" sz="1800" dirty="0">
            <a:latin typeface="Verdana" panose="020B0604030504040204" pitchFamily="34" charset="0"/>
            <a:ea typeface="Verdana" panose="020B0604030504040204" pitchFamily="34" charset="0"/>
            <a:cs typeface="Verdana" panose="020B0604030504040204" pitchFamily="34" charset="0"/>
          </a:endParaRPr>
        </a:p>
      </dgm:t>
    </dgm:pt>
    <dgm:pt modelId="{F9FCB6E9-CCD3-4B30-AB37-E1D7A76E54B0}" type="parTrans" cxnId="{F817C67C-EAC3-4490-8D61-A7FC3E181E98}">
      <dgm:prSet/>
      <dgm:spPr/>
      <dgm:t>
        <a:bodyPr/>
        <a:lstStyle/>
        <a:p>
          <a:endParaRPr lang="en-CA"/>
        </a:p>
      </dgm:t>
    </dgm:pt>
    <dgm:pt modelId="{FD71C471-AA27-42C4-8DAD-AE3CEB3BD143}" type="sibTrans" cxnId="{F817C67C-EAC3-4490-8D61-A7FC3E181E98}">
      <dgm:prSet/>
      <dgm:spPr/>
      <dgm:t>
        <a:bodyPr/>
        <a:lstStyle/>
        <a:p>
          <a:endParaRPr lang="en-CA"/>
        </a:p>
      </dgm:t>
    </dgm:pt>
    <dgm:pt modelId="{BBCB63FC-6AD3-4515-892F-CEA4A2FA9D5B}">
      <dgm:prSet phldrT="[Text]" custT="1"/>
      <dgm:spPr>
        <a:solidFill>
          <a:srgbClr val="C8B385"/>
        </a:solidFill>
      </dgm:spPr>
      <dgm:t>
        <a:bodyPr/>
        <a:lstStyle/>
        <a:p>
          <a:r>
            <a:rPr lang="en-CA" sz="1800" dirty="0">
              <a:latin typeface="Verdana" panose="020B0604030504040204" pitchFamily="34" charset="0"/>
            </a:rPr>
            <a:t>Sécurité</a:t>
          </a:r>
        </a:p>
      </dgm:t>
    </dgm:pt>
    <dgm:pt modelId="{81F1E12E-221F-4C44-A7EE-69B74634DA0C}" type="parTrans" cxnId="{52D9C52F-C951-49C8-879D-AC656758521A}">
      <dgm:prSet/>
      <dgm:spPr/>
      <dgm:t>
        <a:bodyPr/>
        <a:lstStyle/>
        <a:p>
          <a:endParaRPr lang="en-CA"/>
        </a:p>
      </dgm:t>
    </dgm:pt>
    <dgm:pt modelId="{6393BF6E-D85E-464F-A3B6-5097495FE623}" type="sibTrans" cxnId="{52D9C52F-C951-49C8-879D-AC656758521A}">
      <dgm:prSet/>
      <dgm:spPr/>
      <dgm:t>
        <a:bodyPr/>
        <a:lstStyle/>
        <a:p>
          <a:endParaRPr lang="en-CA"/>
        </a:p>
      </dgm:t>
    </dgm:pt>
    <dgm:pt modelId="{0026F0DB-99D1-4091-A4EE-27D3A9487CDA}" type="pres">
      <dgm:prSet presAssocID="{D65F9593-AE58-43DF-9879-00C4264FE31F}" presName="Name0" presStyleCnt="0">
        <dgm:presLayoutVars>
          <dgm:chMax val="1"/>
          <dgm:chPref val="1"/>
          <dgm:dir/>
          <dgm:animOne val="branch"/>
          <dgm:animLvl val="lvl"/>
        </dgm:presLayoutVars>
      </dgm:prSet>
      <dgm:spPr/>
      <dgm:t>
        <a:bodyPr/>
        <a:lstStyle/>
        <a:p>
          <a:endParaRPr lang="en-CA"/>
        </a:p>
      </dgm:t>
    </dgm:pt>
    <dgm:pt modelId="{589AF552-AD2D-4352-ACA7-584727D8882F}" type="pres">
      <dgm:prSet presAssocID="{B22D91CD-198B-41EE-BA84-9D57DB6310FC}" presName="Parent" presStyleLbl="node0" presStyleIdx="0" presStyleCnt="1" custScaleX="117755" custScaleY="81676" custLinFactNeighborX="-12736" custLinFactNeighborY="-1790">
        <dgm:presLayoutVars>
          <dgm:chMax val="6"/>
          <dgm:chPref val="6"/>
        </dgm:presLayoutVars>
      </dgm:prSet>
      <dgm:spPr/>
      <dgm:t>
        <a:bodyPr/>
        <a:lstStyle/>
        <a:p>
          <a:endParaRPr lang="en-CA"/>
        </a:p>
      </dgm:t>
    </dgm:pt>
    <dgm:pt modelId="{2D723C74-B619-40AB-A459-05E408FABB88}" type="pres">
      <dgm:prSet presAssocID="{375551EC-8BD0-4852-8651-F7DC3D529D0F}" presName="Accent1" presStyleCnt="0"/>
      <dgm:spPr/>
    </dgm:pt>
    <dgm:pt modelId="{3B01B036-61D0-4FF5-BE11-2680D8D133C1}" type="pres">
      <dgm:prSet presAssocID="{375551EC-8BD0-4852-8651-F7DC3D529D0F}" presName="Accent" presStyleLbl="bgShp" presStyleIdx="0" presStyleCnt="6"/>
      <dgm:spPr/>
    </dgm:pt>
    <dgm:pt modelId="{97F49839-F780-46C0-8F90-48875AB6ECD3}" type="pres">
      <dgm:prSet presAssocID="{375551EC-8BD0-4852-8651-F7DC3D529D0F}" presName="Child1" presStyleLbl="node1" presStyleIdx="0" presStyleCnt="6" custScaleX="143692" custScaleY="99657" custLinFactNeighborX="-16974" custLinFactNeighborY="20094">
        <dgm:presLayoutVars>
          <dgm:chMax val="0"/>
          <dgm:chPref val="0"/>
          <dgm:bulletEnabled val="1"/>
        </dgm:presLayoutVars>
      </dgm:prSet>
      <dgm:spPr/>
      <dgm:t>
        <a:bodyPr/>
        <a:lstStyle/>
        <a:p>
          <a:endParaRPr lang="en-CA"/>
        </a:p>
      </dgm:t>
    </dgm:pt>
    <dgm:pt modelId="{BF0E4310-4748-43C6-AF5A-32FC8C6AF8FB}" type="pres">
      <dgm:prSet presAssocID="{5C3757F6-0630-454A-A441-47CEE0BC52A6}" presName="Accent2" presStyleCnt="0"/>
      <dgm:spPr/>
    </dgm:pt>
    <dgm:pt modelId="{A7B6AFEB-21C8-4950-9521-1CF992126181}" type="pres">
      <dgm:prSet presAssocID="{5C3757F6-0630-454A-A441-47CEE0BC52A6}" presName="Accent" presStyleLbl="bgShp" presStyleIdx="1" presStyleCnt="6" custLinFactNeighborX="-15854" custLinFactNeighborY="-13801"/>
      <dgm:spPr/>
    </dgm:pt>
    <dgm:pt modelId="{B3CD6D16-77CD-4DE0-8893-1D1763DE91E7}" type="pres">
      <dgm:prSet presAssocID="{5C3757F6-0630-454A-A441-47CEE0BC52A6}" presName="Child2" presStyleLbl="node1" presStyleIdx="1" presStyleCnt="6" custScaleX="143692" custScaleY="99657" custLinFactNeighborX="12123" custLinFactNeighborY="7183">
        <dgm:presLayoutVars>
          <dgm:chMax val="0"/>
          <dgm:chPref val="0"/>
          <dgm:bulletEnabled val="1"/>
        </dgm:presLayoutVars>
      </dgm:prSet>
      <dgm:spPr/>
      <dgm:t>
        <a:bodyPr/>
        <a:lstStyle/>
        <a:p>
          <a:endParaRPr lang="en-CA"/>
        </a:p>
      </dgm:t>
    </dgm:pt>
    <dgm:pt modelId="{65AFB652-15BC-4947-BA8B-8D25F158A514}" type="pres">
      <dgm:prSet presAssocID="{4BB811B2-97F4-450A-A680-BCBECCF6F09B}" presName="Accent3" presStyleCnt="0"/>
      <dgm:spPr/>
    </dgm:pt>
    <dgm:pt modelId="{171643EB-536B-45FD-814B-08F5905ED5B5}" type="pres">
      <dgm:prSet presAssocID="{4BB811B2-97F4-450A-A680-BCBECCF6F09B}" presName="Accent" presStyleLbl="bgShp" presStyleIdx="2" presStyleCnt="6"/>
      <dgm:spPr/>
    </dgm:pt>
    <dgm:pt modelId="{81DA9610-F98E-420F-8EF9-A2035BA8B5A1}" type="pres">
      <dgm:prSet presAssocID="{4BB811B2-97F4-450A-A680-BCBECCF6F09B}" presName="Child3" presStyleLbl="node1" presStyleIdx="2" presStyleCnt="6" custScaleX="143692" custScaleY="99657" custLinFactNeighborX="12489" custLinFactNeighborY="-12969">
        <dgm:presLayoutVars>
          <dgm:chMax val="0"/>
          <dgm:chPref val="0"/>
          <dgm:bulletEnabled val="1"/>
        </dgm:presLayoutVars>
      </dgm:prSet>
      <dgm:spPr/>
      <dgm:t>
        <a:bodyPr/>
        <a:lstStyle/>
        <a:p>
          <a:endParaRPr lang="en-CA"/>
        </a:p>
      </dgm:t>
    </dgm:pt>
    <dgm:pt modelId="{E4DDEAA6-E87E-4209-9DF5-067C5564A036}" type="pres">
      <dgm:prSet presAssocID="{F6AE4926-50DE-42E8-923F-A646BC11C882}" presName="Accent4" presStyleCnt="0"/>
      <dgm:spPr/>
    </dgm:pt>
    <dgm:pt modelId="{498D2DD0-1D9F-4928-AF15-BD2807DC13CF}" type="pres">
      <dgm:prSet presAssocID="{F6AE4926-50DE-42E8-923F-A646BC11C882}" presName="Accent" presStyleLbl="bgShp" presStyleIdx="3" presStyleCnt="6"/>
      <dgm:spPr>
        <a:solidFill>
          <a:schemeClr val="bg1"/>
        </a:solidFill>
      </dgm:spPr>
    </dgm:pt>
    <dgm:pt modelId="{B4291D9D-64E5-4BEF-AAC0-4C5385148020}" type="pres">
      <dgm:prSet presAssocID="{F6AE4926-50DE-42E8-923F-A646BC11C882}" presName="Child4" presStyleLbl="node1" presStyleIdx="3" presStyleCnt="6" custScaleX="143692" custScaleY="99657" custLinFactNeighborX="-15404" custLinFactNeighborY="-24361">
        <dgm:presLayoutVars>
          <dgm:chMax val="0"/>
          <dgm:chPref val="0"/>
          <dgm:bulletEnabled val="1"/>
        </dgm:presLayoutVars>
      </dgm:prSet>
      <dgm:spPr/>
      <dgm:t>
        <a:bodyPr/>
        <a:lstStyle/>
        <a:p>
          <a:endParaRPr lang="en-CA"/>
        </a:p>
      </dgm:t>
    </dgm:pt>
    <dgm:pt modelId="{FA1947C7-3176-4074-9A3E-E80316849DF3}" type="pres">
      <dgm:prSet presAssocID="{3D1E6EFB-E763-44EA-96BF-F504FA2D3403}" presName="Accent5" presStyleCnt="0"/>
      <dgm:spPr/>
    </dgm:pt>
    <dgm:pt modelId="{935F73DE-1BF5-43DE-95BA-A383A3D42D29}" type="pres">
      <dgm:prSet presAssocID="{3D1E6EFB-E763-44EA-96BF-F504FA2D3403}" presName="Accent" presStyleLbl="bgShp" presStyleIdx="4" presStyleCnt="6"/>
      <dgm:spPr/>
    </dgm:pt>
    <dgm:pt modelId="{5C741645-F2D9-49D2-A48E-676FA1751C01}" type="pres">
      <dgm:prSet presAssocID="{3D1E6EFB-E763-44EA-96BF-F504FA2D3403}" presName="Child5" presStyleLbl="node1" presStyleIdx="4" presStyleCnt="6" custScaleX="143692" custScaleY="99657" custLinFactNeighborX="-42356" custLinFactNeighborY="-13195">
        <dgm:presLayoutVars>
          <dgm:chMax val="0"/>
          <dgm:chPref val="0"/>
          <dgm:bulletEnabled val="1"/>
        </dgm:presLayoutVars>
      </dgm:prSet>
      <dgm:spPr/>
      <dgm:t>
        <a:bodyPr/>
        <a:lstStyle/>
        <a:p>
          <a:endParaRPr lang="en-CA"/>
        </a:p>
      </dgm:t>
    </dgm:pt>
    <dgm:pt modelId="{2A19FEC0-631F-493C-9EDB-9BA094358740}" type="pres">
      <dgm:prSet presAssocID="{BBCB63FC-6AD3-4515-892F-CEA4A2FA9D5B}" presName="Accent6" presStyleCnt="0"/>
      <dgm:spPr/>
    </dgm:pt>
    <dgm:pt modelId="{1EFB9D98-3A10-4E4D-A21C-C60E9B05A8A6}" type="pres">
      <dgm:prSet presAssocID="{BBCB63FC-6AD3-4515-892F-CEA4A2FA9D5B}" presName="Accent" presStyleLbl="bgShp" presStyleIdx="5" presStyleCnt="6" custLinFactNeighborX="-25103"/>
      <dgm:spPr>
        <a:solidFill>
          <a:schemeClr val="bg2"/>
        </a:solidFill>
      </dgm:spPr>
    </dgm:pt>
    <dgm:pt modelId="{972E4866-1458-48ED-AD60-2B39477AF9CA}" type="pres">
      <dgm:prSet presAssocID="{BBCB63FC-6AD3-4515-892F-CEA4A2FA9D5B}" presName="Child6" presStyleLbl="node1" presStyleIdx="5" presStyleCnt="6" custScaleX="143692" custScaleY="99657" custLinFactNeighborX="-43340" custLinFactNeighborY="8269">
        <dgm:presLayoutVars>
          <dgm:chMax val="0"/>
          <dgm:chPref val="0"/>
          <dgm:bulletEnabled val="1"/>
        </dgm:presLayoutVars>
      </dgm:prSet>
      <dgm:spPr/>
      <dgm:t>
        <a:bodyPr/>
        <a:lstStyle/>
        <a:p>
          <a:endParaRPr lang="en-CA"/>
        </a:p>
      </dgm:t>
    </dgm:pt>
  </dgm:ptLst>
  <dgm:cxnLst>
    <dgm:cxn modelId="{16530240-3B01-4676-A00A-5CBD8544D046}" srcId="{B22D91CD-198B-41EE-BA84-9D57DB6310FC}" destId="{4BB811B2-97F4-450A-A680-BCBECCF6F09B}" srcOrd="2" destOrd="0" parTransId="{051B20E2-DECA-4A7D-AE56-789848D8A855}" sibTransId="{03C1135D-BCBB-483E-B749-C3743627E488}"/>
    <dgm:cxn modelId="{8EE8817E-67A9-48BD-9C54-45389DB2A189}" srcId="{B22D91CD-198B-41EE-BA84-9D57DB6310FC}" destId="{5C3757F6-0630-454A-A441-47CEE0BC52A6}" srcOrd="1" destOrd="0" parTransId="{D0EF3351-A066-4BBD-A3CB-882CA843DE32}" sibTransId="{56F767D7-5523-493D-9C3A-1D1575FA849C}"/>
    <dgm:cxn modelId="{A4AB2818-6239-4AC9-BD5E-4AF4A4A73822}" type="presOf" srcId="{B22D91CD-198B-41EE-BA84-9D57DB6310FC}" destId="{589AF552-AD2D-4352-ACA7-584727D8882F}" srcOrd="0" destOrd="0" presId="urn:microsoft.com/office/officeart/2011/layout/HexagonRadial"/>
    <dgm:cxn modelId="{5DC617DA-C4A1-4BAE-8808-B10FAED407C0}" srcId="{D65F9593-AE58-43DF-9879-00C4264FE31F}" destId="{B22D91CD-198B-41EE-BA84-9D57DB6310FC}" srcOrd="0" destOrd="0" parTransId="{11B6014A-AB5A-4DE2-B696-7FB54B9937D7}" sibTransId="{FDA5D3F6-EB22-442B-99B5-FC8781859099}"/>
    <dgm:cxn modelId="{ADA0039F-C8D5-4923-8ED3-E3352063ACD8}" type="presOf" srcId="{F6AE4926-50DE-42E8-923F-A646BC11C882}" destId="{B4291D9D-64E5-4BEF-AAC0-4C5385148020}" srcOrd="0" destOrd="0" presId="urn:microsoft.com/office/officeart/2011/layout/HexagonRadial"/>
    <dgm:cxn modelId="{97046A0C-9805-476E-BBA6-38CC78D62ACE}" type="presOf" srcId="{4BB811B2-97F4-450A-A680-BCBECCF6F09B}" destId="{81DA9610-F98E-420F-8EF9-A2035BA8B5A1}" srcOrd="0" destOrd="0" presId="urn:microsoft.com/office/officeart/2011/layout/HexagonRadial"/>
    <dgm:cxn modelId="{F817C67C-EAC3-4490-8D61-A7FC3E181E98}" srcId="{B22D91CD-198B-41EE-BA84-9D57DB6310FC}" destId="{3D1E6EFB-E763-44EA-96BF-F504FA2D3403}" srcOrd="4" destOrd="0" parTransId="{F9FCB6E9-CCD3-4B30-AB37-E1D7A76E54B0}" sibTransId="{FD71C471-AA27-42C4-8DAD-AE3CEB3BD143}"/>
    <dgm:cxn modelId="{A9907965-2175-4C0F-80C1-9BF2BB99B34E}" type="presOf" srcId="{375551EC-8BD0-4852-8651-F7DC3D529D0F}" destId="{97F49839-F780-46C0-8F90-48875AB6ECD3}" srcOrd="0" destOrd="0" presId="urn:microsoft.com/office/officeart/2011/layout/HexagonRadial"/>
    <dgm:cxn modelId="{57D157EC-D4CD-43A2-9D26-BFB973FC7FF1}" type="presOf" srcId="{BBCB63FC-6AD3-4515-892F-CEA4A2FA9D5B}" destId="{972E4866-1458-48ED-AD60-2B39477AF9CA}" srcOrd="0" destOrd="0" presId="urn:microsoft.com/office/officeart/2011/layout/HexagonRadial"/>
    <dgm:cxn modelId="{08A7FDED-DE4E-40E8-A433-785ACD3C4EFE}" type="presOf" srcId="{3D1E6EFB-E763-44EA-96BF-F504FA2D3403}" destId="{5C741645-F2D9-49D2-A48E-676FA1751C01}" srcOrd="0" destOrd="0" presId="urn:microsoft.com/office/officeart/2011/layout/HexagonRadial"/>
    <dgm:cxn modelId="{FB0C4AFC-1149-4C9C-86DF-1C637058426D}" type="presOf" srcId="{5C3757F6-0630-454A-A441-47CEE0BC52A6}" destId="{B3CD6D16-77CD-4DE0-8893-1D1763DE91E7}" srcOrd="0" destOrd="0" presId="urn:microsoft.com/office/officeart/2011/layout/HexagonRadial"/>
    <dgm:cxn modelId="{52D9C52F-C951-49C8-879D-AC656758521A}" srcId="{B22D91CD-198B-41EE-BA84-9D57DB6310FC}" destId="{BBCB63FC-6AD3-4515-892F-CEA4A2FA9D5B}" srcOrd="5" destOrd="0" parTransId="{81F1E12E-221F-4C44-A7EE-69B74634DA0C}" sibTransId="{6393BF6E-D85E-464F-A3B6-5097495FE623}"/>
    <dgm:cxn modelId="{B2FD7ADC-9D2A-4A27-ACCC-7491B6CD09B9}" type="presOf" srcId="{D65F9593-AE58-43DF-9879-00C4264FE31F}" destId="{0026F0DB-99D1-4091-A4EE-27D3A9487CDA}" srcOrd="0" destOrd="0" presId="urn:microsoft.com/office/officeart/2011/layout/HexagonRadial"/>
    <dgm:cxn modelId="{0819FB1F-BFA8-4BC4-BBF8-429FBD92E94B}" srcId="{B22D91CD-198B-41EE-BA84-9D57DB6310FC}" destId="{375551EC-8BD0-4852-8651-F7DC3D529D0F}" srcOrd="0" destOrd="0" parTransId="{A14CBEB2-4D78-4A98-BDA5-685EF443D696}" sibTransId="{2777AF1E-81EC-4484-B9DB-0F145032383B}"/>
    <dgm:cxn modelId="{8EEA5497-04DA-4660-816F-C1652660311B}" srcId="{B22D91CD-198B-41EE-BA84-9D57DB6310FC}" destId="{F6AE4926-50DE-42E8-923F-A646BC11C882}" srcOrd="3" destOrd="0" parTransId="{4C62FD65-658E-44C5-A507-6C96B0D27451}" sibTransId="{6E85FBC0-62F5-4D26-A18B-B27E6D157949}"/>
    <dgm:cxn modelId="{9563B062-2073-4FA3-883E-983C26399AE2}" type="presParOf" srcId="{0026F0DB-99D1-4091-A4EE-27D3A9487CDA}" destId="{589AF552-AD2D-4352-ACA7-584727D8882F}" srcOrd="0" destOrd="0" presId="urn:microsoft.com/office/officeart/2011/layout/HexagonRadial"/>
    <dgm:cxn modelId="{01F17055-1ECA-495A-9C23-45F58E12FC9B}" type="presParOf" srcId="{0026F0DB-99D1-4091-A4EE-27D3A9487CDA}" destId="{2D723C74-B619-40AB-A459-05E408FABB88}" srcOrd="1" destOrd="0" presId="urn:microsoft.com/office/officeart/2011/layout/HexagonRadial"/>
    <dgm:cxn modelId="{19C05DED-5B8A-421B-8E32-C4E0575D2B4D}" type="presParOf" srcId="{2D723C74-B619-40AB-A459-05E408FABB88}" destId="{3B01B036-61D0-4FF5-BE11-2680D8D133C1}" srcOrd="0" destOrd="0" presId="urn:microsoft.com/office/officeart/2011/layout/HexagonRadial"/>
    <dgm:cxn modelId="{3000CAE6-1AE5-4B74-9126-50F91129A785}" type="presParOf" srcId="{0026F0DB-99D1-4091-A4EE-27D3A9487CDA}" destId="{97F49839-F780-46C0-8F90-48875AB6ECD3}" srcOrd="2" destOrd="0" presId="urn:microsoft.com/office/officeart/2011/layout/HexagonRadial"/>
    <dgm:cxn modelId="{494AA124-5292-4E01-B5EB-FE55E3A9E482}" type="presParOf" srcId="{0026F0DB-99D1-4091-A4EE-27D3A9487CDA}" destId="{BF0E4310-4748-43C6-AF5A-32FC8C6AF8FB}" srcOrd="3" destOrd="0" presId="urn:microsoft.com/office/officeart/2011/layout/HexagonRadial"/>
    <dgm:cxn modelId="{82CCC724-DDF9-42B6-9E74-C4417DCBC64A}" type="presParOf" srcId="{BF0E4310-4748-43C6-AF5A-32FC8C6AF8FB}" destId="{A7B6AFEB-21C8-4950-9521-1CF992126181}" srcOrd="0" destOrd="0" presId="urn:microsoft.com/office/officeart/2011/layout/HexagonRadial"/>
    <dgm:cxn modelId="{BAECC687-E81E-4F68-802F-B2E35AA96AAC}" type="presParOf" srcId="{0026F0DB-99D1-4091-A4EE-27D3A9487CDA}" destId="{B3CD6D16-77CD-4DE0-8893-1D1763DE91E7}" srcOrd="4" destOrd="0" presId="urn:microsoft.com/office/officeart/2011/layout/HexagonRadial"/>
    <dgm:cxn modelId="{534460E6-7E55-4C1B-B400-E6E7210401F5}" type="presParOf" srcId="{0026F0DB-99D1-4091-A4EE-27D3A9487CDA}" destId="{65AFB652-15BC-4947-BA8B-8D25F158A514}" srcOrd="5" destOrd="0" presId="urn:microsoft.com/office/officeart/2011/layout/HexagonRadial"/>
    <dgm:cxn modelId="{3777B4C4-0BFC-4FB4-AD6A-A933A0B88539}" type="presParOf" srcId="{65AFB652-15BC-4947-BA8B-8D25F158A514}" destId="{171643EB-536B-45FD-814B-08F5905ED5B5}" srcOrd="0" destOrd="0" presId="urn:microsoft.com/office/officeart/2011/layout/HexagonRadial"/>
    <dgm:cxn modelId="{FB8F8D28-8719-485A-975F-7F983C239606}" type="presParOf" srcId="{0026F0DB-99D1-4091-A4EE-27D3A9487CDA}" destId="{81DA9610-F98E-420F-8EF9-A2035BA8B5A1}" srcOrd="6" destOrd="0" presId="urn:microsoft.com/office/officeart/2011/layout/HexagonRadial"/>
    <dgm:cxn modelId="{822EECC0-DEF1-4671-871E-FED8A81C19D0}" type="presParOf" srcId="{0026F0DB-99D1-4091-A4EE-27D3A9487CDA}" destId="{E4DDEAA6-E87E-4209-9DF5-067C5564A036}" srcOrd="7" destOrd="0" presId="urn:microsoft.com/office/officeart/2011/layout/HexagonRadial"/>
    <dgm:cxn modelId="{F42901B5-71AE-4186-8FEF-292CE4F63B24}" type="presParOf" srcId="{E4DDEAA6-E87E-4209-9DF5-067C5564A036}" destId="{498D2DD0-1D9F-4928-AF15-BD2807DC13CF}" srcOrd="0" destOrd="0" presId="urn:microsoft.com/office/officeart/2011/layout/HexagonRadial"/>
    <dgm:cxn modelId="{0E4A303C-DE48-4A91-889C-61B0457AE7C9}" type="presParOf" srcId="{0026F0DB-99D1-4091-A4EE-27D3A9487CDA}" destId="{B4291D9D-64E5-4BEF-AAC0-4C5385148020}" srcOrd="8" destOrd="0" presId="urn:microsoft.com/office/officeart/2011/layout/HexagonRadial"/>
    <dgm:cxn modelId="{AB41F085-3EEB-429E-BD60-74AF6AD55530}" type="presParOf" srcId="{0026F0DB-99D1-4091-A4EE-27D3A9487CDA}" destId="{FA1947C7-3176-4074-9A3E-E80316849DF3}" srcOrd="9" destOrd="0" presId="urn:microsoft.com/office/officeart/2011/layout/HexagonRadial"/>
    <dgm:cxn modelId="{F5A27DF2-7D96-4950-873A-8224012116A0}" type="presParOf" srcId="{FA1947C7-3176-4074-9A3E-E80316849DF3}" destId="{935F73DE-1BF5-43DE-95BA-A383A3D42D29}" srcOrd="0" destOrd="0" presId="urn:microsoft.com/office/officeart/2011/layout/HexagonRadial"/>
    <dgm:cxn modelId="{82A21925-0C7B-47BE-B061-9A200B36EC0C}" type="presParOf" srcId="{0026F0DB-99D1-4091-A4EE-27D3A9487CDA}" destId="{5C741645-F2D9-49D2-A48E-676FA1751C01}" srcOrd="10" destOrd="0" presId="urn:microsoft.com/office/officeart/2011/layout/HexagonRadial"/>
    <dgm:cxn modelId="{4A9C3753-18E3-4DCA-8455-E8542A1935A7}" type="presParOf" srcId="{0026F0DB-99D1-4091-A4EE-27D3A9487CDA}" destId="{2A19FEC0-631F-493C-9EDB-9BA094358740}" srcOrd="11" destOrd="0" presId="urn:microsoft.com/office/officeart/2011/layout/HexagonRadial"/>
    <dgm:cxn modelId="{E70F97F8-819E-425E-B991-D27D64F7A802}" type="presParOf" srcId="{2A19FEC0-631F-493C-9EDB-9BA094358740}" destId="{1EFB9D98-3A10-4E4D-A21C-C60E9B05A8A6}" srcOrd="0" destOrd="0" presId="urn:microsoft.com/office/officeart/2011/layout/HexagonRadial"/>
    <dgm:cxn modelId="{F5E8C572-D572-4983-9A5F-12F70B9B2E02}" type="presParOf" srcId="{0026F0DB-99D1-4091-A4EE-27D3A9487CDA}" destId="{972E4866-1458-48ED-AD60-2B39477AF9CA}" srcOrd="12" destOrd="0" presId="urn:microsoft.com/office/officeart/2011/layout/HexagonRadial"/>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AC4042-3468-43DE-82AF-0DEEE84CC254}" type="doc">
      <dgm:prSet loTypeId="urn:microsoft.com/office/officeart/2005/8/layout/radial5" loCatId="relationship" qsTypeId="urn:microsoft.com/office/officeart/2005/8/quickstyle/simple1" qsCatId="simple" csTypeId="urn:microsoft.com/office/officeart/2005/8/colors/colorful5" csCatId="colorful" phldr="1"/>
      <dgm:spPr/>
      <dgm:t>
        <a:bodyPr/>
        <a:lstStyle/>
        <a:p>
          <a:endParaRPr lang="en-CA"/>
        </a:p>
      </dgm:t>
    </dgm:pt>
    <dgm:pt modelId="{139943F7-A150-421F-9A8B-482C00692F41}">
      <dgm:prSet phldrT="[Text]" custT="1"/>
      <dgm:spPr>
        <a:solidFill>
          <a:srgbClr val="00C1DE"/>
        </a:solidFill>
        <a:ln w="19050">
          <a:solidFill>
            <a:srgbClr val="003152"/>
          </a:solidFill>
        </a:ln>
      </dgm:spPr>
      <dgm:t>
        <a:bodyPr/>
        <a:lstStyle/>
        <a:p>
          <a:r>
            <a:rPr lang="en-CA" sz="2000" b="1" dirty="0">
              <a:solidFill>
                <a:srgbClr val="002060"/>
              </a:solidFill>
              <a:latin typeface="Verdana" panose="020B0604030504040204" pitchFamily="34" charset="0"/>
            </a:rPr>
            <a:t>Coût total</a:t>
          </a:r>
        </a:p>
      </dgm:t>
    </dgm:pt>
    <dgm:pt modelId="{1661D95B-9823-45ED-AD80-3D7ECF7665C9}" type="parTrans" cxnId="{F205A204-852C-408F-BD9D-AA2B73571158}">
      <dgm:prSet/>
      <dgm:spPr/>
      <dgm:t>
        <a:bodyPr/>
        <a:lstStyle/>
        <a:p>
          <a:endParaRPr lang="en-CA"/>
        </a:p>
      </dgm:t>
    </dgm:pt>
    <dgm:pt modelId="{FF4AD775-9E91-4AF9-A098-6F81235E9EF9}" type="sibTrans" cxnId="{F205A204-852C-408F-BD9D-AA2B73571158}">
      <dgm:prSet/>
      <dgm:spPr/>
      <dgm:t>
        <a:bodyPr/>
        <a:lstStyle/>
        <a:p>
          <a:endParaRPr lang="en-CA"/>
        </a:p>
      </dgm:t>
    </dgm:pt>
    <dgm:pt modelId="{FFFFCF85-0A5D-4010-91E0-7A3D22682DAB}">
      <dgm:prSet phldrT="[Text]" custT="1"/>
      <dgm:spPr>
        <a:solidFill>
          <a:srgbClr val="557FA6"/>
        </a:solidFill>
      </dgm:spPr>
      <dgm:t>
        <a:bodyPr/>
        <a:lstStyle/>
        <a:p>
          <a:r>
            <a:rPr lang="en-CA" sz="1200" dirty="0">
              <a:latin typeface="Verdana" panose="020B0604030504040204" pitchFamily="34" charset="0"/>
            </a:rPr>
            <a:t>Coûts directs pour les patients</a:t>
          </a:r>
        </a:p>
      </dgm:t>
    </dgm:pt>
    <dgm:pt modelId="{754779FD-1AAF-4B40-97BE-CC384B6379ED}" type="parTrans" cxnId="{DB29CF45-8330-4138-B4C3-2EB358533F6B}">
      <dgm:prSet/>
      <dgm:spPr>
        <a:solidFill>
          <a:srgbClr val="557FA6"/>
        </a:solidFill>
      </dgm:spPr>
      <dgm:t>
        <a:bodyPr/>
        <a:lstStyle/>
        <a:p>
          <a:endParaRPr lang="en-CA"/>
        </a:p>
      </dgm:t>
    </dgm:pt>
    <dgm:pt modelId="{BAFF3878-356B-4CE0-8256-313910571692}" type="sibTrans" cxnId="{DB29CF45-8330-4138-B4C3-2EB358533F6B}">
      <dgm:prSet/>
      <dgm:spPr/>
      <dgm:t>
        <a:bodyPr/>
        <a:lstStyle/>
        <a:p>
          <a:endParaRPr lang="en-CA"/>
        </a:p>
      </dgm:t>
    </dgm:pt>
    <dgm:pt modelId="{EACF6BCB-B1DD-4D11-8D7B-904CF1323C2F}">
      <dgm:prSet phldrT="[Text]" custT="1"/>
      <dgm:spPr>
        <a:solidFill>
          <a:srgbClr val="414F5C"/>
        </a:solidFill>
      </dgm:spPr>
      <dgm:t>
        <a:bodyPr/>
        <a:lstStyle/>
        <a:p>
          <a:r>
            <a:rPr lang="en-CA" sz="1200" dirty="0">
              <a:latin typeface="Verdana" panose="020B0604030504040204" pitchFamily="34" charset="0"/>
            </a:rPr>
            <a:t>Coûts directs pour le système</a:t>
          </a:r>
        </a:p>
      </dgm:t>
    </dgm:pt>
    <dgm:pt modelId="{5A1F57DE-7E75-432C-9C22-7C3C722C8694}" type="parTrans" cxnId="{CC72C0AC-456C-40BD-B75F-A18A3C1F42D1}">
      <dgm:prSet/>
      <dgm:spPr>
        <a:solidFill>
          <a:srgbClr val="414F5C"/>
        </a:solidFill>
      </dgm:spPr>
      <dgm:t>
        <a:bodyPr/>
        <a:lstStyle/>
        <a:p>
          <a:endParaRPr lang="en-CA"/>
        </a:p>
      </dgm:t>
    </dgm:pt>
    <dgm:pt modelId="{581A7E30-B180-4E01-8D60-75372C381B3A}" type="sibTrans" cxnId="{CC72C0AC-456C-40BD-B75F-A18A3C1F42D1}">
      <dgm:prSet/>
      <dgm:spPr/>
      <dgm:t>
        <a:bodyPr/>
        <a:lstStyle/>
        <a:p>
          <a:endParaRPr lang="en-CA"/>
        </a:p>
      </dgm:t>
    </dgm:pt>
    <dgm:pt modelId="{98CE88F7-9FC6-4ADF-A165-B7A2B29B5494}">
      <dgm:prSet phldrT="[Text]" custT="1"/>
      <dgm:spPr>
        <a:solidFill>
          <a:srgbClr val="C8B385"/>
        </a:solidFill>
      </dgm:spPr>
      <dgm:t>
        <a:bodyPr/>
        <a:lstStyle/>
        <a:p>
          <a:r>
            <a:rPr lang="en-CA" sz="1100" dirty="0" smtClean="0">
              <a:latin typeface="Verdana" panose="020B0604030504040204" pitchFamily="34" charset="0"/>
            </a:rPr>
            <a:t>Coûts et </a:t>
          </a:r>
          <a:r>
            <a:rPr lang="en-CA" sz="900" dirty="0" err="1" smtClean="0">
              <a:latin typeface="Verdana" panose="020B0604030504040204" pitchFamily="34" charset="0"/>
            </a:rPr>
            <a:t>conséquences</a:t>
          </a:r>
          <a:r>
            <a:rPr lang="en-CA" sz="900" dirty="0" smtClean="0">
              <a:latin typeface="Verdana" panose="020B0604030504040204" pitchFamily="34" charset="0"/>
            </a:rPr>
            <a:t> </a:t>
          </a:r>
          <a:r>
            <a:rPr lang="en-CA" sz="1100" dirty="0" err="1" smtClean="0">
              <a:latin typeface="Verdana" panose="020B0604030504040204" pitchFamily="34" charset="0"/>
            </a:rPr>
            <a:t>ultérieures</a:t>
          </a:r>
          <a:endParaRPr lang="en-CA" sz="1100" dirty="0" smtClean="0">
            <a:latin typeface="Verdana" panose="020B0604030504040204" pitchFamily="34" charset="0"/>
          </a:endParaRPr>
        </a:p>
      </dgm:t>
    </dgm:pt>
    <dgm:pt modelId="{C7149265-AD6C-4394-9A3B-921088365D7E}" type="parTrans" cxnId="{EFCDF3AB-7A47-40E2-B90D-9F69C65D95D9}">
      <dgm:prSet/>
      <dgm:spPr>
        <a:solidFill>
          <a:srgbClr val="C8B385"/>
        </a:solidFill>
      </dgm:spPr>
      <dgm:t>
        <a:bodyPr/>
        <a:lstStyle/>
        <a:p>
          <a:endParaRPr lang="en-CA"/>
        </a:p>
      </dgm:t>
    </dgm:pt>
    <dgm:pt modelId="{CB07A53B-6B0C-4DF1-B8B0-AED352D69C52}" type="sibTrans" cxnId="{EFCDF3AB-7A47-40E2-B90D-9F69C65D95D9}">
      <dgm:prSet/>
      <dgm:spPr/>
      <dgm:t>
        <a:bodyPr/>
        <a:lstStyle/>
        <a:p>
          <a:endParaRPr lang="en-CA"/>
        </a:p>
      </dgm:t>
    </dgm:pt>
    <dgm:pt modelId="{8761B2BA-BE83-45A1-AB23-7BBA6745E4E5}">
      <dgm:prSet phldrT="[Text]" custT="1"/>
      <dgm:spPr>
        <a:solidFill>
          <a:srgbClr val="998D5F"/>
        </a:solidFill>
      </dgm:spPr>
      <dgm:t>
        <a:bodyPr lIns="0" tIns="0" rIns="0" bIns="0"/>
        <a:lstStyle/>
        <a:p>
          <a:r>
            <a:rPr lang="en-CA" sz="1000" dirty="0" err="1">
              <a:latin typeface="Verdana" panose="020B0604030504040204" pitchFamily="34" charset="0"/>
            </a:rPr>
            <a:t>Coûts</a:t>
          </a:r>
          <a:r>
            <a:rPr lang="en-CA" sz="1000" dirty="0">
              <a:latin typeface="Verdana" panose="020B0604030504040204" pitchFamily="34" charset="0"/>
            </a:rPr>
            <a:t> </a:t>
          </a:r>
          <a:r>
            <a:rPr lang="en-CA" sz="1000" dirty="0" err="1" smtClean="0">
              <a:latin typeface="Verdana" panose="020B0604030504040204" pitchFamily="34" charset="0"/>
            </a:rPr>
            <a:t>d’opportunité</a:t>
          </a:r>
          <a:endParaRPr lang="en-CA" sz="1000" dirty="0">
            <a:latin typeface="Verdana" panose="020B0604030504040204" pitchFamily="34" charset="0"/>
          </a:endParaRPr>
        </a:p>
      </dgm:t>
    </dgm:pt>
    <dgm:pt modelId="{38AE5FCC-B224-4D44-8854-51B540260AA1}" type="parTrans" cxnId="{9E982BFE-6EC2-46C5-9674-4028D711D9F2}">
      <dgm:prSet/>
      <dgm:spPr>
        <a:solidFill>
          <a:srgbClr val="998D5F"/>
        </a:solidFill>
      </dgm:spPr>
      <dgm:t>
        <a:bodyPr/>
        <a:lstStyle/>
        <a:p>
          <a:endParaRPr lang="en-CA"/>
        </a:p>
      </dgm:t>
    </dgm:pt>
    <dgm:pt modelId="{E0DA465E-99CF-4FEE-9C9D-AC3353C19012}" type="sibTrans" cxnId="{9E982BFE-6EC2-46C5-9674-4028D711D9F2}">
      <dgm:prSet/>
      <dgm:spPr/>
      <dgm:t>
        <a:bodyPr/>
        <a:lstStyle/>
        <a:p>
          <a:endParaRPr lang="en-CA"/>
        </a:p>
      </dgm:t>
    </dgm:pt>
    <dgm:pt modelId="{8D270CBE-CF76-441C-AC3B-E02E1728AD54}" type="pres">
      <dgm:prSet presAssocID="{75AC4042-3468-43DE-82AF-0DEEE84CC254}" presName="Name0" presStyleCnt="0">
        <dgm:presLayoutVars>
          <dgm:chMax val="1"/>
          <dgm:dir/>
          <dgm:animLvl val="ctr"/>
          <dgm:resizeHandles val="exact"/>
        </dgm:presLayoutVars>
      </dgm:prSet>
      <dgm:spPr/>
      <dgm:t>
        <a:bodyPr/>
        <a:lstStyle/>
        <a:p>
          <a:endParaRPr lang="en-CA"/>
        </a:p>
      </dgm:t>
    </dgm:pt>
    <dgm:pt modelId="{D993AE89-11E3-4F26-86E3-BABAA809A041}" type="pres">
      <dgm:prSet presAssocID="{139943F7-A150-421F-9A8B-482C00692F41}" presName="centerShape" presStyleLbl="node0" presStyleIdx="0" presStyleCnt="1" custLinFactNeighborY="559"/>
      <dgm:spPr/>
      <dgm:t>
        <a:bodyPr/>
        <a:lstStyle/>
        <a:p>
          <a:endParaRPr lang="en-CA"/>
        </a:p>
      </dgm:t>
    </dgm:pt>
    <dgm:pt modelId="{D288F496-C77D-42D8-B269-229567FD264C}" type="pres">
      <dgm:prSet presAssocID="{754779FD-1AAF-4B40-97BE-CC384B6379ED}" presName="parTrans" presStyleLbl="sibTrans2D1" presStyleIdx="0" presStyleCnt="4" custAng="10800000"/>
      <dgm:spPr/>
      <dgm:t>
        <a:bodyPr/>
        <a:lstStyle/>
        <a:p>
          <a:endParaRPr lang="en-CA"/>
        </a:p>
      </dgm:t>
    </dgm:pt>
    <dgm:pt modelId="{036E649E-599F-4FE1-844C-66DB5E6B0C56}" type="pres">
      <dgm:prSet presAssocID="{754779FD-1AAF-4B40-97BE-CC384B6379ED}" presName="connectorText" presStyleLbl="sibTrans2D1" presStyleIdx="0" presStyleCnt="4"/>
      <dgm:spPr/>
      <dgm:t>
        <a:bodyPr/>
        <a:lstStyle/>
        <a:p>
          <a:endParaRPr lang="en-CA"/>
        </a:p>
      </dgm:t>
    </dgm:pt>
    <dgm:pt modelId="{3BB6DF4E-314A-46BE-A150-7439B7E67295}" type="pres">
      <dgm:prSet presAssocID="{FFFFCF85-0A5D-4010-91E0-7A3D22682DAB}" presName="node" presStyleLbl="node1" presStyleIdx="0" presStyleCnt="4">
        <dgm:presLayoutVars>
          <dgm:bulletEnabled val="1"/>
        </dgm:presLayoutVars>
      </dgm:prSet>
      <dgm:spPr/>
      <dgm:t>
        <a:bodyPr/>
        <a:lstStyle/>
        <a:p>
          <a:endParaRPr lang="en-CA"/>
        </a:p>
      </dgm:t>
    </dgm:pt>
    <dgm:pt modelId="{9A8F0A3A-05BE-4C43-ADFE-1D1B6046BF6F}" type="pres">
      <dgm:prSet presAssocID="{5A1F57DE-7E75-432C-9C22-7C3C722C8694}" presName="parTrans" presStyleLbl="sibTrans2D1" presStyleIdx="1" presStyleCnt="4" custAng="10800000"/>
      <dgm:spPr/>
      <dgm:t>
        <a:bodyPr/>
        <a:lstStyle/>
        <a:p>
          <a:endParaRPr lang="en-CA"/>
        </a:p>
      </dgm:t>
    </dgm:pt>
    <dgm:pt modelId="{A1C95199-6C38-4568-B001-BECC05FA5E91}" type="pres">
      <dgm:prSet presAssocID="{5A1F57DE-7E75-432C-9C22-7C3C722C8694}" presName="connectorText" presStyleLbl="sibTrans2D1" presStyleIdx="1" presStyleCnt="4"/>
      <dgm:spPr/>
      <dgm:t>
        <a:bodyPr/>
        <a:lstStyle/>
        <a:p>
          <a:endParaRPr lang="en-CA"/>
        </a:p>
      </dgm:t>
    </dgm:pt>
    <dgm:pt modelId="{105A948A-450D-42CA-9939-904E8D62D4DB}" type="pres">
      <dgm:prSet presAssocID="{EACF6BCB-B1DD-4D11-8D7B-904CF1323C2F}" presName="node" presStyleLbl="node1" presStyleIdx="1" presStyleCnt="4">
        <dgm:presLayoutVars>
          <dgm:bulletEnabled val="1"/>
        </dgm:presLayoutVars>
      </dgm:prSet>
      <dgm:spPr/>
      <dgm:t>
        <a:bodyPr/>
        <a:lstStyle/>
        <a:p>
          <a:endParaRPr lang="en-CA"/>
        </a:p>
      </dgm:t>
    </dgm:pt>
    <dgm:pt modelId="{3C513615-3F90-4458-82ED-5EE976635428}" type="pres">
      <dgm:prSet presAssocID="{C7149265-AD6C-4394-9A3B-921088365D7E}" presName="parTrans" presStyleLbl="sibTrans2D1" presStyleIdx="2" presStyleCnt="4" custAng="10800000"/>
      <dgm:spPr/>
      <dgm:t>
        <a:bodyPr/>
        <a:lstStyle/>
        <a:p>
          <a:endParaRPr lang="en-CA"/>
        </a:p>
      </dgm:t>
    </dgm:pt>
    <dgm:pt modelId="{A914A4AC-012D-4A35-8038-A56AEC61909F}" type="pres">
      <dgm:prSet presAssocID="{C7149265-AD6C-4394-9A3B-921088365D7E}" presName="connectorText" presStyleLbl="sibTrans2D1" presStyleIdx="2" presStyleCnt="4"/>
      <dgm:spPr/>
      <dgm:t>
        <a:bodyPr/>
        <a:lstStyle/>
        <a:p>
          <a:endParaRPr lang="en-CA"/>
        </a:p>
      </dgm:t>
    </dgm:pt>
    <dgm:pt modelId="{F8520D4B-6DE9-4D13-BD41-07174CF38E6B}" type="pres">
      <dgm:prSet presAssocID="{98CE88F7-9FC6-4ADF-A165-B7A2B29B5494}" presName="node" presStyleLbl="node1" presStyleIdx="2" presStyleCnt="4">
        <dgm:presLayoutVars>
          <dgm:bulletEnabled val="1"/>
        </dgm:presLayoutVars>
      </dgm:prSet>
      <dgm:spPr/>
      <dgm:t>
        <a:bodyPr/>
        <a:lstStyle/>
        <a:p>
          <a:endParaRPr lang="en-CA"/>
        </a:p>
      </dgm:t>
    </dgm:pt>
    <dgm:pt modelId="{CEA84897-D4C7-4AC3-9756-043494FD04AE}" type="pres">
      <dgm:prSet presAssocID="{38AE5FCC-B224-4D44-8854-51B540260AA1}" presName="parTrans" presStyleLbl="sibTrans2D1" presStyleIdx="3" presStyleCnt="4" custAng="10800000"/>
      <dgm:spPr/>
      <dgm:t>
        <a:bodyPr/>
        <a:lstStyle/>
        <a:p>
          <a:endParaRPr lang="en-CA"/>
        </a:p>
      </dgm:t>
    </dgm:pt>
    <dgm:pt modelId="{9B6E1AFA-D06C-4A43-8C0C-DD9721FE1ACB}" type="pres">
      <dgm:prSet presAssocID="{38AE5FCC-B224-4D44-8854-51B540260AA1}" presName="connectorText" presStyleLbl="sibTrans2D1" presStyleIdx="3" presStyleCnt="4"/>
      <dgm:spPr/>
      <dgm:t>
        <a:bodyPr/>
        <a:lstStyle/>
        <a:p>
          <a:endParaRPr lang="en-CA"/>
        </a:p>
      </dgm:t>
    </dgm:pt>
    <dgm:pt modelId="{E1A78FFB-366D-43C7-BCDC-B8095F85BB23}" type="pres">
      <dgm:prSet presAssocID="{8761B2BA-BE83-45A1-AB23-7BBA6745E4E5}" presName="node" presStyleLbl="node1" presStyleIdx="3" presStyleCnt="4">
        <dgm:presLayoutVars>
          <dgm:bulletEnabled val="1"/>
        </dgm:presLayoutVars>
      </dgm:prSet>
      <dgm:spPr/>
      <dgm:t>
        <a:bodyPr/>
        <a:lstStyle/>
        <a:p>
          <a:endParaRPr lang="en-CA"/>
        </a:p>
      </dgm:t>
    </dgm:pt>
  </dgm:ptLst>
  <dgm:cxnLst>
    <dgm:cxn modelId="{F205A204-852C-408F-BD9D-AA2B73571158}" srcId="{75AC4042-3468-43DE-82AF-0DEEE84CC254}" destId="{139943F7-A150-421F-9A8B-482C00692F41}" srcOrd="0" destOrd="0" parTransId="{1661D95B-9823-45ED-AD80-3D7ECF7665C9}" sibTransId="{FF4AD775-9E91-4AF9-A098-6F81235E9EF9}"/>
    <dgm:cxn modelId="{DB29CF45-8330-4138-B4C3-2EB358533F6B}" srcId="{139943F7-A150-421F-9A8B-482C00692F41}" destId="{FFFFCF85-0A5D-4010-91E0-7A3D22682DAB}" srcOrd="0" destOrd="0" parTransId="{754779FD-1AAF-4B40-97BE-CC384B6379ED}" sibTransId="{BAFF3878-356B-4CE0-8256-313910571692}"/>
    <dgm:cxn modelId="{B6717CB6-64F5-4DB9-8AEB-3B00127D3CBF}" type="presOf" srcId="{5A1F57DE-7E75-432C-9C22-7C3C722C8694}" destId="{A1C95199-6C38-4568-B001-BECC05FA5E91}" srcOrd="1" destOrd="0" presId="urn:microsoft.com/office/officeart/2005/8/layout/radial5"/>
    <dgm:cxn modelId="{99216000-265F-4060-837F-526E2B51DF27}" type="presOf" srcId="{754779FD-1AAF-4B40-97BE-CC384B6379ED}" destId="{D288F496-C77D-42D8-B269-229567FD264C}" srcOrd="0" destOrd="0" presId="urn:microsoft.com/office/officeart/2005/8/layout/radial5"/>
    <dgm:cxn modelId="{5200D38A-14F1-4F53-AF6E-03F6C059EDD6}" type="presOf" srcId="{139943F7-A150-421F-9A8B-482C00692F41}" destId="{D993AE89-11E3-4F26-86E3-BABAA809A041}" srcOrd="0" destOrd="0" presId="urn:microsoft.com/office/officeart/2005/8/layout/radial5"/>
    <dgm:cxn modelId="{EFCDF3AB-7A47-40E2-B90D-9F69C65D95D9}" srcId="{139943F7-A150-421F-9A8B-482C00692F41}" destId="{98CE88F7-9FC6-4ADF-A165-B7A2B29B5494}" srcOrd="2" destOrd="0" parTransId="{C7149265-AD6C-4394-9A3B-921088365D7E}" sibTransId="{CB07A53B-6B0C-4DF1-B8B0-AED352D69C52}"/>
    <dgm:cxn modelId="{FAECDCB0-E4ED-44D4-BC49-FC7348C484DB}" type="presOf" srcId="{FFFFCF85-0A5D-4010-91E0-7A3D22682DAB}" destId="{3BB6DF4E-314A-46BE-A150-7439B7E67295}" srcOrd="0" destOrd="0" presId="urn:microsoft.com/office/officeart/2005/8/layout/radial5"/>
    <dgm:cxn modelId="{620083A6-BFF2-4193-8F2B-ED068F0438F5}" type="presOf" srcId="{C7149265-AD6C-4394-9A3B-921088365D7E}" destId="{A914A4AC-012D-4A35-8038-A56AEC61909F}" srcOrd="1" destOrd="0" presId="urn:microsoft.com/office/officeart/2005/8/layout/radial5"/>
    <dgm:cxn modelId="{476A1F65-C399-4840-BDC9-2C1EDB79C521}" type="presOf" srcId="{5A1F57DE-7E75-432C-9C22-7C3C722C8694}" destId="{9A8F0A3A-05BE-4C43-ADFE-1D1B6046BF6F}" srcOrd="0" destOrd="0" presId="urn:microsoft.com/office/officeart/2005/8/layout/radial5"/>
    <dgm:cxn modelId="{B81E4157-9166-4545-9160-E054151E03AA}" type="presOf" srcId="{98CE88F7-9FC6-4ADF-A165-B7A2B29B5494}" destId="{F8520D4B-6DE9-4D13-BD41-07174CF38E6B}" srcOrd="0" destOrd="0" presId="urn:microsoft.com/office/officeart/2005/8/layout/radial5"/>
    <dgm:cxn modelId="{9CC7C6E6-75F7-4ACF-B57E-882C37EBD900}" type="presOf" srcId="{EACF6BCB-B1DD-4D11-8D7B-904CF1323C2F}" destId="{105A948A-450D-42CA-9939-904E8D62D4DB}" srcOrd="0" destOrd="0" presId="urn:microsoft.com/office/officeart/2005/8/layout/radial5"/>
    <dgm:cxn modelId="{98AC6168-042E-4542-845D-511A2ED10F45}" type="presOf" srcId="{C7149265-AD6C-4394-9A3B-921088365D7E}" destId="{3C513615-3F90-4458-82ED-5EE976635428}" srcOrd="0" destOrd="0" presId="urn:microsoft.com/office/officeart/2005/8/layout/radial5"/>
    <dgm:cxn modelId="{9E982BFE-6EC2-46C5-9674-4028D711D9F2}" srcId="{139943F7-A150-421F-9A8B-482C00692F41}" destId="{8761B2BA-BE83-45A1-AB23-7BBA6745E4E5}" srcOrd="3" destOrd="0" parTransId="{38AE5FCC-B224-4D44-8854-51B540260AA1}" sibTransId="{E0DA465E-99CF-4FEE-9C9D-AC3353C19012}"/>
    <dgm:cxn modelId="{9C0BA234-B5E3-4890-BA1D-4035181D64A0}" type="presOf" srcId="{38AE5FCC-B224-4D44-8854-51B540260AA1}" destId="{CEA84897-D4C7-4AC3-9756-043494FD04AE}" srcOrd="0" destOrd="0" presId="urn:microsoft.com/office/officeart/2005/8/layout/radial5"/>
    <dgm:cxn modelId="{B090D931-989A-4CE0-A78C-DD12492182A6}" type="presOf" srcId="{754779FD-1AAF-4B40-97BE-CC384B6379ED}" destId="{036E649E-599F-4FE1-844C-66DB5E6B0C56}" srcOrd="1" destOrd="0" presId="urn:microsoft.com/office/officeart/2005/8/layout/radial5"/>
    <dgm:cxn modelId="{CC72C0AC-456C-40BD-B75F-A18A3C1F42D1}" srcId="{139943F7-A150-421F-9A8B-482C00692F41}" destId="{EACF6BCB-B1DD-4D11-8D7B-904CF1323C2F}" srcOrd="1" destOrd="0" parTransId="{5A1F57DE-7E75-432C-9C22-7C3C722C8694}" sibTransId="{581A7E30-B180-4E01-8D60-75372C381B3A}"/>
    <dgm:cxn modelId="{E419DC59-133B-4EBF-BB23-72EF26606DB0}" type="presOf" srcId="{8761B2BA-BE83-45A1-AB23-7BBA6745E4E5}" destId="{E1A78FFB-366D-43C7-BCDC-B8095F85BB23}" srcOrd="0" destOrd="0" presId="urn:microsoft.com/office/officeart/2005/8/layout/radial5"/>
    <dgm:cxn modelId="{BDCD6AA5-5D4C-4C5F-AA07-7F9CB195DEC9}" type="presOf" srcId="{75AC4042-3468-43DE-82AF-0DEEE84CC254}" destId="{8D270CBE-CF76-441C-AC3B-E02E1728AD54}" srcOrd="0" destOrd="0" presId="urn:microsoft.com/office/officeart/2005/8/layout/radial5"/>
    <dgm:cxn modelId="{B3281262-C3D2-4379-9B31-3CBFC8EA6F10}" type="presOf" srcId="{38AE5FCC-B224-4D44-8854-51B540260AA1}" destId="{9B6E1AFA-D06C-4A43-8C0C-DD9721FE1ACB}" srcOrd="1" destOrd="0" presId="urn:microsoft.com/office/officeart/2005/8/layout/radial5"/>
    <dgm:cxn modelId="{F8F81FDF-5F19-45BD-92F5-CA8BC511113F}" type="presParOf" srcId="{8D270CBE-CF76-441C-AC3B-E02E1728AD54}" destId="{D993AE89-11E3-4F26-86E3-BABAA809A041}" srcOrd="0" destOrd="0" presId="urn:microsoft.com/office/officeart/2005/8/layout/radial5"/>
    <dgm:cxn modelId="{C213CF22-E0D1-4066-A861-A5F079DB142B}" type="presParOf" srcId="{8D270CBE-CF76-441C-AC3B-E02E1728AD54}" destId="{D288F496-C77D-42D8-B269-229567FD264C}" srcOrd="1" destOrd="0" presId="urn:microsoft.com/office/officeart/2005/8/layout/radial5"/>
    <dgm:cxn modelId="{35ABCFE2-6142-4CD3-98F3-F980DF223E93}" type="presParOf" srcId="{D288F496-C77D-42D8-B269-229567FD264C}" destId="{036E649E-599F-4FE1-844C-66DB5E6B0C56}" srcOrd="0" destOrd="0" presId="urn:microsoft.com/office/officeart/2005/8/layout/radial5"/>
    <dgm:cxn modelId="{B68A1E2A-681B-4EC7-96FE-E92E90CE3609}" type="presParOf" srcId="{8D270CBE-CF76-441C-AC3B-E02E1728AD54}" destId="{3BB6DF4E-314A-46BE-A150-7439B7E67295}" srcOrd="2" destOrd="0" presId="urn:microsoft.com/office/officeart/2005/8/layout/radial5"/>
    <dgm:cxn modelId="{10546F09-4582-4559-AB46-DD40DF6DC60B}" type="presParOf" srcId="{8D270CBE-CF76-441C-AC3B-E02E1728AD54}" destId="{9A8F0A3A-05BE-4C43-ADFE-1D1B6046BF6F}" srcOrd="3" destOrd="0" presId="urn:microsoft.com/office/officeart/2005/8/layout/radial5"/>
    <dgm:cxn modelId="{661BC493-EF58-4B0D-BAC0-9A409DF114C7}" type="presParOf" srcId="{9A8F0A3A-05BE-4C43-ADFE-1D1B6046BF6F}" destId="{A1C95199-6C38-4568-B001-BECC05FA5E91}" srcOrd="0" destOrd="0" presId="urn:microsoft.com/office/officeart/2005/8/layout/radial5"/>
    <dgm:cxn modelId="{F9D84B57-B571-475C-8D50-0D57B16589EA}" type="presParOf" srcId="{8D270CBE-CF76-441C-AC3B-E02E1728AD54}" destId="{105A948A-450D-42CA-9939-904E8D62D4DB}" srcOrd="4" destOrd="0" presId="urn:microsoft.com/office/officeart/2005/8/layout/radial5"/>
    <dgm:cxn modelId="{477634A3-6589-4142-8FF1-B20DC947D6F4}" type="presParOf" srcId="{8D270CBE-CF76-441C-AC3B-E02E1728AD54}" destId="{3C513615-3F90-4458-82ED-5EE976635428}" srcOrd="5" destOrd="0" presId="urn:microsoft.com/office/officeart/2005/8/layout/radial5"/>
    <dgm:cxn modelId="{191725D8-A7EF-43AB-BB32-4BA158315033}" type="presParOf" srcId="{3C513615-3F90-4458-82ED-5EE976635428}" destId="{A914A4AC-012D-4A35-8038-A56AEC61909F}" srcOrd="0" destOrd="0" presId="urn:microsoft.com/office/officeart/2005/8/layout/radial5"/>
    <dgm:cxn modelId="{1869E487-BA17-4058-A05D-E2CAB908B774}" type="presParOf" srcId="{8D270CBE-CF76-441C-AC3B-E02E1728AD54}" destId="{F8520D4B-6DE9-4D13-BD41-07174CF38E6B}" srcOrd="6" destOrd="0" presId="urn:microsoft.com/office/officeart/2005/8/layout/radial5"/>
    <dgm:cxn modelId="{3D50DE2D-D89A-4CC2-84A4-50C82460F54A}" type="presParOf" srcId="{8D270CBE-CF76-441C-AC3B-E02E1728AD54}" destId="{CEA84897-D4C7-4AC3-9756-043494FD04AE}" srcOrd="7" destOrd="0" presId="urn:microsoft.com/office/officeart/2005/8/layout/radial5"/>
    <dgm:cxn modelId="{C60D3523-321B-4066-B9AA-BA51EFC5DE36}" type="presParOf" srcId="{CEA84897-D4C7-4AC3-9756-043494FD04AE}" destId="{9B6E1AFA-D06C-4A43-8C0C-DD9721FE1ACB}" srcOrd="0" destOrd="0" presId="urn:microsoft.com/office/officeart/2005/8/layout/radial5"/>
    <dgm:cxn modelId="{3555994D-74BC-46A8-A27B-24E34708500B}" type="presParOf" srcId="{8D270CBE-CF76-441C-AC3B-E02E1728AD54}" destId="{E1A78FFB-366D-43C7-BCDC-B8095F85BB23}" srcOrd="8" destOrd="0" presId="urn:microsoft.com/office/officeart/2005/8/layout/radial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9886D2-A703-2A45-9263-457BA9563F6D}" type="doc">
      <dgm:prSet loTypeId="urn:microsoft.com/office/officeart/2005/8/layout/hProcess9" loCatId="" qsTypeId="urn:microsoft.com/office/officeart/2005/8/quickstyle/simple4" qsCatId="simple" csTypeId="urn:microsoft.com/office/officeart/2005/8/colors/accent1_2" csCatId="accent1" phldr="1"/>
      <dgm:spPr/>
    </dgm:pt>
    <dgm:pt modelId="{296F073B-8C93-1F48-8A7D-8AA141916D83}">
      <dgm:prSet phldrT="[Text]"/>
      <dgm:spPr>
        <a:solidFill>
          <a:srgbClr val="EF7521"/>
        </a:solidFill>
      </dgm:spPr>
      <dgm:t>
        <a:bodyPr/>
        <a:lstStyle/>
        <a:p>
          <a:r>
            <a:t>Devrais-je demander cet examen?</a:t>
          </a:r>
        </a:p>
      </dgm:t>
    </dgm:pt>
    <dgm:pt modelId="{E1BD10D1-CCC8-6648-B4FA-DC79950D37CE}" type="parTrans" cxnId="{493E01DA-0280-F841-B40A-30693DB03761}">
      <dgm:prSet/>
      <dgm:spPr/>
      <dgm:t>
        <a:bodyPr/>
        <a:lstStyle/>
        <a:p>
          <a:endParaRPr lang="en-US"/>
        </a:p>
      </dgm:t>
    </dgm:pt>
    <dgm:pt modelId="{A8706C57-E20A-0841-94E7-5C2B4753DC88}" type="sibTrans" cxnId="{493E01DA-0280-F841-B40A-30693DB03761}">
      <dgm:prSet/>
      <dgm:spPr/>
      <dgm:t>
        <a:bodyPr/>
        <a:lstStyle/>
        <a:p>
          <a:endParaRPr lang="en-US"/>
        </a:p>
      </dgm:t>
    </dgm:pt>
    <dgm:pt modelId="{9FD5ECAB-F7B0-6C45-A39E-35A55B15BF36}">
      <dgm:prSet phldrT="[Text]"/>
      <dgm:spPr>
        <a:solidFill>
          <a:srgbClr val="557FA6"/>
        </a:solidFill>
      </dgm:spPr>
      <dgm:t>
        <a:bodyPr/>
        <a:lstStyle/>
        <a:p>
          <a:r>
            <a:t>Devrais-je prescrire ce traitement?</a:t>
          </a:r>
        </a:p>
      </dgm:t>
    </dgm:pt>
    <dgm:pt modelId="{043E12AE-9D34-E246-AA9E-00B1032CDBC0}" type="parTrans" cxnId="{2D309A83-1326-9B4C-8A39-93012B78D6D3}">
      <dgm:prSet/>
      <dgm:spPr/>
      <dgm:t>
        <a:bodyPr/>
        <a:lstStyle/>
        <a:p>
          <a:endParaRPr lang="en-US"/>
        </a:p>
      </dgm:t>
    </dgm:pt>
    <dgm:pt modelId="{79DF2EF8-B626-0549-BA46-2070C24B3CB9}" type="sibTrans" cxnId="{2D309A83-1326-9B4C-8A39-93012B78D6D3}">
      <dgm:prSet/>
      <dgm:spPr/>
      <dgm:t>
        <a:bodyPr/>
        <a:lstStyle/>
        <a:p>
          <a:endParaRPr lang="en-US"/>
        </a:p>
      </dgm:t>
    </dgm:pt>
    <dgm:pt modelId="{929C85F4-1BFA-F848-A0A4-26369DD01DDD}">
      <dgm:prSet phldrT="[Text]"/>
      <dgm:spPr>
        <a:solidFill>
          <a:srgbClr val="00C1DE"/>
        </a:solidFill>
      </dgm:spPr>
      <dgm:t>
        <a:bodyPr/>
        <a:lstStyle/>
        <a:p>
          <a:r>
            <a:t>Ai-je tenu compte du patient?</a:t>
          </a:r>
        </a:p>
      </dgm:t>
    </dgm:pt>
    <dgm:pt modelId="{75B7D7E0-B218-1E4C-9ED3-ADD3E4ABE319}" type="parTrans" cxnId="{D190545D-29DF-1C49-B07F-A28EEFC78F1E}">
      <dgm:prSet/>
      <dgm:spPr/>
      <dgm:t>
        <a:bodyPr/>
        <a:lstStyle/>
        <a:p>
          <a:endParaRPr lang="en-US"/>
        </a:p>
      </dgm:t>
    </dgm:pt>
    <dgm:pt modelId="{0195A3FA-70AF-FD44-A9F3-CC6D2AA2C794}" type="sibTrans" cxnId="{D190545D-29DF-1C49-B07F-A28EEFC78F1E}">
      <dgm:prSet/>
      <dgm:spPr/>
      <dgm:t>
        <a:bodyPr/>
        <a:lstStyle/>
        <a:p>
          <a:endParaRPr lang="en-US"/>
        </a:p>
      </dgm:t>
    </dgm:pt>
    <dgm:pt modelId="{4709F1A3-C40A-164D-AA64-8F82EAD04622}" type="pres">
      <dgm:prSet presAssocID="{FD9886D2-A703-2A45-9263-457BA9563F6D}" presName="CompostProcess" presStyleCnt="0">
        <dgm:presLayoutVars>
          <dgm:dir/>
          <dgm:resizeHandles val="exact"/>
        </dgm:presLayoutVars>
      </dgm:prSet>
      <dgm:spPr/>
    </dgm:pt>
    <dgm:pt modelId="{7D9AD8E3-A66C-E54E-9005-CF0EBEBD1A8A}" type="pres">
      <dgm:prSet presAssocID="{FD9886D2-A703-2A45-9263-457BA9563F6D}" presName="arrow" presStyleLbl="bgShp" presStyleIdx="0" presStyleCnt="1"/>
      <dgm:spPr>
        <a:solidFill>
          <a:srgbClr val="414F5C"/>
        </a:solidFill>
      </dgm:spPr>
      <dgm:t>
        <a:bodyPr/>
        <a:lstStyle/>
        <a:p>
          <a:endParaRPr lang="en-US"/>
        </a:p>
      </dgm:t>
    </dgm:pt>
    <dgm:pt modelId="{BBD71AC3-25B3-804C-B04A-B38B2E0C455F}" type="pres">
      <dgm:prSet presAssocID="{FD9886D2-A703-2A45-9263-457BA9563F6D}" presName="linearProcess" presStyleCnt="0"/>
      <dgm:spPr/>
    </dgm:pt>
    <dgm:pt modelId="{2DC8FD90-2A4F-F144-A889-91F27FC8CBAE}" type="pres">
      <dgm:prSet presAssocID="{296F073B-8C93-1F48-8A7D-8AA141916D83}" presName="textNode" presStyleLbl="node1" presStyleIdx="0" presStyleCnt="3" custLinFactNeighborX="-19309">
        <dgm:presLayoutVars>
          <dgm:bulletEnabled val="1"/>
        </dgm:presLayoutVars>
      </dgm:prSet>
      <dgm:spPr/>
      <dgm:t>
        <a:bodyPr/>
        <a:lstStyle/>
        <a:p>
          <a:endParaRPr lang="en-CA"/>
        </a:p>
      </dgm:t>
    </dgm:pt>
    <dgm:pt modelId="{E60AA571-D19D-0640-B20D-2E8FA722707D}" type="pres">
      <dgm:prSet presAssocID="{A8706C57-E20A-0841-94E7-5C2B4753DC88}" presName="sibTrans" presStyleCnt="0"/>
      <dgm:spPr/>
    </dgm:pt>
    <dgm:pt modelId="{3AF2CA8F-DD4C-274F-88EF-92A203563FE3}" type="pres">
      <dgm:prSet presAssocID="{9FD5ECAB-F7B0-6C45-A39E-35A55B15BF36}" presName="textNode" presStyleLbl="node1" presStyleIdx="1" presStyleCnt="3">
        <dgm:presLayoutVars>
          <dgm:bulletEnabled val="1"/>
        </dgm:presLayoutVars>
      </dgm:prSet>
      <dgm:spPr/>
      <dgm:t>
        <a:bodyPr/>
        <a:lstStyle/>
        <a:p>
          <a:endParaRPr lang="en-CA"/>
        </a:p>
      </dgm:t>
    </dgm:pt>
    <dgm:pt modelId="{CF0F9766-6032-934A-A768-61AFB9FC2BBD}" type="pres">
      <dgm:prSet presAssocID="{79DF2EF8-B626-0549-BA46-2070C24B3CB9}" presName="sibTrans" presStyleCnt="0"/>
      <dgm:spPr/>
    </dgm:pt>
    <dgm:pt modelId="{B261AC5C-803C-3847-9971-5EC868C6E59C}" type="pres">
      <dgm:prSet presAssocID="{929C85F4-1BFA-F848-A0A4-26369DD01DDD}" presName="textNode" presStyleLbl="node1" presStyleIdx="2" presStyleCnt="3" custLinFactNeighborX="19309">
        <dgm:presLayoutVars>
          <dgm:bulletEnabled val="1"/>
        </dgm:presLayoutVars>
      </dgm:prSet>
      <dgm:spPr/>
      <dgm:t>
        <a:bodyPr/>
        <a:lstStyle/>
        <a:p>
          <a:endParaRPr lang="en-CA"/>
        </a:p>
      </dgm:t>
    </dgm:pt>
  </dgm:ptLst>
  <dgm:cxnLst>
    <dgm:cxn modelId="{D190545D-29DF-1C49-B07F-A28EEFC78F1E}" srcId="{FD9886D2-A703-2A45-9263-457BA9563F6D}" destId="{929C85F4-1BFA-F848-A0A4-26369DD01DDD}" srcOrd="2" destOrd="0" parTransId="{75B7D7E0-B218-1E4C-9ED3-ADD3E4ABE319}" sibTransId="{0195A3FA-70AF-FD44-A9F3-CC6D2AA2C794}"/>
    <dgm:cxn modelId="{40C39F09-962B-D747-BDFA-6187B40B3311}" type="presOf" srcId="{9FD5ECAB-F7B0-6C45-A39E-35A55B15BF36}" destId="{3AF2CA8F-DD4C-274F-88EF-92A203563FE3}" srcOrd="0" destOrd="0" presId="urn:microsoft.com/office/officeart/2005/8/layout/hProcess9"/>
    <dgm:cxn modelId="{493E01DA-0280-F841-B40A-30693DB03761}" srcId="{FD9886D2-A703-2A45-9263-457BA9563F6D}" destId="{296F073B-8C93-1F48-8A7D-8AA141916D83}" srcOrd="0" destOrd="0" parTransId="{E1BD10D1-CCC8-6648-B4FA-DC79950D37CE}" sibTransId="{A8706C57-E20A-0841-94E7-5C2B4753DC88}"/>
    <dgm:cxn modelId="{9C0CF9CF-8E3E-1046-9CA8-5BCE2F266CD6}" type="presOf" srcId="{929C85F4-1BFA-F848-A0A4-26369DD01DDD}" destId="{B261AC5C-803C-3847-9971-5EC868C6E59C}" srcOrd="0" destOrd="0" presId="urn:microsoft.com/office/officeart/2005/8/layout/hProcess9"/>
    <dgm:cxn modelId="{2D309A83-1326-9B4C-8A39-93012B78D6D3}" srcId="{FD9886D2-A703-2A45-9263-457BA9563F6D}" destId="{9FD5ECAB-F7B0-6C45-A39E-35A55B15BF36}" srcOrd="1" destOrd="0" parTransId="{043E12AE-9D34-E246-AA9E-00B1032CDBC0}" sibTransId="{79DF2EF8-B626-0549-BA46-2070C24B3CB9}"/>
    <dgm:cxn modelId="{EBF9FE32-9F86-D54A-BA49-5D61699319C2}" type="presOf" srcId="{296F073B-8C93-1F48-8A7D-8AA141916D83}" destId="{2DC8FD90-2A4F-F144-A889-91F27FC8CBAE}" srcOrd="0" destOrd="0" presId="urn:microsoft.com/office/officeart/2005/8/layout/hProcess9"/>
    <dgm:cxn modelId="{5E5A9D9D-A48A-D741-8F20-440BDD721835}" type="presOf" srcId="{FD9886D2-A703-2A45-9263-457BA9563F6D}" destId="{4709F1A3-C40A-164D-AA64-8F82EAD04622}" srcOrd="0" destOrd="0" presId="urn:microsoft.com/office/officeart/2005/8/layout/hProcess9"/>
    <dgm:cxn modelId="{8F7ED6C4-E490-024A-87DE-79ADEA482557}" type="presParOf" srcId="{4709F1A3-C40A-164D-AA64-8F82EAD04622}" destId="{7D9AD8E3-A66C-E54E-9005-CF0EBEBD1A8A}" srcOrd="0" destOrd="0" presId="urn:microsoft.com/office/officeart/2005/8/layout/hProcess9"/>
    <dgm:cxn modelId="{F744E8D3-2E84-6640-8D42-EB1C09329F16}" type="presParOf" srcId="{4709F1A3-C40A-164D-AA64-8F82EAD04622}" destId="{BBD71AC3-25B3-804C-B04A-B38B2E0C455F}" srcOrd="1" destOrd="0" presId="urn:microsoft.com/office/officeart/2005/8/layout/hProcess9"/>
    <dgm:cxn modelId="{A7B40951-07F5-DF45-A52B-F508D6EBAB6B}" type="presParOf" srcId="{BBD71AC3-25B3-804C-B04A-B38B2E0C455F}" destId="{2DC8FD90-2A4F-F144-A889-91F27FC8CBAE}" srcOrd="0" destOrd="0" presId="urn:microsoft.com/office/officeart/2005/8/layout/hProcess9"/>
    <dgm:cxn modelId="{5F9A1D42-90A4-CE43-87D3-21916CDCC567}" type="presParOf" srcId="{BBD71AC3-25B3-804C-B04A-B38B2E0C455F}" destId="{E60AA571-D19D-0640-B20D-2E8FA722707D}" srcOrd="1" destOrd="0" presId="urn:microsoft.com/office/officeart/2005/8/layout/hProcess9"/>
    <dgm:cxn modelId="{3B697DAE-0C20-2840-BE7E-F9A9FAB45087}" type="presParOf" srcId="{BBD71AC3-25B3-804C-B04A-B38B2E0C455F}" destId="{3AF2CA8F-DD4C-274F-88EF-92A203563FE3}" srcOrd="2" destOrd="0" presId="urn:microsoft.com/office/officeart/2005/8/layout/hProcess9"/>
    <dgm:cxn modelId="{2B6BDF74-9E7F-7549-BE8D-0C29264C1581}" type="presParOf" srcId="{BBD71AC3-25B3-804C-B04A-B38B2E0C455F}" destId="{CF0F9766-6032-934A-A768-61AFB9FC2BBD}" srcOrd="3" destOrd="0" presId="urn:microsoft.com/office/officeart/2005/8/layout/hProcess9"/>
    <dgm:cxn modelId="{D962A4CC-62B5-3D4A-86B0-A729620362CA}" type="presParOf" srcId="{BBD71AC3-25B3-804C-B04A-B38B2E0C455F}" destId="{B261AC5C-803C-3847-9971-5EC868C6E59C}"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6F49632-8826-DE47-ACF4-0AC16BBA6B56}" type="doc">
      <dgm:prSet loTypeId="urn:microsoft.com/office/officeart/2005/8/layout/arrow3" loCatId="" qsTypeId="urn:microsoft.com/office/officeart/2005/8/quickstyle/simple4" qsCatId="simple" csTypeId="urn:microsoft.com/office/officeart/2005/8/colors/accent1_2" csCatId="accent1" phldr="1"/>
      <dgm:spPr/>
      <dgm:t>
        <a:bodyPr/>
        <a:lstStyle/>
        <a:p>
          <a:endParaRPr lang="en-US"/>
        </a:p>
      </dgm:t>
    </dgm:pt>
    <dgm:pt modelId="{87707D74-8E22-ED4F-AB1B-CE64D8B49CF8}">
      <dgm:prSet phldrT="[Text]"/>
      <dgm:spPr/>
      <dgm:t>
        <a:bodyPr/>
        <a:lstStyle/>
        <a:p>
          <a:r>
            <a:rPr lang="en-US" b="1" dirty="0">
              <a:solidFill>
                <a:srgbClr val="003152"/>
              </a:solidFill>
            </a:rPr>
            <a:t>Réduction du risque absolu</a:t>
          </a:r>
          <a:endParaRPr lang="fr-CA" b="1" dirty="0">
            <a:solidFill>
              <a:srgbClr val="003152"/>
            </a:solidFill>
          </a:endParaRPr>
        </a:p>
      </dgm:t>
    </dgm:pt>
    <dgm:pt modelId="{3DAA7076-32FC-944A-9DBF-D4FFED52E221}" type="parTrans" cxnId="{80B3932D-FBAC-1B4F-8B17-30910AF61890}">
      <dgm:prSet/>
      <dgm:spPr/>
      <dgm:t>
        <a:bodyPr/>
        <a:lstStyle/>
        <a:p>
          <a:endParaRPr lang="en-US"/>
        </a:p>
      </dgm:t>
    </dgm:pt>
    <dgm:pt modelId="{41A3C0F0-EAC1-7444-B397-CD7FAC8B94EF}" type="sibTrans" cxnId="{80B3932D-FBAC-1B4F-8B17-30910AF61890}">
      <dgm:prSet/>
      <dgm:spPr/>
      <dgm:t>
        <a:bodyPr/>
        <a:lstStyle/>
        <a:p>
          <a:endParaRPr lang="en-US"/>
        </a:p>
      </dgm:t>
    </dgm:pt>
    <dgm:pt modelId="{833B75C8-3388-8C42-ACB5-A003E524150C}">
      <dgm:prSet phldrT="[Text]"/>
      <dgm:spPr/>
      <dgm:t>
        <a:bodyPr/>
        <a:lstStyle/>
        <a:p>
          <a:r>
            <a:rPr lang="en-US" b="1" dirty="0">
              <a:solidFill>
                <a:srgbClr val="003152"/>
              </a:solidFill>
            </a:rPr>
            <a:t>Réduction du risque relatif</a:t>
          </a:r>
          <a:endParaRPr lang="fr-CA" b="1" dirty="0">
            <a:solidFill>
              <a:srgbClr val="003152"/>
            </a:solidFill>
          </a:endParaRPr>
        </a:p>
      </dgm:t>
    </dgm:pt>
    <dgm:pt modelId="{1CD8F349-CD31-1240-89C5-E2C9A4187F99}" type="parTrans" cxnId="{BA7F2FD6-2398-5847-8A7A-EFA0C30E6E81}">
      <dgm:prSet/>
      <dgm:spPr/>
      <dgm:t>
        <a:bodyPr/>
        <a:lstStyle/>
        <a:p>
          <a:endParaRPr lang="en-US"/>
        </a:p>
      </dgm:t>
    </dgm:pt>
    <dgm:pt modelId="{DEB1A168-451E-2643-A29F-B1BB817FF369}" type="sibTrans" cxnId="{BA7F2FD6-2398-5847-8A7A-EFA0C30E6E81}">
      <dgm:prSet/>
      <dgm:spPr/>
      <dgm:t>
        <a:bodyPr/>
        <a:lstStyle/>
        <a:p>
          <a:endParaRPr lang="en-US"/>
        </a:p>
      </dgm:t>
    </dgm:pt>
    <dgm:pt modelId="{7A32A713-DB81-BD47-9ACD-F81EBED52BAC}" type="pres">
      <dgm:prSet presAssocID="{F6F49632-8826-DE47-ACF4-0AC16BBA6B56}" presName="compositeShape" presStyleCnt="0">
        <dgm:presLayoutVars>
          <dgm:chMax val="2"/>
          <dgm:dir/>
          <dgm:resizeHandles val="exact"/>
        </dgm:presLayoutVars>
      </dgm:prSet>
      <dgm:spPr/>
      <dgm:t>
        <a:bodyPr/>
        <a:lstStyle/>
        <a:p>
          <a:endParaRPr lang="en-CA"/>
        </a:p>
      </dgm:t>
    </dgm:pt>
    <dgm:pt modelId="{D8643430-58D7-6247-8678-F9DD8CFA39B2}" type="pres">
      <dgm:prSet presAssocID="{F6F49632-8826-DE47-ACF4-0AC16BBA6B56}" presName="divider" presStyleLbl="fgShp" presStyleIdx="0" presStyleCnt="1"/>
      <dgm:spPr>
        <a:solidFill>
          <a:srgbClr val="003152"/>
        </a:solidFill>
      </dgm:spPr>
      <dgm:t>
        <a:bodyPr/>
        <a:lstStyle/>
        <a:p>
          <a:endParaRPr lang="en-US"/>
        </a:p>
      </dgm:t>
    </dgm:pt>
    <dgm:pt modelId="{3B26447F-43C4-8348-A4CC-B7983E0FC4DF}" type="pres">
      <dgm:prSet presAssocID="{87707D74-8E22-ED4F-AB1B-CE64D8B49CF8}" presName="downArrow" presStyleLbl="node1" presStyleIdx="0" presStyleCnt="2" custAng="5400000"/>
      <dgm:spPr>
        <a:solidFill>
          <a:srgbClr val="C3D500"/>
        </a:solidFill>
      </dgm:spPr>
      <dgm:t>
        <a:bodyPr/>
        <a:lstStyle/>
        <a:p>
          <a:endParaRPr lang="en-US"/>
        </a:p>
      </dgm:t>
    </dgm:pt>
    <dgm:pt modelId="{6A60DD7A-8480-9A40-B4F9-41828A194342}" type="pres">
      <dgm:prSet presAssocID="{87707D74-8E22-ED4F-AB1B-CE64D8B49CF8}" presName="downArrowText" presStyleLbl="revTx" presStyleIdx="0" presStyleCnt="2">
        <dgm:presLayoutVars>
          <dgm:bulletEnabled val="1"/>
        </dgm:presLayoutVars>
      </dgm:prSet>
      <dgm:spPr/>
      <dgm:t>
        <a:bodyPr/>
        <a:lstStyle/>
        <a:p>
          <a:endParaRPr lang="en-CA"/>
        </a:p>
      </dgm:t>
    </dgm:pt>
    <dgm:pt modelId="{7297C5BA-C523-F04A-BDF3-1E6D309B73C7}" type="pres">
      <dgm:prSet presAssocID="{833B75C8-3388-8C42-ACB5-A003E524150C}" presName="upArrow" presStyleLbl="node1" presStyleIdx="1" presStyleCnt="2" custAng="5400000"/>
      <dgm:spPr>
        <a:solidFill>
          <a:srgbClr val="C3D500"/>
        </a:solidFill>
      </dgm:spPr>
      <dgm:t>
        <a:bodyPr/>
        <a:lstStyle/>
        <a:p>
          <a:endParaRPr lang="en-US"/>
        </a:p>
      </dgm:t>
    </dgm:pt>
    <dgm:pt modelId="{5DD248CC-793F-9345-8E3A-56842DCBA3CC}" type="pres">
      <dgm:prSet presAssocID="{833B75C8-3388-8C42-ACB5-A003E524150C}" presName="upArrowText" presStyleLbl="revTx" presStyleIdx="1" presStyleCnt="2">
        <dgm:presLayoutVars>
          <dgm:bulletEnabled val="1"/>
        </dgm:presLayoutVars>
      </dgm:prSet>
      <dgm:spPr/>
      <dgm:t>
        <a:bodyPr/>
        <a:lstStyle/>
        <a:p>
          <a:endParaRPr lang="en-CA"/>
        </a:p>
      </dgm:t>
    </dgm:pt>
  </dgm:ptLst>
  <dgm:cxnLst>
    <dgm:cxn modelId="{17E6DF74-ECEB-EB47-9DD8-055DA7DD94FA}" type="presOf" srcId="{833B75C8-3388-8C42-ACB5-A003E524150C}" destId="{5DD248CC-793F-9345-8E3A-56842DCBA3CC}" srcOrd="0" destOrd="0" presId="urn:microsoft.com/office/officeart/2005/8/layout/arrow3"/>
    <dgm:cxn modelId="{7AE65017-8D8D-7A41-86BA-A02328C43008}" type="presOf" srcId="{87707D74-8E22-ED4F-AB1B-CE64D8B49CF8}" destId="{6A60DD7A-8480-9A40-B4F9-41828A194342}" srcOrd="0" destOrd="0" presId="urn:microsoft.com/office/officeart/2005/8/layout/arrow3"/>
    <dgm:cxn modelId="{BA7F2FD6-2398-5847-8A7A-EFA0C30E6E81}" srcId="{F6F49632-8826-DE47-ACF4-0AC16BBA6B56}" destId="{833B75C8-3388-8C42-ACB5-A003E524150C}" srcOrd="1" destOrd="0" parTransId="{1CD8F349-CD31-1240-89C5-E2C9A4187F99}" sibTransId="{DEB1A168-451E-2643-A29F-B1BB817FF369}"/>
    <dgm:cxn modelId="{80B3932D-FBAC-1B4F-8B17-30910AF61890}" srcId="{F6F49632-8826-DE47-ACF4-0AC16BBA6B56}" destId="{87707D74-8E22-ED4F-AB1B-CE64D8B49CF8}" srcOrd="0" destOrd="0" parTransId="{3DAA7076-32FC-944A-9DBF-D4FFED52E221}" sibTransId="{41A3C0F0-EAC1-7444-B397-CD7FAC8B94EF}"/>
    <dgm:cxn modelId="{AFF14EFF-53BD-3F4C-8A7B-958E4E0E5EB6}" type="presOf" srcId="{F6F49632-8826-DE47-ACF4-0AC16BBA6B56}" destId="{7A32A713-DB81-BD47-9ACD-F81EBED52BAC}" srcOrd="0" destOrd="0" presId="urn:microsoft.com/office/officeart/2005/8/layout/arrow3"/>
    <dgm:cxn modelId="{70EA654B-A3D4-A346-814A-416C8E83656C}" type="presParOf" srcId="{7A32A713-DB81-BD47-9ACD-F81EBED52BAC}" destId="{D8643430-58D7-6247-8678-F9DD8CFA39B2}" srcOrd="0" destOrd="0" presId="urn:microsoft.com/office/officeart/2005/8/layout/arrow3"/>
    <dgm:cxn modelId="{66401446-94CE-354C-BEBC-1005471BD788}" type="presParOf" srcId="{7A32A713-DB81-BD47-9ACD-F81EBED52BAC}" destId="{3B26447F-43C4-8348-A4CC-B7983E0FC4DF}" srcOrd="1" destOrd="0" presId="urn:microsoft.com/office/officeart/2005/8/layout/arrow3"/>
    <dgm:cxn modelId="{081F631A-345A-7E4A-AD72-B5B2E9908183}" type="presParOf" srcId="{7A32A713-DB81-BD47-9ACD-F81EBED52BAC}" destId="{6A60DD7A-8480-9A40-B4F9-41828A194342}" srcOrd="2" destOrd="0" presId="urn:microsoft.com/office/officeart/2005/8/layout/arrow3"/>
    <dgm:cxn modelId="{3EB99AB5-B5BC-3949-B83C-E281D56E06C0}" type="presParOf" srcId="{7A32A713-DB81-BD47-9ACD-F81EBED52BAC}" destId="{7297C5BA-C523-F04A-BDF3-1E6D309B73C7}" srcOrd="3" destOrd="0" presId="urn:microsoft.com/office/officeart/2005/8/layout/arrow3"/>
    <dgm:cxn modelId="{8E26B7C4-FEB0-7549-A470-4DB69F2435D6}" type="presParOf" srcId="{7A32A713-DB81-BD47-9ACD-F81EBED52BAC}" destId="{5DD248CC-793F-9345-8E3A-56842DCBA3CC}" srcOrd="4" destOrd="0" presId="urn:microsoft.com/office/officeart/2005/8/layout/arrow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47BD00-7948-DB4D-9B44-CFE5E48283A9}" type="doc">
      <dgm:prSet loTypeId="urn:microsoft.com/office/officeart/2005/8/layout/venn1" loCatId="" qsTypeId="urn:microsoft.com/office/officeart/2005/8/quickstyle/simple4" qsCatId="simple" csTypeId="urn:microsoft.com/office/officeart/2005/8/colors/accent1_2" csCatId="accent1" phldr="1"/>
      <dgm:spPr/>
    </dgm:pt>
    <dgm:pt modelId="{A5DB2F3F-8D66-C642-84C1-4A06E12C7174}">
      <dgm:prSet phldrT="[Text]" custT="1"/>
      <dgm:spPr>
        <a:solidFill>
          <a:srgbClr val="557FA6"/>
        </a:solidFill>
      </dgm:spPr>
      <dgm:t>
        <a:bodyPr/>
        <a:lstStyle/>
        <a:p>
          <a:r>
            <a:rPr sz="2500" dirty="0">
              <a:latin typeface="Verdana" panose="020B0604030504040204" pitchFamily="34" charset="0"/>
              <a:ea typeface="Verdana" panose="020B0604030504040204" pitchFamily="34" charset="0"/>
              <a:cs typeface="Verdana" panose="020B0604030504040204" pitchFamily="34" charset="0"/>
            </a:rPr>
            <a:t>Expertise </a:t>
          </a:r>
          <a:r>
            <a:rPr sz="2500" dirty="0" err="1">
              <a:latin typeface="Verdana" panose="020B0604030504040204" pitchFamily="34" charset="0"/>
              <a:ea typeface="Verdana" panose="020B0604030504040204" pitchFamily="34" charset="0"/>
              <a:cs typeface="Verdana" panose="020B0604030504040204" pitchFamily="34" charset="0"/>
            </a:rPr>
            <a:t>clinique</a:t>
          </a:r>
          <a:endParaRPr sz="2500" dirty="0">
            <a:latin typeface="Verdana" panose="020B0604030504040204" pitchFamily="34" charset="0"/>
            <a:ea typeface="Verdana" panose="020B0604030504040204" pitchFamily="34" charset="0"/>
            <a:cs typeface="Verdana" panose="020B0604030504040204" pitchFamily="34" charset="0"/>
          </a:endParaRPr>
        </a:p>
      </dgm:t>
    </dgm:pt>
    <dgm:pt modelId="{52596F37-4575-1342-B5CE-D1DAB34B9D2B}" type="parTrans" cxnId="{A0E44AE2-6671-8B46-8B6A-0DA73142589C}">
      <dgm:prSet/>
      <dgm:spPr/>
      <dgm:t>
        <a:bodyPr/>
        <a:lstStyle/>
        <a:p>
          <a:endParaRPr lang="en-US"/>
        </a:p>
      </dgm:t>
    </dgm:pt>
    <dgm:pt modelId="{48CA473C-E0E1-314E-AAD1-614151272E65}" type="sibTrans" cxnId="{A0E44AE2-6671-8B46-8B6A-0DA73142589C}">
      <dgm:prSet/>
      <dgm:spPr/>
      <dgm:t>
        <a:bodyPr/>
        <a:lstStyle/>
        <a:p>
          <a:endParaRPr lang="en-US"/>
        </a:p>
      </dgm:t>
    </dgm:pt>
    <dgm:pt modelId="{92887F5B-A5C2-5343-A90F-B7E70E789DFD}">
      <dgm:prSet phldrT="[Text]" custT="1"/>
      <dgm:spPr>
        <a:solidFill>
          <a:srgbClr val="EF7521"/>
        </a:solidFill>
      </dgm:spPr>
      <dgm:t>
        <a:bodyPr/>
        <a:lstStyle/>
        <a:p>
          <a:pPr marL="139700" indent="38100"/>
          <a:r>
            <a:rPr sz="2500" dirty="0" err="1">
              <a:latin typeface="Verdana" panose="020B0604030504040204" pitchFamily="34" charset="0"/>
              <a:ea typeface="Verdana" panose="020B0604030504040204" pitchFamily="34" charset="0"/>
              <a:cs typeface="Verdana" panose="020B0604030504040204" pitchFamily="34" charset="0"/>
            </a:rPr>
            <a:t>Meilleures</a:t>
          </a:r>
          <a:r>
            <a:rPr sz="2500" dirty="0">
              <a:latin typeface="Verdana" panose="020B0604030504040204" pitchFamily="34" charset="0"/>
              <a:ea typeface="Verdana" panose="020B0604030504040204" pitchFamily="34" charset="0"/>
              <a:cs typeface="Verdana" panose="020B0604030504040204" pitchFamily="34" charset="0"/>
            </a:rPr>
            <a:t> </a:t>
          </a:r>
          <a:r>
            <a:rPr sz="2500" dirty="0" err="1">
              <a:latin typeface="Verdana" panose="020B0604030504040204" pitchFamily="34" charset="0"/>
              <a:ea typeface="Verdana" panose="020B0604030504040204" pitchFamily="34" charset="0"/>
              <a:cs typeface="Verdana" panose="020B0604030504040204" pitchFamily="34" charset="0"/>
            </a:rPr>
            <a:t>preuves</a:t>
          </a:r>
          <a:r>
            <a:rPr sz="2500" dirty="0">
              <a:latin typeface="Verdana" panose="020B0604030504040204" pitchFamily="34" charset="0"/>
              <a:ea typeface="Verdana" panose="020B0604030504040204" pitchFamily="34" charset="0"/>
              <a:cs typeface="Verdana" panose="020B0604030504040204" pitchFamily="34" charset="0"/>
            </a:rPr>
            <a:t> </a:t>
          </a:r>
          <a:r>
            <a:rPr sz="2500" dirty="0" err="1">
              <a:latin typeface="Verdana" panose="020B0604030504040204" pitchFamily="34" charset="0"/>
              <a:ea typeface="Verdana" panose="020B0604030504040204" pitchFamily="34" charset="0"/>
              <a:cs typeface="Verdana" panose="020B0604030504040204" pitchFamily="34" charset="0"/>
            </a:rPr>
            <a:t>disponibles</a:t>
          </a:r>
          <a:endParaRPr lang="fr-CA" sz="2500" dirty="0">
            <a:latin typeface="Verdana" panose="020B0604030504040204" pitchFamily="34" charset="0"/>
            <a:ea typeface="Verdana" panose="020B0604030504040204" pitchFamily="34" charset="0"/>
            <a:cs typeface="Verdana" panose="020B0604030504040204" pitchFamily="34" charset="0"/>
          </a:endParaRPr>
        </a:p>
      </dgm:t>
    </dgm:pt>
    <dgm:pt modelId="{90044AC8-A9CD-8E48-A32F-32F7377180EE}" type="parTrans" cxnId="{66ACD9D2-CE9F-E746-B25C-FD3293522B35}">
      <dgm:prSet/>
      <dgm:spPr/>
      <dgm:t>
        <a:bodyPr/>
        <a:lstStyle/>
        <a:p>
          <a:endParaRPr lang="en-US"/>
        </a:p>
      </dgm:t>
    </dgm:pt>
    <dgm:pt modelId="{BD04FFC9-F1BB-254E-9E20-7AEB64590DD9}" type="sibTrans" cxnId="{66ACD9D2-CE9F-E746-B25C-FD3293522B35}">
      <dgm:prSet/>
      <dgm:spPr/>
      <dgm:t>
        <a:bodyPr/>
        <a:lstStyle/>
        <a:p>
          <a:endParaRPr lang="en-US"/>
        </a:p>
      </dgm:t>
    </dgm:pt>
    <dgm:pt modelId="{7BAE928B-C9D1-D54F-843E-43AD824CE548}">
      <dgm:prSet phldrT="[Text]" custT="1"/>
      <dgm:spPr>
        <a:solidFill>
          <a:srgbClr val="C3D500"/>
        </a:solidFill>
      </dgm:spPr>
      <dgm:t>
        <a:bodyPr/>
        <a:lstStyle/>
        <a:p>
          <a:r>
            <a:rPr sz="2500" dirty="0" err="1" smtClean="0">
              <a:latin typeface="Verdana" panose="020B0604030504040204" pitchFamily="34" charset="0"/>
              <a:ea typeface="Verdana" panose="020B0604030504040204" pitchFamily="34" charset="0"/>
              <a:cs typeface="Verdana" panose="020B0604030504040204" pitchFamily="34" charset="0"/>
            </a:rPr>
            <a:t>Valeurs</a:t>
          </a:r>
          <a:r>
            <a:rPr sz="2500" dirty="0" smtClean="0">
              <a:latin typeface="Verdana" panose="020B0604030504040204" pitchFamily="34" charset="0"/>
              <a:ea typeface="Verdana" panose="020B0604030504040204" pitchFamily="34" charset="0"/>
              <a:cs typeface="Verdana" panose="020B0604030504040204" pitchFamily="34" charset="0"/>
            </a:rPr>
            <a:t> et </a:t>
          </a:r>
          <a:r>
            <a:rPr sz="2500" dirty="0" err="1" smtClean="0">
              <a:latin typeface="Verdana" panose="020B0604030504040204" pitchFamily="34" charset="0"/>
              <a:ea typeface="Verdana" panose="020B0604030504040204" pitchFamily="34" charset="0"/>
              <a:cs typeface="Verdana" panose="020B0604030504040204" pitchFamily="34" charset="0"/>
            </a:rPr>
            <a:t>attentes</a:t>
          </a:r>
          <a:r>
            <a:rPr sz="2500" dirty="0" smtClean="0">
              <a:latin typeface="Verdana" panose="020B0604030504040204" pitchFamily="34" charset="0"/>
              <a:ea typeface="Verdana" panose="020B0604030504040204" pitchFamily="34" charset="0"/>
              <a:cs typeface="Verdana" panose="020B0604030504040204" pitchFamily="34" charset="0"/>
            </a:rPr>
            <a:t> du patient</a:t>
          </a:r>
          <a:endParaRPr sz="2500" dirty="0">
            <a:latin typeface="Verdana" panose="020B0604030504040204" pitchFamily="34" charset="0"/>
            <a:ea typeface="Verdana" panose="020B0604030504040204" pitchFamily="34" charset="0"/>
            <a:cs typeface="Verdana" panose="020B0604030504040204" pitchFamily="34" charset="0"/>
          </a:endParaRPr>
        </a:p>
      </dgm:t>
    </dgm:pt>
    <dgm:pt modelId="{95D0C47B-5EFB-0444-973B-88D90CDB0EF8}" type="parTrans" cxnId="{B4F1FF88-2FAA-714E-BFDB-1E801FD62D9C}">
      <dgm:prSet/>
      <dgm:spPr/>
      <dgm:t>
        <a:bodyPr/>
        <a:lstStyle/>
        <a:p>
          <a:endParaRPr lang="en-US"/>
        </a:p>
      </dgm:t>
    </dgm:pt>
    <dgm:pt modelId="{0594ACE9-0035-0143-9CE6-FF415BD44FF7}" type="sibTrans" cxnId="{B4F1FF88-2FAA-714E-BFDB-1E801FD62D9C}">
      <dgm:prSet/>
      <dgm:spPr/>
      <dgm:t>
        <a:bodyPr/>
        <a:lstStyle/>
        <a:p>
          <a:endParaRPr lang="en-US"/>
        </a:p>
      </dgm:t>
    </dgm:pt>
    <dgm:pt modelId="{A9B47CF7-9968-4948-9FD9-6F49B51C986F}" type="pres">
      <dgm:prSet presAssocID="{DE47BD00-7948-DB4D-9B44-CFE5E48283A9}" presName="compositeShape" presStyleCnt="0">
        <dgm:presLayoutVars>
          <dgm:chMax val="7"/>
          <dgm:dir/>
          <dgm:resizeHandles val="exact"/>
        </dgm:presLayoutVars>
      </dgm:prSet>
      <dgm:spPr/>
    </dgm:pt>
    <dgm:pt modelId="{3A4CA821-043B-064A-BEE7-4DD478D44C04}" type="pres">
      <dgm:prSet presAssocID="{A5DB2F3F-8D66-C642-84C1-4A06E12C7174}" presName="circ1" presStyleLbl="vennNode1" presStyleIdx="0" presStyleCnt="3" custScaleX="115091" custScaleY="112451"/>
      <dgm:spPr/>
      <dgm:t>
        <a:bodyPr/>
        <a:lstStyle/>
        <a:p>
          <a:endParaRPr lang="en-CA"/>
        </a:p>
      </dgm:t>
    </dgm:pt>
    <dgm:pt modelId="{A78711E0-395B-E04C-9ACF-13AB84C20E6C}" type="pres">
      <dgm:prSet presAssocID="{A5DB2F3F-8D66-C642-84C1-4A06E12C7174}" presName="circ1Tx" presStyleLbl="revTx" presStyleIdx="0" presStyleCnt="0">
        <dgm:presLayoutVars>
          <dgm:chMax val="0"/>
          <dgm:chPref val="0"/>
          <dgm:bulletEnabled val="1"/>
        </dgm:presLayoutVars>
      </dgm:prSet>
      <dgm:spPr/>
      <dgm:t>
        <a:bodyPr/>
        <a:lstStyle/>
        <a:p>
          <a:endParaRPr lang="en-CA"/>
        </a:p>
      </dgm:t>
    </dgm:pt>
    <dgm:pt modelId="{D5D853AE-37D0-3142-8060-1A1E5B6F6F7D}" type="pres">
      <dgm:prSet presAssocID="{92887F5B-A5C2-5343-A90F-B7E70E789DFD}" presName="circ2" presStyleLbl="vennNode1" presStyleIdx="1" presStyleCnt="3" custScaleX="115091" custScaleY="112451"/>
      <dgm:spPr/>
      <dgm:t>
        <a:bodyPr/>
        <a:lstStyle/>
        <a:p>
          <a:endParaRPr lang="en-CA"/>
        </a:p>
      </dgm:t>
    </dgm:pt>
    <dgm:pt modelId="{6F60EF4F-2FB3-7A40-BD55-C9F464CE6F1E}" type="pres">
      <dgm:prSet presAssocID="{92887F5B-A5C2-5343-A90F-B7E70E789DFD}" presName="circ2Tx" presStyleLbl="revTx" presStyleIdx="0" presStyleCnt="0">
        <dgm:presLayoutVars>
          <dgm:chMax val="0"/>
          <dgm:chPref val="0"/>
          <dgm:bulletEnabled val="1"/>
        </dgm:presLayoutVars>
      </dgm:prSet>
      <dgm:spPr/>
      <dgm:t>
        <a:bodyPr/>
        <a:lstStyle/>
        <a:p>
          <a:endParaRPr lang="en-CA"/>
        </a:p>
      </dgm:t>
    </dgm:pt>
    <dgm:pt modelId="{904E2685-64F9-A342-AD42-57187ED21D85}" type="pres">
      <dgm:prSet presAssocID="{7BAE928B-C9D1-D54F-843E-43AD824CE548}" presName="circ3" presStyleLbl="vennNode1" presStyleIdx="2" presStyleCnt="3" custScaleX="115091" custScaleY="112451" custLinFactNeighborX="2130"/>
      <dgm:spPr/>
      <dgm:t>
        <a:bodyPr/>
        <a:lstStyle/>
        <a:p>
          <a:endParaRPr lang="en-CA"/>
        </a:p>
      </dgm:t>
    </dgm:pt>
    <dgm:pt modelId="{447DB573-DB14-F849-9799-5942DEE470FC}" type="pres">
      <dgm:prSet presAssocID="{7BAE928B-C9D1-D54F-843E-43AD824CE548}" presName="circ3Tx" presStyleLbl="revTx" presStyleIdx="0" presStyleCnt="0">
        <dgm:presLayoutVars>
          <dgm:chMax val="0"/>
          <dgm:chPref val="0"/>
          <dgm:bulletEnabled val="1"/>
        </dgm:presLayoutVars>
      </dgm:prSet>
      <dgm:spPr/>
      <dgm:t>
        <a:bodyPr/>
        <a:lstStyle/>
        <a:p>
          <a:endParaRPr lang="en-CA"/>
        </a:p>
      </dgm:t>
    </dgm:pt>
  </dgm:ptLst>
  <dgm:cxnLst>
    <dgm:cxn modelId="{F86563C1-76FE-B04D-8CA0-7C130A0CD75D}" type="presOf" srcId="{DE47BD00-7948-DB4D-9B44-CFE5E48283A9}" destId="{A9B47CF7-9968-4948-9FD9-6F49B51C986F}" srcOrd="0" destOrd="0" presId="urn:microsoft.com/office/officeart/2005/8/layout/venn1"/>
    <dgm:cxn modelId="{B4F1FF88-2FAA-714E-BFDB-1E801FD62D9C}" srcId="{DE47BD00-7948-DB4D-9B44-CFE5E48283A9}" destId="{7BAE928B-C9D1-D54F-843E-43AD824CE548}" srcOrd="2" destOrd="0" parTransId="{95D0C47B-5EFB-0444-973B-88D90CDB0EF8}" sibTransId="{0594ACE9-0035-0143-9CE6-FF415BD44FF7}"/>
    <dgm:cxn modelId="{A0E44AE2-6671-8B46-8B6A-0DA73142589C}" srcId="{DE47BD00-7948-DB4D-9B44-CFE5E48283A9}" destId="{A5DB2F3F-8D66-C642-84C1-4A06E12C7174}" srcOrd="0" destOrd="0" parTransId="{52596F37-4575-1342-B5CE-D1DAB34B9D2B}" sibTransId="{48CA473C-E0E1-314E-AAD1-614151272E65}"/>
    <dgm:cxn modelId="{7A440E0D-E13C-774A-8089-89DEE3B91F57}" type="presOf" srcId="{92887F5B-A5C2-5343-A90F-B7E70E789DFD}" destId="{6F60EF4F-2FB3-7A40-BD55-C9F464CE6F1E}" srcOrd="1" destOrd="0" presId="urn:microsoft.com/office/officeart/2005/8/layout/venn1"/>
    <dgm:cxn modelId="{C4D1B09E-CD85-1444-B676-22460FBC580B}" type="presOf" srcId="{7BAE928B-C9D1-D54F-843E-43AD824CE548}" destId="{447DB573-DB14-F849-9799-5942DEE470FC}" srcOrd="1" destOrd="0" presId="urn:microsoft.com/office/officeart/2005/8/layout/venn1"/>
    <dgm:cxn modelId="{AE41C223-59F6-5F4D-BB85-AC0CC0EEDCA2}" type="presOf" srcId="{A5DB2F3F-8D66-C642-84C1-4A06E12C7174}" destId="{A78711E0-395B-E04C-9ACF-13AB84C20E6C}" srcOrd="1" destOrd="0" presId="urn:microsoft.com/office/officeart/2005/8/layout/venn1"/>
    <dgm:cxn modelId="{58ADF912-4292-6C4F-BBB2-7306D16637C6}" type="presOf" srcId="{92887F5B-A5C2-5343-A90F-B7E70E789DFD}" destId="{D5D853AE-37D0-3142-8060-1A1E5B6F6F7D}" srcOrd="0" destOrd="0" presId="urn:microsoft.com/office/officeart/2005/8/layout/venn1"/>
    <dgm:cxn modelId="{7EB1897E-66EE-0746-804D-EBE9B1DB0B81}" type="presOf" srcId="{7BAE928B-C9D1-D54F-843E-43AD824CE548}" destId="{904E2685-64F9-A342-AD42-57187ED21D85}" srcOrd="0" destOrd="0" presId="urn:microsoft.com/office/officeart/2005/8/layout/venn1"/>
    <dgm:cxn modelId="{66ACD9D2-CE9F-E746-B25C-FD3293522B35}" srcId="{DE47BD00-7948-DB4D-9B44-CFE5E48283A9}" destId="{92887F5B-A5C2-5343-A90F-B7E70E789DFD}" srcOrd="1" destOrd="0" parTransId="{90044AC8-A9CD-8E48-A32F-32F7377180EE}" sibTransId="{BD04FFC9-F1BB-254E-9E20-7AEB64590DD9}"/>
    <dgm:cxn modelId="{78002A36-EB2E-9448-962A-966B3919BEDF}" type="presOf" srcId="{A5DB2F3F-8D66-C642-84C1-4A06E12C7174}" destId="{3A4CA821-043B-064A-BEE7-4DD478D44C04}" srcOrd="0" destOrd="0" presId="urn:microsoft.com/office/officeart/2005/8/layout/venn1"/>
    <dgm:cxn modelId="{2781F73F-E37F-3248-9C29-30FF0EB45295}" type="presParOf" srcId="{A9B47CF7-9968-4948-9FD9-6F49B51C986F}" destId="{3A4CA821-043B-064A-BEE7-4DD478D44C04}" srcOrd="0" destOrd="0" presId="urn:microsoft.com/office/officeart/2005/8/layout/venn1"/>
    <dgm:cxn modelId="{CBA4657B-E30A-9346-95D1-95A722EE8C20}" type="presParOf" srcId="{A9B47CF7-9968-4948-9FD9-6F49B51C986F}" destId="{A78711E0-395B-E04C-9ACF-13AB84C20E6C}" srcOrd="1" destOrd="0" presId="urn:microsoft.com/office/officeart/2005/8/layout/venn1"/>
    <dgm:cxn modelId="{29A715F2-DF7A-9040-B691-159E1CC30B4A}" type="presParOf" srcId="{A9B47CF7-9968-4948-9FD9-6F49B51C986F}" destId="{D5D853AE-37D0-3142-8060-1A1E5B6F6F7D}" srcOrd="2" destOrd="0" presId="urn:microsoft.com/office/officeart/2005/8/layout/venn1"/>
    <dgm:cxn modelId="{8FC3D6F6-67E2-0A44-98C2-223AAACA850D}" type="presParOf" srcId="{A9B47CF7-9968-4948-9FD9-6F49B51C986F}" destId="{6F60EF4F-2FB3-7A40-BD55-C9F464CE6F1E}" srcOrd="3" destOrd="0" presId="urn:microsoft.com/office/officeart/2005/8/layout/venn1"/>
    <dgm:cxn modelId="{765D241A-08B3-4A4E-9819-FECD20F79165}" type="presParOf" srcId="{A9B47CF7-9968-4948-9FD9-6F49B51C986F}" destId="{904E2685-64F9-A342-AD42-57187ED21D85}" srcOrd="4" destOrd="0" presId="urn:microsoft.com/office/officeart/2005/8/layout/venn1"/>
    <dgm:cxn modelId="{F0A6FB66-90FA-F745-820C-36D321E61DBF}" type="presParOf" srcId="{A9B47CF7-9968-4948-9FD9-6F49B51C986F}" destId="{447DB573-DB14-F849-9799-5942DEE470FC}" srcOrd="5"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9886D2-A703-2A45-9263-457BA9563F6D}" type="doc">
      <dgm:prSet loTypeId="urn:microsoft.com/office/officeart/2005/8/layout/hProcess9" loCatId="" qsTypeId="urn:microsoft.com/office/officeart/2005/8/quickstyle/simple4" qsCatId="simple" csTypeId="urn:microsoft.com/office/officeart/2005/8/colors/accent1_2" csCatId="accent1" phldr="1"/>
      <dgm:spPr/>
    </dgm:pt>
    <dgm:pt modelId="{296F073B-8C93-1F48-8A7D-8AA141916D83}">
      <dgm:prSet phldrT="[Text]"/>
      <dgm:spPr>
        <a:solidFill>
          <a:srgbClr val="EF7521"/>
        </a:solidFill>
      </dgm:spPr>
      <dgm:t>
        <a:bodyPr/>
        <a:lstStyle/>
        <a:p>
          <a:r>
            <a:t>Devrais-je demander cet examen?</a:t>
          </a:r>
        </a:p>
      </dgm:t>
    </dgm:pt>
    <dgm:pt modelId="{E1BD10D1-CCC8-6648-B4FA-DC79950D37CE}" type="parTrans" cxnId="{493E01DA-0280-F841-B40A-30693DB03761}">
      <dgm:prSet/>
      <dgm:spPr/>
      <dgm:t>
        <a:bodyPr/>
        <a:lstStyle/>
        <a:p>
          <a:endParaRPr lang="en-US"/>
        </a:p>
      </dgm:t>
    </dgm:pt>
    <dgm:pt modelId="{A8706C57-E20A-0841-94E7-5C2B4753DC88}" type="sibTrans" cxnId="{493E01DA-0280-F841-B40A-30693DB03761}">
      <dgm:prSet/>
      <dgm:spPr/>
      <dgm:t>
        <a:bodyPr/>
        <a:lstStyle/>
        <a:p>
          <a:endParaRPr lang="en-US"/>
        </a:p>
      </dgm:t>
    </dgm:pt>
    <dgm:pt modelId="{9FD5ECAB-F7B0-6C45-A39E-35A55B15BF36}">
      <dgm:prSet phldrT="[Text]"/>
      <dgm:spPr>
        <a:solidFill>
          <a:srgbClr val="557FA6"/>
        </a:solidFill>
      </dgm:spPr>
      <dgm:t>
        <a:bodyPr/>
        <a:lstStyle/>
        <a:p>
          <a:r>
            <a:t>Devrais-je prescrire ce traitement?</a:t>
          </a:r>
        </a:p>
      </dgm:t>
    </dgm:pt>
    <dgm:pt modelId="{043E12AE-9D34-E246-AA9E-00B1032CDBC0}" type="parTrans" cxnId="{2D309A83-1326-9B4C-8A39-93012B78D6D3}">
      <dgm:prSet/>
      <dgm:spPr/>
      <dgm:t>
        <a:bodyPr/>
        <a:lstStyle/>
        <a:p>
          <a:endParaRPr lang="en-US"/>
        </a:p>
      </dgm:t>
    </dgm:pt>
    <dgm:pt modelId="{79DF2EF8-B626-0549-BA46-2070C24B3CB9}" type="sibTrans" cxnId="{2D309A83-1326-9B4C-8A39-93012B78D6D3}">
      <dgm:prSet/>
      <dgm:spPr/>
      <dgm:t>
        <a:bodyPr/>
        <a:lstStyle/>
        <a:p>
          <a:endParaRPr lang="en-US"/>
        </a:p>
      </dgm:t>
    </dgm:pt>
    <dgm:pt modelId="{929C85F4-1BFA-F848-A0A4-26369DD01DDD}">
      <dgm:prSet phldrT="[Text]"/>
      <dgm:spPr>
        <a:solidFill>
          <a:srgbClr val="00C1DE"/>
        </a:solidFill>
      </dgm:spPr>
      <dgm:t>
        <a:bodyPr/>
        <a:lstStyle/>
        <a:p>
          <a:r>
            <a:t>Ai-je tenu compte du patient?</a:t>
          </a:r>
        </a:p>
      </dgm:t>
    </dgm:pt>
    <dgm:pt modelId="{75B7D7E0-B218-1E4C-9ED3-ADD3E4ABE319}" type="parTrans" cxnId="{D190545D-29DF-1C49-B07F-A28EEFC78F1E}">
      <dgm:prSet/>
      <dgm:spPr/>
      <dgm:t>
        <a:bodyPr/>
        <a:lstStyle/>
        <a:p>
          <a:endParaRPr lang="en-US"/>
        </a:p>
      </dgm:t>
    </dgm:pt>
    <dgm:pt modelId="{0195A3FA-70AF-FD44-A9F3-CC6D2AA2C794}" type="sibTrans" cxnId="{D190545D-29DF-1C49-B07F-A28EEFC78F1E}">
      <dgm:prSet/>
      <dgm:spPr/>
      <dgm:t>
        <a:bodyPr/>
        <a:lstStyle/>
        <a:p>
          <a:endParaRPr lang="en-US"/>
        </a:p>
      </dgm:t>
    </dgm:pt>
    <dgm:pt modelId="{4709F1A3-C40A-164D-AA64-8F82EAD04622}" type="pres">
      <dgm:prSet presAssocID="{FD9886D2-A703-2A45-9263-457BA9563F6D}" presName="CompostProcess" presStyleCnt="0">
        <dgm:presLayoutVars>
          <dgm:dir/>
          <dgm:resizeHandles val="exact"/>
        </dgm:presLayoutVars>
      </dgm:prSet>
      <dgm:spPr/>
    </dgm:pt>
    <dgm:pt modelId="{7D9AD8E3-A66C-E54E-9005-CF0EBEBD1A8A}" type="pres">
      <dgm:prSet presAssocID="{FD9886D2-A703-2A45-9263-457BA9563F6D}" presName="arrow" presStyleLbl="bgShp" presStyleIdx="0" presStyleCnt="1"/>
      <dgm:spPr>
        <a:solidFill>
          <a:srgbClr val="414F5C"/>
        </a:solidFill>
      </dgm:spPr>
    </dgm:pt>
    <dgm:pt modelId="{BBD71AC3-25B3-804C-B04A-B38B2E0C455F}" type="pres">
      <dgm:prSet presAssocID="{FD9886D2-A703-2A45-9263-457BA9563F6D}" presName="linearProcess" presStyleCnt="0"/>
      <dgm:spPr/>
    </dgm:pt>
    <dgm:pt modelId="{2DC8FD90-2A4F-F144-A889-91F27FC8CBAE}" type="pres">
      <dgm:prSet presAssocID="{296F073B-8C93-1F48-8A7D-8AA141916D83}" presName="textNode" presStyleLbl="node1" presStyleIdx="0" presStyleCnt="3" custLinFactNeighborX="-19309">
        <dgm:presLayoutVars>
          <dgm:bulletEnabled val="1"/>
        </dgm:presLayoutVars>
      </dgm:prSet>
      <dgm:spPr/>
      <dgm:t>
        <a:bodyPr/>
        <a:lstStyle/>
        <a:p>
          <a:endParaRPr lang="en-CA"/>
        </a:p>
      </dgm:t>
    </dgm:pt>
    <dgm:pt modelId="{E60AA571-D19D-0640-B20D-2E8FA722707D}" type="pres">
      <dgm:prSet presAssocID="{A8706C57-E20A-0841-94E7-5C2B4753DC88}" presName="sibTrans" presStyleCnt="0"/>
      <dgm:spPr/>
    </dgm:pt>
    <dgm:pt modelId="{3AF2CA8F-DD4C-274F-88EF-92A203563FE3}" type="pres">
      <dgm:prSet presAssocID="{9FD5ECAB-F7B0-6C45-A39E-35A55B15BF36}" presName="textNode" presStyleLbl="node1" presStyleIdx="1" presStyleCnt="3">
        <dgm:presLayoutVars>
          <dgm:bulletEnabled val="1"/>
        </dgm:presLayoutVars>
      </dgm:prSet>
      <dgm:spPr/>
      <dgm:t>
        <a:bodyPr/>
        <a:lstStyle/>
        <a:p>
          <a:endParaRPr lang="en-CA"/>
        </a:p>
      </dgm:t>
    </dgm:pt>
    <dgm:pt modelId="{CF0F9766-6032-934A-A768-61AFB9FC2BBD}" type="pres">
      <dgm:prSet presAssocID="{79DF2EF8-B626-0549-BA46-2070C24B3CB9}" presName="sibTrans" presStyleCnt="0"/>
      <dgm:spPr/>
    </dgm:pt>
    <dgm:pt modelId="{B261AC5C-803C-3847-9971-5EC868C6E59C}" type="pres">
      <dgm:prSet presAssocID="{929C85F4-1BFA-F848-A0A4-26369DD01DDD}" presName="textNode" presStyleLbl="node1" presStyleIdx="2" presStyleCnt="3" custLinFactNeighborX="19309">
        <dgm:presLayoutVars>
          <dgm:bulletEnabled val="1"/>
        </dgm:presLayoutVars>
      </dgm:prSet>
      <dgm:spPr/>
      <dgm:t>
        <a:bodyPr/>
        <a:lstStyle/>
        <a:p>
          <a:endParaRPr lang="en-CA"/>
        </a:p>
      </dgm:t>
    </dgm:pt>
  </dgm:ptLst>
  <dgm:cxnLst>
    <dgm:cxn modelId="{8CDE5F26-333B-4037-8217-C9D574CE821E}" type="presOf" srcId="{9FD5ECAB-F7B0-6C45-A39E-35A55B15BF36}" destId="{3AF2CA8F-DD4C-274F-88EF-92A203563FE3}" srcOrd="0" destOrd="0" presId="urn:microsoft.com/office/officeart/2005/8/layout/hProcess9"/>
    <dgm:cxn modelId="{EE698EE2-40D7-4EB8-B5B2-0B8587797CD3}" type="presOf" srcId="{FD9886D2-A703-2A45-9263-457BA9563F6D}" destId="{4709F1A3-C40A-164D-AA64-8F82EAD04622}" srcOrd="0" destOrd="0" presId="urn:microsoft.com/office/officeart/2005/8/layout/hProcess9"/>
    <dgm:cxn modelId="{493E01DA-0280-F841-B40A-30693DB03761}" srcId="{FD9886D2-A703-2A45-9263-457BA9563F6D}" destId="{296F073B-8C93-1F48-8A7D-8AA141916D83}" srcOrd="0" destOrd="0" parTransId="{E1BD10D1-CCC8-6648-B4FA-DC79950D37CE}" sibTransId="{A8706C57-E20A-0841-94E7-5C2B4753DC88}"/>
    <dgm:cxn modelId="{F35294FA-EC11-4B66-B7C5-2407FD5D0FC1}" type="presOf" srcId="{296F073B-8C93-1F48-8A7D-8AA141916D83}" destId="{2DC8FD90-2A4F-F144-A889-91F27FC8CBAE}" srcOrd="0" destOrd="0" presId="urn:microsoft.com/office/officeart/2005/8/layout/hProcess9"/>
    <dgm:cxn modelId="{ECCE4192-F479-41A2-81A7-C2D6FA53B1C9}" type="presOf" srcId="{929C85F4-1BFA-F848-A0A4-26369DD01DDD}" destId="{B261AC5C-803C-3847-9971-5EC868C6E59C}" srcOrd="0" destOrd="0" presId="urn:microsoft.com/office/officeart/2005/8/layout/hProcess9"/>
    <dgm:cxn modelId="{D190545D-29DF-1C49-B07F-A28EEFC78F1E}" srcId="{FD9886D2-A703-2A45-9263-457BA9563F6D}" destId="{929C85F4-1BFA-F848-A0A4-26369DD01DDD}" srcOrd="2" destOrd="0" parTransId="{75B7D7E0-B218-1E4C-9ED3-ADD3E4ABE319}" sibTransId="{0195A3FA-70AF-FD44-A9F3-CC6D2AA2C794}"/>
    <dgm:cxn modelId="{2D309A83-1326-9B4C-8A39-93012B78D6D3}" srcId="{FD9886D2-A703-2A45-9263-457BA9563F6D}" destId="{9FD5ECAB-F7B0-6C45-A39E-35A55B15BF36}" srcOrd="1" destOrd="0" parTransId="{043E12AE-9D34-E246-AA9E-00B1032CDBC0}" sibTransId="{79DF2EF8-B626-0549-BA46-2070C24B3CB9}"/>
    <dgm:cxn modelId="{041A32C4-C44E-4469-A84D-DC2EBD95CDA3}" type="presParOf" srcId="{4709F1A3-C40A-164D-AA64-8F82EAD04622}" destId="{7D9AD8E3-A66C-E54E-9005-CF0EBEBD1A8A}" srcOrd="0" destOrd="0" presId="urn:microsoft.com/office/officeart/2005/8/layout/hProcess9"/>
    <dgm:cxn modelId="{57733508-8E15-48A3-97EC-E3FDCC2CF3A5}" type="presParOf" srcId="{4709F1A3-C40A-164D-AA64-8F82EAD04622}" destId="{BBD71AC3-25B3-804C-B04A-B38B2E0C455F}" srcOrd="1" destOrd="0" presId="urn:microsoft.com/office/officeart/2005/8/layout/hProcess9"/>
    <dgm:cxn modelId="{2FBA2832-07BF-4F90-AD7C-21FA77346299}" type="presParOf" srcId="{BBD71AC3-25B3-804C-B04A-B38B2E0C455F}" destId="{2DC8FD90-2A4F-F144-A889-91F27FC8CBAE}" srcOrd="0" destOrd="0" presId="urn:microsoft.com/office/officeart/2005/8/layout/hProcess9"/>
    <dgm:cxn modelId="{16E08205-ED9C-44D8-B56B-4CAF56194E19}" type="presParOf" srcId="{BBD71AC3-25B3-804C-B04A-B38B2E0C455F}" destId="{E60AA571-D19D-0640-B20D-2E8FA722707D}" srcOrd="1" destOrd="0" presId="urn:microsoft.com/office/officeart/2005/8/layout/hProcess9"/>
    <dgm:cxn modelId="{28BD4235-35EB-419E-8C7D-BA7D2FD92543}" type="presParOf" srcId="{BBD71AC3-25B3-804C-B04A-B38B2E0C455F}" destId="{3AF2CA8F-DD4C-274F-88EF-92A203563FE3}" srcOrd="2" destOrd="0" presId="urn:microsoft.com/office/officeart/2005/8/layout/hProcess9"/>
    <dgm:cxn modelId="{7CF9AE6E-4E0C-447E-8F0D-1FF44DFEBA72}" type="presParOf" srcId="{BBD71AC3-25B3-804C-B04A-B38B2E0C455F}" destId="{CF0F9766-6032-934A-A768-61AFB9FC2BBD}" srcOrd="3" destOrd="0" presId="urn:microsoft.com/office/officeart/2005/8/layout/hProcess9"/>
    <dgm:cxn modelId="{D09D26EA-D658-4F73-95AF-99BEDF9149E8}" type="presParOf" srcId="{BBD71AC3-25B3-804C-B04A-B38B2E0C455F}" destId="{B261AC5C-803C-3847-9971-5EC868C6E59C}"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D9886D2-A703-2A45-9263-457BA9563F6D}" type="doc">
      <dgm:prSet loTypeId="urn:microsoft.com/office/officeart/2005/8/layout/hProcess9" loCatId="" qsTypeId="urn:microsoft.com/office/officeart/2005/8/quickstyle/simple4" qsCatId="simple" csTypeId="urn:microsoft.com/office/officeart/2005/8/colors/accent1_2" csCatId="accent1" phldr="1"/>
      <dgm:spPr/>
    </dgm:pt>
    <dgm:pt modelId="{296F073B-8C93-1F48-8A7D-8AA141916D83}">
      <dgm:prSet phldrT="[Text]"/>
      <dgm:spPr>
        <a:solidFill>
          <a:srgbClr val="EF7521"/>
        </a:solidFill>
      </dgm:spPr>
      <dgm:t>
        <a:bodyPr/>
        <a:lstStyle/>
        <a:p>
          <a:r>
            <a:t>Devrais-je demander cet examen?</a:t>
          </a:r>
        </a:p>
      </dgm:t>
    </dgm:pt>
    <dgm:pt modelId="{E1BD10D1-CCC8-6648-B4FA-DC79950D37CE}" type="parTrans" cxnId="{493E01DA-0280-F841-B40A-30693DB03761}">
      <dgm:prSet/>
      <dgm:spPr/>
      <dgm:t>
        <a:bodyPr/>
        <a:lstStyle/>
        <a:p>
          <a:endParaRPr lang="en-US"/>
        </a:p>
      </dgm:t>
    </dgm:pt>
    <dgm:pt modelId="{A8706C57-E20A-0841-94E7-5C2B4753DC88}" type="sibTrans" cxnId="{493E01DA-0280-F841-B40A-30693DB03761}">
      <dgm:prSet/>
      <dgm:spPr/>
      <dgm:t>
        <a:bodyPr/>
        <a:lstStyle/>
        <a:p>
          <a:endParaRPr lang="en-US"/>
        </a:p>
      </dgm:t>
    </dgm:pt>
    <dgm:pt modelId="{9FD5ECAB-F7B0-6C45-A39E-35A55B15BF36}">
      <dgm:prSet phldrT="[Text]"/>
      <dgm:spPr>
        <a:solidFill>
          <a:srgbClr val="557FA6"/>
        </a:solidFill>
      </dgm:spPr>
      <dgm:t>
        <a:bodyPr/>
        <a:lstStyle/>
        <a:p>
          <a:r>
            <a:t>Devrais-je prescrire ce traitement?</a:t>
          </a:r>
        </a:p>
      </dgm:t>
    </dgm:pt>
    <dgm:pt modelId="{043E12AE-9D34-E246-AA9E-00B1032CDBC0}" type="parTrans" cxnId="{2D309A83-1326-9B4C-8A39-93012B78D6D3}">
      <dgm:prSet/>
      <dgm:spPr/>
      <dgm:t>
        <a:bodyPr/>
        <a:lstStyle/>
        <a:p>
          <a:endParaRPr lang="en-US"/>
        </a:p>
      </dgm:t>
    </dgm:pt>
    <dgm:pt modelId="{79DF2EF8-B626-0549-BA46-2070C24B3CB9}" type="sibTrans" cxnId="{2D309A83-1326-9B4C-8A39-93012B78D6D3}">
      <dgm:prSet/>
      <dgm:spPr/>
      <dgm:t>
        <a:bodyPr/>
        <a:lstStyle/>
        <a:p>
          <a:endParaRPr lang="en-US"/>
        </a:p>
      </dgm:t>
    </dgm:pt>
    <dgm:pt modelId="{929C85F4-1BFA-F848-A0A4-26369DD01DDD}">
      <dgm:prSet phldrT="[Text]"/>
      <dgm:spPr>
        <a:solidFill>
          <a:srgbClr val="00C1DE"/>
        </a:solidFill>
      </dgm:spPr>
      <dgm:t>
        <a:bodyPr/>
        <a:lstStyle/>
        <a:p>
          <a:r>
            <a:t>Ai-je tenu compte du patient?</a:t>
          </a:r>
        </a:p>
      </dgm:t>
    </dgm:pt>
    <dgm:pt modelId="{75B7D7E0-B218-1E4C-9ED3-ADD3E4ABE319}" type="parTrans" cxnId="{D190545D-29DF-1C49-B07F-A28EEFC78F1E}">
      <dgm:prSet/>
      <dgm:spPr/>
      <dgm:t>
        <a:bodyPr/>
        <a:lstStyle/>
        <a:p>
          <a:endParaRPr lang="en-US"/>
        </a:p>
      </dgm:t>
    </dgm:pt>
    <dgm:pt modelId="{0195A3FA-70AF-FD44-A9F3-CC6D2AA2C794}" type="sibTrans" cxnId="{D190545D-29DF-1C49-B07F-A28EEFC78F1E}">
      <dgm:prSet/>
      <dgm:spPr/>
      <dgm:t>
        <a:bodyPr/>
        <a:lstStyle/>
        <a:p>
          <a:endParaRPr lang="en-US"/>
        </a:p>
      </dgm:t>
    </dgm:pt>
    <dgm:pt modelId="{4709F1A3-C40A-164D-AA64-8F82EAD04622}" type="pres">
      <dgm:prSet presAssocID="{FD9886D2-A703-2A45-9263-457BA9563F6D}" presName="CompostProcess" presStyleCnt="0">
        <dgm:presLayoutVars>
          <dgm:dir/>
          <dgm:resizeHandles val="exact"/>
        </dgm:presLayoutVars>
      </dgm:prSet>
      <dgm:spPr/>
    </dgm:pt>
    <dgm:pt modelId="{7D9AD8E3-A66C-E54E-9005-CF0EBEBD1A8A}" type="pres">
      <dgm:prSet presAssocID="{FD9886D2-A703-2A45-9263-457BA9563F6D}" presName="arrow" presStyleLbl="bgShp" presStyleIdx="0" presStyleCnt="1"/>
      <dgm:spPr>
        <a:solidFill>
          <a:srgbClr val="414F5C"/>
        </a:solidFill>
      </dgm:spPr>
      <dgm:t>
        <a:bodyPr/>
        <a:lstStyle/>
        <a:p>
          <a:endParaRPr lang="en-US"/>
        </a:p>
      </dgm:t>
    </dgm:pt>
    <dgm:pt modelId="{BBD71AC3-25B3-804C-B04A-B38B2E0C455F}" type="pres">
      <dgm:prSet presAssocID="{FD9886D2-A703-2A45-9263-457BA9563F6D}" presName="linearProcess" presStyleCnt="0"/>
      <dgm:spPr/>
    </dgm:pt>
    <dgm:pt modelId="{2DC8FD90-2A4F-F144-A889-91F27FC8CBAE}" type="pres">
      <dgm:prSet presAssocID="{296F073B-8C93-1F48-8A7D-8AA141916D83}" presName="textNode" presStyleLbl="node1" presStyleIdx="0" presStyleCnt="3" custLinFactNeighborX="-19309">
        <dgm:presLayoutVars>
          <dgm:bulletEnabled val="1"/>
        </dgm:presLayoutVars>
      </dgm:prSet>
      <dgm:spPr/>
      <dgm:t>
        <a:bodyPr/>
        <a:lstStyle/>
        <a:p>
          <a:endParaRPr lang="en-CA"/>
        </a:p>
      </dgm:t>
    </dgm:pt>
    <dgm:pt modelId="{E60AA571-D19D-0640-B20D-2E8FA722707D}" type="pres">
      <dgm:prSet presAssocID="{A8706C57-E20A-0841-94E7-5C2B4753DC88}" presName="sibTrans" presStyleCnt="0"/>
      <dgm:spPr/>
    </dgm:pt>
    <dgm:pt modelId="{3AF2CA8F-DD4C-274F-88EF-92A203563FE3}" type="pres">
      <dgm:prSet presAssocID="{9FD5ECAB-F7B0-6C45-A39E-35A55B15BF36}" presName="textNode" presStyleLbl="node1" presStyleIdx="1" presStyleCnt="3">
        <dgm:presLayoutVars>
          <dgm:bulletEnabled val="1"/>
        </dgm:presLayoutVars>
      </dgm:prSet>
      <dgm:spPr/>
      <dgm:t>
        <a:bodyPr/>
        <a:lstStyle/>
        <a:p>
          <a:endParaRPr lang="en-CA"/>
        </a:p>
      </dgm:t>
    </dgm:pt>
    <dgm:pt modelId="{CF0F9766-6032-934A-A768-61AFB9FC2BBD}" type="pres">
      <dgm:prSet presAssocID="{79DF2EF8-B626-0549-BA46-2070C24B3CB9}" presName="sibTrans" presStyleCnt="0"/>
      <dgm:spPr/>
    </dgm:pt>
    <dgm:pt modelId="{B261AC5C-803C-3847-9971-5EC868C6E59C}" type="pres">
      <dgm:prSet presAssocID="{929C85F4-1BFA-F848-A0A4-26369DD01DDD}" presName="textNode" presStyleLbl="node1" presStyleIdx="2" presStyleCnt="3" custLinFactNeighborX="19309">
        <dgm:presLayoutVars>
          <dgm:bulletEnabled val="1"/>
        </dgm:presLayoutVars>
      </dgm:prSet>
      <dgm:spPr/>
      <dgm:t>
        <a:bodyPr/>
        <a:lstStyle/>
        <a:p>
          <a:endParaRPr lang="en-CA"/>
        </a:p>
      </dgm:t>
    </dgm:pt>
  </dgm:ptLst>
  <dgm:cxnLst>
    <dgm:cxn modelId="{D190545D-29DF-1C49-B07F-A28EEFC78F1E}" srcId="{FD9886D2-A703-2A45-9263-457BA9563F6D}" destId="{929C85F4-1BFA-F848-A0A4-26369DD01DDD}" srcOrd="2" destOrd="0" parTransId="{75B7D7E0-B218-1E4C-9ED3-ADD3E4ABE319}" sibTransId="{0195A3FA-70AF-FD44-A9F3-CC6D2AA2C794}"/>
    <dgm:cxn modelId="{85DA23BA-AF03-4CC0-8F2F-1D4E62760CA0}" type="presOf" srcId="{FD9886D2-A703-2A45-9263-457BA9563F6D}" destId="{4709F1A3-C40A-164D-AA64-8F82EAD04622}" srcOrd="0" destOrd="0" presId="urn:microsoft.com/office/officeart/2005/8/layout/hProcess9"/>
    <dgm:cxn modelId="{357D1E38-5524-4C04-80FC-5B549805C8DD}" type="presOf" srcId="{9FD5ECAB-F7B0-6C45-A39E-35A55B15BF36}" destId="{3AF2CA8F-DD4C-274F-88EF-92A203563FE3}" srcOrd="0" destOrd="0" presId="urn:microsoft.com/office/officeart/2005/8/layout/hProcess9"/>
    <dgm:cxn modelId="{493E01DA-0280-F841-B40A-30693DB03761}" srcId="{FD9886D2-A703-2A45-9263-457BA9563F6D}" destId="{296F073B-8C93-1F48-8A7D-8AA141916D83}" srcOrd="0" destOrd="0" parTransId="{E1BD10D1-CCC8-6648-B4FA-DC79950D37CE}" sibTransId="{A8706C57-E20A-0841-94E7-5C2B4753DC88}"/>
    <dgm:cxn modelId="{FF0CAB83-EC17-4F84-A2D9-5DDBAFA1CF55}" type="presOf" srcId="{296F073B-8C93-1F48-8A7D-8AA141916D83}" destId="{2DC8FD90-2A4F-F144-A889-91F27FC8CBAE}" srcOrd="0" destOrd="0" presId="urn:microsoft.com/office/officeart/2005/8/layout/hProcess9"/>
    <dgm:cxn modelId="{2D309A83-1326-9B4C-8A39-93012B78D6D3}" srcId="{FD9886D2-A703-2A45-9263-457BA9563F6D}" destId="{9FD5ECAB-F7B0-6C45-A39E-35A55B15BF36}" srcOrd="1" destOrd="0" parTransId="{043E12AE-9D34-E246-AA9E-00B1032CDBC0}" sibTransId="{79DF2EF8-B626-0549-BA46-2070C24B3CB9}"/>
    <dgm:cxn modelId="{90F12F6A-3A0A-49D6-BB7E-FEFDC3AD95A6}" type="presOf" srcId="{929C85F4-1BFA-F848-A0A4-26369DD01DDD}" destId="{B261AC5C-803C-3847-9971-5EC868C6E59C}" srcOrd="0" destOrd="0" presId="urn:microsoft.com/office/officeart/2005/8/layout/hProcess9"/>
    <dgm:cxn modelId="{3CABFFE1-1857-49BE-AD30-D2991D64985B}" type="presParOf" srcId="{4709F1A3-C40A-164D-AA64-8F82EAD04622}" destId="{7D9AD8E3-A66C-E54E-9005-CF0EBEBD1A8A}" srcOrd="0" destOrd="0" presId="urn:microsoft.com/office/officeart/2005/8/layout/hProcess9"/>
    <dgm:cxn modelId="{379B2E7C-F700-4E97-8FA9-438208997153}" type="presParOf" srcId="{4709F1A3-C40A-164D-AA64-8F82EAD04622}" destId="{BBD71AC3-25B3-804C-B04A-B38B2E0C455F}" srcOrd="1" destOrd="0" presId="urn:microsoft.com/office/officeart/2005/8/layout/hProcess9"/>
    <dgm:cxn modelId="{1C002114-B43A-48D6-92D3-239372EE14AD}" type="presParOf" srcId="{BBD71AC3-25B3-804C-B04A-B38B2E0C455F}" destId="{2DC8FD90-2A4F-F144-A889-91F27FC8CBAE}" srcOrd="0" destOrd="0" presId="urn:microsoft.com/office/officeart/2005/8/layout/hProcess9"/>
    <dgm:cxn modelId="{0E397C65-0F7A-484C-8006-2A583851E597}" type="presParOf" srcId="{BBD71AC3-25B3-804C-B04A-B38B2E0C455F}" destId="{E60AA571-D19D-0640-B20D-2E8FA722707D}" srcOrd="1" destOrd="0" presId="urn:microsoft.com/office/officeart/2005/8/layout/hProcess9"/>
    <dgm:cxn modelId="{D9306AF1-5460-4EB1-9973-E7F07D5E5816}" type="presParOf" srcId="{BBD71AC3-25B3-804C-B04A-B38B2E0C455F}" destId="{3AF2CA8F-DD4C-274F-88EF-92A203563FE3}" srcOrd="2" destOrd="0" presId="urn:microsoft.com/office/officeart/2005/8/layout/hProcess9"/>
    <dgm:cxn modelId="{D425E636-C6A9-4693-878A-47A0DDF469C6}" type="presParOf" srcId="{BBD71AC3-25B3-804C-B04A-B38B2E0C455F}" destId="{CF0F9766-6032-934A-A768-61AFB9FC2BBD}" srcOrd="3" destOrd="0" presId="urn:microsoft.com/office/officeart/2005/8/layout/hProcess9"/>
    <dgm:cxn modelId="{B4C87737-6BED-43FD-8EC2-0EC713591F48}" type="presParOf" srcId="{BBD71AC3-25B3-804C-B04A-B38B2E0C455F}" destId="{B261AC5C-803C-3847-9971-5EC868C6E59C}" srcOrd="4"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AF552-AD2D-4352-ACA7-584727D8882F}">
      <dsp:nvSpPr>
        <dsp:cNvPr id="0" name=""/>
        <dsp:cNvSpPr/>
      </dsp:nvSpPr>
      <dsp:spPr>
        <a:xfrm>
          <a:off x="2587780" y="1300116"/>
          <a:ext cx="1800006" cy="1080004"/>
        </a:xfrm>
        <a:prstGeom prst="hexagon">
          <a:avLst>
            <a:gd name="adj" fmla="val 28570"/>
            <a:gd name="vf" fmla="val 115470"/>
          </a:avLst>
        </a:prstGeom>
        <a:solidFill>
          <a:srgbClr val="EF752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CA" sz="2000" b="1" kern="1200" dirty="0">
              <a:solidFill>
                <a:srgbClr val="002060"/>
              </a:solidFill>
              <a:latin typeface="Verdana" panose="020B0604030504040204" pitchFamily="34" charset="0"/>
            </a:rPr>
            <a:t>Qualité</a:t>
          </a:r>
        </a:p>
      </dsp:txBody>
      <dsp:txXfrm>
        <a:off x="2840633" y="1451828"/>
        <a:ext cx="1294300" cy="776580"/>
      </dsp:txXfrm>
    </dsp:sp>
    <dsp:sp modelId="{A7B6AFEB-21C8-4950-9521-1CF992126181}">
      <dsp:nvSpPr>
        <dsp:cNvPr id="0" name=""/>
        <dsp:cNvSpPr/>
      </dsp:nvSpPr>
      <dsp:spPr>
        <a:xfrm>
          <a:off x="3783928" y="501421"/>
          <a:ext cx="576737" cy="496935"/>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F49839-F780-46C0-8F90-48875AB6ECD3}">
      <dsp:nvSpPr>
        <dsp:cNvPr id="0" name=""/>
        <dsp:cNvSpPr/>
      </dsp:nvSpPr>
      <dsp:spPr>
        <a:xfrm>
          <a:off x="2572681" y="219620"/>
          <a:ext cx="1800000" cy="1079997"/>
        </a:xfrm>
        <a:prstGeom prst="hexagon">
          <a:avLst>
            <a:gd name="adj" fmla="val 28570"/>
            <a:gd name="vf" fmla="val 115470"/>
          </a:avLst>
        </a:prstGeom>
        <a:solidFill>
          <a:srgbClr val="0031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CA" sz="1800" kern="1200" dirty="0">
              <a:latin typeface="Verdana" panose="020B0604030504040204" pitchFamily="34" charset="0"/>
            </a:rPr>
            <a:t>Équité</a:t>
          </a:r>
        </a:p>
      </dsp:txBody>
      <dsp:txXfrm>
        <a:off x="2825533" y="371331"/>
        <a:ext cx="1294296" cy="776575"/>
      </dsp:txXfrm>
    </dsp:sp>
    <dsp:sp modelId="{171643EB-536B-45FD-814B-08F5905ED5B5}">
      <dsp:nvSpPr>
        <dsp:cNvPr id="0" name=""/>
        <dsp:cNvSpPr/>
      </dsp:nvSpPr>
      <dsp:spPr>
        <a:xfrm>
          <a:off x="4548461" y="1499008"/>
          <a:ext cx="576737" cy="496935"/>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CD6D16-77CD-4DE0-8893-1D1763DE91E7}">
      <dsp:nvSpPr>
        <dsp:cNvPr id="0" name=""/>
        <dsp:cNvSpPr/>
      </dsp:nvSpPr>
      <dsp:spPr>
        <a:xfrm>
          <a:off x="4086025" y="746259"/>
          <a:ext cx="1800000" cy="1079997"/>
        </a:xfrm>
        <a:prstGeom prst="hexagon">
          <a:avLst>
            <a:gd name="adj" fmla="val 28570"/>
            <a:gd name="vf" fmla="val 115470"/>
          </a:avLst>
        </a:prstGeom>
        <a:solidFill>
          <a:srgbClr val="414F5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CA" sz="1600" kern="1200" dirty="0">
              <a:latin typeface="Verdana" panose="020B0604030504040204" pitchFamily="34" charset="0"/>
            </a:rPr>
            <a:t>Opportunité</a:t>
          </a:r>
        </a:p>
      </dsp:txBody>
      <dsp:txXfrm>
        <a:off x="4338877" y="897970"/>
        <a:ext cx="1294296" cy="776575"/>
      </dsp:txXfrm>
    </dsp:sp>
    <dsp:sp modelId="{498D2DD0-1D9F-4928-AF15-BD2807DC13CF}">
      <dsp:nvSpPr>
        <dsp:cNvPr id="0" name=""/>
        <dsp:cNvSpPr/>
      </dsp:nvSpPr>
      <dsp:spPr>
        <a:xfrm>
          <a:off x="4080884" y="2547680"/>
          <a:ext cx="576737" cy="496935"/>
        </a:xfrm>
        <a:prstGeom prst="hexagon">
          <a:avLst>
            <a:gd name="adj" fmla="val 28900"/>
            <a:gd name="vf" fmla="val 115470"/>
          </a:avLst>
        </a:prstGeom>
        <a:solidFill>
          <a:schemeClr val="bg1"/>
        </a:solidFill>
        <a:ln>
          <a:noFill/>
        </a:ln>
        <a:effectLst/>
      </dsp:spPr>
      <dsp:style>
        <a:lnRef idx="0">
          <a:scrgbClr r="0" g="0" b="0"/>
        </a:lnRef>
        <a:fillRef idx="1">
          <a:scrgbClr r="0" g="0" b="0"/>
        </a:fillRef>
        <a:effectRef idx="0">
          <a:scrgbClr r="0" g="0" b="0"/>
        </a:effectRef>
        <a:fontRef idx="minor"/>
      </dsp:style>
    </dsp:sp>
    <dsp:sp modelId="{81DA9610-F98E-420F-8EF9-A2035BA8B5A1}">
      <dsp:nvSpPr>
        <dsp:cNvPr id="0" name=""/>
        <dsp:cNvSpPr/>
      </dsp:nvSpPr>
      <dsp:spPr>
        <a:xfrm>
          <a:off x="4090610" y="1838242"/>
          <a:ext cx="1800000" cy="1079997"/>
        </a:xfrm>
        <a:prstGeom prst="hexagon">
          <a:avLst>
            <a:gd name="adj" fmla="val 28570"/>
            <a:gd name="vf" fmla="val 115470"/>
          </a:avLst>
        </a:prstGeom>
        <a:solidFill>
          <a:srgbClr val="557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CA" sz="1800" kern="1200" dirty="0">
              <a:latin typeface="Verdana" panose="020B0604030504040204" pitchFamily="34" charset="0"/>
            </a:rPr>
            <a:t>Efficience</a:t>
          </a:r>
        </a:p>
      </dsp:txBody>
      <dsp:txXfrm>
        <a:off x="4343462" y="1989953"/>
        <a:ext cx="1294296" cy="776575"/>
      </dsp:txXfrm>
    </dsp:sp>
    <dsp:sp modelId="{935F73DE-1BF5-43DE-95BA-A383A3D42D29}">
      <dsp:nvSpPr>
        <dsp:cNvPr id="0" name=""/>
        <dsp:cNvSpPr/>
      </dsp:nvSpPr>
      <dsp:spPr>
        <a:xfrm>
          <a:off x="2921009" y="2656536"/>
          <a:ext cx="576737" cy="496935"/>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291D9D-64E5-4BEF-AAC0-4C5385148020}">
      <dsp:nvSpPr>
        <dsp:cNvPr id="0" name=""/>
        <dsp:cNvSpPr/>
      </dsp:nvSpPr>
      <dsp:spPr>
        <a:xfrm>
          <a:off x="2592348" y="2382089"/>
          <a:ext cx="1800000" cy="1079997"/>
        </a:xfrm>
        <a:prstGeom prst="hexagon">
          <a:avLst>
            <a:gd name="adj" fmla="val 28570"/>
            <a:gd name="vf" fmla="val 115470"/>
          </a:avLst>
        </a:prstGeom>
        <a:solidFill>
          <a:srgbClr val="BBC7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CA" sz="1800" kern="1200" dirty="0" smtClean="0">
              <a:latin typeface="Verdana" panose="020B0604030504040204" pitchFamily="34" charset="0"/>
            </a:rPr>
            <a:t>Efficacité</a:t>
          </a:r>
          <a:endParaRPr lang="fr-CA" sz="1800" kern="1200" dirty="0">
            <a:latin typeface="Verdana" panose="020B0604030504040204" pitchFamily="34" charset="0"/>
            <a:ea typeface="Verdana" panose="020B0604030504040204" pitchFamily="34" charset="0"/>
            <a:cs typeface="Verdana" panose="020B0604030504040204" pitchFamily="34" charset="0"/>
          </a:endParaRPr>
        </a:p>
      </dsp:txBody>
      <dsp:txXfrm>
        <a:off x="2845200" y="2533800"/>
        <a:ext cx="1294296" cy="776575"/>
      </dsp:txXfrm>
    </dsp:sp>
    <dsp:sp modelId="{1EFB9D98-3A10-4E4D-A21C-C60E9B05A8A6}">
      <dsp:nvSpPr>
        <dsp:cNvPr id="0" name=""/>
        <dsp:cNvSpPr/>
      </dsp:nvSpPr>
      <dsp:spPr>
        <a:xfrm>
          <a:off x="2092111" y="1727904"/>
          <a:ext cx="576737" cy="496935"/>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5C741645-F2D9-49D2-A48E-676FA1751C01}">
      <dsp:nvSpPr>
        <dsp:cNvPr id="0" name=""/>
        <dsp:cNvSpPr/>
      </dsp:nvSpPr>
      <dsp:spPr>
        <a:xfrm>
          <a:off x="1100540" y="1836539"/>
          <a:ext cx="1800000" cy="1079997"/>
        </a:xfrm>
        <a:prstGeom prst="hexagon">
          <a:avLst>
            <a:gd name="adj" fmla="val 28570"/>
            <a:gd name="vf" fmla="val 115470"/>
          </a:avLst>
        </a:prstGeom>
        <a:solidFill>
          <a:srgbClr val="998D5F"/>
        </a:solidFill>
        <a:ln w="12700" cap="flat" cmpd="sng" algn="ctr">
          <a:solidFill>
            <a:srgbClr val="D8DFE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CA" sz="1800" kern="1200" dirty="0">
              <a:latin typeface="Verdana" panose="020B0604030504040204" pitchFamily="34" charset="0"/>
            </a:rPr>
            <a:t>Accent sur le patient</a:t>
          </a:r>
          <a:endParaRPr lang="fr-CA" sz="1800" kern="1200" dirty="0">
            <a:latin typeface="Verdana" panose="020B0604030504040204" pitchFamily="34" charset="0"/>
            <a:ea typeface="Verdana" panose="020B0604030504040204" pitchFamily="34" charset="0"/>
            <a:cs typeface="Verdana" panose="020B0604030504040204" pitchFamily="34" charset="0"/>
          </a:endParaRPr>
        </a:p>
      </dsp:txBody>
      <dsp:txXfrm>
        <a:off x="1353392" y="1988250"/>
        <a:ext cx="1294296" cy="776575"/>
      </dsp:txXfrm>
    </dsp:sp>
    <dsp:sp modelId="{972E4866-1458-48ED-AD60-2B39477AF9CA}">
      <dsp:nvSpPr>
        <dsp:cNvPr id="0" name=""/>
        <dsp:cNvSpPr/>
      </dsp:nvSpPr>
      <dsp:spPr>
        <a:xfrm>
          <a:off x="1088214" y="756537"/>
          <a:ext cx="1800000" cy="1079997"/>
        </a:xfrm>
        <a:prstGeom prst="hexagon">
          <a:avLst>
            <a:gd name="adj" fmla="val 28570"/>
            <a:gd name="vf" fmla="val 115470"/>
          </a:avLst>
        </a:prstGeom>
        <a:solidFill>
          <a:srgbClr val="C8B3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CA" sz="1800" kern="1200" dirty="0">
              <a:latin typeface="Verdana" panose="020B0604030504040204" pitchFamily="34" charset="0"/>
            </a:rPr>
            <a:t>Sécurité</a:t>
          </a:r>
        </a:p>
      </dsp:txBody>
      <dsp:txXfrm>
        <a:off x="1341066" y="908248"/>
        <a:ext cx="1294296" cy="7765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3AE89-11E3-4F26-86E3-BABAA809A041}">
      <dsp:nvSpPr>
        <dsp:cNvPr id="0" name=""/>
        <dsp:cNvSpPr/>
      </dsp:nvSpPr>
      <dsp:spPr>
        <a:xfrm>
          <a:off x="2548401" y="1723446"/>
          <a:ext cx="1214111" cy="1214111"/>
        </a:xfrm>
        <a:prstGeom prst="ellipse">
          <a:avLst/>
        </a:prstGeom>
        <a:solidFill>
          <a:srgbClr val="00C1DE"/>
        </a:solidFill>
        <a:ln w="19050" cap="flat" cmpd="sng" algn="ctr">
          <a:solidFill>
            <a:srgbClr val="00315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CA" sz="2000" b="1" kern="1200" dirty="0">
              <a:solidFill>
                <a:srgbClr val="002060"/>
              </a:solidFill>
              <a:latin typeface="Verdana" panose="020B0604030504040204" pitchFamily="34" charset="0"/>
            </a:rPr>
            <a:t>Coût total</a:t>
          </a:r>
        </a:p>
      </dsp:txBody>
      <dsp:txXfrm>
        <a:off x="2726203" y="1901248"/>
        <a:ext cx="858507" cy="858507"/>
      </dsp:txXfrm>
    </dsp:sp>
    <dsp:sp modelId="{D288F496-C77D-42D8-B269-229567FD264C}">
      <dsp:nvSpPr>
        <dsp:cNvPr id="0" name=""/>
        <dsp:cNvSpPr/>
      </dsp:nvSpPr>
      <dsp:spPr>
        <a:xfrm rot="5400000">
          <a:off x="3021304" y="1271521"/>
          <a:ext cx="268306" cy="412797"/>
        </a:xfrm>
        <a:prstGeom prst="rightArrow">
          <a:avLst>
            <a:gd name="adj1" fmla="val 60000"/>
            <a:gd name="adj2" fmla="val 50000"/>
          </a:avLst>
        </a:prstGeom>
        <a:solidFill>
          <a:srgbClr val="557FA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CA" sz="1700" kern="1200"/>
        </a:p>
      </dsp:txBody>
      <dsp:txXfrm>
        <a:off x="3061550" y="1313834"/>
        <a:ext cx="187814" cy="247679"/>
      </dsp:txXfrm>
    </dsp:sp>
    <dsp:sp modelId="{3BB6DF4E-314A-46BE-A150-7439B7E67295}">
      <dsp:nvSpPr>
        <dsp:cNvPr id="0" name=""/>
        <dsp:cNvSpPr/>
      </dsp:nvSpPr>
      <dsp:spPr>
        <a:xfrm>
          <a:off x="2548401" y="3095"/>
          <a:ext cx="1214111" cy="1214111"/>
        </a:xfrm>
        <a:prstGeom prst="ellipse">
          <a:avLst/>
        </a:prstGeom>
        <a:solidFill>
          <a:srgbClr val="557F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kern="1200" dirty="0">
              <a:latin typeface="Verdana" panose="020B0604030504040204" pitchFamily="34" charset="0"/>
            </a:rPr>
            <a:t>Coûts directs pour les patients</a:t>
          </a:r>
        </a:p>
      </dsp:txBody>
      <dsp:txXfrm>
        <a:off x="2726203" y="180897"/>
        <a:ext cx="858507" cy="858507"/>
      </dsp:txXfrm>
    </dsp:sp>
    <dsp:sp modelId="{9A8F0A3A-05BE-4C43-ADFE-1D1B6046BF6F}">
      <dsp:nvSpPr>
        <dsp:cNvPr id="0" name=""/>
        <dsp:cNvSpPr/>
      </dsp:nvSpPr>
      <dsp:spPr>
        <a:xfrm rot="10761568">
          <a:off x="3869671" y="2114674"/>
          <a:ext cx="258281" cy="412797"/>
        </a:xfrm>
        <a:prstGeom prst="rightArrow">
          <a:avLst>
            <a:gd name="adj1" fmla="val 60000"/>
            <a:gd name="adj2" fmla="val 50000"/>
          </a:avLst>
        </a:prstGeom>
        <a:solidFill>
          <a:srgbClr val="414F5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CA" sz="1700" kern="1200"/>
        </a:p>
      </dsp:txBody>
      <dsp:txXfrm>
        <a:off x="3947153" y="2196800"/>
        <a:ext cx="180797" cy="247679"/>
      </dsp:txXfrm>
    </dsp:sp>
    <dsp:sp modelId="{105A948A-450D-42CA-9939-904E8D62D4DB}">
      <dsp:nvSpPr>
        <dsp:cNvPr id="0" name=""/>
        <dsp:cNvSpPr/>
      </dsp:nvSpPr>
      <dsp:spPr>
        <a:xfrm>
          <a:off x="4249731" y="1704425"/>
          <a:ext cx="1214111" cy="1214111"/>
        </a:xfrm>
        <a:prstGeom prst="ellipse">
          <a:avLst/>
        </a:prstGeom>
        <a:solidFill>
          <a:srgbClr val="414F5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CA" sz="1200" kern="1200" dirty="0">
              <a:latin typeface="Verdana" panose="020B0604030504040204" pitchFamily="34" charset="0"/>
            </a:rPr>
            <a:t>Coûts directs pour le système</a:t>
          </a:r>
        </a:p>
      </dsp:txBody>
      <dsp:txXfrm>
        <a:off x="4427533" y="1882227"/>
        <a:ext cx="858507" cy="858507"/>
      </dsp:txXfrm>
    </dsp:sp>
    <dsp:sp modelId="{3C513615-3F90-4458-82ED-5EE976635428}">
      <dsp:nvSpPr>
        <dsp:cNvPr id="0" name=""/>
        <dsp:cNvSpPr/>
      </dsp:nvSpPr>
      <dsp:spPr>
        <a:xfrm rot="16200000">
          <a:off x="3031385" y="2958234"/>
          <a:ext cx="248144" cy="412797"/>
        </a:xfrm>
        <a:prstGeom prst="rightArrow">
          <a:avLst>
            <a:gd name="adj1" fmla="val 60000"/>
            <a:gd name="adj2" fmla="val 50000"/>
          </a:avLst>
        </a:prstGeom>
        <a:solidFill>
          <a:srgbClr val="C8B38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CA" sz="1700" kern="1200"/>
        </a:p>
      </dsp:txBody>
      <dsp:txXfrm>
        <a:off x="3068607" y="3078015"/>
        <a:ext cx="173701" cy="247679"/>
      </dsp:txXfrm>
    </dsp:sp>
    <dsp:sp modelId="{F8520D4B-6DE9-4D13-BD41-07174CF38E6B}">
      <dsp:nvSpPr>
        <dsp:cNvPr id="0" name=""/>
        <dsp:cNvSpPr/>
      </dsp:nvSpPr>
      <dsp:spPr>
        <a:xfrm>
          <a:off x="2548401" y="3405755"/>
          <a:ext cx="1214111" cy="1214111"/>
        </a:xfrm>
        <a:prstGeom prst="ellipse">
          <a:avLst/>
        </a:prstGeom>
        <a:solidFill>
          <a:srgbClr val="C8B38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CA" sz="1100" kern="1200" dirty="0" smtClean="0">
              <a:latin typeface="Verdana" panose="020B0604030504040204" pitchFamily="34" charset="0"/>
            </a:rPr>
            <a:t>Coûts et </a:t>
          </a:r>
          <a:r>
            <a:rPr lang="en-CA" sz="900" kern="1200" dirty="0" err="1" smtClean="0">
              <a:latin typeface="Verdana" panose="020B0604030504040204" pitchFamily="34" charset="0"/>
            </a:rPr>
            <a:t>conséquences</a:t>
          </a:r>
          <a:r>
            <a:rPr lang="en-CA" sz="900" kern="1200" dirty="0" smtClean="0">
              <a:latin typeface="Verdana" panose="020B0604030504040204" pitchFamily="34" charset="0"/>
            </a:rPr>
            <a:t> </a:t>
          </a:r>
          <a:r>
            <a:rPr lang="en-CA" sz="1100" kern="1200" dirty="0" err="1" smtClean="0">
              <a:latin typeface="Verdana" panose="020B0604030504040204" pitchFamily="34" charset="0"/>
            </a:rPr>
            <a:t>ultérieures</a:t>
          </a:r>
          <a:endParaRPr lang="en-CA" sz="1100" kern="1200" dirty="0" smtClean="0">
            <a:latin typeface="Verdana" panose="020B0604030504040204" pitchFamily="34" charset="0"/>
          </a:endParaRPr>
        </a:p>
      </dsp:txBody>
      <dsp:txXfrm>
        <a:off x="2726203" y="3583557"/>
        <a:ext cx="858507" cy="858507"/>
      </dsp:txXfrm>
    </dsp:sp>
    <dsp:sp modelId="{CEA84897-D4C7-4AC3-9756-043494FD04AE}">
      <dsp:nvSpPr>
        <dsp:cNvPr id="0" name=""/>
        <dsp:cNvSpPr/>
      </dsp:nvSpPr>
      <dsp:spPr>
        <a:xfrm rot="38432">
          <a:off x="2182961" y="2114674"/>
          <a:ext cx="258281" cy="412797"/>
        </a:xfrm>
        <a:prstGeom prst="rightArrow">
          <a:avLst>
            <a:gd name="adj1" fmla="val 60000"/>
            <a:gd name="adj2" fmla="val 50000"/>
          </a:avLst>
        </a:prstGeom>
        <a:solidFill>
          <a:srgbClr val="998D5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CA" sz="1700" kern="1200"/>
        </a:p>
      </dsp:txBody>
      <dsp:txXfrm rot="10800000">
        <a:off x="2182963" y="2196800"/>
        <a:ext cx="180797" cy="247679"/>
      </dsp:txXfrm>
    </dsp:sp>
    <dsp:sp modelId="{E1A78FFB-366D-43C7-BCDC-B8095F85BB23}">
      <dsp:nvSpPr>
        <dsp:cNvPr id="0" name=""/>
        <dsp:cNvSpPr/>
      </dsp:nvSpPr>
      <dsp:spPr>
        <a:xfrm>
          <a:off x="847071" y="1704425"/>
          <a:ext cx="1214111" cy="1214111"/>
        </a:xfrm>
        <a:prstGeom prst="ellipse">
          <a:avLst/>
        </a:prstGeom>
        <a:solidFill>
          <a:srgbClr val="998D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r>
            <a:rPr lang="en-CA" sz="1000" kern="1200" dirty="0" err="1">
              <a:latin typeface="Verdana" panose="020B0604030504040204" pitchFamily="34" charset="0"/>
            </a:rPr>
            <a:t>Coûts</a:t>
          </a:r>
          <a:r>
            <a:rPr lang="en-CA" sz="1000" kern="1200" dirty="0">
              <a:latin typeface="Verdana" panose="020B0604030504040204" pitchFamily="34" charset="0"/>
            </a:rPr>
            <a:t> </a:t>
          </a:r>
          <a:r>
            <a:rPr lang="en-CA" sz="1000" kern="1200" dirty="0" err="1" smtClean="0">
              <a:latin typeface="Verdana" panose="020B0604030504040204" pitchFamily="34" charset="0"/>
            </a:rPr>
            <a:t>d’opportunité</a:t>
          </a:r>
          <a:endParaRPr lang="en-CA" sz="1000" kern="1200" dirty="0">
            <a:latin typeface="Verdana" panose="020B0604030504040204" pitchFamily="34" charset="0"/>
          </a:endParaRPr>
        </a:p>
      </dsp:txBody>
      <dsp:txXfrm>
        <a:off x="1024873" y="1882227"/>
        <a:ext cx="858507" cy="858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AD8E3-A66C-E54E-9005-CF0EBEBD1A8A}">
      <dsp:nvSpPr>
        <dsp:cNvPr id="0" name=""/>
        <dsp:cNvSpPr/>
      </dsp:nvSpPr>
      <dsp:spPr>
        <a:xfrm>
          <a:off x="635181" y="0"/>
          <a:ext cx="7198723" cy="5003800"/>
        </a:xfrm>
        <a:prstGeom prst="rightArrow">
          <a:avLst/>
        </a:prstGeom>
        <a:solidFill>
          <a:srgbClr val="414F5C"/>
        </a:solidFill>
        <a:ln>
          <a:noFill/>
        </a:ln>
        <a:effectLst/>
      </dsp:spPr>
      <dsp:style>
        <a:lnRef idx="0">
          <a:scrgbClr r="0" g="0" b="0"/>
        </a:lnRef>
        <a:fillRef idx="1">
          <a:scrgbClr r="0" g="0" b="0"/>
        </a:fillRef>
        <a:effectRef idx="2">
          <a:scrgbClr r="0" g="0" b="0"/>
        </a:effectRef>
        <a:fontRef idx="minor"/>
      </dsp:style>
    </dsp:sp>
    <dsp:sp modelId="{2DC8FD90-2A4F-F144-A889-91F27FC8CBAE}">
      <dsp:nvSpPr>
        <dsp:cNvPr id="0" name=""/>
        <dsp:cNvSpPr/>
      </dsp:nvSpPr>
      <dsp:spPr>
        <a:xfrm>
          <a:off x="0" y="1501139"/>
          <a:ext cx="2725987" cy="2001520"/>
        </a:xfrm>
        <a:prstGeom prst="roundRect">
          <a:avLst/>
        </a:prstGeom>
        <a:solidFill>
          <a:srgbClr val="EF752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sz="3400" kern="1200"/>
            <a:t>Devrais-je demander cet examen?</a:t>
          </a:r>
        </a:p>
      </dsp:txBody>
      <dsp:txXfrm>
        <a:off x="97706" y="1598845"/>
        <a:ext cx="2530575" cy="1806108"/>
      </dsp:txXfrm>
    </dsp:sp>
    <dsp:sp modelId="{3AF2CA8F-DD4C-274F-88EF-92A203563FE3}">
      <dsp:nvSpPr>
        <dsp:cNvPr id="0" name=""/>
        <dsp:cNvSpPr/>
      </dsp:nvSpPr>
      <dsp:spPr>
        <a:xfrm>
          <a:off x="2871549" y="1501139"/>
          <a:ext cx="2725987" cy="2001520"/>
        </a:xfrm>
        <a:prstGeom prst="roundRect">
          <a:avLst/>
        </a:prstGeom>
        <a:solidFill>
          <a:srgbClr val="557FA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sz="3400" kern="1200"/>
            <a:t>Devrais-je prescrire ce traitement?</a:t>
          </a:r>
        </a:p>
      </dsp:txBody>
      <dsp:txXfrm>
        <a:off x="2969255" y="1598845"/>
        <a:ext cx="2530575" cy="1806108"/>
      </dsp:txXfrm>
    </dsp:sp>
    <dsp:sp modelId="{B261AC5C-803C-3847-9971-5EC868C6E59C}">
      <dsp:nvSpPr>
        <dsp:cNvPr id="0" name=""/>
        <dsp:cNvSpPr/>
      </dsp:nvSpPr>
      <dsp:spPr>
        <a:xfrm>
          <a:off x="5743098" y="1501139"/>
          <a:ext cx="2725987" cy="2001520"/>
        </a:xfrm>
        <a:prstGeom prst="roundRect">
          <a:avLst/>
        </a:prstGeom>
        <a:solidFill>
          <a:srgbClr val="00C1DE"/>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sz="3400" kern="1200"/>
            <a:t>Ai-je tenu compte du patient?</a:t>
          </a:r>
        </a:p>
      </dsp:txBody>
      <dsp:txXfrm>
        <a:off x="5840804" y="1598845"/>
        <a:ext cx="2530575" cy="18061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1E3BD6-FA96-428C-B0C7-33EA867E92DC}" type="datetimeFigureOut">
              <a:rPr lang="fr-CA" smtClean="0"/>
              <a:t>2018-08-21</a:t>
            </a:fld>
            <a:endParaRPr lang="fr-CA"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dirty="0" smtClean="0"/>
              <a:t>Click to </a:t>
            </a:r>
            <a:r>
              <a:rPr lang="fr-CA" dirty="0" err="1" smtClean="0"/>
              <a:t>edit</a:t>
            </a:r>
            <a:r>
              <a:rPr lang="fr-CA" dirty="0" smtClean="0"/>
              <a:t> Master </a:t>
            </a:r>
            <a:r>
              <a:rPr lang="fr-CA" dirty="0" err="1" smtClean="0"/>
              <a:t>text</a:t>
            </a:r>
            <a:r>
              <a:rPr lang="fr-CA" dirty="0" smtClean="0"/>
              <a:t> styles</a:t>
            </a:r>
          </a:p>
          <a:p>
            <a:pPr lvl="1"/>
            <a:r>
              <a:rPr lang="fr-CA" dirty="0" smtClean="0"/>
              <a:t>Second </a:t>
            </a:r>
            <a:r>
              <a:rPr lang="fr-CA" dirty="0" err="1" smtClean="0"/>
              <a:t>level</a:t>
            </a:r>
            <a:endParaRPr lang="fr-CA" dirty="0" smtClean="0"/>
          </a:p>
          <a:p>
            <a:pPr lvl="2"/>
            <a:r>
              <a:rPr lang="fr-CA" dirty="0" err="1" smtClean="0"/>
              <a:t>Third</a:t>
            </a:r>
            <a:r>
              <a:rPr lang="fr-CA" dirty="0" smtClean="0"/>
              <a:t> </a:t>
            </a:r>
            <a:r>
              <a:rPr lang="fr-CA" dirty="0" err="1" smtClean="0"/>
              <a:t>level</a:t>
            </a:r>
            <a:endParaRPr lang="fr-CA" dirty="0" smtClean="0"/>
          </a:p>
          <a:p>
            <a:pPr lvl="3"/>
            <a:r>
              <a:rPr lang="fr-CA" dirty="0" err="1" smtClean="0"/>
              <a:t>Fourth</a:t>
            </a:r>
            <a:r>
              <a:rPr lang="fr-CA" dirty="0" smtClean="0"/>
              <a:t> </a:t>
            </a:r>
            <a:r>
              <a:rPr lang="fr-CA" dirty="0" err="1" smtClean="0"/>
              <a:t>level</a:t>
            </a:r>
            <a:endParaRPr lang="fr-CA" dirty="0" smtClean="0"/>
          </a:p>
          <a:p>
            <a:pPr lvl="4"/>
            <a:r>
              <a:rPr lang="fr-CA" dirty="0" err="1" smtClean="0"/>
              <a:t>Fifth</a:t>
            </a:r>
            <a:r>
              <a:rPr lang="fr-CA" dirty="0" smtClean="0"/>
              <a:t> </a:t>
            </a:r>
            <a:r>
              <a:rPr lang="fr-CA" dirty="0" err="1" smtClean="0"/>
              <a:t>level</a:t>
            </a:r>
            <a:endParaRPr lang="fr-CA"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4F43C5-7990-438D-AED8-0E48326EE1E8}" type="slidenum">
              <a:rPr lang="fr-CA" smtClean="0"/>
              <a:t>‹#›</a:t>
            </a:fld>
            <a:endParaRPr lang="fr-CA" dirty="0"/>
          </a:p>
        </p:txBody>
      </p:sp>
    </p:spTree>
    <p:extLst>
      <p:ext uri="{BB962C8B-B14F-4D97-AF65-F5344CB8AC3E}">
        <p14:creationId xmlns:p14="http://schemas.microsoft.com/office/powerpoint/2010/main" val="272303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royalcollege.ca/rcsite/canmeds-f"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canmeds@collegeroyal.ca"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vimeo.com/93605940"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50" kern="1200" dirty="0" smtClean="0">
                <a:solidFill>
                  <a:schemeClr val="tx1"/>
                </a:solidFill>
                <a:effectLst/>
                <a:latin typeface="Verdana" panose="020B0604030504040204" pitchFamily="34" charset="0"/>
              </a:rPr>
              <a:t>Cette trousse d’information vise à transmettre au corps professoral et aux stagiaires des connaissances de base au sujet des principes régissant la gestion des ressources et à leur permettre de reconnaître les occasions, dans leur pratique quotidienne, d’appliquer les concepts de la gestion des ressources aux soins cliniques, à l’enseignement et à l’évaluation.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fr-CA" sz="1050" b="1" kern="1200" noProof="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Rédactrice</a:t>
            </a:r>
            <a:r>
              <a:rPr lang="fr-CA" sz="1050" b="1" kern="1200" baseline="0" noProof="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fr-CA" sz="1050" b="1" kern="1200" noProof="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r>
              <a:rPr lang="fr-CA" sz="1050" b="0" kern="1200" baseline="0" noProof="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Jennifer Ngo, MD, MSc (QI/PS), FRCPC</a:t>
            </a:r>
          </a:p>
          <a:p>
            <a:endParaRPr lang="fr-CA" sz="1050" kern="1200" noProof="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fr-CA" sz="1050" b="1" kern="1200" noProof="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Rédacteur de la série : </a:t>
            </a:r>
            <a:r>
              <a:rPr lang="fr-CA" sz="1050" kern="1200" noProof="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Chris Hillis, MD, MSc (AQ/SP), FRCPC</a:t>
            </a:r>
          </a:p>
          <a:p>
            <a:r>
              <a:rPr lang="fr-CA" sz="1000" kern="1200" noProof="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r>
            <a:br>
              <a:rPr lang="fr-CA" sz="1000" kern="1200" noProof="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br>
            <a:r>
              <a:rPr lang="fr-CA" sz="1000" b="1" kern="1200" noProof="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Collaborateurs :</a:t>
            </a:r>
            <a:endParaRPr lang="fr-CA" sz="1000" kern="1200" noProof="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Faiza Khurshid, MBBS,</a:t>
            </a:r>
            <a:r>
              <a:rPr lang="en-US" sz="1000"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FCPC</a:t>
            </a:r>
            <a:endPar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Jessica</a:t>
            </a:r>
            <a:r>
              <a:rPr lang="en-US" sz="1000"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Otte</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MD, CCFP	</a:t>
            </a:r>
          </a:p>
          <a:p>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Denyse Richardson, MD, MEd, FRCP</a:t>
            </a:r>
          </a:p>
          <a:p>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Seth Stern, MSc, MD</a:t>
            </a:r>
          </a:p>
          <a:p>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Brian M. Wong, MD, FRCPC</a:t>
            </a:r>
          </a:p>
          <a:p>
            <a:r>
              <a:rPr lang="fr-CA" sz="1000" kern="1200" noProof="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p>
          <a:p>
            <a:r>
              <a:rPr lang="fr-CA" sz="1000" b="1" kern="1200" noProof="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Réviseurs :</a:t>
            </a:r>
            <a:r>
              <a:rPr lang="fr-CA" sz="1000" kern="1200" noProof="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p>
          <a:p>
            <a:r>
              <a:rPr lang="fr-CA" sz="1000" kern="1200" noProof="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Nancy Fowler, MD, CCMF, FCMF</a:t>
            </a:r>
          </a:p>
          <a:p>
            <a:r>
              <a:rPr lang="fr-CA" sz="1000" kern="1200" noProof="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Brian M. Wong, MD, FRCPC</a:t>
            </a:r>
          </a:p>
          <a:p>
            <a:endParaRPr lang="fr-CA" sz="1000" kern="1200" noProof="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Verdana" panose="020B0604030504040204" pitchFamily="34" charset="0"/>
                <a:ea typeface="Verdana" panose="020B0604030504040204" pitchFamily="34" charset="0"/>
                <a:cs typeface="Verdana" panose="020B0604030504040204" pitchFamily="34" charset="0"/>
              </a:rPr>
              <a:t>------------------</a:t>
            </a:r>
          </a:p>
          <a:p>
            <a:pPr eaLnBrk="0" hangingPunct="0"/>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p>
          <a:p>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Le Collège royal des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médecins</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et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chirurgiens</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du Canada, 2017.</a:t>
            </a:r>
          </a:p>
          <a:p>
            <a:pPr eaLnBrk="0" hangingPunct="0"/>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Tous</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droits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réservés</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p>
          <a:p>
            <a:pPr eaLnBrk="0" hangingPunct="0"/>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p>
          <a:p>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Ce document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peut</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être</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reproduit</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en</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totalite</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à des fins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educatives</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personnelles</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ou</a:t>
            </a:r>
            <a:endPar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non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commerciales</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seulement</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Toute</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autre</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utilization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est</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interdite</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sans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l’autorisation</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écrite</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du Collège royal.</a:t>
            </a:r>
          </a:p>
          <a:p>
            <a:pPr eaLnBrk="0" hangingPunct="0"/>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p>
          <a:p>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Comment citer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ce</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document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en</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référence</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p>
          <a:p>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 Hillis et J Ngo,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rédacteurs</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2017. </a:t>
            </a:r>
            <a:r>
              <a:rPr lang="fr-FR"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Trousse d’information sur les fondements de la gestion des ressources.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Dans</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le cadre de la </a:t>
            </a:r>
            <a:r>
              <a:rPr lang="en-US" sz="1000" i="1"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série</a:t>
            </a:r>
            <a:r>
              <a:rPr lang="en-US"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des </a:t>
            </a:r>
            <a:r>
              <a:rPr lang="en-US" sz="1000" i="1"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trousses</a:t>
            </a:r>
            <a:r>
              <a:rPr lang="en-US"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i="1"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d’information</a:t>
            </a:r>
            <a:r>
              <a:rPr lang="en-US"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sur le curriculum CanMEDS de </a:t>
            </a:r>
            <a:r>
              <a:rPr lang="en-US" sz="1000" i="1"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gestion</a:t>
            </a:r>
            <a:r>
              <a:rPr lang="en-US"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des </a:t>
            </a:r>
            <a:r>
              <a:rPr lang="en-US" sz="1000" i="1"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ressources</a:t>
            </a:r>
            <a:r>
              <a:rPr lang="en-US"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Ottawa: Collège royal des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médecins</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et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chirurgiens</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du Canada.</a:t>
            </a:r>
          </a:p>
          <a:p>
            <a:endPar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Collège royal des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médecins</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et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chirurgiens</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du Canada</a:t>
            </a:r>
          </a:p>
          <a:p>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774, promenade Echo</a:t>
            </a:r>
          </a:p>
          <a:p>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Ottawa (Ontario) K1S 5N8 CANADA</a:t>
            </a:r>
          </a:p>
          <a:p>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Téléphone</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 613-730-8177</a:t>
            </a:r>
          </a:p>
          <a:p>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Sans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frais</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 1-800-668-3740</a:t>
            </a:r>
          </a:p>
          <a:p>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Site Web : </a:t>
            </a:r>
            <a:r>
              <a:rPr lang="en-US" sz="1000" u="sng"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hlinkClick r:id="rId3"/>
              </a:rPr>
              <a:t>collegeroyal.ca/</a:t>
            </a:r>
            <a:r>
              <a:rPr lang="en-US" sz="1000" u="sng"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hlinkClick r:id="rId3"/>
              </a:rPr>
              <a:t>canmeds</a:t>
            </a:r>
            <a:endPar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eaLnBrk="0" hangingPunct="0"/>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Courriel</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 </a:t>
            </a:r>
            <a:r>
              <a:rPr lang="en-US" sz="1000" u="sng"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hlinkClick r:id="rId4"/>
              </a:rPr>
              <a:t>canmeds@collegeroyal.ca</a:t>
            </a:r>
            <a:endPar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1</a:t>
            </a:fld>
            <a:endParaRPr lang="fr-CA" dirty="0"/>
          </a:p>
        </p:txBody>
      </p:sp>
    </p:spTree>
    <p:extLst>
      <p:ext uri="{BB962C8B-B14F-4D97-AF65-F5344CB8AC3E}">
        <p14:creationId xmlns:p14="http://schemas.microsoft.com/office/powerpoint/2010/main" val="3723317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ltLang="en-US" sz="1050" dirty="0" smtClean="0">
                <a:solidFill>
                  <a:srgbClr val="000000"/>
                </a:solidFill>
                <a:latin typeface="Verdana" panose="020B0604030504040204" pitchFamily="34" charset="0"/>
              </a:rPr>
              <a:t>Nous</a:t>
            </a:r>
            <a:r>
              <a:rPr lang="fr-CA" dirty="0" smtClean="0"/>
              <a:t> </a:t>
            </a:r>
            <a:r>
              <a:rPr lang="fr-CA" altLang="en-US" sz="1050" dirty="0" smtClean="0">
                <a:solidFill>
                  <a:srgbClr val="000000"/>
                </a:solidFill>
                <a:latin typeface="Verdana" panose="020B0604030504040204" pitchFamily="34" charset="0"/>
              </a:rPr>
              <a:t>amorçons cette discussion sur le gaspillage dans les soins de santé et dans la gestion des ressources par la présentation d’une étude de cas fondamentale.</a:t>
            </a:r>
            <a:endParaRPr lang="fr-CA" sz="105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C05C53E4-FEA3-441D-9BEC-108D2C457A90}" type="slidenum">
              <a:rPr lang="fr-CA" smtClean="0"/>
              <a:t>10</a:t>
            </a:fld>
            <a:endParaRPr lang="fr-CA" dirty="0"/>
          </a:p>
        </p:txBody>
      </p:sp>
    </p:spTree>
    <p:extLst>
      <p:ext uri="{BB962C8B-B14F-4D97-AF65-F5344CB8AC3E}">
        <p14:creationId xmlns:p14="http://schemas.microsoft.com/office/powerpoint/2010/main" val="1084977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fr-CA" sz="1050" b="1" baseline="0" dirty="0" smtClean="0">
                <a:latin typeface="Verdana" panose="020B0604030504040204" pitchFamily="34" charset="0"/>
              </a:rPr>
              <a:t>* Note au présentateur : Moment interactif – </a:t>
            </a:r>
            <a:r>
              <a:rPr lang="fr-CA" sz="1050" dirty="0" smtClean="0">
                <a:latin typeface="Verdana" panose="020B0604030504040204" pitchFamily="34" charset="0"/>
              </a:rPr>
              <a:t>Le présentateur doit prendre une pause et demander aux stagiaires de réfléchir aux examens qu’ils demanderaient. </a:t>
            </a:r>
          </a:p>
          <a:p>
            <a:pPr defTabSz="914350">
              <a:defRPr/>
            </a:pPr>
            <a:endParaRPr lang="fr-CA" sz="1050" dirty="0" smtClean="0">
              <a:latin typeface="Verdana" panose="020B0604030504040204" pitchFamily="34" charset="0"/>
              <a:ea typeface="Verdana" panose="020B0604030504040204" pitchFamily="34" charset="0"/>
              <a:cs typeface="Verdana" panose="020B0604030504040204" pitchFamily="34" charset="0"/>
            </a:endParaRPr>
          </a:p>
          <a:p>
            <a:pPr defTabSz="914350">
              <a:defRPr/>
            </a:pPr>
            <a:r>
              <a:rPr lang="fr-CA" sz="1050" b="1" dirty="0" smtClean="0">
                <a:latin typeface="Verdana" panose="020B0604030504040204" pitchFamily="34" charset="0"/>
              </a:rPr>
              <a:t>Questions à poser aux stagiaires :</a:t>
            </a:r>
          </a:p>
          <a:p>
            <a:pPr defTabSz="914350">
              <a:defRPr/>
            </a:pPr>
            <a:r>
              <a:rPr lang="fr-CA" sz="1050" dirty="0" smtClean="0">
                <a:latin typeface="Verdana" panose="020B0604030504040204" pitchFamily="34" charset="0"/>
              </a:rPr>
              <a:t>Vous êtes le résident en médecine d’urgence</a:t>
            </a:r>
            <a:r>
              <a:rPr lang="fr-CA" dirty="0" smtClean="0"/>
              <a:t> </a:t>
            </a:r>
            <a:r>
              <a:rPr lang="fr-CA" sz="1050" dirty="0" smtClean="0">
                <a:latin typeface="Verdana" panose="020B0604030504040204" pitchFamily="34" charset="0"/>
              </a:rPr>
              <a:t>de garde qui s’occupe de Mme </a:t>
            </a:r>
            <a:r>
              <a:rPr lang="fr-CA" sz="1050" dirty="0" err="1" smtClean="0">
                <a:latin typeface="Verdana" panose="020B0604030504040204" pitchFamily="34" charset="0"/>
              </a:rPr>
              <a:t>Fall</a:t>
            </a:r>
            <a:r>
              <a:rPr lang="fr-CA" sz="1050" dirty="0" smtClean="0">
                <a:latin typeface="Verdana" panose="020B0604030504040204" pitchFamily="34" charset="0"/>
              </a:rPr>
              <a:t>.</a:t>
            </a:r>
            <a:endParaRPr lang="fr-CA" sz="1050" dirty="0" smtClean="0">
              <a:latin typeface="Verdana" panose="020B0604030504040204" pitchFamily="34" charset="0"/>
              <a:ea typeface="Verdana" panose="020B0604030504040204" pitchFamily="34" charset="0"/>
              <a:cs typeface="Verdana" panose="020B0604030504040204" pitchFamily="34" charset="0"/>
            </a:endParaRPr>
          </a:p>
          <a:p>
            <a:pPr defTabSz="914350">
              <a:defRPr/>
            </a:pPr>
            <a:r>
              <a:rPr lang="fr-CA" sz="1050" dirty="0" smtClean="0">
                <a:latin typeface="Verdana" panose="020B0604030504040204" pitchFamily="34" charset="0"/>
              </a:rPr>
              <a:t>1. </a:t>
            </a:r>
            <a:r>
              <a:rPr lang="fr-CA" altLang="en-US" sz="1050" dirty="0" smtClean="0">
                <a:latin typeface="Verdana" panose="020B0604030504040204" pitchFamily="34" charset="0"/>
              </a:rPr>
              <a:t>Quels autres examens ou traitements demanderiez-vous, s’il y a lieu</a:t>
            </a:r>
            <a:r>
              <a:rPr lang="fr-CA" sz="1050" dirty="0" smtClean="0">
                <a:latin typeface="Verdana" panose="020B0604030504040204" pitchFamily="34" charset="0"/>
              </a:rPr>
              <a:t>?</a:t>
            </a:r>
          </a:p>
          <a:p>
            <a:pPr>
              <a:defRPr/>
            </a:pPr>
            <a:r>
              <a:rPr lang="fr-CA" sz="1050" dirty="0" smtClean="0">
                <a:latin typeface="Verdana" panose="020B0604030504040204" pitchFamily="34" charset="0"/>
              </a:rPr>
              <a:t>2. À ce stade, y </a:t>
            </a:r>
            <a:r>
              <a:rPr lang="fr-CA" sz="1050" dirty="0" err="1" smtClean="0">
                <a:latin typeface="Verdana" panose="020B0604030504040204" pitchFamily="34" charset="0"/>
              </a:rPr>
              <a:t>a-t-il</a:t>
            </a:r>
            <a:r>
              <a:rPr lang="fr-CA" sz="1050" dirty="0" smtClean="0">
                <a:latin typeface="Verdana" panose="020B0604030504040204" pitchFamily="34" charset="0"/>
              </a:rPr>
              <a:t> des examens ou des traitements initiaux que vous n’auriez pas demandés? Pourquoi ne les auriez-vous pas demandés?</a:t>
            </a:r>
          </a:p>
          <a:p>
            <a:pPr>
              <a:defRPr/>
            </a:pPr>
            <a:endParaRPr lang="fr-CA" dirty="0"/>
          </a:p>
        </p:txBody>
      </p:sp>
      <p:sp>
        <p:nvSpPr>
          <p:cNvPr id="4" name="Slide Number Placeholder 3"/>
          <p:cNvSpPr>
            <a:spLocks noGrp="1"/>
          </p:cNvSpPr>
          <p:nvPr>
            <p:ph type="sldNum" sz="quarter" idx="10"/>
          </p:nvPr>
        </p:nvSpPr>
        <p:spPr/>
        <p:txBody>
          <a:bodyPr/>
          <a:lstStyle/>
          <a:p>
            <a:fld id="{C05C53E4-FEA3-441D-9BEC-108D2C457A90}" type="slidenum">
              <a:rPr lang="fr-CA" smtClean="0"/>
              <a:t>11</a:t>
            </a:fld>
            <a:endParaRPr lang="fr-CA" dirty="0"/>
          </a:p>
        </p:txBody>
      </p:sp>
    </p:spTree>
    <p:extLst>
      <p:ext uri="{BB962C8B-B14F-4D97-AF65-F5344CB8AC3E}">
        <p14:creationId xmlns:p14="http://schemas.microsoft.com/office/powerpoint/2010/main" val="170508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350">
              <a:buFont typeface="Arial" charset="0"/>
              <a:buNone/>
              <a:defRPr/>
            </a:pPr>
            <a:r>
              <a:rPr lang="fr-CA" sz="1050" b="1" baseline="0" dirty="0" smtClean="0">
                <a:latin typeface="Verdana" panose="020B0604030504040204" pitchFamily="34" charset="0"/>
              </a:rPr>
              <a:t>* Note au présentateur : Moment interactif – </a:t>
            </a:r>
            <a:r>
              <a:rPr lang="fr-CA" sz="1050" dirty="0" smtClean="0">
                <a:latin typeface="Verdana" panose="020B0604030504040204" pitchFamily="34" charset="0"/>
              </a:rPr>
              <a:t>Le présentateur doit prendre une pause et demander aux stagiaires si le bilan et la prise en charge de la patiente étaient appropriés.</a:t>
            </a:r>
          </a:p>
          <a:p>
            <a:pPr marL="171450" indent="-171450" defTabSz="914350">
              <a:buFont typeface="Arial" charset="0"/>
              <a:buChar char="•"/>
              <a:defRPr/>
            </a:pPr>
            <a:endParaRPr lang="fr-CA" sz="1050" dirty="0" smtClean="0">
              <a:latin typeface="Verdana" panose="020B0604030504040204" pitchFamily="34" charset="0"/>
            </a:endParaRPr>
          </a:p>
          <a:p>
            <a:pPr marL="0" marR="0" indent="0" algn="l" defTabSz="914350" rtl="0" eaLnBrk="1" fontAlgn="auto" latinLnBrk="0" hangingPunct="1">
              <a:lnSpc>
                <a:spcPct val="100000"/>
              </a:lnSpc>
              <a:spcBef>
                <a:spcPts val="0"/>
              </a:spcBef>
              <a:spcAft>
                <a:spcPts val="0"/>
              </a:spcAft>
              <a:buClrTx/>
              <a:buSzTx/>
              <a:buFont typeface="Arial" charset="0"/>
              <a:buNone/>
              <a:tabLst/>
              <a:defRPr/>
            </a:pPr>
            <a:r>
              <a:rPr lang="fr-CA" sz="1050" b="1" dirty="0" smtClean="0">
                <a:latin typeface="Verdana" panose="020B0604030504040204" pitchFamily="34" charset="0"/>
              </a:rPr>
              <a:t>Questions à poser aux stagiaires :</a:t>
            </a:r>
            <a:endParaRPr lang="fr-CA" sz="1050" dirty="0" smtClean="0">
              <a:latin typeface="Verdana" panose="020B0604030504040204" pitchFamily="34" charset="0"/>
            </a:endParaRPr>
          </a:p>
          <a:p>
            <a:pPr marL="228600" indent="-228600" defTabSz="914350">
              <a:buFont typeface="+mj-lt"/>
              <a:buAutoNum type="arabicPeriod"/>
              <a:defRPr/>
            </a:pPr>
            <a:r>
              <a:rPr lang="fr-CA" sz="1050" dirty="0" smtClean="0">
                <a:latin typeface="Verdana" panose="020B0604030504040204" pitchFamily="34" charset="0"/>
              </a:rPr>
              <a:t>Mme </a:t>
            </a:r>
            <a:r>
              <a:rPr lang="fr-CA" sz="1050" dirty="0" err="1" smtClean="0">
                <a:latin typeface="Verdana" panose="020B0604030504040204" pitchFamily="34" charset="0"/>
              </a:rPr>
              <a:t>Fall</a:t>
            </a:r>
            <a:r>
              <a:rPr lang="fr-CA" sz="1050" dirty="0" smtClean="0">
                <a:latin typeface="Verdana" panose="020B0604030504040204" pitchFamily="34" charset="0"/>
              </a:rPr>
              <a:t> a-t-elle reçu des soins appropriés? Des ressources </a:t>
            </a:r>
            <a:r>
              <a:rPr lang="fr-CA" sz="1050" dirty="0" err="1" smtClean="0">
                <a:latin typeface="Verdana" panose="020B0604030504040204" pitchFamily="34" charset="0"/>
              </a:rPr>
              <a:t>ont-elles</a:t>
            </a:r>
            <a:r>
              <a:rPr lang="fr-CA" sz="1050" dirty="0" smtClean="0">
                <a:latin typeface="Verdana" panose="020B0604030504040204" pitchFamily="34" charset="0"/>
              </a:rPr>
              <a:t> été surutilisées dans le cadre des soins prodigués à Mme </a:t>
            </a:r>
            <a:r>
              <a:rPr lang="fr-CA" sz="1050" dirty="0" err="1" smtClean="0">
                <a:latin typeface="Verdana" panose="020B0604030504040204" pitchFamily="34" charset="0"/>
              </a:rPr>
              <a:t>Fall</a:t>
            </a:r>
            <a:r>
              <a:rPr lang="fr-CA" sz="1050" dirty="0" smtClean="0">
                <a:latin typeface="Verdana" panose="020B0604030504040204" pitchFamily="34" charset="0"/>
              </a:rPr>
              <a:t>? </a:t>
            </a:r>
          </a:p>
          <a:p>
            <a:pPr marL="228600" indent="-228600" defTabSz="914350">
              <a:buFont typeface="+mj-lt"/>
              <a:buAutoNum type="arabicPeriod"/>
              <a:defRPr/>
            </a:pPr>
            <a:r>
              <a:rPr lang="fr-CA" sz="1050" dirty="0" smtClean="0">
                <a:latin typeface="Verdana" panose="020B0604030504040204" pitchFamily="34" charset="0"/>
              </a:rPr>
              <a:t>Les prestataires de soins (résident en médecine familiale ayant prescrit une benzodiazépine; résidente en médecine d’urgence; résident en chirurgie orthopédique; résident en anesthésie) ont-ils assuré une bonne gestion des ressources? </a:t>
            </a:r>
            <a:endParaRPr lang="fr-CA" sz="1050" dirty="0">
              <a:latin typeface="Verdana" panose="020B0604030504040204" pitchFamily="34" charset="0"/>
            </a:endParaRPr>
          </a:p>
        </p:txBody>
      </p:sp>
      <p:sp>
        <p:nvSpPr>
          <p:cNvPr id="4" name="Slide Number Placeholder 3"/>
          <p:cNvSpPr>
            <a:spLocks noGrp="1"/>
          </p:cNvSpPr>
          <p:nvPr>
            <p:ph type="sldNum" sz="quarter" idx="10"/>
          </p:nvPr>
        </p:nvSpPr>
        <p:spPr/>
        <p:txBody>
          <a:bodyPr/>
          <a:lstStyle/>
          <a:p>
            <a:fld id="{C05C53E4-FEA3-441D-9BEC-108D2C457A90}" type="slidenum">
              <a:rPr lang="fr-CA" smtClean="0"/>
              <a:t>12</a:t>
            </a:fld>
            <a:endParaRPr lang="fr-CA" dirty="0"/>
          </a:p>
        </p:txBody>
      </p:sp>
    </p:spTree>
    <p:extLst>
      <p:ext uri="{BB962C8B-B14F-4D97-AF65-F5344CB8AC3E}">
        <p14:creationId xmlns:p14="http://schemas.microsoft.com/office/powerpoint/2010/main" val="3533913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ltLang="en-US" sz="1050" dirty="0" smtClean="0">
                <a:solidFill>
                  <a:srgbClr val="000000"/>
                </a:solidFill>
                <a:latin typeface="Verdana" panose="020B0604030504040204" pitchFamily="34" charset="0"/>
              </a:rPr>
              <a:t>Nous</a:t>
            </a:r>
            <a:r>
              <a:rPr lang="fr-CA" dirty="0" smtClean="0"/>
              <a:t> </a:t>
            </a:r>
            <a:r>
              <a:rPr lang="fr-CA" altLang="en-US" sz="1050" dirty="0" smtClean="0">
                <a:solidFill>
                  <a:srgbClr val="000000"/>
                </a:solidFill>
                <a:latin typeface="Verdana" panose="020B0604030504040204" pitchFamily="34" charset="0"/>
              </a:rPr>
              <a:t>amorçons cette discussion sur le gaspillage dans les soins de santé et dans la gestion des ressources par la présentation d’une étude de cas fondamentale.</a:t>
            </a:r>
            <a:endParaRPr lang="fr-CA" sz="105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C05C53E4-FEA3-441D-9BEC-108D2C457A90}" type="slidenum">
              <a:rPr lang="fr-CA" smtClean="0"/>
              <a:t>13</a:t>
            </a:fld>
            <a:endParaRPr lang="fr-CA" dirty="0"/>
          </a:p>
        </p:txBody>
      </p:sp>
    </p:spTree>
    <p:extLst>
      <p:ext uri="{BB962C8B-B14F-4D97-AF65-F5344CB8AC3E}">
        <p14:creationId xmlns:p14="http://schemas.microsoft.com/office/powerpoint/2010/main" val="1256446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fr-CA" sz="1050" b="1" baseline="0" dirty="0" smtClean="0">
                <a:latin typeface="Verdana" panose="020B0604030504040204" pitchFamily="34" charset="0"/>
              </a:rPr>
              <a:t>* Note au présentateur : Moment interactif – </a:t>
            </a:r>
            <a:r>
              <a:rPr lang="fr-CA" sz="1050" dirty="0" smtClean="0">
                <a:latin typeface="Verdana" panose="020B0604030504040204" pitchFamily="34" charset="0"/>
              </a:rPr>
              <a:t>Le présentateur doit prendre une pause et demander aux stagiaires de réfléchir aux examens qu’ils demanderaient. </a:t>
            </a:r>
            <a:endParaRPr lang="fr-CA" sz="1050" dirty="0" smtClean="0">
              <a:latin typeface="Verdana" panose="020B0604030504040204" pitchFamily="34" charset="0"/>
              <a:ea typeface="Verdana" panose="020B0604030504040204" pitchFamily="34" charset="0"/>
              <a:cs typeface="Verdana" panose="020B0604030504040204" pitchFamily="34" charset="0"/>
            </a:endParaRPr>
          </a:p>
          <a:p>
            <a:pPr defTabSz="897301">
              <a:defRPr/>
            </a:pPr>
            <a:endParaRPr lang="fr-CA" sz="1050" baseline="0" dirty="0" smtClean="0">
              <a:latin typeface="Verdana" panose="020B0604030504040204" pitchFamily="34" charset="0"/>
              <a:ea typeface="Verdana" panose="020B0604030504040204" pitchFamily="34" charset="0"/>
              <a:cs typeface="Verdana" panose="020B0604030504040204" pitchFamily="34" charset="0"/>
            </a:endParaRPr>
          </a:p>
          <a:p>
            <a:r>
              <a:rPr lang="fr-CA" sz="1050" b="1" baseline="0" dirty="0" smtClean="0">
                <a:latin typeface="Verdana" panose="020B0604030504040204" pitchFamily="34" charset="0"/>
              </a:rPr>
              <a:t>Questions à poser aux stagiaires :</a:t>
            </a:r>
          </a:p>
          <a:p>
            <a:pPr eaLnBrk="1" hangingPunct="1">
              <a:spcBef>
                <a:spcPct val="0"/>
              </a:spcBef>
            </a:pPr>
            <a:r>
              <a:rPr lang="fr-CA" altLang="en-US" sz="1050" dirty="0" smtClean="0">
                <a:latin typeface="Verdana" panose="020B0604030504040204" pitchFamily="34" charset="0"/>
              </a:rPr>
              <a:t>Vous êtes résident dans un cabinet de médecine familiale. </a:t>
            </a:r>
          </a:p>
          <a:p>
            <a:pPr marL="228587" indent="-228587">
              <a:spcBef>
                <a:spcPct val="0"/>
              </a:spcBef>
              <a:buAutoNum type="arabicPeriod"/>
            </a:pPr>
            <a:r>
              <a:rPr lang="fr-CA" altLang="en-US" sz="1050" dirty="0" smtClean="0">
                <a:latin typeface="Verdana" panose="020B0604030504040204" pitchFamily="34" charset="0"/>
              </a:rPr>
              <a:t>Quels autres examens ou traitements, s’il y a lieu, auriez-vous</a:t>
            </a:r>
            <a:r>
              <a:rPr lang="fr-CA" sz="1050" dirty="0" smtClean="0">
                <a:latin typeface="Verdana" panose="020B0604030504040204" pitchFamily="34" charset="0"/>
              </a:rPr>
              <a:t> demandé</a:t>
            </a:r>
            <a:r>
              <a:rPr lang="fr-CA" altLang="en-US" sz="1050" dirty="0" smtClean="0">
                <a:latin typeface="Verdana" panose="020B0604030504040204" pitchFamily="34" charset="0"/>
              </a:rPr>
              <a:t>s?</a:t>
            </a:r>
          </a:p>
          <a:p>
            <a:pPr marL="228587" indent="-228587">
              <a:spcBef>
                <a:spcPct val="0"/>
              </a:spcBef>
              <a:buAutoNum type="arabicPeriod"/>
            </a:pPr>
            <a:r>
              <a:rPr lang="fr-CA" altLang="en-US" sz="1050" dirty="0" smtClean="0">
                <a:latin typeface="Verdana" panose="020B0604030504040204" pitchFamily="34" charset="0"/>
              </a:rPr>
              <a:t>Comment prendriez-vous en charge l’état de ce patient?</a:t>
            </a:r>
            <a:endParaRPr lang="fr-CA" altLang="en-US" sz="1050" dirty="0" smtClean="0">
              <a:latin typeface="Verdana" panose="020B0604030504040204" pitchFamily="34" charset="0"/>
              <a:ea typeface="Verdana" panose="020B0604030504040204" pitchFamily="34" charset="0"/>
              <a:cs typeface="Verdana" panose="020B0604030504040204" pitchFamily="34" charset="0"/>
            </a:endParaRPr>
          </a:p>
          <a:p>
            <a:pPr marL="228587" indent="-228587">
              <a:spcBef>
                <a:spcPct val="0"/>
              </a:spcBef>
              <a:buAutoNum type="arabicPeriod" startAt="3"/>
            </a:pPr>
            <a:r>
              <a:rPr lang="fr-CA" altLang="en-US" sz="1050" dirty="0" smtClean="0">
                <a:latin typeface="Verdana" panose="020B0604030504040204" pitchFamily="34" charset="0"/>
              </a:rPr>
              <a:t>Orienteriez-vous ce patient vers un chirurgien généraliste?</a:t>
            </a:r>
          </a:p>
          <a:p>
            <a:pPr defTabSz="914350">
              <a:spcBef>
                <a:spcPct val="0"/>
              </a:spcBef>
              <a:defRPr/>
            </a:pPr>
            <a:endParaRPr lang="fr-CA" altLang="en-US" sz="1050" dirty="0" smtClean="0">
              <a:latin typeface="Verdana" panose="020B0604030504040204" pitchFamily="34" charset="0"/>
              <a:ea typeface="Verdana" panose="020B0604030504040204" pitchFamily="34" charset="0"/>
              <a:cs typeface="Verdana" panose="020B0604030504040204" pitchFamily="34" charset="0"/>
            </a:endParaRPr>
          </a:p>
          <a:p>
            <a:pPr defTabSz="914350">
              <a:spcBef>
                <a:spcPct val="0"/>
              </a:spcBef>
              <a:defRPr/>
            </a:pPr>
            <a:r>
              <a:rPr lang="fr-CA" altLang="en-US" sz="1050" dirty="0" smtClean="0">
                <a:latin typeface="Verdana" panose="020B0604030504040204" pitchFamily="34" charset="0"/>
              </a:rPr>
              <a:t>Vous êtes résident au cabinet du chirurgien généraliste.</a:t>
            </a:r>
          </a:p>
          <a:p>
            <a:pPr marL="228600" indent="-228600" defTabSz="914350">
              <a:spcBef>
                <a:spcPct val="0"/>
              </a:spcBef>
              <a:buFont typeface="+mj-lt"/>
              <a:buAutoNum type="arabicPeriod"/>
              <a:defRPr/>
            </a:pPr>
            <a:r>
              <a:rPr lang="fr-CA" altLang="en-US" sz="1050" baseline="0" dirty="0" smtClean="0">
                <a:latin typeface="Verdana" panose="020B0604030504040204" pitchFamily="34" charset="0"/>
              </a:rPr>
              <a:t>Est-ce le type de patient qui devrait rencontrer un chirurgien généraliste pour une évaluation </a:t>
            </a:r>
            <a:r>
              <a:rPr lang="fr-CA" altLang="en-US" sz="1050" baseline="0" dirty="0" err="1" smtClean="0">
                <a:latin typeface="Verdana" panose="020B0604030504040204" pitchFamily="34" charset="0"/>
              </a:rPr>
              <a:t>semi-urgente</a:t>
            </a:r>
            <a:r>
              <a:rPr lang="fr-CA" altLang="en-US" sz="1050" baseline="0" dirty="0" smtClean="0">
                <a:latin typeface="Verdana" panose="020B0604030504040204" pitchFamily="34" charset="0"/>
              </a:rPr>
              <a:t>? </a:t>
            </a:r>
          </a:p>
          <a:p>
            <a:pPr marL="228600" indent="-228600" eaLnBrk="1" hangingPunct="1">
              <a:spcBef>
                <a:spcPct val="0"/>
              </a:spcBef>
              <a:buFont typeface="+mj-lt"/>
              <a:buAutoNum type="arabicPeriod"/>
            </a:pPr>
            <a:r>
              <a:rPr lang="fr-CA" altLang="en-US" sz="1050" dirty="0" smtClean="0">
                <a:latin typeface="Verdana" panose="020B0604030504040204" pitchFamily="34" charset="0"/>
              </a:rPr>
              <a:t>Au départ, auriez-vous demandé une échographie pour ce patient?</a:t>
            </a:r>
            <a:r>
              <a:rPr lang="fr-CA" dirty="0" smtClean="0"/>
              <a:t> </a:t>
            </a:r>
            <a:r>
              <a:rPr lang="fr-CA" altLang="en-US" sz="1050" dirty="0" smtClean="0">
                <a:latin typeface="Verdana" panose="020B0604030504040204" pitchFamily="34" charset="0"/>
              </a:rPr>
              <a:t>Justifiez votre réponse. </a:t>
            </a:r>
            <a:endParaRPr lang="fr-CA" sz="105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C05C53E4-FEA3-441D-9BEC-108D2C457A90}" type="slidenum">
              <a:rPr lang="fr-CA" smtClean="0"/>
              <a:t>14</a:t>
            </a:fld>
            <a:endParaRPr lang="fr-CA" dirty="0"/>
          </a:p>
        </p:txBody>
      </p:sp>
    </p:spTree>
    <p:extLst>
      <p:ext uri="{BB962C8B-B14F-4D97-AF65-F5344CB8AC3E}">
        <p14:creationId xmlns:p14="http://schemas.microsoft.com/office/powerpoint/2010/main" val="3945904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897301">
              <a:buFont typeface="Arial" charset="0"/>
              <a:buNone/>
              <a:defRPr/>
            </a:pPr>
            <a:r>
              <a:rPr lang="fr-CA" sz="1050" b="1" baseline="0" dirty="0" smtClean="0">
                <a:latin typeface="Verdana" panose="020B0604030504040204" pitchFamily="34" charset="0"/>
              </a:rPr>
              <a:t>Note au présentateur : Moment interactif – </a:t>
            </a:r>
            <a:r>
              <a:rPr lang="fr-CA" sz="1050" b="0" baseline="0" dirty="0" smtClean="0">
                <a:latin typeface="Verdana" panose="020B0604030504040204" pitchFamily="34" charset="0"/>
              </a:rPr>
              <a:t>Le présentateur doit prendre une pause et demander aux stagiaires si le bilan du patient était approprié.</a:t>
            </a:r>
          </a:p>
          <a:p>
            <a:pPr marL="171450" indent="-171450" defTabSz="897301">
              <a:buFont typeface="Arial" charset="0"/>
              <a:buChar char="•"/>
              <a:defRPr/>
            </a:pPr>
            <a:endParaRPr lang="fr-CA" sz="1050" b="0" baseline="0" dirty="0" smtClean="0">
              <a:latin typeface="Verdana" panose="020B0604030504040204" pitchFamily="34" charset="0"/>
            </a:endParaRPr>
          </a:p>
          <a:p>
            <a:pPr marL="0" marR="0" indent="0" algn="l" defTabSz="897301" rtl="0" eaLnBrk="1" fontAlgn="auto" latinLnBrk="0" hangingPunct="1">
              <a:lnSpc>
                <a:spcPct val="100000"/>
              </a:lnSpc>
              <a:spcBef>
                <a:spcPts val="0"/>
              </a:spcBef>
              <a:spcAft>
                <a:spcPts val="0"/>
              </a:spcAft>
              <a:buClrTx/>
              <a:buSzTx/>
              <a:buFont typeface="Arial" charset="0"/>
              <a:buNone/>
              <a:tabLst/>
              <a:defRPr/>
            </a:pPr>
            <a:r>
              <a:rPr lang="fr-CA" sz="1050" b="1" dirty="0" smtClean="0">
                <a:latin typeface="Verdana" panose="020B0604030504040204" pitchFamily="34" charset="0"/>
              </a:rPr>
              <a:t>Questions à poser aux stagiaires :</a:t>
            </a:r>
            <a:endParaRPr lang="fr-CA" sz="1050" dirty="0" smtClean="0">
              <a:latin typeface="Verdana" panose="020B0604030504040204" pitchFamily="34" charset="0"/>
              <a:ea typeface="Verdana" panose="020B0604030504040204" pitchFamily="34" charset="0"/>
              <a:cs typeface="Verdana" panose="020B0604030504040204" pitchFamily="34" charset="0"/>
            </a:endParaRPr>
          </a:p>
          <a:p>
            <a:pPr marL="228600" indent="-228600">
              <a:buFont typeface="+mj-lt"/>
              <a:buAutoNum type="arabicPeriod"/>
            </a:pPr>
            <a:r>
              <a:rPr lang="fr-CA" sz="1050" dirty="0" smtClean="0">
                <a:latin typeface="Verdana" panose="020B0604030504040204" pitchFamily="34" charset="0"/>
              </a:rPr>
              <a:t>M. Ah </a:t>
            </a:r>
            <a:r>
              <a:rPr lang="fr-CA" sz="1050" dirty="0" err="1" smtClean="0">
                <a:latin typeface="Verdana" panose="020B0604030504040204" pitchFamily="34" charset="0"/>
              </a:rPr>
              <a:t>a-t-il</a:t>
            </a:r>
            <a:r>
              <a:rPr lang="fr-CA" sz="1050" dirty="0" smtClean="0">
                <a:latin typeface="Verdana" panose="020B0604030504040204" pitchFamily="34" charset="0"/>
              </a:rPr>
              <a:t> reçu des soins appropriés? </a:t>
            </a:r>
          </a:p>
          <a:p>
            <a:pPr marL="228600" indent="-228600">
              <a:buFont typeface="+mj-lt"/>
              <a:buAutoNum type="arabicPeriod"/>
            </a:pPr>
            <a:r>
              <a:rPr lang="fr-CA" sz="1050" dirty="0" smtClean="0">
                <a:latin typeface="Verdana" panose="020B0604030504040204" pitchFamily="34" charset="0"/>
              </a:rPr>
              <a:t>Des ressources </a:t>
            </a:r>
            <a:r>
              <a:rPr lang="fr-CA" sz="1050" dirty="0" err="1" smtClean="0">
                <a:latin typeface="Verdana" panose="020B0604030504040204" pitchFamily="34" charset="0"/>
              </a:rPr>
              <a:t>ont-elles</a:t>
            </a:r>
            <a:r>
              <a:rPr lang="fr-CA" sz="1050" dirty="0" smtClean="0">
                <a:latin typeface="Verdana" panose="020B0604030504040204" pitchFamily="34" charset="0"/>
              </a:rPr>
              <a:t> été surutilisées dans le cadre des soins prodigués à M. Ah?</a:t>
            </a:r>
          </a:p>
          <a:p>
            <a:pPr marL="228600" indent="-228600">
              <a:buFont typeface="+mj-lt"/>
              <a:buAutoNum type="arabicPeriod"/>
            </a:pPr>
            <a:r>
              <a:rPr lang="fr-CA" sz="1050" baseline="0" dirty="0" smtClean="0">
                <a:latin typeface="Verdana" panose="020B0604030504040204" pitchFamily="34" charset="0"/>
              </a:rPr>
              <a:t>Les résidents en médecine (médecine familiale et chirurgie générale) qui se sont occupés de ce patient ont-ils assuré une bonne gestion des ressources? </a:t>
            </a:r>
          </a:p>
          <a:p>
            <a:endParaRPr lang="fr-CA" dirty="0"/>
          </a:p>
        </p:txBody>
      </p:sp>
      <p:sp>
        <p:nvSpPr>
          <p:cNvPr id="4" name="Slide Number Placeholder 3"/>
          <p:cNvSpPr>
            <a:spLocks noGrp="1"/>
          </p:cNvSpPr>
          <p:nvPr>
            <p:ph type="sldNum" sz="quarter" idx="10"/>
          </p:nvPr>
        </p:nvSpPr>
        <p:spPr/>
        <p:txBody>
          <a:bodyPr/>
          <a:lstStyle/>
          <a:p>
            <a:fld id="{C05C53E4-FEA3-441D-9BEC-108D2C457A90}" type="slidenum">
              <a:rPr lang="fr-CA" smtClean="0"/>
              <a:t>15</a:t>
            </a:fld>
            <a:endParaRPr lang="fr-CA" dirty="0"/>
          </a:p>
        </p:txBody>
      </p:sp>
    </p:spTree>
    <p:extLst>
      <p:ext uri="{BB962C8B-B14F-4D97-AF65-F5344CB8AC3E}">
        <p14:creationId xmlns:p14="http://schemas.microsoft.com/office/powerpoint/2010/main" val="2666149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ltLang="en-US" sz="1050" dirty="0" smtClean="0">
                <a:solidFill>
                  <a:srgbClr val="000000"/>
                </a:solidFill>
                <a:latin typeface="Verdana" panose="020B0604030504040204" pitchFamily="34" charset="0"/>
              </a:rPr>
              <a:t>Nous</a:t>
            </a:r>
            <a:r>
              <a:rPr lang="fr-CA" dirty="0" smtClean="0"/>
              <a:t> </a:t>
            </a:r>
            <a:r>
              <a:rPr lang="fr-CA" altLang="en-US" sz="1050" dirty="0" smtClean="0">
                <a:solidFill>
                  <a:srgbClr val="000000"/>
                </a:solidFill>
                <a:latin typeface="Verdana" panose="020B0604030504040204" pitchFamily="34" charset="0"/>
              </a:rPr>
              <a:t>amorçons cette discussion sur le gaspillage dans les soins de santé et dans la gestion des ressources par la présentation d’une étude de cas fondamentale.</a:t>
            </a:r>
            <a:endParaRPr lang="fr-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fr-CA" sz="1050" dirty="0" smtClean="0">
              <a:latin typeface="Verdana" panose="020B0604030504040204" pitchFamily="34" charset="0"/>
              <a:ea typeface="Verdana" panose="020B0604030504040204" pitchFamily="34" charset="0"/>
              <a:cs typeface="Verdana" panose="020B0604030504040204" pitchFamily="34" charset="0"/>
            </a:endParaRPr>
          </a:p>
          <a:p>
            <a:r>
              <a:rPr lang="fr-CA" sz="1050" dirty="0" smtClean="0">
                <a:latin typeface="Verdana" panose="020B0604030504040204" pitchFamily="34" charset="0"/>
              </a:rPr>
              <a:t>Ce cas démontre que des examens préopératoires inutiles sont parfois réalisés dans le cadre du bilan habituel effectué chez les patients devant subir une intervention chirurgicale à faible risque. </a:t>
            </a:r>
            <a:endParaRPr lang="fr-CA" sz="1050" b="1"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C05C53E4-FEA3-441D-9BEC-108D2C457A90}" type="slidenum">
              <a:rPr lang="fr-CA" smtClean="0"/>
              <a:t>16</a:t>
            </a:fld>
            <a:endParaRPr lang="fr-CA" dirty="0"/>
          </a:p>
        </p:txBody>
      </p:sp>
    </p:spTree>
    <p:extLst>
      <p:ext uri="{BB962C8B-B14F-4D97-AF65-F5344CB8AC3E}">
        <p14:creationId xmlns:p14="http://schemas.microsoft.com/office/powerpoint/2010/main" val="4251451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fr-CA" sz="1050" b="1" baseline="0" dirty="0" smtClean="0">
                <a:latin typeface="Verdana" panose="020B0604030504040204" pitchFamily="34" charset="0"/>
              </a:rPr>
              <a:t>* Note au présentateur : Moment interactif – </a:t>
            </a:r>
            <a:r>
              <a:rPr lang="fr-CA" sz="1050" dirty="0" smtClean="0">
                <a:latin typeface="Verdana" panose="020B0604030504040204" pitchFamily="34" charset="0"/>
              </a:rPr>
              <a:t>Le présentateur doit prendre une pause et demander aux stagiaires de réfléchir aux examens qu’ils demanderaient. </a:t>
            </a:r>
            <a:endParaRPr lang="fr-CA" sz="1050" dirty="0" smtClean="0">
              <a:latin typeface="Verdana" panose="020B0604030504040204" pitchFamily="34" charset="0"/>
              <a:ea typeface="Verdana" panose="020B0604030504040204" pitchFamily="34" charset="0"/>
              <a:cs typeface="Verdana" panose="020B0604030504040204" pitchFamily="34" charset="0"/>
            </a:endParaRPr>
          </a:p>
          <a:p>
            <a:pPr algn="just" defTabSz="914350">
              <a:defRPr/>
            </a:pPr>
            <a:endParaRPr lang="fr-CA" sz="1050" dirty="0" smtClean="0">
              <a:latin typeface="Verdana" panose="020B0604030504040204" pitchFamily="34" charset="0"/>
              <a:ea typeface="Verdana" panose="020B0604030504040204" pitchFamily="34" charset="0"/>
              <a:cs typeface="Verdana" panose="020B0604030504040204" pitchFamily="34" charset="0"/>
            </a:endParaRPr>
          </a:p>
          <a:p>
            <a:pPr algn="just"/>
            <a:r>
              <a:rPr lang="fr-CA" sz="1050" b="1" dirty="0" smtClean="0">
                <a:latin typeface="Verdana" panose="020B0604030504040204" pitchFamily="34" charset="0"/>
              </a:rPr>
              <a:t>Questions à poser aux stagiaires : </a:t>
            </a:r>
          </a:p>
          <a:p>
            <a:pPr marL="228600" indent="-228600" algn="just" defTabSz="897301">
              <a:buFont typeface="+mj-lt"/>
              <a:buAutoNum type="arabicPeriod"/>
              <a:defRPr/>
            </a:pPr>
            <a:r>
              <a:rPr lang="fr-CA" altLang="en-US" sz="1050" dirty="0" smtClean="0">
                <a:latin typeface="Verdana" panose="020B0604030504040204" pitchFamily="34" charset="0"/>
              </a:rPr>
              <a:t>Quels autres</a:t>
            </a:r>
            <a:r>
              <a:rPr lang="fr-CA" dirty="0" smtClean="0"/>
              <a:t> </a:t>
            </a:r>
            <a:r>
              <a:rPr lang="fr-CA" altLang="en-US" sz="1050" dirty="0" smtClean="0">
                <a:latin typeface="Verdana" panose="020B0604030504040204" pitchFamily="34" charset="0"/>
              </a:rPr>
              <a:t>examens ou traitements, s’il y a lieu, auriez-vous</a:t>
            </a:r>
            <a:r>
              <a:rPr lang="fr-CA" sz="1050" dirty="0" smtClean="0">
                <a:latin typeface="Verdana" panose="020B0604030504040204" pitchFamily="34" charset="0"/>
              </a:rPr>
              <a:t> demandés dans le cadre de l’évaluation préopératoire?</a:t>
            </a:r>
            <a:endParaRPr lang="fr-CA" sz="1050" dirty="0" smtClean="0">
              <a:latin typeface="Verdana" panose="020B0604030504040204" pitchFamily="34" charset="0"/>
              <a:ea typeface="Verdana" panose="020B0604030504040204" pitchFamily="34" charset="0"/>
              <a:cs typeface="Verdana" panose="020B0604030504040204" pitchFamily="34" charset="0"/>
            </a:endParaRPr>
          </a:p>
          <a:p>
            <a:pPr marL="228600" indent="-228600" algn="just">
              <a:buFont typeface="+mj-lt"/>
              <a:buAutoNum type="arabicPeriod"/>
            </a:pPr>
            <a:r>
              <a:rPr lang="fr-CA" altLang="en-US" sz="1050" dirty="0" smtClean="0">
                <a:latin typeface="Verdana" panose="020B0604030504040204" pitchFamily="34" charset="0"/>
              </a:rPr>
              <a:t>Quels autres examens ou traitements, s’il y a lieu, </a:t>
            </a:r>
            <a:r>
              <a:rPr lang="fr-CA" sz="1050" dirty="0" smtClean="0">
                <a:latin typeface="Verdana" panose="020B0604030504040204" pitchFamily="34" charset="0"/>
              </a:rPr>
              <a:t>demanderiez-vous dans le cadre de l’évaluation préopératoire? </a:t>
            </a:r>
          </a:p>
          <a:p>
            <a:pPr marL="228600" indent="-228600" algn="just">
              <a:buFont typeface="+mj-lt"/>
              <a:buAutoNum type="arabicPeriod"/>
            </a:pPr>
            <a:r>
              <a:rPr lang="fr-CA" sz="1050" dirty="0" smtClean="0">
                <a:latin typeface="Verdana" panose="020B0604030504040204" pitchFamily="34" charset="0"/>
              </a:rPr>
              <a:t>À ce stade, y </a:t>
            </a:r>
            <a:r>
              <a:rPr lang="fr-CA" sz="1050" dirty="0" err="1" smtClean="0">
                <a:latin typeface="Verdana" panose="020B0604030504040204" pitchFamily="34" charset="0"/>
              </a:rPr>
              <a:t>a-t-il</a:t>
            </a:r>
            <a:r>
              <a:rPr lang="fr-CA" sz="1050" dirty="0" smtClean="0">
                <a:latin typeface="Verdana" panose="020B0604030504040204" pitchFamily="34" charset="0"/>
              </a:rPr>
              <a:t> des examens initiaux que vous n’auriez pas demandés? Pourquoi ne les auriez-vous pas demandés?</a:t>
            </a:r>
          </a:p>
          <a:p>
            <a:pPr algn="just"/>
            <a:endParaRPr lang="fr-CA" sz="1050" dirty="0" smtClean="0">
              <a:latin typeface="Verdana" panose="020B0604030504040204" pitchFamily="34" charset="0"/>
              <a:ea typeface="Verdana" panose="020B0604030504040204" pitchFamily="34" charset="0"/>
              <a:cs typeface="Verdana" panose="020B0604030504040204" pitchFamily="34" charset="0"/>
            </a:endParaRPr>
          </a:p>
          <a:p>
            <a:endParaRPr lang="fr-CA" dirty="0"/>
          </a:p>
        </p:txBody>
      </p:sp>
      <p:sp>
        <p:nvSpPr>
          <p:cNvPr id="4" name="Slide Number Placeholder 3"/>
          <p:cNvSpPr>
            <a:spLocks noGrp="1"/>
          </p:cNvSpPr>
          <p:nvPr>
            <p:ph type="sldNum" sz="quarter" idx="10"/>
          </p:nvPr>
        </p:nvSpPr>
        <p:spPr/>
        <p:txBody>
          <a:bodyPr/>
          <a:lstStyle/>
          <a:p>
            <a:fld id="{C05C53E4-FEA3-441D-9BEC-108D2C457A90}" type="slidenum">
              <a:rPr lang="fr-CA" smtClean="0"/>
              <a:t>17</a:t>
            </a:fld>
            <a:endParaRPr lang="fr-CA" dirty="0"/>
          </a:p>
        </p:txBody>
      </p:sp>
    </p:spTree>
    <p:extLst>
      <p:ext uri="{BB962C8B-B14F-4D97-AF65-F5344CB8AC3E}">
        <p14:creationId xmlns:p14="http://schemas.microsoft.com/office/powerpoint/2010/main" val="3200975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350">
              <a:buFont typeface="Arial" charset="0"/>
              <a:buNone/>
              <a:defRPr/>
            </a:pPr>
            <a:r>
              <a:rPr lang="fr-CA" sz="1050" b="1" baseline="0" dirty="0" smtClean="0">
                <a:latin typeface="Verdana" panose="020B0604030504040204" pitchFamily="34" charset="0"/>
              </a:rPr>
              <a:t>* Note au présentateur : Moment interactif – </a:t>
            </a:r>
            <a:r>
              <a:rPr lang="fr-CA" sz="1050" dirty="0" smtClean="0">
                <a:latin typeface="Verdana" panose="020B0604030504040204" pitchFamily="34" charset="0"/>
              </a:rPr>
              <a:t>Le présentateur doit prendre une pause et demander aux stagiaires si le bilan de la patiente était approprié.</a:t>
            </a:r>
          </a:p>
          <a:p>
            <a:pPr marL="171450" indent="-171450" defTabSz="914350">
              <a:buFont typeface="Arial" charset="0"/>
              <a:buChar char="•"/>
              <a:defRPr/>
            </a:pPr>
            <a:endParaRPr lang="fr-CA" sz="1050" dirty="0" smtClean="0">
              <a:latin typeface="Verdana" panose="020B0604030504040204" pitchFamily="34" charset="0"/>
            </a:endParaRPr>
          </a:p>
          <a:p>
            <a:pPr marL="0" marR="0" indent="0" algn="l" defTabSz="914350" rtl="0" eaLnBrk="1" fontAlgn="auto" latinLnBrk="0" hangingPunct="1">
              <a:lnSpc>
                <a:spcPct val="100000"/>
              </a:lnSpc>
              <a:spcBef>
                <a:spcPts val="0"/>
              </a:spcBef>
              <a:spcAft>
                <a:spcPts val="0"/>
              </a:spcAft>
              <a:buClrTx/>
              <a:buSzTx/>
              <a:buFont typeface="Arial" charset="0"/>
              <a:buNone/>
              <a:tabLst/>
              <a:defRPr/>
            </a:pPr>
            <a:r>
              <a:rPr lang="fr-CA" sz="1050" b="1" dirty="0" smtClean="0">
                <a:latin typeface="Verdana" panose="020B0604030504040204" pitchFamily="34" charset="0"/>
              </a:rPr>
              <a:t>Questions à poser aux stagiaires : </a:t>
            </a:r>
            <a:endParaRPr lang="fr-CA" sz="1050" dirty="0" smtClean="0">
              <a:latin typeface="Verdana" panose="020B0604030504040204" pitchFamily="34" charset="0"/>
              <a:ea typeface="Verdana" panose="020B0604030504040204" pitchFamily="34" charset="0"/>
              <a:cs typeface="Verdana" panose="020B0604030504040204" pitchFamily="34" charset="0"/>
            </a:endParaRPr>
          </a:p>
          <a:p>
            <a:pPr marL="228600" indent="-228600" defTabSz="914350">
              <a:buFont typeface="+mj-lt"/>
              <a:buAutoNum type="arabicPeriod"/>
              <a:defRPr/>
            </a:pPr>
            <a:r>
              <a:rPr lang="fr-CA" sz="1050" dirty="0" smtClean="0">
                <a:latin typeface="Verdana" panose="020B0604030504040204" pitchFamily="34" charset="0"/>
              </a:rPr>
              <a:t>Mme </a:t>
            </a:r>
            <a:r>
              <a:rPr lang="fr-CA" sz="1050" dirty="0" err="1" smtClean="0">
                <a:latin typeface="Verdana" panose="020B0604030504040204" pitchFamily="34" charset="0"/>
              </a:rPr>
              <a:t>Ritis</a:t>
            </a:r>
            <a:r>
              <a:rPr lang="fr-CA" sz="1050" dirty="0" smtClean="0">
                <a:latin typeface="Verdana" panose="020B0604030504040204" pitchFamily="34" charset="0"/>
              </a:rPr>
              <a:t> a-t-elle reçu des soins appropriés? Des ressources </a:t>
            </a:r>
            <a:r>
              <a:rPr lang="fr-CA" sz="1050" dirty="0" err="1" smtClean="0">
                <a:latin typeface="Verdana" panose="020B0604030504040204" pitchFamily="34" charset="0"/>
              </a:rPr>
              <a:t>ont-elles</a:t>
            </a:r>
            <a:r>
              <a:rPr lang="fr-CA" sz="1050" dirty="0" smtClean="0">
                <a:latin typeface="Verdana" panose="020B0604030504040204" pitchFamily="34" charset="0"/>
              </a:rPr>
              <a:t> été surutilisées dans le cadre des soins prodigués à Mme </a:t>
            </a:r>
            <a:r>
              <a:rPr lang="fr-CA" sz="1050" dirty="0" err="1" smtClean="0">
                <a:latin typeface="Verdana" panose="020B0604030504040204" pitchFamily="34" charset="0"/>
              </a:rPr>
              <a:t>Ritis</a:t>
            </a:r>
            <a:r>
              <a:rPr lang="fr-CA" sz="1050" dirty="0" smtClean="0">
                <a:latin typeface="Verdana" panose="020B0604030504040204" pitchFamily="34" charset="0"/>
              </a:rPr>
              <a:t>? </a:t>
            </a:r>
            <a:endParaRPr lang="fr-CA" sz="1050" dirty="0" smtClean="0">
              <a:latin typeface="Verdana" panose="020B0604030504040204" pitchFamily="34" charset="0"/>
              <a:ea typeface="Verdana" panose="020B0604030504040204" pitchFamily="34" charset="0"/>
              <a:cs typeface="Verdana" panose="020B0604030504040204" pitchFamily="34" charset="0"/>
            </a:endParaRPr>
          </a:p>
          <a:p>
            <a:pPr marL="228600" indent="-228600" defTabSz="914350">
              <a:buFont typeface="+mj-lt"/>
              <a:buAutoNum type="arabicPeriod"/>
              <a:defRPr/>
            </a:pPr>
            <a:r>
              <a:rPr lang="fr-CA" sz="1050" dirty="0" smtClean="0">
                <a:latin typeface="Verdana" panose="020B0604030504040204" pitchFamily="34" charset="0"/>
              </a:rPr>
              <a:t>Dans ce cas, les résidents en médecine (anesthésie et pneumologie) ont-ils assuré une bonne gestion des ressources? </a:t>
            </a:r>
            <a:endParaRPr lang="fr-CA" sz="1050" dirty="0">
              <a:latin typeface="Verdana" panose="020B0604030504040204" pitchFamily="34" charset="0"/>
            </a:endParaRPr>
          </a:p>
        </p:txBody>
      </p:sp>
      <p:sp>
        <p:nvSpPr>
          <p:cNvPr id="4" name="Slide Number Placeholder 3"/>
          <p:cNvSpPr>
            <a:spLocks noGrp="1"/>
          </p:cNvSpPr>
          <p:nvPr>
            <p:ph type="sldNum" sz="quarter" idx="10"/>
          </p:nvPr>
        </p:nvSpPr>
        <p:spPr/>
        <p:txBody>
          <a:bodyPr/>
          <a:lstStyle/>
          <a:p>
            <a:fld id="{C05C53E4-FEA3-441D-9BEC-108D2C457A90}" type="slidenum">
              <a:rPr lang="fr-CA" smtClean="0"/>
              <a:t>18</a:t>
            </a:fld>
            <a:endParaRPr lang="fr-CA" dirty="0"/>
          </a:p>
        </p:txBody>
      </p:sp>
    </p:spTree>
    <p:extLst>
      <p:ext uri="{BB962C8B-B14F-4D97-AF65-F5344CB8AC3E}">
        <p14:creationId xmlns:p14="http://schemas.microsoft.com/office/powerpoint/2010/main" val="787043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050" b="1" u="none" kern="1200" dirty="0" smtClean="0">
                <a:solidFill>
                  <a:schemeClr val="tx1"/>
                </a:solidFill>
                <a:effectLst/>
                <a:latin typeface="Verdana" panose="020B0604030504040204" pitchFamily="34" charset="0"/>
              </a:rPr>
              <a:t>La gestion des ressources se caractérise par l’usage approprié et responsable des ressources dans le but d’offrir des soins efficaces et de grande valeur.</a:t>
            </a:r>
            <a:endParaRPr lang="fr-CA"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fr-CA" sz="1050" kern="1200" dirty="0" smtClean="0">
                <a:solidFill>
                  <a:schemeClr val="tx1"/>
                </a:solidFill>
                <a:effectLst/>
                <a:latin typeface="Verdana" panose="020B0604030504040204" pitchFamily="34" charset="0"/>
              </a:rPr>
              <a:t> </a:t>
            </a:r>
            <a:endParaRPr lang="fr-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fr-CA" sz="1050" kern="1200" dirty="0" smtClean="0">
                <a:solidFill>
                  <a:schemeClr val="tx1"/>
                </a:solidFill>
                <a:effectLst/>
                <a:latin typeface="Verdana" panose="020B0604030504040204" pitchFamily="34" charset="0"/>
              </a:rPr>
              <a:t>Selon Berwick, il existe trois types de problèmes de qualité et de sécurité </a:t>
            </a:r>
            <a:r>
              <a:rPr lang="fr-CA" sz="1050" b="1" u="none" kern="1200" dirty="0" smtClean="0">
                <a:solidFill>
                  <a:schemeClr val="tx1"/>
                </a:solidFill>
                <a:effectLst/>
                <a:latin typeface="Verdana" panose="020B0604030504040204" pitchFamily="34" charset="0"/>
              </a:rPr>
              <a:t>en lien avec la gestion des ressources </a:t>
            </a:r>
            <a:r>
              <a:rPr lang="fr-CA" sz="1050" b="0" u="none" kern="1200" dirty="0" smtClean="0">
                <a:solidFill>
                  <a:schemeClr val="tx1"/>
                </a:solidFill>
                <a:effectLst/>
                <a:latin typeface="Verdana" panose="020B0604030504040204" pitchFamily="34" charset="0"/>
              </a:rPr>
              <a:t>:</a:t>
            </a:r>
            <a:r>
              <a:rPr lang="fr-CA" b="1" u="none" dirty="0" smtClean="0"/>
              <a:t> </a:t>
            </a:r>
            <a:r>
              <a:rPr lang="fr-CA" sz="1050" kern="1200" dirty="0" smtClean="0">
                <a:solidFill>
                  <a:schemeClr val="tx1"/>
                </a:solidFill>
                <a:effectLst/>
                <a:latin typeface="Verdana" panose="020B0604030504040204" pitchFamily="34" charset="0"/>
              </a:rPr>
              <a:t>1) la sous-utilisation, 2) la mauvaise utilisation et 3) la surutilisation. </a:t>
            </a:r>
            <a:endParaRPr lang="fr-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fr-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fr-CA" sz="1050" kern="1200" dirty="0" smtClean="0">
                <a:solidFill>
                  <a:schemeClr val="tx1"/>
                </a:solidFill>
                <a:effectLst/>
                <a:latin typeface="Verdana" panose="020B0604030504040204" pitchFamily="34" charset="0"/>
              </a:rPr>
              <a:t>Parmi les termes et les concepts synonymes d’une surutilisation,</a:t>
            </a:r>
            <a:r>
              <a:rPr lang="fr-CA" dirty="0" smtClean="0"/>
              <a:t> </a:t>
            </a:r>
            <a:r>
              <a:rPr lang="fr-CA" sz="1050" kern="1200" dirty="0" smtClean="0">
                <a:solidFill>
                  <a:schemeClr val="tx1"/>
                </a:solidFill>
                <a:effectLst/>
                <a:latin typeface="Verdana" panose="020B0604030504040204" pitchFamily="34" charset="0"/>
              </a:rPr>
              <a:t>on compte le </a:t>
            </a:r>
            <a:r>
              <a:rPr lang="fr-CA" sz="1050" kern="1200" dirty="0" err="1" smtClean="0">
                <a:solidFill>
                  <a:schemeClr val="tx1"/>
                </a:solidFill>
                <a:effectLst/>
                <a:latin typeface="Verdana" panose="020B0604030504040204" pitchFamily="34" charset="0"/>
              </a:rPr>
              <a:t>surdiagnostic</a:t>
            </a:r>
            <a:r>
              <a:rPr lang="fr-CA" sz="1050" kern="1200" dirty="0" smtClean="0">
                <a:solidFill>
                  <a:schemeClr val="tx1"/>
                </a:solidFill>
                <a:effectLst/>
                <a:latin typeface="Verdana" panose="020B0604030504040204" pitchFamily="34" charset="0"/>
              </a:rPr>
              <a:t>, la surévaluation, le </a:t>
            </a:r>
            <a:r>
              <a:rPr lang="fr-CA" sz="1050" kern="1200" dirty="0" err="1" smtClean="0">
                <a:solidFill>
                  <a:schemeClr val="tx1"/>
                </a:solidFill>
                <a:effectLst/>
                <a:latin typeface="Verdana" panose="020B0604030504040204" pitchFamily="34" charset="0"/>
              </a:rPr>
              <a:t>surtraitement</a:t>
            </a:r>
            <a:r>
              <a:rPr lang="fr-CA" sz="1050" kern="1200" dirty="0" smtClean="0">
                <a:solidFill>
                  <a:schemeClr val="tx1"/>
                </a:solidFill>
                <a:effectLst/>
                <a:latin typeface="Verdana" panose="020B0604030504040204" pitchFamily="34" charset="0"/>
              </a:rPr>
              <a:t>, la </a:t>
            </a:r>
            <a:r>
              <a:rPr lang="fr-CA" sz="1050" kern="1200" dirty="0" err="1" smtClean="0">
                <a:solidFill>
                  <a:schemeClr val="tx1"/>
                </a:solidFill>
                <a:effectLst/>
                <a:latin typeface="Verdana" panose="020B0604030504040204" pitchFamily="34" charset="0"/>
              </a:rPr>
              <a:t>surmédication</a:t>
            </a:r>
            <a:r>
              <a:rPr lang="fr-CA" sz="1050" kern="1200" dirty="0" smtClean="0">
                <a:solidFill>
                  <a:schemeClr val="tx1"/>
                </a:solidFill>
                <a:effectLst/>
                <a:latin typeface="Verdana" panose="020B0604030504040204" pitchFamily="34" charset="0"/>
              </a:rPr>
              <a:t>, l’inadéquation, la surutilisation, le gaspillage et les soins de faible valeur.  </a:t>
            </a:r>
          </a:p>
          <a:p>
            <a:endParaRPr lang="fr-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000" dirty="0" smtClean="0">
                <a:latin typeface="Verdana" panose="020B0604030504040204" pitchFamily="34" charset="0"/>
                <a:ea typeface="Verdana" panose="020B0604030504040204" pitchFamily="34" charset="0"/>
                <a:cs typeface="Verdana" panose="020B0604030504040204" pitchFamily="34" charset="0"/>
              </a:rPr>
              <a:t>------------------</a:t>
            </a:r>
          </a:p>
          <a:p>
            <a:r>
              <a:rPr lang="en-CA" sz="1000"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a:t>
            </a:r>
            <a:r>
              <a:rPr lang="en-CA"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Berwick, DM. 2002. A User’s Manual for the IOM’s ‘Quality Chasm’ Report. </a:t>
            </a:r>
            <a:r>
              <a:rPr lang="en-CA"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Health Affairs</a:t>
            </a:r>
            <a:r>
              <a:rPr lang="en-CA" sz="1000" b="1"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t>
            </a:r>
            <a:r>
              <a:rPr lang="en-CA" sz="100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21</a:t>
            </a:r>
            <a:r>
              <a:rPr lang="en-CA"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(3): 80-90</a:t>
            </a:r>
            <a:r>
              <a:rPr lang="en-CA" sz="12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endParaRPr lang="fr-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fr-CA" sz="1050" kern="1200" dirty="0" smtClean="0">
                <a:solidFill>
                  <a:schemeClr val="tx1"/>
                </a:solidFill>
                <a:effectLst/>
              </a:rPr>
              <a:t> </a:t>
            </a:r>
            <a:endParaRPr lang="fr-CA" sz="1050" kern="1200" dirty="0">
              <a:solidFill>
                <a:schemeClr val="tx1"/>
              </a:solidFill>
              <a:effectLst/>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19</a:t>
            </a:fld>
            <a:endParaRPr lang="fr-CA" dirty="0"/>
          </a:p>
        </p:txBody>
      </p:sp>
    </p:spTree>
    <p:extLst>
      <p:ext uri="{BB962C8B-B14F-4D97-AF65-F5344CB8AC3E}">
        <p14:creationId xmlns:p14="http://schemas.microsoft.com/office/powerpoint/2010/main" val="2453345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4F43C5-7990-438D-AED8-0E48326EE1E8}" type="slidenum">
              <a:rPr lang="fr-CA" smtClean="0"/>
              <a:t>2</a:t>
            </a:fld>
            <a:endParaRPr lang="fr-CA" dirty="0"/>
          </a:p>
        </p:txBody>
      </p:sp>
    </p:spTree>
    <p:extLst>
      <p:ext uri="{BB962C8B-B14F-4D97-AF65-F5344CB8AC3E}">
        <p14:creationId xmlns:p14="http://schemas.microsoft.com/office/powerpoint/2010/main" val="2816350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050" dirty="0" smtClean="0">
                <a:solidFill>
                  <a:schemeClr val="tx1"/>
                </a:solidFill>
                <a:effectLst/>
                <a:latin typeface="Verdana" panose="020B0604030504040204" pitchFamily="34" charset="0"/>
              </a:rPr>
              <a:t>Comment définit-on des soins de grande valeur?</a:t>
            </a:r>
          </a:p>
          <a:p>
            <a:endParaRPr lang="fr-CA" sz="1050" dirty="0" smtClean="0">
              <a:latin typeface="Verdana" panose="020B0604030504040204" pitchFamily="34" charset="0"/>
              <a:ea typeface="Verdana" panose="020B0604030504040204" pitchFamily="34" charset="0"/>
              <a:cs typeface="Verdana" panose="020B0604030504040204" pitchFamily="34" charset="0"/>
            </a:endParaRPr>
          </a:p>
          <a:p>
            <a:r>
              <a:rPr lang="fr-CA" sz="1050" dirty="0" smtClean="0">
                <a:solidFill>
                  <a:schemeClr val="tx1"/>
                </a:solidFill>
                <a:effectLst/>
                <a:latin typeface="Verdana" panose="020B0604030504040204" pitchFamily="34" charset="0"/>
              </a:rPr>
              <a:t>Offrir des soins de grande valeur, c’est fournir des soins de la plus haute qualité, au plus faible coût. </a:t>
            </a:r>
          </a:p>
          <a:p>
            <a:endParaRPr lang="fr-CA" sz="1050" b="0" u="none" baseline="0" dirty="0" smtClean="0">
              <a:latin typeface="Verdana" panose="020B0604030504040204" pitchFamily="34" charset="0"/>
              <a:ea typeface="Verdana" panose="020B0604030504040204" pitchFamily="34" charset="0"/>
              <a:cs typeface="Verdana" panose="020B0604030504040204" pitchFamily="34" charset="0"/>
            </a:endParaRPr>
          </a:p>
          <a:p>
            <a:r>
              <a:rPr lang="fr-CA" sz="1050" b="0" u="none" baseline="0" dirty="0" smtClean="0">
                <a:solidFill>
                  <a:schemeClr val="tx1"/>
                </a:solidFill>
                <a:effectLst/>
                <a:latin typeface="Verdana" panose="020B0604030504040204" pitchFamily="34" charset="0"/>
              </a:rPr>
              <a:t>Équation de la valeur :</a:t>
            </a:r>
            <a:r>
              <a:rPr lang="fr-CA" sz="1050" b="1" baseline="0" dirty="0" smtClean="0">
                <a:solidFill>
                  <a:schemeClr val="tx1"/>
                </a:solidFill>
                <a:effectLst/>
                <a:latin typeface="Verdana" panose="020B0604030504040204" pitchFamily="34" charset="0"/>
              </a:rPr>
              <a:t> </a:t>
            </a:r>
            <a:r>
              <a:rPr lang="fr-CA" sz="1050" b="1" i="1" baseline="0" dirty="0" smtClean="0">
                <a:solidFill>
                  <a:schemeClr val="tx1"/>
                </a:solidFill>
                <a:effectLst/>
                <a:latin typeface="Verdana" panose="020B0604030504040204" pitchFamily="34" charset="0"/>
              </a:rPr>
              <a:t>La </a:t>
            </a:r>
            <a:r>
              <a:rPr lang="fr-CA" sz="1050" b="1" i="1" dirty="0" smtClean="0">
                <a:solidFill>
                  <a:schemeClr val="tx1"/>
                </a:solidFill>
                <a:effectLst/>
                <a:latin typeface="Verdana" panose="020B0604030504040204" pitchFamily="34" charset="0"/>
              </a:rPr>
              <a:t>valeur peut être améliorée en augmentant la qualité ou en diminuant le coût. </a:t>
            </a:r>
          </a:p>
          <a:p>
            <a:endParaRPr lang="fr-CA" sz="1050" b="1" i="1" baseline="0" dirty="0" smtClean="0">
              <a:latin typeface="Verdana" panose="020B0604030504040204" pitchFamily="34" charset="0"/>
              <a:ea typeface="Verdana" panose="020B0604030504040204" pitchFamily="34" charset="0"/>
              <a:cs typeface="Verdana" panose="020B0604030504040204" pitchFamily="34" charset="0"/>
            </a:endParaRPr>
          </a:p>
          <a:p>
            <a:r>
              <a:rPr lang="fr-CA" sz="1050" baseline="0" dirty="0" smtClean="0">
                <a:solidFill>
                  <a:schemeClr val="tx1"/>
                </a:solidFill>
                <a:effectLst/>
                <a:latin typeface="Verdana" panose="020B0604030504040204" pitchFamily="34" charset="0"/>
              </a:rPr>
              <a:t>La qualité est définie par l’Institute of Medicine</a:t>
            </a:r>
            <a:r>
              <a:rPr lang="fr-CA" sz="1050" baseline="30000" dirty="0" smtClean="0">
                <a:solidFill>
                  <a:schemeClr val="tx1"/>
                </a:solidFill>
                <a:effectLst/>
                <a:latin typeface="Verdana" panose="020B0604030504040204" pitchFamily="34" charset="0"/>
              </a:rPr>
              <a:t>1</a:t>
            </a:r>
            <a:r>
              <a:rPr lang="fr-CA" sz="1050" baseline="0" dirty="0" smtClean="0">
                <a:solidFill>
                  <a:schemeClr val="tx1"/>
                </a:solidFill>
                <a:effectLst/>
                <a:latin typeface="Verdana" panose="020B0604030504040204" pitchFamily="34" charset="0"/>
              </a:rPr>
              <a:t> comme « </a:t>
            </a:r>
            <a:r>
              <a:rPr lang="fr-CA" sz="1050" dirty="0" smtClean="0">
                <a:solidFill>
                  <a:schemeClr val="tx1"/>
                </a:solidFill>
                <a:latin typeface="Verdana" panose="020B0604030504040204" pitchFamily="34" charset="0"/>
              </a:rPr>
              <a:t>la mesure dans laquelle les services de santé à l’intention des personnes et des populations augmentent la probabilité de résultats désirés pour la santé et correspondent aux connaissances actuelles des professionnels. » </a:t>
            </a:r>
          </a:p>
          <a:p>
            <a:endParaRPr lang="fr-CA" sz="105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50" b="0" dirty="0" smtClean="0">
                <a:solidFill>
                  <a:schemeClr val="tx1"/>
                </a:solidFill>
                <a:effectLst/>
                <a:latin typeface="Verdana" panose="020B0604030504040204" pitchFamily="34" charset="0"/>
              </a:rPr>
              <a:t>Le fardeau des soins imposé aux patients</a:t>
            </a:r>
            <a:r>
              <a:rPr lang="fr-CA" dirty="0" smtClean="0"/>
              <a:t> </a:t>
            </a:r>
            <a:r>
              <a:rPr lang="fr-CA" sz="1050" b="0" dirty="0" smtClean="0">
                <a:solidFill>
                  <a:schemeClr val="tx1"/>
                </a:solidFill>
                <a:effectLst/>
                <a:latin typeface="Verdana" panose="020B0604030504040204" pitchFamily="34" charset="0"/>
              </a:rPr>
              <a:t>peut être important; il s’agit souvent d’un préjudice méconnu ou du « coût » des soins de santé. </a:t>
            </a:r>
            <a:r>
              <a:rPr lang="fr-CA" sz="1050" baseline="0" dirty="0" smtClean="0">
                <a:solidFill>
                  <a:schemeClr val="tx1"/>
                </a:solidFill>
                <a:effectLst/>
                <a:latin typeface="Verdana" panose="020B0604030504040204" pitchFamily="34" charset="0"/>
              </a:rPr>
              <a:t>Lorsqu’il est question du « coût », on pense souvent à l’aspect financier des soins. Toutefois, on devrait plutôt considérer le coût comme la contribution financière et non financière du patient, du système et de la société.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050" b="1" dirty="0" smtClean="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50" b="1" baseline="0" dirty="0" smtClean="0">
                <a:solidFill>
                  <a:srgbClr val="FF0000"/>
                </a:solidFill>
                <a:effectLst/>
                <a:latin typeface="Verdana" panose="020B0604030504040204" pitchFamily="34" charset="0"/>
              </a:rPr>
              <a:t>(EXERCICE INTERACTIF À VENIR SUR LE COÛT)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050" b="1" dirty="0" smtClean="0">
              <a:solidFill>
                <a:srgbClr val="FF0000"/>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50" dirty="0" smtClean="0">
                <a:latin typeface="Verdana" panose="020B0604030504040204" pitchFamily="34" charset="0"/>
              </a:rPr>
              <a:t>---------------</a:t>
            </a:r>
            <a:endParaRPr lang="fr-CA" sz="1050" b="1" i="1" u="none" baseline="0" dirty="0" smtClean="0">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a:p>
            <a:pPr algn="l"/>
            <a:r>
              <a:rPr lang="fr-CA" sz="1000" b="0" i="0" u="none" strike="noStrike" kern="1200" baseline="30000" dirty="0" smtClean="0">
                <a:solidFill>
                  <a:schemeClr val="tx1"/>
                </a:solidFill>
                <a:latin typeface="Verdana" panose="020B0604030504040204" pitchFamily="34" charset="0"/>
              </a:rPr>
              <a:t>1</a:t>
            </a:r>
            <a:r>
              <a:rPr lang="fr-CA" sz="1000" i="0" u="none" kern="1200" dirty="0" smtClean="0">
                <a:solidFill>
                  <a:schemeClr val="tx1"/>
                </a:solidFill>
                <a:effectLst/>
                <a:latin typeface="Verdana" panose="020B0604030504040204" pitchFamily="34" charset="0"/>
              </a:rPr>
              <a:t>Institute of Medicine (IOM). 2001. </a:t>
            </a:r>
            <a:r>
              <a:rPr lang="fr-CA" sz="1000" i="1" u="none" kern="1200" dirty="0" err="1" smtClean="0">
                <a:solidFill>
                  <a:schemeClr val="tx1"/>
                </a:solidFill>
                <a:effectLst/>
                <a:latin typeface="Verdana" panose="020B0604030504040204" pitchFamily="34" charset="0"/>
              </a:rPr>
              <a:t>Crossing</a:t>
            </a:r>
            <a:r>
              <a:rPr lang="fr-CA" sz="1000" i="1" u="none" kern="1200" dirty="0" smtClean="0">
                <a:solidFill>
                  <a:schemeClr val="tx1"/>
                </a:solidFill>
                <a:effectLst/>
                <a:latin typeface="Verdana" panose="020B0604030504040204" pitchFamily="34" charset="0"/>
              </a:rPr>
              <a:t> the </a:t>
            </a:r>
            <a:r>
              <a:rPr lang="fr-CA" sz="1000" i="1" u="none" kern="1200" dirty="0" err="1" smtClean="0">
                <a:solidFill>
                  <a:schemeClr val="tx1"/>
                </a:solidFill>
                <a:effectLst/>
                <a:latin typeface="Verdana" panose="020B0604030504040204" pitchFamily="34" charset="0"/>
              </a:rPr>
              <a:t>Quality</a:t>
            </a:r>
            <a:r>
              <a:rPr lang="fr-CA" sz="1000" i="1" u="none" kern="1200" dirty="0" smtClean="0">
                <a:solidFill>
                  <a:schemeClr val="tx1"/>
                </a:solidFill>
                <a:effectLst/>
                <a:latin typeface="Verdana" panose="020B0604030504040204" pitchFamily="34" charset="0"/>
              </a:rPr>
              <a:t> </a:t>
            </a:r>
            <a:r>
              <a:rPr lang="fr-CA" sz="1000" i="1" u="none" kern="1200" dirty="0" err="1" smtClean="0">
                <a:solidFill>
                  <a:schemeClr val="tx1"/>
                </a:solidFill>
                <a:effectLst/>
                <a:latin typeface="Verdana" panose="020B0604030504040204" pitchFamily="34" charset="0"/>
              </a:rPr>
              <a:t>Chasm</a:t>
            </a:r>
            <a:r>
              <a:rPr lang="fr-CA" sz="1000" i="1" u="none" kern="1200" dirty="0" smtClean="0">
                <a:solidFill>
                  <a:schemeClr val="tx1"/>
                </a:solidFill>
                <a:effectLst/>
                <a:latin typeface="Verdana" panose="020B0604030504040204" pitchFamily="34" charset="0"/>
              </a:rPr>
              <a:t>. </a:t>
            </a:r>
            <a:r>
              <a:rPr lang="fr-CA" sz="1000" i="1" u="none" kern="1200" dirty="0" err="1" smtClean="0">
                <a:solidFill>
                  <a:schemeClr val="tx1"/>
                </a:solidFill>
                <a:effectLst/>
                <a:latin typeface="Verdana" panose="020B0604030504040204" pitchFamily="34" charset="0"/>
              </a:rPr>
              <a:t>Crossing</a:t>
            </a:r>
            <a:r>
              <a:rPr lang="fr-CA" sz="1000" i="1" u="none" kern="1200" dirty="0" smtClean="0">
                <a:solidFill>
                  <a:schemeClr val="tx1"/>
                </a:solidFill>
                <a:effectLst/>
                <a:latin typeface="Verdana" panose="020B0604030504040204" pitchFamily="34" charset="0"/>
              </a:rPr>
              <a:t> the </a:t>
            </a:r>
            <a:r>
              <a:rPr lang="fr-CA" sz="1000" i="1" u="none" kern="1200" dirty="0" err="1" smtClean="0">
                <a:solidFill>
                  <a:schemeClr val="tx1"/>
                </a:solidFill>
                <a:effectLst/>
                <a:latin typeface="Verdana" panose="020B0604030504040204" pitchFamily="34" charset="0"/>
              </a:rPr>
              <a:t>Quality</a:t>
            </a:r>
            <a:r>
              <a:rPr lang="fr-CA" sz="1000" i="1" u="none" kern="1200" dirty="0" smtClean="0">
                <a:solidFill>
                  <a:schemeClr val="tx1"/>
                </a:solidFill>
                <a:effectLst/>
                <a:latin typeface="Verdana" panose="020B0604030504040204" pitchFamily="34" charset="0"/>
              </a:rPr>
              <a:t> </a:t>
            </a:r>
            <a:r>
              <a:rPr lang="fr-CA" sz="1000" i="1" u="none" kern="1200" dirty="0" err="1" smtClean="0">
                <a:solidFill>
                  <a:schemeClr val="tx1"/>
                </a:solidFill>
                <a:effectLst/>
                <a:latin typeface="Verdana" panose="020B0604030504040204" pitchFamily="34" charset="0"/>
              </a:rPr>
              <a:t>Chasm</a:t>
            </a:r>
            <a:r>
              <a:rPr lang="fr-CA" sz="1000" i="1" u="none" kern="1200" dirty="0" smtClean="0">
                <a:solidFill>
                  <a:schemeClr val="tx1"/>
                </a:solidFill>
                <a:effectLst/>
                <a:latin typeface="Verdana" panose="020B0604030504040204" pitchFamily="34" charset="0"/>
              </a:rPr>
              <a:t>: A New </a:t>
            </a:r>
            <a:r>
              <a:rPr lang="fr-CA" sz="1000" i="1" u="none" kern="1200" dirty="0" err="1" smtClean="0">
                <a:solidFill>
                  <a:schemeClr val="tx1"/>
                </a:solidFill>
                <a:effectLst/>
                <a:latin typeface="Verdana" panose="020B0604030504040204" pitchFamily="34" charset="0"/>
              </a:rPr>
              <a:t>Health</a:t>
            </a:r>
            <a:r>
              <a:rPr lang="fr-CA" sz="1000" i="1" u="none" kern="1200" dirty="0" smtClean="0">
                <a:solidFill>
                  <a:schemeClr val="tx1"/>
                </a:solidFill>
                <a:effectLst/>
                <a:latin typeface="Verdana" panose="020B0604030504040204" pitchFamily="34" charset="0"/>
              </a:rPr>
              <a:t> System for the 21st Century.</a:t>
            </a:r>
            <a:r>
              <a:rPr lang="fr-CA" sz="1000" i="0" u="none" kern="1200" dirty="0" smtClean="0">
                <a:solidFill>
                  <a:schemeClr val="tx1"/>
                </a:solidFill>
                <a:effectLst/>
                <a:latin typeface="Verdana" panose="020B0604030504040204" pitchFamily="34" charset="0"/>
              </a:rPr>
              <a:t> Washington, D.C: National </a:t>
            </a:r>
            <a:r>
              <a:rPr lang="fr-CA" sz="1000" i="0" u="none" kern="1200" dirty="0" err="1" smtClean="0">
                <a:solidFill>
                  <a:schemeClr val="tx1"/>
                </a:solidFill>
                <a:effectLst/>
                <a:latin typeface="Verdana" panose="020B0604030504040204" pitchFamily="34" charset="0"/>
              </a:rPr>
              <a:t>Academy</a:t>
            </a:r>
            <a:r>
              <a:rPr lang="fr-CA" sz="1000" i="0" u="none" kern="1200" dirty="0" smtClean="0">
                <a:solidFill>
                  <a:schemeClr val="tx1"/>
                </a:solidFill>
                <a:effectLst/>
                <a:latin typeface="Verdana" panose="020B0604030504040204" pitchFamily="34" charset="0"/>
              </a:rPr>
              <a:t> </a:t>
            </a:r>
            <a:r>
              <a:rPr lang="fr-CA" sz="1000" i="0" u="none" kern="1200" dirty="0" err="1" smtClean="0">
                <a:solidFill>
                  <a:schemeClr val="tx1"/>
                </a:solidFill>
                <a:effectLst/>
                <a:latin typeface="Verdana" panose="020B0604030504040204" pitchFamily="34" charset="0"/>
              </a:rPr>
              <a:t>Press</a:t>
            </a:r>
            <a:r>
              <a:rPr lang="fr-CA" sz="1000" i="0" u="none" kern="1200" dirty="0" smtClean="0">
                <a:solidFill>
                  <a:schemeClr val="tx1"/>
                </a:solidFill>
                <a:effectLst/>
                <a:latin typeface="Verdana" panose="020B0604030504040204" pitchFamily="34" charset="0"/>
              </a:rPr>
              <a:t>.</a:t>
            </a:r>
            <a:endParaRPr lang="fr-CA" sz="1000" b="1" i="0" u="none" baseline="0" dirty="0" smtClean="0">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smtClean="0"/>
              <a:t/>
            </a:r>
            <a:br>
              <a:rPr lang="fr-CA" dirty="0" smtClean="0"/>
            </a:br>
            <a:endParaRPr lang="fr-CA" dirty="0"/>
          </a:p>
        </p:txBody>
      </p:sp>
      <p:sp>
        <p:nvSpPr>
          <p:cNvPr id="4" name="Slide Number Placeholder 3"/>
          <p:cNvSpPr>
            <a:spLocks noGrp="1"/>
          </p:cNvSpPr>
          <p:nvPr>
            <p:ph type="sldNum" sz="quarter" idx="10"/>
          </p:nvPr>
        </p:nvSpPr>
        <p:spPr/>
        <p:txBody>
          <a:bodyPr/>
          <a:lstStyle/>
          <a:p>
            <a:fld id="{904F43C5-7990-438D-AED8-0E48326EE1E8}" type="slidenum">
              <a:rPr lang="fr-CA" smtClean="0"/>
              <a:t>20</a:t>
            </a:fld>
            <a:endParaRPr lang="fr-CA" dirty="0"/>
          </a:p>
        </p:txBody>
      </p:sp>
    </p:spTree>
    <p:extLst>
      <p:ext uri="{BB962C8B-B14F-4D97-AF65-F5344CB8AC3E}">
        <p14:creationId xmlns:p14="http://schemas.microsoft.com/office/powerpoint/2010/main" val="3601778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050" b="0" u="none" strike="noStrike" baseline="0" dirty="0" smtClean="0">
                <a:effectLst/>
                <a:latin typeface="Verdana" panose="020B0604030504040204" pitchFamily="34" charset="0"/>
              </a:rPr>
              <a:t>La définition de la qualité, l’équation de la valeur et la notion selon laquelle les coûts surpassent l’aspect financier. </a:t>
            </a:r>
            <a:endParaRPr lang="fr-CA" sz="1050" b="0" u="none" strike="noStrike" dirty="0" smtClean="0">
              <a:effectLst/>
              <a:latin typeface="Verdana" panose="020B0604030504040204" pitchFamily="34" charset="0"/>
              <a:ea typeface="Verdana" panose="020B0604030504040204" pitchFamily="34" charset="0"/>
              <a:cs typeface="Verdana" panose="020B0604030504040204" pitchFamily="34" charset="0"/>
            </a:endParaRPr>
          </a:p>
          <a:p>
            <a:endParaRPr lang="fr-CA" sz="1050" strike="sngStrike" dirty="0" smtClean="0">
              <a:latin typeface="Verdana" panose="020B0604030504040204" pitchFamily="34" charset="0"/>
              <a:ea typeface="Verdana" panose="020B0604030504040204" pitchFamily="34" charset="0"/>
              <a:cs typeface="Verdana" panose="020B0604030504040204" pitchFamily="34" charset="0"/>
            </a:endParaRPr>
          </a:p>
          <a:p>
            <a:r>
              <a:rPr lang="fr-CA" sz="1050" b="1" u="none" baseline="0" dirty="0" smtClean="0">
                <a:latin typeface="Verdana" panose="020B0604030504040204" pitchFamily="34" charset="0"/>
              </a:rPr>
              <a:t>* Note au présentateur : Moment interactif – </a:t>
            </a:r>
            <a:r>
              <a:rPr lang="fr-CA" sz="1050" b="0" u="none" baseline="0" dirty="0" smtClean="0">
                <a:latin typeface="Verdana" panose="020B0604030504040204" pitchFamily="34" charset="0"/>
              </a:rPr>
              <a:t>Le présentateur peut interroger l’auditoire au sujet des « coûts » non monétaires qui peuvent être imposés aux patients, au système et à la société lorsque des soins inutiles sont offerts.</a:t>
            </a:r>
            <a:endParaRPr lang="fr-CA" sz="1050" b="1" u="none" baseline="0" dirty="0" smtClean="0">
              <a:latin typeface="Verdana" panose="020B0604030504040204" pitchFamily="34" charset="0"/>
              <a:ea typeface="Verdana" panose="020B0604030504040204" pitchFamily="34" charset="0"/>
              <a:cs typeface="Verdana" panose="020B0604030504040204" pitchFamily="34" charset="0"/>
            </a:endParaRPr>
          </a:p>
          <a:p>
            <a:endParaRPr lang="fr-CA" sz="1050" strike="sngStrike" dirty="0" smtClean="0">
              <a:effectLst/>
              <a:latin typeface="Verdana" panose="020B0604030504040204" pitchFamily="34" charset="0"/>
              <a:ea typeface="Verdana" panose="020B0604030504040204" pitchFamily="34" charset="0"/>
              <a:cs typeface="Verdana" panose="020B0604030504040204" pitchFamily="34" charset="0"/>
            </a:endParaRPr>
          </a:p>
          <a:p>
            <a:r>
              <a:rPr lang="fr-CA" sz="1050" dirty="0" smtClean="0">
                <a:effectLst/>
                <a:latin typeface="Verdana" panose="020B0604030504040204" pitchFamily="34" charset="0"/>
              </a:rPr>
              <a:t>Les conséquences d’une intervention ou d’un traitement inapproprié peuvent être abordées selon le point de vue d’un microsystème, d’un </a:t>
            </a:r>
            <a:r>
              <a:rPr lang="fr-CA" sz="1050" dirty="0" err="1" smtClean="0">
                <a:effectLst/>
                <a:latin typeface="Verdana" panose="020B0604030504040204" pitchFamily="34" charset="0"/>
              </a:rPr>
              <a:t>mésosystème</a:t>
            </a:r>
            <a:r>
              <a:rPr lang="fr-CA" sz="1050" dirty="0" smtClean="0">
                <a:effectLst/>
                <a:latin typeface="Verdana" panose="020B0604030504040204" pitchFamily="34" charset="0"/>
              </a:rPr>
              <a:t> ou d’un </a:t>
            </a:r>
            <a:r>
              <a:rPr lang="fr-CA" sz="1050" dirty="0" err="1" smtClean="0">
                <a:effectLst/>
                <a:latin typeface="Verdana" panose="020B0604030504040204" pitchFamily="34" charset="0"/>
              </a:rPr>
              <a:t>macrosystème</a:t>
            </a:r>
            <a:r>
              <a:rPr lang="fr-CA" sz="1050" dirty="0" smtClean="0">
                <a:effectLst/>
                <a:latin typeface="Verdana" panose="020B0604030504040204" pitchFamily="34" charset="0"/>
              </a:rPr>
              <a:t>.</a:t>
            </a:r>
          </a:p>
          <a:p>
            <a:endParaRPr lang="fr-CA" sz="1050" u="sng" dirty="0" smtClean="0">
              <a:effectLst/>
              <a:latin typeface="Verdana" panose="020B0604030504040204" pitchFamily="34" charset="0"/>
              <a:ea typeface="Verdana" panose="020B0604030504040204" pitchFamily="34" charset="0"/>
              <a:cs typeface="Verdana" panose="020B0604030504040204" pitchFamily="34" charset="0"/>
            </a:endParaRPr>
          </a:p>
          <a:p>
            <a:r>
              <a:rPr lang="fr-CA" sz="1050" b="0" u="sng" dirty="0" smtClean="0">
                <a:effectLst/>
                <a:latin typeface="Verdana" panose="020B0604030504040204" pitchFamily="34" charset="0"/>
              </a:rPr>
              <a:t>Microsystème:</a:t>
            </a:r>
            <a:r>
              <a:rPr lang="fr-CA" b="0" u="sng" dirty="0" smtClean="0"/>
              <a:t> </a:t>
            </a:r>
            <a:r>
              <a:rPr lang="fr-CA" sz="1050" b="0" i="0" u="none" strike="noStrike" kern="1200" baseline="0" dirty="0" smtClean="0">
                <a:solidFill>
                  <a:schemeClr val="tx1"/>
                </a:solidFill>
                <a:latin typeface="Verdana" panose="020B0604030504040204" pitchFamily="34" charset="0"/>
              </a:rPr>
              <a:t>préjudice individuel causé aux patients et à leur famille, y compris les conséquences directes</a:t>
            </a:r>
            <a:r>
              <a:rPr lang="fr-CA" sz="1050" dirty="0" smtClean="0">
                <a:effectLst/>
                <a:latin typeface="Verdana" panose="020B0604030504040204" pitchFamily="34" charset="0"/>
              </a:rPr>
              <a:t>, les conséquences ultérieures directes et les coûts d’opportunité.</a:t>
            </a:r>
          </a:p>
          <a:p>
            <a:r>
              <a:rPr lang="fr-CA" sz="1050" b="0" u="sng" dirty="0" err="1" smtClean="0">
                <a:effectLst/>
                <a:latin typeface="Verdana" panose="020B0604030504040204" pitchFamily="34" charset="0"/>
              </a:rPr>
              <a:t>Mésosystème</a:t>
            </a:r>
            <a:r>
              <a:rPr lang="fr-CA" sz="1050" b="0" u="sng" dirty="0" smtClean="0">
                <a:effectLst/>
                <a:latin typeface="Verdana" panose="020B0604030504040204" pitchFamily="34" charset="0"/>
              </a:rPr>
              <a:t>:</a:t>
            </a:r>
            <a:r>
              <a:rPr lang="fr-CA" b="0" u="sng" dirty="0" smtClean="0"/>
              <a:t> </a:t>
            </a:r>
            <a:r>
              <a:rPr lang="fr-CA" sz="1050" u="none" dirty="0" smtClean="0">
                <a:effectLst/>
                <a:latin typeface="Verdana" panose="020B0604030504040204" pitchFamily="34" charset="0"/>
              </a:rPr>
              <a:t>conséquences pour le système de soins de santé et ses organismes, notamment en matière de temps</a:t>
            </a:r>
            <a:r>
              <a:rPr lang="fr-CA" sz="1050" dirty="0" smtClean="0">
                <a:effectLst/>
                <a:latin typeface="Verdana" panose="020B0604030504040204" pitchFamily="34" charset="0"/>
              </a:rPr>
              <a:t>, de coûts financiers, de ressources humaines et de surcharge des urgences.</a:t>
            </a:r>
            <a:endParaRPr lang="fr-CA" sz="1050" u="none" dirty="0" smtClean="0">
              <a:effectLst/>
              <a:latin typeface="Verdana" panose="020B0604030504040204" pitchFamily="34" charset="0"/>
              <a:ea typeface="Verdana" panose="020B0604030504040204" pitchFamily="34" charset="0"/>
              <a:cs typeface="Verdana" panose="020B0604030504040204" pitchFamily="34" charset="0"/>
            </a:endParaRPr>
          </a:p>
          <a:p>
            <a:r>
              <a:rPr lang="fr-CA" sz="1050" b="0" u="sng" dirty="0" err="1" smtClean="0">
                <a:effectLst/>
                <a:latin typeface="Verdana" panose="020B0604030504040204" pitchFamily="34" charset="0"/>
              </a:rPr>
              <a:t>Macrosystème</a:t>
            </a:r>
            <a:r>
              <a:rPr lang="fr-CA" sz="1050" b="0" u="sng" dirty="0" smtClean="0">
                <a:effectLst/>
                <a:latin typeface="Verdana" panose="020B0604030504040204" pitchFamily="34" charset="0"/>
              </a:rPr>
              <a:t>:</a:t>
            </a:r>
            <a:r>
              <a:rPr lang="fr-CA" b="0" u="sng" dirty="0" smtClean="0"/>
              <a:t> </a:t>
            </a:r>
            <a:r>
              <a:rPr lang="fr-CA" sz="1050" dirty="0" smtClean="0">
                <a:effectLst/>
                <a:latin typeface="Verdana" panose="020B0604030504040204" pitchFamily="34" charset="0"/>
              </a:rPr>
              <a:t>diminution des ressources épuisables pouvant être</a:t>
            </a:r>
            <a:r>
              <a:rPr lang="fr-CA" dirty="0" smtClean="0"/>
              <a:t> </a:t>
            </a:r>
            <a:r>
              <a:rPr lang="fr-CA" sz="1050" dirty="0" smtClean="0">
                <a:effectLst/>
                <a:latin typeface="Verdana" panose="020B0604030504040204" pitchFamily="34" charset="0"/>
              </a:rPr>
              <a:t>redistribuées pour satisfaire d’autres besoins sociétaux, ce qui, ultimement, influe sur les résultats pour la santé au sein de la population. </a:t>
            </a:r>
            <a:endParaRPr lang="fr-CA" sz="1050" strike="sngStrike"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21</a:t>
            </a:fld>
            <a:endParaRPr lang="fr-CA" dirty="0"/>
          </a:p>
        </p:txBody>
      </p:sp>
    </p:spTree>
    <p:extLst>
      <p:ext uri="{BB962C8B-B14F-4D97-AF65-F5344CB8AC3E}">
        <p14:creationId xmlns:p14="http://schemas.microsoft.com/office/powerpoint/2010/main" val="3601778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smtClean="0">
                <a:latin typeface="Verdana" panose="020B0604030504040204" pitchFamily="34" charset="0"/>
              </a:rPr>
              <a:t>------------------</a:t>
            </a:r>
          </a:p>
          <a:p>
            <a:r>
              <a:rPr lang="fr-CA" sz="1200" strike="noStrike" kern="1200" baseline="30000" dirty="0" smtClean="0">
                <a:solidFill>
                  <a:schemeClr val="tx1"/>
                </a:solidFill>
                <a:effectLst/>
                <a:latin typeface="Verdana" panose="020B0604030504040204" pitchFamily="34" charset="0"/>
              </a:rPr>
              <a:t>1</a:t>
            </a:r>
            <a:r>
              <a:rPr lang="en-CA" sz="1200" i="1" dirty="0" err="1" smtClean="0">
                <a:solidFill>
                  <a:srgbClr val="333333"/>
                </a:solidFill>
                <a:latin typeface="Guardian TextSans Web"/>
              </a:rPr>
              <a:t>Chassin</a:t>
            </a:r>
            <a:r>
              <a:rPr lang="en-CA" sz="1200" i="1" dirty="0" smtClean="0">
                <a:solidFill>
                  <a:srgbClr val="333333"/>
                </a:solidFill>
                <a:latin typeface="Guardian TextSans Web"/>
              </a:rPr>
              <a:t> MR, Galvin RW, and the National Roundtable on Health Care Quality . The Urgent Need to Improve Health Care Quality  JAMA. 1998;280(11):1000-1005</a:t>
            </a:r>
          </a:p>
          <a:p>
            <a:endParaRPr lang="en-CA" dirty="0"/>
          </a:p>
        </p:txBody>
      </p:sp>
      <p:sp>
        <p:nvSpPr>
          <p:cNvPr id="4" name="Slide Number Placeholder 3"/>
          <p:cNvSpPr>
            <a:spLocks noGrp="1"/>
          </p:cNvSpPr>
          <p:nvPr>
            <p:ph type="sldNum" sz="quarter" idx="10"/>
          </p:nvPr>
        </p:nvSpPr>
        <p:spPr/>
        <p:txBody>
          <a:bodyPr/>
          <a:lstStyle/>
          <a:p>
            <a:fld id="{904F43C5-7990-438D-AED8-0E48326EE1E8}" type="slidenum">
              <a:rPr lang="fr-CA" smtClean="0"/>
              <a:t>22</a:t>
            </a:fld>
            <a:endParaRPr lang="fr-CA" dirty="0"/>
          </a:p>
        </p:txBody>
      </p:sp>
    </p:spTree>
    <p:extLst>
      <p:ext uri="{BB962C8B-B14F-4D97-AF65-F5344CB8AC3E}">
        <p14:creationId xmlns:p14="http://schemas.microsoft.com/office/powerpoint/2010/main" val="4168371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dirty="0" smtClean="0">
                <a:latin typeface="Verdana" panose="020B060403050404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fr-CA" sz="1200" strike="noStrike" kern="1200" baseline="30000" dirty="0" smtClean="0">
                <a:solidFill>
                  <a:schemeClr val="tx1"/>
                </a:solidFill>
                <a:effectLst/>
                <a:latin typeface="Verdana" panose="020B0604030504040204" pitchFamily="34" charset="0"/>
              </a:rPr>
              <a:t>1</a:t>
            </a:r>
            <a:r>
              <a:rPr lang="en-CA" sz="1200" i="1" dirty="0" smtClean="0"/>
              <a:t>Adapted from Brownlee et al. 2018 The Lancet, 390 , 10090, 156 – 168.</a:t>
            </a:r>
          </a:p>
          <a:p>
            <a:endParaRPr lang="en-CA" dirty="0"/>
          </a:p>
        </p:txBody>
      </p:sp>
      <p:sp>
        <p:nvSpPr>
          <p:cNvPr id="4" name="Slide Number Placeholder 3"/>
          <p:cNvSpPr>
            <a:spLocks noGrp="1"/>
          </p:cNvSpPr>
          <p:nvPr>
            <p:ph type="sldNum" sz="quarter" idx="10"/>
          </p:nvPr>
        </p:nvSpPr>
        <p:spPr/>
        <p:txBody>
          <a:bodyPr/>
          <a:lstStyle/>
          <a:p>
            <a:fld id="{904F43C5-7990-438D-AED8-0E48326EE1E8}" type="slidenum">
              <a:rPr lang="fr-CA" smtClean="0"/>
              <a:t>23</a:t>
            </a:fld>
            <a:endParaRPr lang="fr-CA" dirty="0"/>
          </a:p>
        </p:txBody>
      </p:sp>
    </p:spTree>
    <p:extLst>
      <p:ext uri="{BB962C8B-B14F-4D97-AF65-F5344CB8AC3E}">
        <p14:creationId xmlns:p14="http://schemas.microsoft.com/office/powerpoint/2010/main" val="377323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000" dirty="0" smtClean="0">
                <a:latin typeface="Verdana" panose="020B0604030504040204" pitchFamily="34" charset="0"/>
              </a:rPr>
              <a:t>------------------</a:t>
            </a:r>
          </a:p>
          <a:p>
            <a:r>
              <a:rPr lang="fr-CA" sz="1000" strike="noStrike" kern="1200" baseline="30000" dirty="0" smtClean="0">
                <a:solidFill>
                  <a:schemeClr val="tx1"/>
                </a:solidFill>
                <a:effectLst/>
                <a:latin typeface="Verdana" panose="020B0604030504040204" pitchFamily="34" charset="0"/>
              </a:rPr>
              <a:t>1</a:t>
            </a:r>
            <a:r>
              <a:rPr lang="fr-CA" sz="1000" b="0" u="none" kern="1200" dirty="0" smtClean="0">
                <a:solidFill>
                  <a:schemeClr val="tx1"/>
                </a:solidFill>
                <a:effectLst/>
                <a:latin typeface="Verdana" panose="020B0604030504040204" pitchFamily="34" charset="0"/>
              </a:rPr>
              <a:t>Institut canadien d’information sur la santé</a:t>
            </a:r>
            <a:r>
              <a:rPr lang="fr-CA" sz="1000" kern="1200" dirty="0" smtClean="0">
                <a:solidFill>
                  <a:schemeClr val="tx1"/>
                </a:solidFill>
                <a:effectLst/>
                <a:latin typeface="Verdana" panose="020B0604030504040204" pitchFamily="34" charset="0"/>
              </a:rPr>
              <a:t>.</a:t>
            </a:r>
            <a:r>
              <a:rPr lang="fr-CA" sz="1000" i="1" kern="1200" dirty="0" smtClean="0">
                <a:solidFill>
                  <a:schemeClr val="tx1"/>
                </a:solidFill>
                <a:effectLst/>
                <a:latin typeface="Verdana" panose="020B0604030504040204" pitchFamily="34" charset="0"/>
              </a:rPr>
              <a:t> Tendances des dépenses nationales de santé : Combien le Canada dépense-t-il en soins de santé?</a:t>
            </a:r>
            <a:r>
              <a:rPr lang="fr-CA" sz="1000" kern="1200" dirty="0" smtClean="0">
                <a:solidFill>
                  <a:schemeClr val="tx1"/>
                </a:solidFill>
                <a:effectLst/>
                <a:latin typeface="Verdana" panose="020B0604030504040204" pitchFamily="34" charset="0"/>
              </a:rPr>
              <a:t> Dernière consultation le 31 juillet 2017 à l’adresse </a:t>
            </a:r>
            <a:r>
              <a:rPr lang="fr-CA" sz="1000" b="0" u="sng" kern="1200" dirty="0" smtClean="0">
                <a:solidFill>
                  <a:schemeClr val="tx1"/>
                </a:solidFill>
                <a:effectLst/>
                <a:latin typeface="Verdana" panose="020B0604030504040204" pitchFamily="34" charset="0"/>
              </a:rPr>
              <a:t>https://www.cihi.ca/fr/bddns2016-sujet1</a:t>
            </a:r>
            <a:endParaRPr lang="fr-CA" sz="1000" u="sng" kern="1200" dirty="0" smtClean="0">
              <a:solidFill>
                <a:schemeClr val="tx1"/>
              </a:solidFill>
              <a:effectLst/>
              <a:latin typeface="Verdana" panose="020B0604030504040204" pitchFamily="34" charset="0"/>
            </a:endParaRPr>
          </a:p>
          <a:p>
            <a:endParaRPr lang="fr-CA" sz="1050" b="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24</a:t>
            </a:fld>
            <a:endParaRPr lang="fr-CA" dirty="0"/>
          </a:p>
        </p:txBody>
      </p:sp>
    </p:spTree>
    <p:extLst>
      <p:ext uri="{BB962C8B-B14F-4D97-AF65-F5344CB8AC3E}">
        <p14:creationId xmlns:p14="http://schemas.microsoft.com/office/powerpoint/2010/main" val="3620181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000" dirty="0" smtClean="0">
                <a:latin typeface="Verdana" panose="020B0604030504040204" pitchFamily="34" charset="0"/>
              </a:rPr>
              <a:t>------------------</a:t>
            </a:r>
          </a:p>
          <a:p>
            <a:r>
              <a:rPr lang="fr-CA" sz="1000" strike="noStrike" kern="1200" baseline="30000" dirty="0" smtClean="0">
                <a:solidFill>
                  <a:schemeClr val="tx1"/>
                </a:solidFill>
                <a:effectLst/>
                <a:latin typeface="Verdana" panose="020B0604030504040204" pitchFamily="34" charset="0"/>
              </a:rPr>
              <a:t>1</a:t>
            </a:r>
            <a:r>
              <a:rPr lang="fr-CA" sz="1000" b="0" u="none" kern="1200" dirty="0" smtClean="0">
                <a:solidFill>
                  <a:schemeClr val="tx1"/>
                </a:solidFill>
                <a:effectLst/>
                <a:latin typeface="Verdana" panose="020B0604030504040204" pitchFamily="34" charset="0"/>
              </a:rPr>
              <a:t>Institut canadien d’information sur la santé</a:t>
            </a:r>
            <a:r>
              <a:rPr lang="fr-CA" sz="1000" kern="1200" dirty="0" smtClean="0">
                <a:solidFill>
                  <a:schemeClr val="tx1"/>
                </a:solidFill>
                <a:effectLst/>
                <a:latin typeface="Verdana" panose="020B0604030504040204" pitchFamily="34" charset="0"/>
              </a:rPr>
              <a:t>.</a:t>
            </a:r>
            <a:r>
              <a:rPr lang="fr-CA" sz="1000" i="1" kern="1200" dirty="0" smtClean="0">
                <a:solidFill>
                  <a:schemeClr val="tx1"/>
                </a:solidFill>
                <a:effectLst/>
                <a:latin typeface="Verdana" panose="020B0604030504040204" pitchFamily="34" charset="0"/>
              </a:rPr>
              <a:t> Les soins non nécessaires au Canada. </a:t>
            </a:r>
            <a:r>
              <a:rPr lang="fr-CA" sz="1000" kern="1200" dirty="0" smtClean="0">
                <a:solidFill>
                  <a:schemeClr val="tx1"/>
                </a:solidFill>
                <a:effectLst/>
                <a:latin typeface="Verdana" panose="020B0604030504040204" pitchFamily="34" charset="0"/>
              </a:rPr>
              <a:t>Dernière consultation le 31 juillet 2017 à l’adresse </a:t>
            </a:r>
            <a:r>
              <a:rPr lang="fr-CA" sz="1000" b="0" u="sng" kern="1200" dirty="0" smtClean="0">
                <a:solidFill>
                  <a:schemeClr val="tx1"/>
                </a:solidFill>
                <a:effectLst/>
                <a:latin typeface="Verdana" panose="020B0604030504040204" pitchFamily="34" charset="0"/>
              </a:rPr>
              <a:t>https://www.cihi.ca/fr/les-soins-non-necessaires-au-canada-infographie</a:t>
            </a:r>
            <a:endParaRPr lang="fr-CA" sz="1000" u="sng" kern="1200" dirty="0" smtClean="0">
              <a:solidFill>
                <a:schemeClr val="tx1"/>
              </a:solidFill>
              <a:effectLst/>
              <a:latin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25</a:t>
            </a:fld>
            <a:endParaRPr lang="fr-CA" dirty="0"/>
          </a:p>
        </p:txBody>
      </p:sp>
    </p:spTree>
    <p:extLst>
      <p:ext uri="{BB962C8B-B14F-4D97-AF65-F5344CB8AC3E}">
        <p14:creationId xmlns:p14="http://schemas.microsoft.com/office/powerpoint/2010/main" val="85549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100" kern="1200" dirty="0" smtClean="0">
                <a:solidFill>
                  <a:schemeClr val="tx1"/>
                </a:solidFill>
                <a:effectLst/>
                <a:latin typeface="Verdana" panose="020B0604030504040204" pitchFamily="34" charset="0"/>
              </a:rPr>
              <a:t>D’après un article pertinent de Don</a:t>
            </a:r>
            <a:r>
              <a:rPr lang="fr-CA" sz="1100" dirty="0" smtClean="0"/>
              <a:t> </a:t>
            </a:r>
            <a:r>
              <a:rPr lang="fr-CA" sz="1100" kern="1200" dirty="0" smtClean="0">
                <a:solidFill>
                  <a:schemeClr val="tx1"/>
                </a:solidFill>
                <a:effectLst/>
                <a:latin typeface="Verdana" panose="020B0604030504040204" pitchFamily="34" charset="0"/>
              </a:rPr>
              <a:t>Berwick</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fr-CA" sz="1100" b="0" u="none" kern="1200" baseline="0" dirty="0" smtClean="0">
                <a:solidFill>
                  <a:schemeClr val="tx1"/>
                </a:solidFill>
                <a:effectLst/>
                <a:latin typeface="Verdana" panose="020B0604030504040204" pitchFamily="34" charset="0"/>
              </a:rPr>
              <a:t>Le pourcentage du PIB d’un pays qui est consacré aux soins de santé devrait être constant. </a:t>
            </a:r>
            <a:endParaRPr lang="fr-CA" sz="1100" b="0" u="none"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fr-CA" sz="1100" kern="1200" dirty="0" smtClean="0">
                <a:solidFill>
                  <a:schemeClr val="tx1"/>
                </a:solidFill>
                <a:effectLst/>
                <a:latin typeface="Verdana" panose="020B0604030504040204" pitchFamily="34" charset="0"/>
              </a:rPr>
              <a:t>Les ratés dans la prestation et la coordination des soins témoignent d’une sous-utilisation et d’une mauvaise utilisation des ressources, alors que d’autres lacunes sont attribuables à une surutilisation (traitement excessif).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fr-CA" sz="1100" kern="1200" dirty="0" smtClean="0">
                <a:solidFill>
                  <a:schemeClr val="tx1"/>
                </a:solidFill>
                <a:effectLst/>
                <a:latin typeface="Verdana" panose="020B0604030504040204" pitchFamily="34" charset="0"/>
              </a:rPr>
              <a:t>Les médecins</a:t>
            </a:r>
            <a:r>
              <a:rPr lang="fr-CA" sz="1100" dirty="0" smtClean="0"/>
              <a:t> </a:t>
            </a:r>
            <a:r>
              <a:rPr lang="fr-CA" sz="1100" kern="1200" dirty="0" smtClean="0">
                <a:solidFill>
                  <a:schemeClr val="tx1"/>
                </a:solidFill>
                <a:effectLst/>
                <a:latin typeface="Verdana" panose="020B0604030504040204" pitchFamily="34" charset="0"/>
              </a:rPr>
              <a:t>engendrent 80 % de tous les coûts de soins de santé (p. ex., quels sont les patients rencontrés, et à quelle fréquence; quels sont les patients hospitalisés; quels sont les examens, les actes et les interventions chirurgicales réalisés; quels outils technologiques sont utilisés et quels médicaments sont prescrits).</a:t>
            </a:r>
            <a:endParaRPr lang="fr-CA" sz="11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fr-CA" sz="1050" dirty="0" smtClean="0"/>
          </a:p>
          <a:p>
            <a:r>
              <a:rPr lang="fr-CA" sz="1050" dirty="0" smtClean="0">
                <a:latin typeface="Verdana" panose="020B0604030504040204" pitchFamily="34" charset="0"/>
              </a:rPr>
              <a:t>------------------</a:t>
            </a:r>
            <a:endParaRPr lang="fr-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US" sz="1000"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 </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Berwick D and AD </a:t>
            </a:r>
            <a:r>
              <a:rPr lang="en-US"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Hackbarth</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2012. Eliminating Waste in US Health Care. </a:t>
            </a:r>
            <a:r>
              <a:rPr lang="en-US"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JAMA. </a:t>
            </a:r>
            <a:r>
              <a:rPr lang="en-US" sz="100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307</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(14):1513-1516 </a:t>
            </a:r>
            <a:endParaRPr lang="en-US" sz="1000" dirty="0" smtClean="0"/>
          </a:p>
        </p:txBody>
      </p:sp>
      <p:sp>
        <p:nvSpPr>
          <p:cNvPr id="4" name="Slide Number Placeholder 3"/>
          <p:cNvSpPr>
            <a:spLocks noGrp="1"/>
          </p:cNvSpPr>
          <p:nvPr>
            <p:ph type="sldNum" sz="quarter" idx="10"/>
          </p:nvPr>
        </p:nvSpPr>
        <p:spPr/>
        <p:txBody>
          <a:bodyPr/>
          <a:lstStyle/>
          <a:p>
            <a:fld id="{904F43C5-7990-438D-AED8-0E48326EE1E8}" type="slidenum">
              <a:rPr lang="en-CA" smtClean="0">
                <a:solidFill>
                  <a:prstClr val="black"/>
                </a:solidFill>
              </a:rPr>
              <a:pPr/>
              <a:t>26</a:t>
            </a:fld>
            <a:endParaRPr lang="en-CA">
              <a:solidFill>
                <a:prstClr val="black"/>
              </a:solidFill>
            </a:endParaRPr>
          </a:p>
        </p:txBody>
      </p:sp>
    </p:spTree>
    <p:extLst>
      <p:ext uri="{BB962C8B-B14F-4D97-AF65-F5344CB8AC3E}">
        <p14:creationId xmlns:p14="http://schemas.microsoft.com/office/powerpoint/2010/main" val="2859302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050" u="none" kern="1200" dirty="0" smtClean="0">
                <a:solidFill>
                  <a:schemeClr val="tx1"/>
                </a:solidFill>
                <a:effectLst/>
                <a:latin typeface="Verdana" panose="020B0604030504040204" pitchFamily="34" charset="0"/>
              </a:rPr>
              <a:t>On croit souvent à tort que la gestion des ressources est synonyme de rationnement des soins de santé.</a:t>
            </a:r>
          </a:p>
          <a:p>
            <a:r>
              <a:rPr lang="fr-CA" sz="1050" kern="1200" dirty="0" smtClean="0">
                <a:solidFill>
                  <a:schemeClr val="tx1"/>
                </a:solidFill>
                <a:effectLst/>
                <a:latin typeface="Verdana" panose="020B0604030504040204" pitchFamily="34" charset="0"/>
              </a:rPr>
              <a:t> </a:t>
            </a:r>
            <a:endParaRPr lang="fr-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fr-CA" sz="1050" kern="1200" dirty="0" smtClean="0">
                <a:solidFill>
                  <a:schemeClr val="tx1"/>
                </a:solidFill>
                <a:effectLst/>
                <a:latin typeface="Verdana" panose="020B0604030504040204" pitchFamily="34" charset="0"/>
              </a:rPr>
              <a:t>Toutefois, la gestion des ressources ne vise pas à prioriser l’accès aux soins, mais à utiliser les moyens les plus efficaces pour diagnostiquer ou traiter une maladie. </a:t>
            </a:r>
          </a:p>
          <a:p>
            <a:endParaRPr lang="fr-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fr-CA" sz="1050" dirty="0" smtClean="0">
                <a:latin typeface="Verdana" panose="020B0604030504040204" pitchFamily="34" charset="0"/>
              </a:rPr>
              <a:t>------------------</a:t>
            </a:r>
          </a:p>
          <a:p>
            <a:r>
              <a:rPr lang="fr-CA" dirty="0" smtClean="0"/>
              <a:t> </a:t>
            </a:r>
            <a:r>
              <a:rPr lang="fr-CA" sz="1000" kern="1200" baseline="30000" dirty="0" smtClean="0">
                <a:solidFill>
                  <a:schemeClr val="tx1"/>
                </a:solidFill>
                <a:effectLst/>
              </a:rPr>
              <a:t> 1</a:t>
            </a:r>
            <a:r>
              <a:rPr lang="fr-CA" sz="1000" kern="1200" dirty="0" smtClean="0">
                <a:solidFill>
                  <a:schemeClr val="tx1"/>
                </a:solidFill>
                <a:effectLst/>
                <a:latin typeface="Verdana" panose="020B0604030504040204" pitchFamily="34" charset="0"/>
              </a:rPr>
              <a:t> IHI Open </a:t>
            </a:r>
            <a:r>
              <a:rPr lang="fr-CA" sz="1000" kern="1200" dirty="0" err="1" smtClean="0">
                <a:solidFill>
                  <a:schemeClr val="tx1"/>
                </a:solidFill>
                <a:effectLst/>
                <a:latin typeface="Verdana" panose="020B0604030504040204" pitchFamily="34" charset="0"/>
              </a:rPr>
              <a:t>School</a:t>
            </a:r>
            <a:r>
              <a:rPr lang="fr-CA" sz="1000" kern="1200" dirty="0" smtClean="0">
                <a:solidFill>
                  <a:schemeClr val="tx1"/>
                </a:solidFill>
                <a:effectLst/>
                <a:latin typeface="Verdana" panose="020B0604030504040204" pitchFamily="34" charset="0"/>
              </a:rPr>
              <a:t> - </a:t>
            </a:r>
            <a:r>
              <a:rPr lang="fr-CA" sz="1000" i="1" kern="1200" dirty="0" smtClean="0">
                <a:solidFill>
                  <a:schemeClr val="tx1"/>
                </a:solidFill>
                <a:effectLst/>
                <a:latin typeface="Verdana" panose="020B0604030504040204" pitchFamily="34" charset="0"/>
              </a:rPr>
              <a:t>Resource </a:t>
            </a:r>
            <a:r>
              <a:rPr lang="fr-CA" sz="1000" i="1" kern="1200" dirty="0" err="1" smtClean="0">
                <a:solidFill>
                  <a:schemeClr val="tx1"/>
                </a:solidFill>
                <a:effectLst/>
                <a:latin typeface="Verdana" panose="020B0604030504040204" pitchFamily="34" charset="0"/>
              </a:rPr>
              <a:t>Stewardship</a:t>
            </a:r>
            <a:r>
              <a:rPr lang="fr-CA" sz="1000" i="1" kern="1200" dirty="0" smtClean="0">
                <a:solidFill>
                  <a:schemeClr val="tx1"/>
                </a:solidFill>
                <a:effectLst/>
                <a:latin typeface="Verdana" panose="020B0604030504040204" pitchFamily="34" charset="0"/>
              </a:rPr>
              <a:t> in </a:t>
            </a:r>
            <a:r>
              <a:rPr lang="fr-CA" sz="1000" i="1" kern="1200" dirty="0" err="1" smtClean="0">
                <a:solidFill>
                  <a:schemeClr val="tx1"/>
                </a:solidFill>
                <a:effectLst/>
                <a:latin typeface="Verdana" panose="020B0604030504040204" pitchFamily="34" charset="0"/>
              </a:rPr>
              <a:t>Medicine</a:t>
            </a:r>
            <a:r>
              <a:rPr lang="fr-CA" sz="1000" i="1" kern="1200" dirty="0" smtClean="0">
                <a:solidFill>
                  <a:schemeClr val="tx1"/>
                </a:solidFill>
                <a:effectLst/>
                <a:latin typeface="Verdana" panose="020B0604030504040204" pitchFamily="34" charset="0"/>
              </a:rPr>
              <a:t>. </a:t>
            </a:r>
            <a:r>
              <a:rPr lang="fr-CA" sz="1000" kern="1200" dirty="0" smtClean="0">
                <a:solidFill>
                  <a:schemeClr val="tx1"/>
                </a:solidFill>
                <a:effectLst/>
                <a:latin typeface="Verdana" panose="020B0604030504040204" pitchFamily="34" charset="0"/>
              </a:rPr>
              <a:t>Dernière consultation le 31 juillet 2017 à l’adresse </a:t>
            </a:r>
            <a:r>
              <a:rPr lang="fr-CA" sz="1000" u="sng" kern="1200" dirty="0" smtClean="0">
                <a:solidFill>
                  <a:schemeClr val="tx1"/>
                </a:solidFill>
                <a:effectLst/>
                <a:latin typeface="Verdana" panose="020B0604030504040204" pitchFamily="34" charset="0"/>
                <a:hlinkClick r:id="rId3"/>
              </a:rPr>
              <a:t>https://vimeo.com/93605940</a:t>
            </a:r>
            <a:r>
              <a:rPr lang="fr-CA" dirty="0" smtClean="0">
                <a:solidFill>
                  <a:schemeClr val="tx1"/>
                </a:solidFill>
              </a:rPr>
              <a:t> </a:t>
            </a:r>
            <a:br>
              <a:rPr lang="fr-CA" dirty="0" smtClean="0">
                <a:solidFill>
                  <a:schemeClr val="tx1"/>
                </a:solidFill>
              </a:rPr>
            </a:br>
            <a:endParaRPr lang="fr-CA" sz="100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p>
            <a:endParaRPr lang="fr-CA" sz="1200" b="0" i="0" u="none" strike="noStrike" kern="1200" baseline="0" dirty="0" smtClean="0">
              <a:solidFill>
                <a:schemeClr val="tx1"/>
              </a:solidFill>
            </a:endParaRPr>
          </a:p>
          <a:p>
            <a:endParaRPr lang="fr-CA" dirty="0">
              <a:effectLst/>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27</a:t>
            </a:fld>
            <a:endParaRPr lang="fr-CA" dirty="0"/>
          </a:p>
        </p:txBody>
      </p:sp>
    </p:spTree>
    <p:extLst>
      <p:ext uri="{BB962C8B-B14F-4D97-AF65-F5344CB8AC3E}">
        <p14:creationId xmlns:p14="http://schemas.microsoft.com/office/powerpoint/2010/main" val="21557712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50" dirty="0" smtClean="0">
                <a:effectLst/>
                <a:latin typeface="Verdana" panose="020B0604030504040204" pitchFamily="34" charset="0"/>
              </a:rPr>
              <a:t>La prestation de soins de grande valeur</a:t>
            </a:r>
            <a:r>
              <a:rPr lang="fr-CA" dirty="0" smtClean="0"/>
              <a:t> </a:t>
            </a:r>
            <a:r>
              <a:rPr lang="fr-CA" sz="1050" dirty="0" smtClean="0">
                <a:effectLst/>
                <a:latin typeface="Verdana" panose="020B0604030504040204" pitchFamily="34" charset="0"/>
              </a:rPr>
              <a:t>s’accorde avec d’importants principes éthiques, dont ceux qui suivent :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050" b="0" u="sng" dirty="0" smtClean="0">
                <a:effectLst/>
                <a:latin typeface="Verdana" panose="020B0604030504040204" pitchFamily="34" charset="0"/>
              </a:rPr>
              <a:t>Bienfaisance :</a:t>
            </a:r>
            <a:r>
              <a:rPr lang="fr-CA" dirty="0" smtClean="0"/>
              <a:t> </a:t>
            </a:r>
            <a:r>
              <a:rPr lang="fr-CA" sz="1050" dirty="0" smtClean="0">
                <a:effectLst/>
                <a:latin typeface="Verdana" panose="020B0604030504040204" pitchFamily="34" charset="0"/>
              </a:rPr>
              <a:t>favoriser le bien-être d’autrui. </a:t>
            </a:r>
            <a:endParaRPr lang="fr-CA" sz="1050" dirty="0" smtClean="0">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50" b="0" u="sng" dirty="0" smtClean="0">
                <a:effectLst/>
                <a:latin typeface="Verdana" panose="020B0604030504040204" pitchFamily="34" charset="0"/>
              </a:rPr>
              <a:t>Non-malfaisance :</a:t>
            </a:r>
            <a:r>
              <a:rPr lang="fr-CA" dirty="0" smtClean="0"/>
              <a:t> </a:t>
            </a:r>
            <a:r>
              <a:rPr lang="fr-CA" sz="1050" dirty="0" smtClean="0">
                <a:effectLst/>
                <a:latin typeface="Verdana" panose="020B0604030504040204" pitchFamily="34" charset="0"/>
              </a:rPr>
              <a:t>ne pas causer de préjudice à autrui.</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050" b="0" u="sng" dirty="0" smtClean="0">
                <a:effectLst/>
                <a:latin typeface="Verdana" panose="020B0604030504040204" pitchFamily="34" charset="0"/>
              </a:rPr>
              <a:t>Justice :</a:t>
            </a:r>
            <a:r>
              <a:rPr lang="fr-CA" dirty="0" smtClean="0"/>
              <a:t> </a:t>
            </a:r>
            <a:r>
              <a:rPr lang="fr-CA" sz="1050" dirty="0" smtClean="0">
                <a:effectLst/>
                <a:latin typeface="Verdana" panose="020B0604030504040204" pitchFamily="34" charset="0"/>
              </a:rPr>
              <a:t>répartir les ressources de façon juste et équitable. </a:t>
            </a:r>
            <a:endParaRPr lang="fr-CA" sz="1050" dirty="0" smtClean="0">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50" b="0" u="sng" dirty="0" smtClean="0">
                <a:effectLst/>
                <a:latin typeface="Verdana" panose="020B0604030504040204" pitchFamily="34" charset="0"/>
              </a:rPr>
              <a:t>Autonomie :</a:t>
            </a:r>
            <a:r>
              <a:rPr lang="fr-CA" dirty="0" smtClean="0"/>
              <a:t> </a:t>
            </a:r>
            <a:r>
              <a:rPr lang="fr-CA" sz="1050" dirty="0" smtClean="0">
                <a:effectLst/>
                <a:latin typeface="Verdana" panose="020B0604030504040204" pitchFamily="34" charset="0"/>
              </a:rPr>
              <a:t>respecter les droits et l’opinion d’autrui : droit que possède une personne de prendre une décision quant aux soins qui lui seront dispensés.</a:t>
            </a:r>
            <a:r>
              <a:rPr lang="fr-CA" dirty="0" smtClean="0"/>
              <a:t> </a:t>
            </a:r>
            <a:r>
              <a:rPr lang="fr-CA" sz="1050" dirty="0" smtClean="0">
                <a:effectLst/>
                <a:latin typeface="Verdana" panose="020B0604030504040204" pitchFamily="34" charset="0"/>
              </a:rPr>
              <a:t>Si un patient souhaite subir une intervention de faible valeur, les professionnels de la santé devraient-ils accéder à sa demande?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050" b="0" baseline="0" dirty="0" smtClean="0">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50" b="1" baseline="0" dirty="0" smtClean="0">
                <a:latin typeface="Verdana" panose="020B0604030504040204" pitchFamily="34" charset="0"/>
              </a:rPr>
              <a:t>* Note au présentateur : Moment interactif </a:t>
            </a:r>
            <a:r>
              <a:rPr lang="fr-CA" sz="1050" b="0" u="none" baseline="0" dirty="0" smtClean="0">
                <a:latin typeface="Verdana" panose="020B0604030504040204" pitchFamily="34" charset="0"/>
              </a:rPr>
              <a:t>- </a:t>
            </a:r>
            <a:r>
              <a:rPr lang="fr-CA" sz="1050" b="0" u="none" baseline="0" dirty="0" smtClean="0">
                <a:effectLst/>
                <a:latin typeface="Verdana" panose="020B0604030504040204" pitchFamily="34" charset="0"/>
              </a:rPr>
              <a:t>Le conférencier peut poser les questions suivantes aux stagiaires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fr-CA" sz="1050" b="0" u="none" baseline="0" dirty="0" smtClean="0">
                <a:effectLst/>
                <a:latin typeface="Verdana" panose="020B0604030504040204" pitchFamily="34" charset="0"/>
              </a:rPr>
              <a:t>« Réfléchissez au cas d’un patient qui vous demande de subir un examen qui, selon vous, n’ajoutera aucune valeur à ses soins ou n’aura aucune incidence sur sa prise en charge », ou</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fr-CA" sz="1050" b="0" u="none" baseline="0" dirty="0" smtClean="0">
                <a:effectLst/>
                <a:latin typeface="Verdana" panose="020B0604030504040204" pitchFamily="34" charset="0"/>
              </a:rPr>
              <a:t>« Que pouvez-vous répondre à un patient qui demande de subir un examen inutile? » </a:t>
            </a:r>
            <a:endParaRPr lang="fr-CA" sz="1050" b="0" u="none" baseline="0" dirty="0">
              <a:effectLst/>
              <a:latin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28</a:t>
            </a:fld>
            <a:endParaRPr lang="fr-CA" dirty="0"/>
          </a:p>
        </p:txBody>
      </p:sp>
    </p:spTree>
    <p:extLst>
      <p:ext uri="{BB962C8B-B14F-4D97-AF65-F5344CB8AC3E}">
        <p14:creationId xmlns:p14="http://schemas.microsoft.com/office/powerpoint/2010/main" val="808443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050" b="1" u="none" baseline="0" dirty="0" smtClean="0">
                <a:latin typeface="Verdana" panose="020B0604030504040204" pitchFamily="34" charset="0"/>
              </a:rPr>
              <a:t>* Note au présentateur : Moment interactif – </a:t>
            </a:r>
            <a:r>
              <a:rPr lang="fr-CA" sz="1050" b="0" u="none" dirty="0" smtClean="0">
                <a:latin typeface="Verdana" panose="020B0604030504040204" pitchFamily="34" charset="0"/>
              </a:rPr>
              <a:t>Cet exercice vise à évaluer les véritables « coûts » des soins pour M. </a:t>
            </a:r>
            <a:r>
              <a:rPr lang="fr-CA" sz="1050" b="0" u="none" dirty="0" err="1" smtClean="0">
                <a:latin typeface="Verdana" panose="020B0604030504040204" pitchFamily="34" charset="0"/>
              </a:rPr>
              <a:t>Akay</a:t>
            </a:r>
            <a:r>
              <a:rPr lang="fr-CA" sz="1050" b="0" u="none" dirty="0" smtClean="0">
                <a:latin typeface="Verdana" panose="020B0604030504040204" pitchFamily="34" charset="0"/>
              </a:rPr>
              <a:t> Aye. </a:t>
            </a:r>
            <a:endParaRPr lang="fr-CA" sz="1050" b="0" u="none" baseline="0" dirty="0" smtClean="0">
              <a:latin typeface="Verdana" panose="020B0604030504040204" pitchFamily="34" charset="0"/>
              <a:ea typeface="Verdana" panose="020B0604030504040204" pitchFamily="34" charset="0"/>
              <a:cs typeface="Verdana" panose="020B060403050404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CA" sz="1050" b="0" u="none" baseline="0" dirty="0" smtClean="0">
                <a:latin typeface="Verdana" panose="020B0604030504040204" pitchFamily="34" charset="0"/>
              </a:rPr>
              <a:t>Quels ont été les coûts directs pour M. </a:t>
            </a:r>
            <a:r>
              <a:rPr lang="fr-CA" sz="1050" b="0" u="none" baseline="0" dirty="0" err="1" smtClean="0">
                <a:latin typeface="Verdana" panose="020B0604030504040204" pitchFamily="34" charset="0"/>
              </a:rPr>
              <a:t>Akay</a:t>
            </a:r>
            <a:r>
              <a:rPr lang="fr-CA" sz="1050" b="0" u="none" baseline="0" dirty="0" smtClean="0">
                <a:latin typeface="Verdana" panose="020B0604030504040204" pitchFamily="34" charset="0"/>
              </a:rPr>
              <a:t> Aye et pour le système? </a:t>
            </a:r>
            <a:endParaRPr lang="fr-CA" sz="1050" b="0" u="none" baseline="0" dirty="0" smtClean="0">
              <a:latin typeface="Verdana" panose="020B0604030504040204" pitchFamily="34" charset="0"/>
              <a:ea typeface="Verdana" panose="020B0604030504040204" pitchFamily="34" charset="0"/>
              <a:cs typeface="Verdana" panose="020B060403050404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CA" sz="1050" b="0" u="none" baseline="0" dirty="0" smtClean="0">
                <a:latin typeface="Verdana" panose="020B0604030504040204" pitchFamily="34" charset="0"/>
              </a:rPr>
              <a:t>Quels ont été les coûts ultérieurs et les coûts d’opportunité? </a:t>
            </a:r>
          </a:p>
        </p:txBody>
      </p:sp>
      <p:sp>
        <p:nvSpPr>
          <p:cNvPr id="4" name="Slide Number Placeholder 3"/>
          <p:cNvSpPr>
            <a:spLocks noGrp="1"/>
          </p:cNvSpPr>
          <p:nvPr>
            <p:ph type="sldNum" sz="quarter" idx="10"/>
          </p:nvPr>
        </p:nvSpPr>
        <p:spPr/>
        <p:txBody>
          <a:bodyPr/>
          <a:lstStyle/>
          <a:p>
            <a:fld id="{904F43C5-7990-438D-AED8-0E48326EE1E8}" type="slidenum">
              <a:rPr lang="fr-CA" smtClean="0"/>
              <a:t>29</a:t>
            </a:fld>
            <a:endParaRPr lang="fr-CA" dirty="0"/>
          </a:p>
        </p:txBody>
      </p:sp>
    </p:spTree>
    <p:extLst>
      <p:ext uri="{BB962C8B-B14F-4D97-AF65-F5344CB8AC3E}">
        <p14:creationId xmlns:p14="http://schemas.microsoft.com/office/powerpoint/2010/main" val="1619889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050" dirty="0" smtClean="0">
                <a:solidFill>
                  <a:prstClr val="black"/>
                </a:solidFill>
                <a:latin typeface="Verdana" panose="020B0604030504040204" pitchFamily="34" charset="0"/>
                <a:ea typeface="Verdana" panose="020B0604030504040204" pitchFamily="34" charset="0"/>
                <a:cs typeface="Verdana" panose="020B0604030504040204" pitchFamily="34" charset="0"/>
              </a:rPr>
              <a:t>Soulignons que cette présentation s’accompagne d’un guide destiné au précepteur qui est accessible à l’adresse suivante : </a:t>
            </a:r>
            <a:r>
              <a:rPr lang="en-CA" sz="1050" dirty="0" smtClean="0">
                <a:latin typeface="Verdana" panose="020B0604030504040204" pitchFamily="34" charset="0"/>
                <a:ea typeface="Verdana" panose="020B0604030504040204" pitchFamily="34" charset="0"/>
                <a:cs typeface="Verdana" panose="020B0604030504040204" pitchFamily="34" charset="0"/>
              </a:rPr>
              <a:t>royalcollege.ca/</a:t>
            </a:r>
            <a:r>
              <a:rPr lang="en-CA" sz="1050" dirty="0" err="1" smtClean="0">
                <a:latin typeface="Verdana" panose="020B0604030504040204" pitchFamily="34" charset="0"/>
                <a:ea typeface="Verdana" panose="020B0604030504040204" pitchFamily="34" charset="0"/>
                <a:cs typeface="Verdana" panose="020B0604030504040204" pitchFamily="34" charset="0"/>
              </a:rPr>
              <a:t>gestiondesressources</a:t>
            </a:r>
            <a:r>
              <a:rPr lang="en-CA" sz="1050" dirty="0" smtClean="0">
                <a:latin typeface="Verdana" panose="020B0604030504040204" pitchFamily="34" charset="0"/>
                <a:ea typeface="Verdana" panose="020B0604030504040204" pitchFamily="34" charset="0"/>
                <a:cs typeface="Verdana" panose="020B0604030504040204" pitchFamily="34" charset="0"/>
              </a:rPr>
              <a:t> </a:t>
            </a:r>
            <a:endParaRPr lang="fr-CA" sz="1050" dirty="0" smtClean="0">
              <a:solidFill>
                <a:prstClr val="black"/>
              </a:solidFill>
              <a:latin typeface="Verdana" panose="020B0604030504040204" pitchFamily="34" charset="0"/>
              <a:ea typeface="Verdana" panose="020B0604030504040204" pitchFamily="34" charset="0"/>
              <a:cs typeface="Verdana" panose="020B0604030504040204" pitchFamily="34" charset="0"/>
            </a:endParaRPr>
          </a:p>
          <a:p>
            <a:endParaRPr lang="en-US" sz="105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3</a:t>
            </a:fld>
            <a:endParaRPr lang="fr-CA" dirty="0"/>
          </a:p>
        </p:txBody>
      </p:sp>
    </p:spTree>
    <p:extLst>
      <p:ext uri="{BB962C8B-B14F-4D97-AF65-F5344CB8AC3E}">
        <p14:creationId xmlns:p14="http://schemas.microsoft.com/office/powerpoint/2010/main" val="100901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50" baseline="0" dirty="0" smtClean="0">
                <a:latin typeface="Verdana" panose="020B0604030504040204" pitchFamily="34" charset="0"/>
              </a:rPr>
              <a:t>Non seulement les stagiaires rencontrent-ils des obstacles lorsqu’ils assurent une bonne gestion des ressources, mais certains facteurs habilitants peuvent les inciter à surutiliser les ressources. </a:t>
            </a:r>
            <a:r>
              <a:rPr lang="fr-CA" sz="1050" b="0" u="none" baseline="0" dirty="0" smtClean="0">
                <a:latin typeface="Verdana" panose="020B0604030504040204" pitchFamily="34" charset="0"/>
              </a:rPr>
              <a:t>À partir de maintenant, vous examinerez ces obstacles avec les apprenants, et vous discuterez des occasions de les surmonter.</a:t>
            </a:r>
            <a:endParaRPr lang="fr-CA" sz="1050" b="0" u="none"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30</a:t>
            </a:fld>
            <a:endParaRPr lang="fr-CA" dirty="0"/>
          </a:p>
        </p:txBody>
      </p:sp>
    </p:spTree>
    <p:extLst>
      <p:ext uri="{BB962C8B-B14F-4D97-AF65-F5344CB8AC3E}">
        <p14:creationId xmlns:p14="http://schemas.microsoft.com/office/powerpoint/2010/main" val="2810430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fr-CA" sz="1050" b="1" baseline="0" dirty="0" smtClean="0">
                <a:latin typeface="Verdana" panose="020B0604030504040204" pitchFamily="34" charset="0"/>
              </a:rPr>
              <a:t>* Note au présentateur : Moment interactif – </a:t>
            </a:r>
            <a:r>
              <a:rPr lang="fr-CA" sz="1050" dirty="0" smtClean="0">
                <a:latin typeface="Verdana" panose="020B0604030504040204" pitchFamily="34" charset="0"/>
              </a:rPr>
              <a:t>Cet exercice vise à évaluer les véritables « coûts » des soins pour </a:t>
            </a:r>
            <a:r>
              <a:rPr lang="fr-CA" sz="1050" dirty="0" err="1" smtClean="0">
                <a:latin typeface="Verdana" panose="020B0604030504040204" pitchFamily="34" charset="0"/>
              </a:rPr>
              <a:t>Reeve</a:t>
            </a:r>
            <a:r>
              <a:rPr lang="fr-CA" sz="1050" dirty="0" smtClean="0">
                <a:latin typeface="Verdana" panose="020B0604030504040204" pitchFamily="34" charset="0"/>
              </a:rPr>
              <a:t>. </a:t>
            </a:r>
            <a:endParaRPr lang="fr-CA" sz="1050" dirty="0" smtClean="0">
              <a:latin typeface="Verdana" panose="020B0604030504040204" pitchFamily="34" charset="0"/>
              <a:ea typeface="Verdana" panose="020B0604030504040204" pitchFamily="34" charset="0"/>
              <a:cs typeface="Verdana" panose="020B0604030504040204" pitchFamily="34" charset="0"/>
            </a:endParaRPr>
          </a:p>
          <a:p>
            <a:pPr marL="168244" indent="-168244" defTabSz="914350">
              <a:buFont typeface="Arial" charset="0"/>
              <a:buChar char="•"/>
              <a:defRPr/>
            </a:pPr>
            <a:r>
              <a:rPr lang="fr-CA" sz="1050" dirty="0" smtClean="0">
                <a:latin typeface="Verdana" panose="020B0604030504040204" pitchFamily="34" charset="0"/>
              </a:rPr>
              <a:t>Quels ont été les coûts directs pour l’enfant, ses parents et le système? </a:t>
            </a:r>
            <a:endParaRPr lang="fr-CA" sz="1050" dirty="0" smtClean="0">
              <a:latin typeface="Verdana" panose="020B0604030504040204" pitchFamily="34" charset="0"/>
              <a:ea typeface="Verdana" panose="020B0604030504040204" pitchFamily="34" charset="0"/>
              <a:cs typeface="Verdana" panose="020B0604030504040204" pitchFamily="34" charset="0"/>
            </a:endParaRPr>
          </a:p>
          <a:p>
            <a:pPr marL="168244" indent="-168244" defTabSz="914350">
              <a:buFont typeface="Arial" charset="0"/>
              <a:buChar char="•"/>
              <a:defRPr/>
            </a:pPr>
            <a:r>
              <a:rPr lang="fr-CA" sz="1050" dirty="0" smtClean="0">
                <a:latin typeface="Verdana" panose="020B0604030504040204" pitchFamily="34" charset="0"/>
              </a:rPr>
              <a:t>Quels ont été les coûts ultérieurs et les coûts d’opportunité? </a:t>
            </a:r>
          </a:p>
        </p:txBody>
      </p:sp>
      <p:sp>
        <p:nvSpPr>
          <p:cNvPr id="4" name="Slide Number Placeholder 3"/>
          <p:cNvSpPr>
            <a:spLocks noGrp="1"/>
          </p:cNvSpPr>
          <p:nvPr>
            <p:ph type="sldNum" sz="quarter" idx="10"/>
          </p:nvPr>
        </p:nvSpPr>
        <p:spPr/>
        <p:txBody>
          <a:bodyPr/>
          <a:lstStyle/>
          <a:p>
            <a:fld id="{C05C53E4-FEA3-441D-9BEC-108D2C457A90}" type="slidenum">
              <a:rPr lang="fr-CA" smtClean="0"/>
              <a:t>31</a:t>
            </a:fld>
            <a:endParaRPr lang="fr-CA" dirty="0"/>
          </a:p>
        </p:txBody>
      </p:sp>
    </p:spTree>
    <p:extLst>
      <p:ext uri="{BB962C8B-B14F-4D97-AF65-F5344CB8AC3E}">
        <p14:creationId xmlns:p14="http://schemas.microsoft.com/office/powerpoint/2010/main" val="4213826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050" dirty="0" smtClean="0">
                <a:latin typeface="Verdana" panose="020B0604030504040204" pitchFamily="34" charset="0"/>
              </a:rPr>
              <a:t>Comment les stagiaires peuvent-ils tenir compte des répercussions de la gestion des ressources dans le cas de </a:t>
            </a:r>
            <a:r>
              <a:rPr lang="fr-CA" sz="1050" dirty="0" err="1" smtClean="0">
                <a:latin typeface="Verdana" panose="020B0604030504040204" pitchFamily="34" charset="0"/>
              </a:rPr>
              <a:t>Reeve</a:t>
            </a:r>
            <a:r>
              <a:rPr lang="fr-CA" sz="1050" dirty="0" smtClean="0">
                <a:latin typeface="Verdana" panose="020B0604030504040204" pitchFamily="34" charset="0"/>
              </a:rPr>
              <a:t>? </a:t>
            </a:r>
            <a:endParaRPr lang="fr-CA" sz="1050" dirty="0">
              <a:latin typeface="Verdana" panose="020B0604030504040204" pitchFamily="34" charset="0"/>
            </a:endParaRPr>
          </a:p>
        </p:txBody>
      </p:sp>
      <p:sp>
        <p:nvSpPr>
          <p:cNvPr id="4" name="Slide Number Placeholder 3"/>
          <p:cNvSpPr>
            <a:spLocks noGrp="1"/>
          </p:cNvSpPr>
          <p:nvPr>
            <p:ph type="sldNum" sz="quarter" idx="10"/>
          </p:nvPr>
        </p:nvSpPr>
        <p:spPr/>
        <p:txBody>
          <a:bodyPr/>
          <a:lstStyle/>
          <a:p>
            <a:fld id="{C05C53E4-FEA3-441D-9BEC-108D2C457A90}" type="slidenum">
              <a:rPr lang="fr-CA" smtClean="0"/>
              <a:t>32</a:t>
            </a:fld>
            <a:endParaRPr lang="fr-CA" dirty="0"/>
          </a:p>
        </p:txBody>
      </p:sp>
    </p:spTree>
    <p:extLst>
      <p:ext uri="{BB962C8B-B14F-4D97-AF65-F5344CB8AC3E}">
        <p14:creationId xmlns:p14="http://schemas.microsoft.com/office/powerpoint/2010/main" val="34428865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fr-CA" sz="1050" b="1" baseline="0" dirty="0" smtClean="0">
                <a:latin typeface="Verdana" panose="020B0604030504040204" pitchFamily="34" charset="0"/>
              </a:rPr>
              <a:t>* Note au présentateur : Moment interactif – </a:t>
            </a:r>
            <a:r>
              <a:rPr lang="fr-CA" sz="1050" dirty="0" smtClean="0">
                <a:latin typeface="Verdana" panose="020B0604030504040204" pitchFamily="34" charset="0"/>
              </a:rPr>
              <a:t>Cet exercice vise à évaluer les véritables « coûts » des soins pour Mme </a:t>
            </a:r>
            <a:r>
              <a:rPr lang="fr-CA" sz="1050" dirty="0" err="1" smtClean="0">
                <a:latin typeface="Verdana" panose="020B0604030504040204" pitchFamily="34" charset="0"/>
              </a:rPr>
              <a:t>Fall</a:t>
            </a:r>
            <a:r>
              <a:rPr lang="fr-CA" sz="1050" dirty="0" smtClean="0">
                <a:latin typeface="Verdana" panose="020B0604030504040204" pitchFamily="34" charset="0"/>
              </a:rPr>
              <a:t>. </a:t>
            </a:r>
            <a:endParaRPr lang="fr-CA" sz="1050" dirty="0" smtClean="0">
              <a:latin typeface="Verdana" panose="020B0604030504040204" pitchFamily="34" charset="0"/>
              <a:ea typeface="Verdana" panose="020B0604030504040204" pitchFamily="34" charset="0"/>
              <a:cs typeface="Verdana" panose="020B0604030504040204" pitchFamily="34" charset="0"/>
            </a:endParaRPr>
          </a:p>
          <a:p>
            <a:pPr marL="168244" indent="-168244" defTabSz="914350">
              <a:buFont typeface="Arial" charset="0"/>
              <a:buChar char="•"/>
              <a:defRPr/>
            </a:pPr>
            <a:r>
              <a:rPr lang="fr-CA" sz="1050" dirty="0" smtClean="0">
                <a:latin typeface="Verdana" panose="020B0604030504040204" pitchFamily="34" charset="0"/>
              </a:rPr>
              <a:t>Quels ont été les coûts directs pour Mme </a:t>
            </a:r>
            <a:r>
              <a:rPr lang="fr-CA" sz="1050" dirty="0" err="1" smtClean="0">
                <a:latin typeface="Verdana" panose="020B0604030504040204" pitchFamily="34" charset="0"/>
              </a:rPr>
              <a:t>Fall</a:t>
            </a:r>
            <a:r>
              <a:rPr lang="fr-CA" sz="1050" dirty="0" smtClean="0">
                <a:latin typeface="Verdana" panose="020B0604030504040204" pitchFamily="34" charset="0"/>
              </a:rPr>
              <a:t> et pour le système? </a:t>
            </a:r>
            <a:endParaRPr lang="fr-CA" sz="1050" dirty="0" smtClean="0">
              <a:latin typeface="Verdana" panose="020B0604030504040204" pitchFamily="34" charset="0"/>
              <a:ea typeface="Verdana" panose="020B0604030504040204" pitchFamily="34" charset="0"/>
              <a:cs typeface="Verdana" panose="020B0604030504040204" pitchFamily="34" charset="0"/>
            </a:endParaRPr>
          </a:p>
          <a:p>
            <a:pPr marL="168244" indent="-168244" defTabSz="914350">
              <a:buFont typeface="Arial" charset="0"/>
              <a:buChar char="•"/>
              <a:defRPr/>
            </a:pPr>
            <a:r>
              <a:rPr lang="fr-CA" sz="1050" dirty="0" smtClean="0">
                <a:latin typeface="Verdana" panose="020B0604030504040204" pitchFamily="34" charset="0"/>
              </a:rPr>
              <a:t>Quels ont été les coûts ultérieurs et les coûts d’opportunité? </a:t>
            </a:r>
          </a:p>
          <a:p>
            <a:pPr defTabSz="914350">
              <a:defRPr/>
            </a:pPr>
            <a:endParaRPr lang="fr-CA" baseline="0" dirty="0"/>
          </a:p>
        </p:txBody>
      </p:sp>
      <p:sp>
        <p:nvSpPr>
          <p:cNvPr id="4" name="Slide Number Placeholder 3"/>
          <p:cNvSpPr>
            <a:spLocks noGrp="1"/>
          </p:cNvSpPr>
          <p:nvPr>
            <p:ph type="sldNum" sz="quarter" idx="10"/>
          </p:nvPr>
        </p:nvSpPr>
        <p:spPr/>
        <p:txBody>
          <a:bodyPr/>
          <a:lstStyle/>
          <a:p>
            <a:fld id="{C05C53E4-FEA3-441D-9BEC-108D2C457A90}" type="slidenum">
              <a:rPr lang="fr-CA" smtClean="0"/>
              <a:t>33</a:t>
            </a:fld>
            <a:endParaRPr lang="fr-CA" dirty="0"/>
          </a:p>
        </p:txBody>
      </p:sp>
    </p:spTree>
    <p:extLst>
      <p:ext uri="{BB962C8B-B14F-4D97-AF65-F5344CB8AC3E}">
        <p14:creationId xmlns:p14="http://schemas.microsoft.com/office/powerpoint/2010/main" val="13837546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050" dirty="0" smtClean="0">
                <a:latin typeface="Verdana" panose="020B0604030504040204" pitchFamily="34" charset="0"/>
              </a:rPr>
              <a:t>Comment les stagiaires peuvent-ils tenir compte des répercussions de la gestion des ressources dans le cas de Mme Hanna </a:t>
            </a:r>
            <a:r>
              <a:rPr lang="fr-CA" sz="1050" dirty="0" err="1" smtClean="0">
                <a:latin typeface="Verdana" panose="020B0604030504040204" pitchFamily="34" charset="0"/>
              </a:rPr>
              <a:t>Fall</a:t>
            </a:r>
            <a:r>
              <a:rPr lang="fr-CA" sz="1050" dirty="0" smtClean="0">
                <a:latin typeface="Verdana" panose="020B0604030504040204" pitchFamily="34" charset="0"/>
              </a:rPr>
              <a:t>? </a:t>
            </a:r>
          </a:p>
          <a:p>
            <a:r>
              <a:rPr lang="fr-CA" dirty="0" smtClean="0"/>
              <a:t> </a:t>
            </a:r>
          </a:p>
          <a:p>
            <a:endParaRPr lang="fr-CA" dirty="0"/>
          </a:p>
        </p:txBody>
      </p:sp>
      <p:sp>
        <p:nvSpPr>
          <p:cNvPr id="4" name="Slide Number Placeholder 3"/>
          <p:cNvSpPr>
            <a:spLocks noGrp="1"/>
          </p:cNvSpPr>
          <p:nvPr>
            <p:ph type="sldNum" sz="quarter" idx="10"/>
          </p:nvPr>
        </p:nvSpPr>
        <p:spPr/>
        <p:txBody>
          <a:bodyPr/>
          <a:lstStyle/>
          <a:p>
            <a:fld id="{C05C53E4-FEA3-441D-9BEC-108D2C457A90}" type="slidenum">
              <a:rPr lang="fr-CA" smtClean="0"/>
              <a:t>34</a:t>
            </a:fld>
            <a:endParaRPr lang="fr-CA" dirty="0"/>
          </a:p>
        </p:txBody>
      </p:sp>
    </p:spTree>
    <p:extLst>
      <p:ext uri="{BB962C8B-B14F-4D97-AF65-F5344CB8AC3E}">
        <p14:creationId xmlns:p14="http://schemas.microsoft.com/office/powerpoint/2010/main" val="1075485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fr-CA" sz="1050" b="1" baseline="0" dirty="0" smtClean="0">
                <a:latin typeface="Verdana" panose="020B0604030504040204" pitchFamily="34" charset="0"/>
              </a:rPr>
              <a:t>* Note au présentateur : Moment interactif – </a:t>
            </a:r>
            <a:r>
              <a:rPr lang="fr-CA" sz="1050" dirty="0" smtClean="0">
                <a:latin typeface="Verdana" panose="020B0604030504040204" pitchFamily="34" charset="0"/>
              </a:rPr>
              <a:t>Cet exercice vise à évaluer les véritables « coûts » des soins pour M. Ernie Ah. </a:t>
            </a:r>
            <a:endParaRPr lang="fr-CA" sz="1050" dirty="0" smtClean="0">
              <a:latin typeface="Verdana" panose="020B0604030504040204" pitchFamily="34" charset="0"/>
              <a:ea typeface="Verdana" panose="020B0604030504040204" pitchFamily="34" charset="0"/>
              <a:cs typeface="Verdana" panose="020B0604030504040204" pitchFamily="34" charset="0"/>
            </a:endParaRPr>
          </a:p>
          <a:p>
            <a:pPr marL="168244" indent="-168244" defTabSz="897301">
              <a:buFont typeface="Arial" charset="0"/>
              <a:buChar char="•"/>
              <a:defRPr/>
            </a:pPr>
            <a:r>
              <a:rPr lang="fr-CA" sz="1050" dirty="0" smtClean="0">
                <a:latin typeface="Verdana" panose="020B0604030504040204" pitchFamily="34" charset="0"/>
              </a:rPr>
              <a:t>Quels ont été les coûts directs pour M. Ernie Ah et pour le système? </a:t>
            </a:r>
            <a:endParaRPr lang="fr-CA" sz="1050" dirty="0" smtClean="0">
              <a:latin typeface="Verdana" panose="020B0604030504040204" pitchFamily="34" charset="0"/>
              <a:ea typeface="Verdana" panose="020B0604030504040204" pitchFamily="34" charset="0"/>
              <a:cs typeface="Verdana" panose="020B0604030504040204" pitchFamily="34" charset="0"/>
            </a:endParaRPr>
          </a:p>
          <a:p>
            <a:pPr marL="168244" indent="-168244" defTabSz="897301">
              <a:buFont typeface="Arial" charset="0"/>
              <a:buChar char="•"/>
              <a:defRPr/>
            </a:pPr>
            <a:r>
              <a:rPr lang="fr-CA" sz="1050" dirty="0" smtClean="0">
                <a:latin typeface="Verdana" panose="020B0604030504040204" pitchFamily="34" charset="0"/>
              </a:rPr>
              <a:t>Quels ont été les coûts ultérieurs et les coûts d’opportunité? </a:t>
            </a:r>
            <a:endParaRPr lang="fr-CA" sz="1050" dirty="0" smtClean="0">
              <a:latin typeface="Verdana" panose="020B0604030504040204" pitchFamily="34" charset="0"/>
              <a:ea typeface="Verdana" panose="020B0604030504040204" pitchFamily="34" charset="0"/>
              <a:cs typeface="Verdana" panose="020B0604030504040204" pitchFamily="34" charset="0"/>
            </a:endParaRPr>
          </a:p>
          <a:p>
            <a:pPr marL="168244" indent="-168244" defTabSz="897301">
              <a:buFont typeface="Arial" charset="0"/>
              <a:buChar char="•"/>
              <a:defRPr/>
            </a:pPr>
            <a:r>
              <a:rPr lang="fr-CA" sz="1050" dirty="0" smtClean="0">
                <a:latin typeface="Verdana" panose="020B0604030504040204" pitchFamily="34" charset="0"/>
              </a:rPr>
              <a:t>Croyez-vous que M. Ernie Ah aurait choisi de subir l’intervention chirurgicale s’il avait été conscient des risques et des bienfaits qui lui étaient associés?</a:t>
            </a:r>
            <a:endParaRPr lang="fr-CA" sz="105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C05C53E4-FEA3-441D-9BEC-108D2C457A90}" type="slidenum">
              <a:rPr lang="fr-CA" smtClean="0"/>
              <a:t>35</a:t>
            </a:fld>
            <a:endParaRPr lang="fr-CA" dirty="0"/>
          </a:p>
        </p:txBody>
      </p:sp>
    </p:spTree>
    <p:extLst>
      <p:ext uri="{BB962C8B-B14F-4D97-AF65-F5344CB8AC3E}">
        <p14:creationId xmlns:p14="http://schemas.microsoft.com/office/powerpoint/2010/main" val="11941788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050" dirty="0" smtClean="0">
                <a:latin typeface="Verdana" panose="020B0604030504040204" pitchFamily="34" charset="0"/>
              </a:rPr>
              <a:t>Comment les stagiaires peuvent-ils tenir compte des répercussions de la gestion des ressources dans le cas de M. Ernie Ah? </a:t>
            </a:r>
          </a:p>
          <a:p>
            <a:r>
              <a:rPr lang="fr-CA" dirty="0" smtClean="0"/>
              <a:t> </a:t>
            </a:r>
          </a:p>
          <a:p>
            <a:endParaRPr lang="fr-CA" dirty="0"/>
          </a:p>
        </p:txBody>
      </p:sp>
      <p:sp>
        <p:nvSpPr>
          <p:cNvPr id="4" name="Slide Number Placeholder 3"/>
          <p:cNvSpPr>
            <a:spLocks noGrp="1"/>
          </p:cNvSpPr>
          <p:nvPr>
            <p:ph type="sldNum" sz="quarter" idx="10"/>
          </p:nvPr>
        </p:nvSpPr>
        <p:spPr/>
        <p:txBody>
          <a:bodyPr/>
          <a:lstStyle/>
          <a:p>
            <a:fld id="{C05C53E4-FEA3-441D-9BEC-108D2C457A90}" type="slidenum">
              <a:rPr lang="fr-CA" smtClean="0"/>
              <a:t>36</a:t>
            </a:fld>
            <a:endParaRPr lang="fr-CA" dirty="0"/>
          </a:p>
        </p:txBody>
      </p:sp>
    </p:spTree>
    <p:extLst>
      <p:ext uri="{BB962C8B-B14F-4D97-AF65-F5344CB8AC3E}">
        <p14:creationId xmlns:p14="http://schemas.microsoft.com/office/powerpoint/2010/main" val="19932862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fr-CA" sz="1050" b="1" baseline="0" dirty="0" smtClean="0">
                <a:latin typeface="Verdana" panose="020B0604030504040204" pitchFamily="34" charset="0"/>
              </a:rPr>
              <a:t>* Note au présentateur : Moment interactif – </a:t>
            </a:r>
            <a:r>
              <a:rPr lang="fr-CA" sz="1050" dirty="0" smtClean="0">
                <a:latin typeface="Verdana" panose="020B0604030504040204" pitchFamily="34" charset="0"/>
              </a:rPr>
              <a:t>Cet exercice vise à évaluer les véritables « coûts » des soins pour Mme </a:t>
            </a:r>
            <a:r>
              <a:rPr lang="fr-CA" sz="1050" dirty="0" err="1" smtClean="0">
                <a:latin typeface="Verdana" panose="020B0604030504040204" pitchFamily="34" charset="0"/>
              </a:rPr>
              <a:t>Ritis</a:t>
            </a:r>
            <a:r>
              <a:rPr lang="fr-CA" sz="1050" dirty="0" smtClean="0">
                <a:latin typeface="Verdana" panose="020B0604030504040204" pitchFamily="34" charset="0"/>
              </a:rPr>
              <a:t>. </a:t>
            </a:r>
            <a:endParaRPr lang="fr-CA" sz="1050" dirty="0" smtClean="0">
              <a:latin typeface="Verdana" panose="020B0604030504040204" pitchFamily="34" charset="0"/>
              <a:ea typeface="Verdana" panose="020B0604030504040204" pitchFamily="34" charset="0"/>
              <a:cs typeface="Verdana" panose="020B0604030504040204" pitchFamily="34" charset="0"/>
            </a:endParaRPr>
          </a:p>
          <a:p>
            <a:pPr marL="168244" indent="-168244" defTabSz="914350">
              <a:buFont typeface="Arial" charset="0"/>
              <a:buChar char="•"/>
              <a:defRPr/>
            </a:pPr>
            <a:r>
              <a:rPr lang="fr-CA" sz="1050" dirty="0" smtClean="0">
                <a:latin typeface="Verdana" panose="020B0604030504040204" pitchFamily="34" charset="0"/>
              </a:rPr>
              <a:t>Quels ont été les coûts directs pour Mme </a:t>
            </a:r>
            <a:r>
              <a:rPr lang="fr-CA" sz="1050" dirty="0" err="1" smtClean="0">
                <a:latin typeface="Verdana" panose="020B0604030504040204" pitchFamily="34" charset="0"/>
              </a:rPr>
              <a:t>Ritis</a:t>
            </a:r>
            <a:r>
              <a:rPr lang="fr-CA" sz="1050" dirty="0" smtClean="0">
                <a:latin typeface="Verdana" panose="020B0604030504040204" pitchFamily="34" charset="0"/>
              </a:rPr>
              <a:t> et pour le système? </a:t>
            </a:r>
            <a:endParaRPr lang="fr-CA" sz="1050" dirty="0" smtClean="0">
              <a:latin typeface="Verdana" panose="020B0604030504040204" pitchFamily="34" charset="0"/>
              <a:ea typeface="Verdana" panose="020B0604030504040204" pitchFamily="34" charset="0"/>
              <a:cs typeface="Verdana" panose="020B0604030504040204" pitchFamily="34" charset="0"/>
            </a:endParaRPr>
          </a:p>
          <a:p>
            <a:pPr marL="168244" indent="-168244" defTabSz="914350">
              <a:buFont typeface="Arial" charset="0"/>
              <a:buChar char="•"/>
              <a:defRPr/>
            </a:pPr>
            <a:r>
              <a:rPr lang="fr-CA" sz="1050" dirty="0" smtClean="0">
                <a:latin typeface="Verdana" panose="020B0604030504040204" pitchFamily="34" charset="0"/>
              </a:rPr>
              <a:t>Quels ont été les coûts ultérieurs et les coûts d’opportunité? </a:t>
            </a:r>
          </a:p>
          <a:p>
            <a:endParaRPr lang="fr-CA" dirty="0" smtClean="0"/>
          </a:p>
          <a:p>
            <a:endParaRPr lang="fr-CA" dirty="0"/>
          </a:p>
        </p:txBody>
      </p:sp>
      <p:sp>
        <p:nvSpPr>
          <p:cNvPr id="4" name="Slide Number Placeholder 3"/>
          <p:cNvSpPr>
            <a:spLocks noGrp="1"/>
          </p:cNvSpPr>
          <p:nvPr>
            <p:ph type="sldNum" sz="quarter" idx="10"/>
          </p:nvPr>
        </p:nvSpPr>
        <p:spPr/>
        <p:txBody>
          <a:bodyPr/>
          <a:lstStyle/>
          <a:p>
            <a:fld id="{C05C53E4-FEA3-441D-9BEC-108D2C457A90}" type="slidenum">
              <a:rPr lang="fr-CA" smtClean="0"/>
              <a:t>37</a:t>
            </a:fld>
            <a:endParaRPr lang="fr-CA" dirty="0"/>
          </a:p>
        </p:txBody>
      </p:sp>
    </p:spTree>
    <p:extLst>
      <p:ext uri="{BB962C8B-B14F-4D97-AF65-F5344CB8AC3E}">
        <p14:creationId xmlns:p14="http://schemas.microsoft.com/office/powerpoint/2010/main" val="35629424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050" dirty="0" smtClean="0">
                <a:latin typeface="Verdana" panose="020B0604030504040204" pitchFamily="34" charset="0"/>
              </a:rPr>
              <a:t>Comment les stagiaires peuvent-ils tenir compte des répercussions de la gestion des ressources dans le cas de Mme</a:t>
            </a:r>
            <a:r>
              <a:rPr lang="fr-CA" dirty="0" smtClean="0"/>
              <a:t> </a:t>
            </a:r>
            <a:r>
              <a:rPr lang="fr-CA" sz="1050" dirty="0" smtClean="0">
                <a:latin typeface="Verdana" panose="020B0604030504040204" pitchFamily="34" charset="0"/>
              </a:rPr>
              <a:t>Alda </a:t>
            </a:r>
            <a:r>
              <a:rPr lang="fr-CA" sz="1050" dirty="0" err="1" smtClean="0">
                <a:latin typeface="Verdana" panose="020B0604030504040204" pitchFamily="34" charset="0"/>
              </a:rPr>
              <a:t>Ritis</a:t>
            </a:r>
            <a:r>
              <a:rPr lang="fr-CA" sz="1050" dirty="0" smtClean="0">
                <a:latin typeface="Verdana" panose="020B0604030504040204" pitchFamily="34" charset="0"/>
              </a:rPr>
              <a:t>? </a:t>
            </a:r>
          </a:p>
          <a:p>
            <a:r>
              <a:rPr lang="fr-CA" sz="1050" dirty="0" smtClean="0">
                <a:latin typeface="Verdana" panose="020B0604030504040204" pitchFamily="34" charset="0"/>
              </a:rPr>
              <a:t> </a:t>
            </a:r>
            <a:endParaRPr lang="fr-CA" sz="1050" dirty="0">
              <a:latin typeface="Verdana" panose="020B0604030504040204" pitchFamily="34" charset="0"/>
            </a:endParaRPr>
          </a:p>
        </p:txBody>
      </p:sp>
      <p:sp>
        <p:nvSpPr>
          <p:cNvPr id="4" name="Slide Number Placeholder 3"/>
          <p:cNvSpPr>
            <a:spLocks noGrp="1"/>
          </p:cNvSpPr>
          <p:nvPr>
            <p:ph type="sldNum" sz="quarter" idx="10"/>
          </p:nvPr>
        </p:nvSpPr>
        <p:spPr/>
        <p:txBody>
          <a:bodyPr/>
          <a:lstStyle/>
          <a:p>
            <a:fld id="{C05C53E4-FEA3-441D-9BEC-108D2C457A90}" type="slidenum">
              <a:rPr lang="fr-CA" smtClean="0"/>
              <a:t>38</a:t>
            </a:fld>
            <a:endParaRPr lang="fr-CA" dirty="0"/>
          </a:p>
        </p:txBody>
      </p:sp>
    </p:spTree>
    <p:extLst>
      <p:ext uri="{BB962C8B-B14F-4D97-AF65-F5344CB8AC3E}">
        <p14:creationId xmlns:p14="http://schemas.microsoft.com/office/powerpoint/2010/main" val="336331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050" b="1" baseline="0" dirty="0" smtClean="0">
                <a:latin typeface="Verdana" panose="020B0604030504040204" pitchFamily="34" charset="0"/>
              </a:rPr>
              <a:t>* Note au présentateur : Moment interactif – </a:t>
            </a:r>
            <a:r>
              <a:rPr lang="fr-CA" sz="1050" b="0" kern="1200" baseline="0" dirty="0" smtClean="0">
                <a:solidFill>
                  <a:schemeClr val="tx1"/>
                </a:solidFill>
                <a:effectLst/>
                <a:latin typeface="Verdana" panose="020B0604030504040204" pitchFamily="34" charset="0"/>
              </a:rPr>
              <a:t>Envisager de demander aux stagiaires leur interprétation de ces données.</a:t>
            </a:r>
            <a:endParaRPr lang="fr-CA" sz="105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fr-CA" sz="1050" kern="1200" dirty="0" smtClean="0">
                <a:solidFill>
                  <a:schemeClr val="tx1"/>
                </a:solidFill>
                <a:effectLst/>
                <a:latin typeface="Verdana" panose="020B0604030504040204" pitchFamily="34" charset="0"/>
              </a:rPr>
              <a:t> </a:t>
            </a:r>
          </a:p>
          <a:p>
            <a:r>
              <a:rPr lang="fr-CA" sz="1050" b="1" kern="1200" dirty="0" smtClean="0">
                <a:solidFill>
                  <a:schemeClr val="tx1"/>
                </a:solidFill>
                <a:effectLst/>
                <a:latin typeface="Verdana" panose="020B0604030504040204" pitchFamily="34" charset="0"/>
              </a:rPr>
              <a:t>* Note au présentateur : </a:t>
            </a:r>
            <a:r>
              <a:rPr lang="fr-CA" sz="1050" kern="1200" dirty="0" smtClean="0">
                <a:solidFill>
                  <a:schemeClr val="tx1"/>
                </a:solidFill>
                <a:effectLst/>
                <a:latin typeface="Verdana" panose="020B0604030504040204" pitchFamily="34" charset="0"/>
              </a:rPr>
              <a:t>Vous pouvez utiliser cette étude comme point de transition au moment de revoir les prochaines diapositives, qui expliquent pourquoi la formation médicale favorise une surutilisation des ressources, et qui présentent certains des facteurs favorisant la surutilisation. </a:t>
            </a:r>
          </a:p>
          <a:p>
            <a:endParaRPr lang="fr-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fr-CA" sz="1050" kern="1200" dirty="0" smtClean="0">
                <a:solidFill>
                  <a:schemeClr val="tx1"/>
                </a:solidFill>
                <a:effectLst/>
                <a:latin typeface="Verdana" panose="020B0604030504040204" pitchFamily="34" charset="0"/>
              </a:rPr>
              <a:t>Plusieurs études ont démontré que le degré d’utilisation des ressources pendant la formation des médecins représente le facteur déterminant le plus important dans le schéma d’utilisation des ressources des médecins</a:t>
            </a:r>
            <a:r>
              <a:rPr lang="fr-CA" sz="1050" kern="1200" baseline="30000" dirty="0" smtClean="0">
                <a:solidFill>
                  <a:schemeClr val="tx1"/>
                </a:solidFill>
                <a:effectLst/>
                <a:latin typeface="Verdana" panose="020B0604030504040204" pitchFamily="34" charset="0"/>
              </a:rPr>
              <a:t>2,3,4</a:t>
            </a:r>
            <a:r>
              <a:rPr lang="fr-CA" sz="1050" dirty="0" smtClean="0"/>
              <a:t>.</a:t>
            </a:r>
          </a:p>
          <a:p>
            <a:endParaRPr lang="fr-CA" sz="1000"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fr-CA" sz="1000"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US" sz="1050" dirty="0" smtClean="0">
                <a:latin typeface="Verdana" panose="020B0604030504040204" pitchFamily="34" charset="0"/>
                <a:ea typeface="Verdana" panose="020B0604030504040204" pitchFamily="34" charset="0"/>
                <a:cs typeface="Verdana" panose="020B0604030504040204" pitchFamily="34" charset="0"/>
              </a:rPr>
              <a:t>------------------</a:t>
            </a:r>
            <a:r>
              <a:rPr lang="en-US"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a:t>
            </a:r>
            <a:r>
              <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Pitts SR, SR Morgan, JD Schrager et TJ Berger. 2014. Emergency Department Resource Use by Supervised Residents vs Attending Physicians Alone. </a:t>
            </a:r>
            <a:r>
              <a:rPr lang="da-DK"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JAMA. </a:t>
            </a:r>
            <a:r>
              <a:rPr lang="da-DK" sz="100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312</a:t>
            </a:r>
            <a:r>
              <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(22):2394-2400</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algn="l"/>
            <a:r>
              <a:rPr lang="en-CA" sz="1000"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2</a:t>
            </a:r>
            <a:r>
              <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Chen C, S Petterson, R Phillips, A Bazemore et F Mullan. 2014. Spending patterns in region of residency training and subsequent  expenditures for care provided by practicing physicians for Medicare beneficiaries.</a:t>
            </a:r>
            <a:r>
              <a:rPr lang="da-DK"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JAMA. </a:t>
            </a:r>
            <a:r>
              <a:rPr lang="da-DK" sz="100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312</a:t>
            </a:r>
            <a:r>
              <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(22):2385-2393</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000"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3</a:t>
            </a:r>
            <a:r>
              <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Sirovich BE, RS Lipner, M Johnston et ES Holmboe. 2014. The association between residency training and internists’ ability to practice conservatively. </a:t>
            </a:r>
            <a:r>
              <a:rPr lang="da-DK"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JAMA Internal Medicine. </a:t>
            </a:r>
            <a:r>
              <a:rPr lang="da-DK" sz="100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174</a:t>
            </a:r>
            <a:r>
              <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(10):1640-9</a:t>
            </a:r>
          </a:p>
          <a:p>
            <a:pPr marL="0" marR="0" indent="0" algn="l" defTabSz="914400" rtl="0" eaLnBrk="1" fontAlgn="auto" latinLnBrk="0" hangingPunct="1">
              <a:lnSpc>
                <a:spcPct val="100000"/>
              </a:lnSpc>
              <a:spcBef>
                <a:spcPts val="0"/>
              </a:spcBef>
              <a:spcAft>
                <a:spcPts val="0"/>
              </a:spcAft>
              <a:buClrTx/>
              <a:buSzTx/>
              <a:buFontTx/>
              <a:buNone/>
              <a:tabLst/>
              <a:defRPr/>
            </a:pPr>
            <a:endPar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CA" sz="1000"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4 </a:t>
            </a:r>
            <a:r>
              <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Dine CJ, LM Bellini, G Diemer, A Ferris, A Rana, G Simoncini, W Surkis, C Rothschild, DA Asch , JA Shea et AJ Epstein. 2015. Assessing Correlations of Physicians’ Practice Intensity and Certainty During Residency Training. </a:t>
            </a:r>
            <a:r>
              <a:rPr lang="da-DK" sz="100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Journal of Graduate Medical Education.</a:t>
            </a:r>
            <a:r>
              <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da-DK" sz="100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7</a:t>
            </a:r>
            <a:r>
              <a:rPr lang="da-DK"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(4):603-609. </a:t>
            </a:r>
          </a:p>
        </p:txBody>
      </p:sp>
      <p:sp>
        <p:nvSpPr>
          <p:cNvPr id="4" name="Slide Number Placeholder 3"/>
          <p:cNvSpPr>
            <a:spLocks noGrp="1"/>
          </p:cNvSpPr>
          <p:nvPr>
            <p:ph type="sldNum" sz="quarter" idx="10"/>
          </p:nvPr>
        </p:nvSpPr>
        <p:spPr/>
        <p:txBody>
          <a:bodyPr/>
          <a:lstStyle/>
          <a:p>
            <a:fld id="{904F43C5-7990-438D-AED8-0E48326EE1E8}" type="slidenum">
              <a:rPr lang="fr-CA" smtClean="0"/>
              <a:t>39</a:t>
            </a:fld>
            <a:endParaRPr lang="fr-CA" dirty="0"/>
          </a:p>
        </p:txBody>
      </p:sp>
    </p:spTree>
    <p:extLst>
      <p:ext uri="{BB962C8B-B14F-4D97-AF65-F5344CB8AC3E}">
        <p14:creationId xmlns:p14="http://schemas.microsoft.com/office/powerpoint/2010/main" val="3971909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ltLang="en-US" sz="1050" dirty="0" smtClean="0">
                <a:solidFill>
                  <a:srgbClr val="000000"/>
                </a:solidFill>
                <a:latin typeface="Verdana" panose="020B0604030504040204" pitchFamily="34" charset="0"/>
              </a:rPr>
              <a:t>Nous</a:t>
            </a:r>
            <a:r>
              <a:rPr lang="fr-CA" dirty="0" smtClean="0"/>
              <a:t> </a:t>
            </a:r>
            <a:r>
              <a:rPr lang="fr-CA" altLang="en-US" sz="1050" dirty="0" smtClean="0">
                <a:solidFill>
                  <a:srgbClr val="000000"/>
                </a:solidFill>
                <a:latin typeface="Verdana" panose="020B0604030504040204" pitchFamily="34" charset="0"/>
              </a:rPr>
              <a:t>amorçons cette discussion sur le gaspillage dans les soins de santé et dans la gestion des ressources par la présentation d’une étude de cas fondamentale.</a:t>
            </a:r>
            <a:endParaRPr lang="fr-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fr-CA" sz="1050" dirty="0" smtClean="0">
              <a:latin typeface="Verdana" panose="020B0604030504040204" pitchFamily="34" charset="0"/>
              <a:ea typeface="Verdana" panose="020B0604030504040204" pitchFamily="34" charset="0"/>
              <a:cs typeface="Verdana" panose="020B0604030504040204" pitchFamily="34" charset="0"/>
            </a:endParaRPr>
          </a:p>
          <a:p>
            <a:r>
              <a:rPr lang="fr-CA" sz="1050" baseline="0" dirty="0" smtClean="0">
                <a:latin typeface="Verdana" panose="020B0604030504040204" pitchFamily="34" charset="0"/>
              </a:rPr>
              <a:t>Dans le cas de ce patient, il aurait été simple d’effectuer une scintigraphie de la vessie afin d’évaluer le volume résiduel après la miction, ce qui aurait permis de poser un diagnostic de rétention urinaire. </a:t>
            </a:r>
            <a:endParaRPr lang="fr-CA" sz="1050" baseline="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4</a:t>
            </a:fld>
            <a:endParaRPr lang="fr-CA" dirty="0"/>
          </a:p>
        </p:txBody>
      </p:sp>
    </p:spTree>
    <p:extLst>
      <p:ext uri="{BB962C8B-B14F-4D97-AF65-F5344CB8AC3E}">
        <p14:creationId xmlns:p14="http://schemas.microsoft.com/office/powerpoint/2010/main" val="10719533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50" b="0" dirty="0" smtClean="0">
                <a:latin typeface="Verdana" panose="020B0604030504040204" pitchFamily="34" charset="0"/>
              </a:rPr>
              <a:t>Dans cette section, nous discuterons des obstacles à la gestion des ressources (et des facteurs favorisant une surutilisation). D’abord, discutons des facteurs observés chez tous les médecins. Nous examinerons ensuite les facteurs propres aux stagiaires. </a:t>
            </a:r>
            <a:endParaRPr lang="fr-CA" sz="1050" b="0" dirty="0" smtClean="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050" b="1" dirty="0" smtClean="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50" b="1" dirty="0" smtClean="0">
                <a:latin typeface="Verdana" panose="020B0604030504040204" pitchFamily="34" charset="0"/>
              </a:rPr>
              <a:t>* Note au présentateur : Moment interactif – </a:t>
            </a:r>
            <a:r>
              <a:rPr lang="fr-CA" sz="1050" b="0" u="none" baseline="0" dirty="0" smtClean="0">
                <a:latin typeface="Verdana" panose="020B0604030504040204" pitchFamily="34" charset="0"/>
              </a:rPr>
              <a:t>Pourquoi </a:t>
            </a:r>
            <a:r>
              <a:rPr lang="fr-CA" sz="1050" b="0" i="0" u="none" dirty="0" smtClean="0">
                <a:latin typeface="Verdana" panose="020B0604030504040204" pitchFamily="34" charset="0"/>
              </a:rPr>
              <a:t>les médecins pourraient-ils rencontrer des obstacles dans la gestion des ressources?</a:t>
            </a:r>
            <a:r>
              <a:rPr lang="fr-CA"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0" u="none" baseline="0" dirty="0" smtClean="0"/>
          </a:p>
        </p:txBody>
      </p:sp>
      <p:sp>
        <p:nvSpPr>
          <p:cNvPr id="4" name="Slide Number Placeholder 3"/>
          <p:cNvSpPr>
            <a:spLocks noGrp="1"/>
          </p:cNvSpPr>
          <p:nvPr>
            <p:ph type="sldNum" sz="quarter" idx="10"/>
          </p:nvPr>
        </p:nvSpPr>
        <p:spPr/>
        <p:txBody>
          <a:bodyPr/>
          <a:lstStyle/>
          <a:p>
            <a:fld id="{904F43C5-7990-438D-AED8-0E48326EE1E8}" type="slidenum">
              <a:rPr lang="fr-CA" smtClean="0"/>
              <a:t>40</a:t>
            </a:fld>
            <a:endParaRPr lang="fr-CA" dirty="0"/>
          </a:p>
        </p:txBody>
      </p:sp>
    </p:spTree>
    <p:extLst>
      <p:ext uri="{BB962C8B-B14F-4D97-AF65-F5344CB8AC3E}">
        <p14:creationId xmlns:p14="http://schemas.microsoft.com/office/powerpoint/2010/main" val="14486184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050" b="0" u="none" kern="1200" dirty="0" smtClean="0">
                <a:solidFill>
                  <a:schemeClr val="tx1"/>
                </a:solidFill>
                <a:effectLst/>
                <a:latin typeface="Verdana" panose="020B0604030504040204" pitchFamily="34" charset="0"/>
              </a:rPr>
              <a:t>Voici certains des obstacles et des facteurs incitatifs rencontrés par les médecins </a:t>
            </a:r>
            <a:r>
              <a:rPr lang="fr-FR" sz="1050" b="0" i="1" u="none" kern="1200" dirty="0" smtClean="0">
                <a:solidFill>
                  <a:schemeClr val="tx1"/>
                </a:solidFill>
                <a:effectLst/>
                <a:latin typeface="Verdana" panose="020B0604030504040204" pitchFamily="34" charset="0"/>
              </a:rPr>
              <a:t>(ceux qui sont le plus souvent rencontrés par les stagiaires sont marqués d’un astérisque*) :</a:t>
            </a:r>
          </a:p>
          <a:p>
            <a:endParaRPr lang="fr-FR" sz="1050" b="1" u="none" kern="1200" dirty="0" smtClean="0">
              <a:solidFill>
                <a:schemeClr val="tx1"/>
              </a:solidFill>
              <a:effectLst/>
              <a:latin typeface="Verdana" panose="020B0604030504040204" pitchFamily="34" charset="0"/>
            </a:endParaRPr>
          </a:p>
          <a:p>
            <a:r>
              <a:rPr lang="fr-CA" sz="1050" b="1" u="none" kern="1200" dirty="0" smtClean="0">
                <a:solidFill>
                  <a:schemeClr val="tx1"/>
                </a:solidFill>
                <a:effectLst/>
                <a:latin typeface="Verdana" panose="020B0604030504040204" pitchFamily="34" charset="0"/>
              </a:rPr>
              <a:t>Culture de la médecine</a:t>
            </a:r>
            <a:endParaRPr lang="fr-CA"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charset="0"/>
              <a:buChar char="•"/>
            </a:pPr>
            <a:r>
              <a:rPr lang="fr-CA" sz="1050" u="none" kern="1200" dirty="0" smtClean="0">
                <a:solidFill>
                  <a:schemeClr val="tx1"/>
                </a:solidFill>
                <a:effectLst/>
                <a:latin typeface="Verdana" panose="020B0604030504040204" pitchFamily="34" charset="0"/>
              </a:rPr>
              <a:t>* Malaise à l’égard d’une approche « sans intervention »;</a:t>
            </a:r>
            <a:r>
              <a:rPr lang="fr-CA" dirty="0" smtClean="0"/>
              <a:t> </a:t>
            </a:r>
            <a:r>
              <a:rPr lang="fr-CA" sz="1050" u="none" kern="1200" dirty="0" smtClean="0">
                <a:solidFill>
                  <a:schemeClr val="tx1"/>
                </a:solidFill>
                <a:effectLst/>
                <a:latin typeface="Verdana" panose="020B0604030504040204" pitchFamily="34" charset="0"/>
              </a:rPr>
              <a:t>* malaise à l’égard de l’incertitude du diagnostic;</a:t>
            </a:r>
            <a:r>
              <a:rPr lang="fr-CA" dirty="0" smtClean="0"/>
              <a:t> </a:t>
            </a:r>
            <a:r>
              <a:rPr lang="fr-CA" sz="1050" u="none" kern="1200" dirty="0" smtClean="0">
                <a:solidFill>
                  <a:schemeClr val="tx1"/>
                </a:solidFill>
                <a:effectLst/>
                <a:latin typeface="Verdana" panose="020B0604030504040204" pitchFamily="34" charset="0"/>
              </a:rPr>
              <a:t>* culture axée sur une approche maximaliste</a:t>
            </a:r>
            <a:endParaRPr lang="fr-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fr-CA" sz="1050" u="sng"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fr-CA" sz="1050" b="1" u="none" kern="1200" dirty="0" smtClean="0">
                <a:solidFill>
                  <a:schemeClr val="tx1"/>
                </a:solidFill>
                <a:effectLst/>
                <a:latin typeface="Verdana" panose="020B0604030504040204" pitchFamily="34" charset="0"/>
              </a:rPr>
              <a:t>Facteurs liés aux médecins</a:t>
            </a:r>
            <a:endParaRPr lang="fr-CA"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charset="0"/>
              <a:buChar char="•"/>
            </a:pPr>
            <a:r>
              <a:rPr lang="fr-CA" sz="1050" kern="1200" dirty="0" smtClean="0">
                <a:solidFill>
                  <a:schemeClr val="tx1"/>
                </a:solidFill>
                <a:effectLst/>
                <a:latin typeface="Verdana" panose="020B0604030504040204" pitchFamily="34" charset="0"/>
              </a:rPr>
              <a:t>Habitudes; *</a:t>
            </a:r>
            <a:r>
              <a:rPr lang="fr-CA" sz="1050" u="none" kern="1200" dirty="0" smtClean="0">
                <a:solidFill>
                  <a:schemeClr val="tx1"/>
                </a:solidFill>
                <a:effectLst/>
                <a:latin typeface="Verdana" panose="020B0604030504040204" pitchFamily="34" charset="0"/>
              </a:rPr>
              <a:t> défis liés à l’utilisation concrète des données probantes;</a:t>
            </a:r>
            <a:r>
              <a:rPr lang="fr-CA" dirty="0" smtClean="0"/>
              <a:t> </a:t>
            </a:r>
            <a:r>
              <a:rPr lang="fr-CA" sz="1050" u="none" kern="1200" dirty="0" smtClean="0">
                <a:solidFill>
                  <a:schemeClr val="tx1"/>
                </a:solidFill>
                <a:effectLst/>
                <a:latin typeface="Verdana" panose="020B0604030504040204" pitchFamily="34" charset="0"/>
              </a:rPr>
              <a:t>* absence de rétroaction; * contraintes de temps;</a:t>
            </a:r>
            <a:r>
              <a:rPr lang="fr-CA" dirty="0" smtClean="0"/>
              <a:t> </a:t>
            </a:r>
            <a:r>
              <a:rPr lang="fr-CA" sz="1050" kern="1200" dirty="0" smtClean="0">
                <a:solidFill>
                  <a:schemeClr val="tx1"/>
                </a:solidFill>
                <a:effectLst/>
                <a:latin typeface="Verdana" panose="020B0604030504040204" pitchFamily="34" charset="0"/>
              </a:rPr>
              <a:t>modèle de remboursement</a:t>
            </a:r>
            <a:r>
              <a:rPr lang="fr-CA" sz="1050" b="1" u="none" strike="noStrike" kern="1200" dirty="0" smtClean="0">
                <a:solidFill>
                  <a:schemeClr val="tx1"/>
                </a:solidFill>
                <a:effectLst/>
                <a:latin typeface="Verdana" panose="020B0604030504040204" pitchFamily="34" charset="0"/>
              </a:rPr>
              <a:t> </a:t>
            </a:r>
            <a:endParaRPr lang="fr-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fr-CA" sz="1050" u="sng"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fr-CA" sz="1050" b="1" u="none" kern="1200" dirty="0" smtClean="0">
                <a:solidFill>
                  <a:schemeClr val="tx1"/>
                </a:solidFill>
                <a:effectLst/>
                <a:latin typeface="Verdana" panose="020B0604030504040204" pitchFamily="34" charset="0"/>
              </a:rPr>
              <a:t>Facteurs liés aux patients</a:t>
            </a:r>
            <a:endParaRPr lang="fr-CA"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charset="0"/>
              <a:buChar char="•"/>
            </a:pPr>
            <a:r>
              <a:rPr lang="fr-CA" sz="1050" kern="1200" dirty="0" smtClean="0">
                <a:solidFill>
                  <a:schemeClr val="tx1"/>
                </a:solidFill>
                <a:effectLst/>
                <a:latin typeface="Verdana" panose="020B0604030504040204" pitchFamily="34" charset="0"/>
              </a:rPr>
              <a:t>* Demandes et attentes des patients</a:t>
            </a:r>
          </a:p>
          <a:p>
            <a:pPr marL="171450" lvl="0" indent="-171450">
              <a:buFont typeface="Arial" charset="0"/>
              <a:buChar char="•"/>
            </a:pPr>
            <a:endParaRPr lang="fr-CA" sz="1050" u="sng"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fr-CA" sz="1050" b="1" u="none" kern="1200" dirty="0" smtClean="0">
                <a:solidFill>
                  <a:schemeClr val="tx1"/>
                </a:solidFill>
                <a:effectLst/>
                <a:latin typeface="Verdana" panose="020B0604030504040204" pitchFamily="34" charset="0"/>
              </a:rPr>
              <a:t>Facteurs liés aux médecins</a:t>
            </a:r>
            <a:endParaRPr lang="fr-CA"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charset="0"/>
              <a:buChar char="•"/>
            </a:pPr>
            <a:r>
              <a:rPr lang="fr-CA" sz="1050" kern="1200" dirty="0" smtClean="0">
                <a:solidFill>
                  <a:schemeClr val="tx1"/>
                </a:solidFill>
                <a:effectLst/>
                <a:latin typeface="Verdana" panose="020B0604030504040204" pitchFamily="34" charset="0"/>
              </a:rPr>
              <a:t>Médecine défensive; demandes et attentes des médecins consultants ou effectuant une orientation</a:t>
            </a:r>
            <a:r>
              <a:rPr lang="fr-CA" sz="1050" u="none" kern="1200" dirty="0" smtClean="0">
                <a:solidFill>
                  <a:schemeClr val="tx1"/>
                </a:solidFill>
                <a:effectLst/>
                <a:latin typeface="Verdana" panose="020B0604030504040204" pitchFamily="34" charset="0"/>
              </a:rPr>
              <a:t>; * curiosité</a:t>
            </a:r>
          </a:p>
          <a:p>
            <a:pPr marL="171450" lvl="0" indent="-171450">
              <a:buFont typeface="Arial" charset="0"/>
              <a:buChar char="•"/>
            </a:pPr>
            <a:endParaRPr lang="fr-CA" sz="1050" u="sng"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fr-CA" sz="1050" b="1" u="none" kern="1200" dirty="0" smtClean="0">
                <a:solidFill>
                  <a:schemeClr val="tx1"/>
                </a:solidFill>
                <a:effectLst/>
                <a:latin typeface="Verdana" panose="020B0604030504040204" pitchFamily="34" charset="0"/>
              </a:rPr>
              <a:t>Influence de l’industrie</a:t>
            </a:r>
            <a:endParaRPr lang="fr-CA"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charset="0"/>
              <a:buChar char="•"/>
            </a:pPr>
            <a:r>
              <a:rPr lang="fr-CA" sz="1050" kern="1200" dirty="0" smtClean="0">
                <a:solidFill>
                  <a:schemeClr val="tx1"/>
                </a:solidFill>
                <a:effectLst/>
                <a:latin typeface="Verdana" panose="020B0604030504040204" pitchFamily="34" charset="0"/>
              </a:rPr>
              <a:t>* Nouvelles technologies; marketing auprès des médecins; marketing auprès des consommateurs </a:t>
            </a:r>
            <a:endParaRPr lang="fr-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41</a:t>
            </a:fld>
            <a:endParaRPr lang="fr-CA" dirty="0"/>
          </a:p>
        </p:txBody>
      </p:sp>
    </p:spTree>
    <p:extLst>
      <p:ext uri="{BB962C8B-B14F-4D97-AF65-F5344CB8AC3E}">
        <p14:creationId xmlns:p14="http://schemas.microsoft.com/office/powerpoint/2010/main" val="10608068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50" b="1" dirty="0" smtClean="0">
                <a:latin typeface="Verdana" panose="020B0604030504040204" pitchFamily="34" charset="0"/>
              </a:rPr>
              <a:t>* Note au présentateur : Moment interactif –</a:t>
            </a:r>
            <a:r>
              <a:rPr lang="fr-CA" sz="1050" b="0" u="none" baseline="0" dirty="0" smtClean="0">
                <a:latin typeface="Verdana" panose="020B0604030504040204" pitchFamily="34" charset="0"/>
              </a:rPr>
              <a:t> </a:t>
            </a:r>
            <a:r>
              <a:rPr lang="fr-CA" sz="1050" b="0" u="none" dirty="0" smtClean="0">
                <a:latin typeface="Verdana" panose="020B0604030504040204" pitchFamily="34" charset="0"/>
              </a:rPr>
              <a:t>Permettre aux stagiaires</a:t>
            </a:r>
            <a:r>
              <a:rPr lang="fr-CA" dirty="0" smtClean="0"/>
              <a:t> </a:t>
            </a:r>
            <a:r>
              <a:rPr lang="fr-CA" sz="1050" b="0" u="none" dirty="0" smtClean="0">
                <a:latin typeface="Verdana" panose="020B0604030504040204" pitchFamily="34" charset="0"/>
              </a:rPr>
              <a:t>d’énumérer quels sont, selon eux, les obstacles à la gestion des ressources, en plus de ceux abordés précédemment. De plus, on peut leur demander de partager leurs expériences pour illustrer l’un de ces obstacles. </a:t>
            </a:r>
            <a:endParaRPr lang="fr-CA" sz="1050" b="0" u="none"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42</a:t>
            </a:fld>
            <a:endParaRPr lang="fr-CA" dirty="0"/>
          </a:p>
        </p:txBody>
      </p:sp>
    </p:spTree>
    <p:extLst>
      <p:ext uri="{BB962C8B-B14F-4D97-AF65-F5344CB8AC3E}">
        <p14:creationId xmlns:p14="http://schemas.microsoft.com/office/powerpoint/2010/main" val="8178995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050" b="0" u="none" kern="1200" dirty="0" smtClean="0">
                <a:solidFill>
                  <a:schemeClr val="tx1"/>
                </a:solidFill>
                <a:effectLst/>
                <a:latin typeface="Verdana" panose="020B0604030504040204" pitchFamily="34" charset="0"/>
              </a:rPr>
              <a:t>Pourquoi la gestion des ressources constitue-t-elle un défi pour les stagiaires? </a:t>
            </a:r>
          </a:p>
          <a:p>
            <a:endParaRPr lang="fr-CA" sz="1050" b="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fr-CA" sz="1050" b="1" u="none" kern="1200" dirty="0" smtClean="0">
                <a:solidFill>
                  <a:schemeClr val="tx1"/>
                </a:solidFill>
                <a:effectLst/>
                <a:latin typeface="Verdana" panose="020B0604030504040204" pitchFamily="34" charset="0"/>
              </a:rPr>
              <a:t>Lacunes en matière de connaissances</a:t>
            </a:r>
            <a:endParaRPr lang="fr-CA"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charset="0"/>
              <a:buChar char="•"/>
            </a:pPr>
            <a:r>
              <a:rPr lang="fr-CA" sz="1050" b="0" u="none" kern="1200" dirty="0" smtClean="0">
                <a:solidFill>
                  <a:schemeClr val="tx1"/>
                </a:solidFill>
                <a:effectLst/>
                <a:latin typeface="Verdana" panose="020B0604030504040204" pitchFamily="34" charset="0"/>
              </a:rPr>
              <a:t>La nature de la formation et le manque d’expérience clinique des stagiaires peuvent entraîner une investigation excessive. </a:t>
            </a:r>
          </a:p>
          <a:p>
            <a:pPr marL="171450" lvl="0" indent="-171450">
              <a:buFont typeface="Arial" charset="0"/>
              <a:buChar char="•"/>
            </a:pPr>
            <a:endParaRPr lang="fr-CA" sz="1050" b="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fr-CA" sz="1050" b="1" u="none" kern="1200" dirty="0" smtClean="0">
                <a:solidFill>
                  <a:schemeClr val="tx1"/>
                </a:solidFill>
                <a:effectLst/>
                <a:latin typeface="Verdana" panose="020B0604030504040204" pitchFamily="34" charset="0"/>
              </a:rPr>
              <a:t>Culture de la médecine et milieu de formation</a:t>
            </a:r>
            <a:endParaRPr lang="fr-CA"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charset="0"/>
              <a:buChar char="•"/>
            </a:pPr>
            <a:r>
              <a:rPr lang="fr-CA" sz="1050" b="0" u="none" kern="1200" dirty="0" smtClean="0">
                <a:solidFill>
                  <a:schemeClr val="tx1"/>
                </a:solidFill>
                <a:effectLst/>
                <a:latin typeface="Verdana" panose="020B0604030504040204" pitchFamily="34" charset="0"/>
              </a:rPr>
              <a:t>Accent sur les préjudices liés au fait d’être passé à côté de quelque chose plutôt que sur ceux associés à une investigation excessive.</a:t>
            </a:r>
          </a:p>
          <a:p>
            <a:pPr marL="171450" lvl="0" indent="-171450">
              <a:buFont typeface="Arial" charset="0"/>
              <a:buChar char="•"/>
            </a:pPr>
            <a:r>
              <a:rPr lang="fr-CA" sz="1050" b="0" u="none" kern="1200" dirty="0" smtClean="0">
                <a:solidFill>
                  <a:schemeClr val="tx1"/>
                </a:solidFill>
                <a:effectLst/>
                <a:latin typeface="Verdana" panose="020B0604030504040204" pitchFamily="34" charset="0"/>
              </a:rPr>
              <a:t>Besoin d’exclure un diagnostic inhabituel.</a:t>
            </a:r>
            <a:endParaRPr lang="fr-CA" sz="1050" b="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charset="0"/>
              <a:buChar char="•"/>
            </a:pPr>
            <a:r>
              <a:rPr lang="fr-CA" sz="1050" b="0" u="none" kern="1200" dirty="0" smtClean="0">
                <a:solidFill>
                  <a:schemeClr val="tx1"/>
                </a:solidFill>
                <a:effectLst/>
                <a:latin typeface="Verdana" panose="020B0604030504040204" pitchFamily="34" charset="0"/>
              </a:rPr>
              <a:t>Demande d’examens préventifs à des fins d’efficience. </a:t>
            </a:r>
          </a:p>
          <a:p>
            <a:pPr marL="171450" lvl="0" indent="-171450">
              <a:buFont typeface="Arial" charset="0"/>
              <a:buChar char="•"/>
            </a:pPr>
            <a:r>
              <a:rPr lang="fr-CA" sz="1050" b="0" u="none" kern="1200" dirty="0" smtClean="0">
                <a:solidFill>
                  <a:schemeClr val="tx1"/>
                </a:solidFill>
                <a:effectLst/>
                <a:latin typeface="Verdana" panose="020B0604030504040204" pitchFamily="34" charset="0"/>
              </a:rPr>
              <a:t>Temps insuffisant pour discuter avec les patients et leur famille.</a:t>
            </a:r>
          </a:p>
          <a:p>
            <a:pPr marL="171450" lvl="0" indent="-171450">
              <a:buFont typeface="Arial" charset="0"/>
              <a:buChar char="•"/>
            </a:pPr>
            <a:endParaRPr lang="fr-CA" sz="1050" b="0" u="none" dirty="0" smtClean="0">
              <a:effectLst/>
              <a:latin typeface="Verdana" panose="020B0604030504040204" pitchFamily="34" charset="0"/>
              <a:ea typeface="Verdana" panose="020B0604030504040204" pitchFamily="34" charset="0"/>
              <a:cs typeface="Verdana" panose="020B0604030504040204" pitchFamily="34" charset="0"/>
            </a:endParaRPr>
          </a:p>
          <a:p>
            <a:r>
              <a:rPr lang="fr-CA" sz="1050" b="1" u="none" kern="1200" dirty="0" smtClean="0">
                <a:solidFill>
                  <a:schemeClr val="tx1"/>
                </a:solidFill>
                <a:effectLst/>
                <a:latin typeface="Verdana" panose="020B0604030504040204" pitchFamily="34" charset="0"/>
              </a:rPr>
              <a:t>Facteurs favorisant une surutilisation</a:t>
            </a:r>
            <a:endParaRPr lang="fr-CA"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charset="0"/>
              <a:buChar char="•"/>
            </a:pPr>
            <a:r>
              <a:rPr lang="fr-CA" sz="1050" b="0" u="none" kern="1200" dirty="0" smtClean="0">
                <a:solidFill>
                  <a:schemeClr val="tx1"/>
                </a:solidFill>
                <a:effectLst/>
                <a:latin typeface="Verdana" panose="020B0604030504040204" pitchFamily="34" charset="0"/>
              </a:rPr>
              <a:t>Modèle fourni par le corps professoral.</a:t>
            </a:r>
          </a:p>
          <a:p>
            <a:pPr marL="171450" lvl="0" indent="-171450">
              <a:buFont typeface="Arial" charset="0"/>
              <a:buChar char="•"/>
            </a:pPr>
            <a:r>
              <a:rPr lang="fr-CA" sz="1050" b="0" u="none" kern="1200" dirty="0" smtClean="0">
                <a:solidFill>
                  <a:schemeClr val="tx1"/>
                </a:solidFill>
                <a:effectLst/>
                <a:latin typeface="Verdana" panose="020B0604030504040204" pitchFamily="34" charset="0"/>
              </a:rPr>
              <a:t>Absence de rétroaction.</a:t>
            </a:r>
            <a:endParaRPr lang="fr-CA" sz="1050" b="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fr-CA" sz="1050" b="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fr-CA" sz="1050" b="1" u="none" kern="1200" dirty="0" smtClean="0">
                <a:solidFill>
                  <a:schemeClr val="tx1"/>
                </a:solidFill>
                <a:effectLst/>
                <a:latin typeface="Verdana" panose="020B0604030504040204" pitchFamily="34" charset="0"/>
              </a:rPr>
              <a:t>Facteurs propres aux stagiaires</a:t>
            </a:r>
            <a:endParaRPr lang="fr-CA" sz="1050" b="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171450" lvl="0" indent="-171450">
              <a:buFont typeface="Arial" charset="0"/>
              <a:buChar char="•"/>
            </a:pPr>
            <a:r>
              <a:rPr lang="fr-CA" sz="1050" kern="1200" dirty="0" smtClean="0">
                <a:solidFill>
                  <a:schemeClr val="tx1"/>
                </a:solidFill>
                <a:effectLst/>
                <a:latin typeface="Verdana" panose="020B0604030504040204" pitchFamily="34" charset="0"/>
              </a:rPr>
              <a:t>Curiosité. </a:t>
            </a:r>
          </a:p>
          <a:p>
            <a:pPr marL="171450" lvl="0" indent="-171450">
              <a:buFont typeface="Arial" charset="0"/>
              <a:buChar char="•"/>
            </a:pPr>
            <a:r>
              <a:rPr lang="fr-CA" sz="1050" kern="1200" baseline="0" dirty="0" smtClean="0">
                <a:solidFill>
                  <a:schemeClr val="tx1"/>
                </a:solidFill>
                <a:effectLst/>
                <a:latin typeface="Verdana" panose="020B0604030504040204" pitchFamily="34" charset="0"/>
              </a:rPr>
              <a:t>Volonté</a:t>
            </a:r>
            <a:r>
              <a:rPr lang="fr-CA" sz="1050" kern="1200" dirty="0" smtClean="0">
                <a:solidFill>
                  <a:schemeClr val="tx1"/>
                </a:solidFill>
                <a:effectLst/>
                <a:latin typeface="Verdana" panose="020B0604030504040204" pitchFamily="34" charset="0"/>
              </a:rPr>
              <a:t> d’acquérir de l’expérience.</a:t>
            </a:r>
            <a:endParaRPr lang="fr-CA" sz="105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43</a:t>
            </a:fld>
            <a:endParaRPr lang="fr-CA" dirty="0"/>
          </a:p>
        </p:txBody>
      </p:sp>
    </p:spTree>
    <p:extLst>
      <p:ext uri="{BB962C8B-B14F-4D97-AF65-F5344CB8AC3E}">
        <p14:creationId xmlns:p14="http://schemas.microsoft.com/office/powerpoint/2010/main" val="14054705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050" dirty="0" smtClean="0">
                <a:latin typeface="Verdana" panose="020B0604030504040204" pitchFamily="34" charset="0"/>
              </a:rPr>
              <a:t>Envisagez de lancer un appel à l’action en présentant les étapes concrètes qui peuvent être suivies par les résidents et qui indiquent comment intégrer la gestion des ressources à leur formation et à leur pratique future. Les diapositives suivantes visent à présenter aux stagiaires des étapes à suivre concrètes leur permettant d’améliorer la gestion des ressources dans leur pratique.</a:t>
            </a:r>
            <a:endParaRPr lang="fr-CA" sz="1050" baseline="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44</a:t>
            </a:fld>
            <a:endParaRPr lang="fr-CA" dirty="0"/>
          </a:p>
        </p:txBody>
      </p:sp>
    </p:spTree>
    <p:extLst>
      <p:ext uri="{BB962C8B-B14F-4D97-AF65-F5344CB8AC3E}">
        <p14:creationId xmlns:p14="http://schemas.microsoft.com/office/powerpoint/2010/main" val="8242377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050" dirty="0" smtClean="0">
                <a:latin typeface="Verdana" panose="020B0604030504040204" pitchFamily="34" charset="0"/>
              </a:rPr>
              <a:t>Ces questions sont celles que tous les stagiaires devraient se poser avant de demander un examen diagnostique, quel qu’il soit, même s’il s’agit d’un examen simple et sans conséquence (p. ex., ECG, radiographie thoracique</a:t>
            </a:r>
            <a:r>
              <a:rPr lang="fr-CA" sz="1050" b="0" u="none" baseline="0" dirty="0" smtClean="0">
                <a:latin typeface="Verdana" panose="020B0604030504040204" pitchFamily="34" charset="0"/>
              </a:rPr>
              <a:t>, analyse d’urine). </a:t>
            </a:r>
            <a:r>
              <a:rPr lang="fr-CA" sz="1050" dirty="0" smtClean="0">
                <a:latin typeface="Verdana" panose="020B0604030504040204" pitchFamily="34" charset="0"/>
              </a:rPr>
              <a:t>Les stagiaires qui comprennent les concepts sous-jacents quant aux caractéristiques des examens diagnostiques sont mieux préparés à répondre à ces questions.</a:t>
            </a:r>
          </a:p>
          <a:p>
            <a:endParaRPr lang="fr-CA" sz="1050" baseline="0" dirty="0" smtClean="0">
              <a:latin typeface="Verdana" panose="020B0604030504040204" pitchFamily="34" charset="0"/>
              <a:ea typeface="Verdana" panose="020B0604030504040204" pitchFamily="34" charset="0"/>
              <a:cs typeface="Verdana" panose="020B0604030504040204" pitchFamily="34" charset="0"/>
            </a:endParaRPr>
          </a:p>
          <a:p>
            <a:r>
              <a:rPr lang="fr-CA" sz="1050" b="1" baseline="0" dirty="0" smtClean="0">
                <a:latin typeface="Verdana" panose="020B0604030504040204" pitchFamily="34" charset="0"/>
              </a:rPr>
              <a:t>* Note au présentateur : Moment interactif –</a:t>
            </a:r>
            <a:r>
              <a:rPr lang="fr-CA" dirty="0" smtClean="0"/>
              <a:t> </a:t>
            </a:r>
            <a:r>
              <a:rPr lang="fr-CA" sz="1050" b="0" baseline="0" dirty="0" smtClean="0">
                <a:latin typeface="Verdana" panose="020B0604030504040204" pitchFamily="34" charset="0"/>
              </a:rPr>
              <a:t>Pour chaque question, on peut demander aux stagiaires de fournir des exemples d’examens qui seraient inappropriés. </a:t>
            </a:r>
            <a:endParaRPr lang="fr-CA" sz="1050" b="0" baseline="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45</a:t>
            </a:fld>
            <a:endParaRPr lang="fr-CA" dirty="0"/>
          </a:p>
        </p:txBody>
      </p:sp>
    </p:spTree>
    <p:extLst>
      <p:ext uri="{BB962C8B-B14F-4D97-AF65-F5344CB8AC3E}">
        <p14:creationId xmlns:p14="http://schemas.microsoft.com/office/powerpoint/2010/main" val="3256698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050" b="1" baseline="0" dirty="0" smtClean="0">
                <a:latin typeface="Verdana" panose="020B0604030504040204" pitchFamily="34" charset="0"/>
              </a:rPr>
              <a:t>* Note au présentateur : Moment interactif –</a:t>
            </a:r>
            <a:r>
              <a:rPr lang="fr-CA" sz="1050" dirty="0" smtClean="0"/>
              <a:t>  </a:t>
            </a:r>
            <a:r>
              <a:rPr lang="fr-CA" sz="1050" b="0" baseline="0" dirty="0" smtClean="0">
                <a:latin typeface="Verdana" panose="020B0604030504040204" pitchFamily="34" charset="0"/>
              </a:rPr>
              <a:t>On peut demander aux stagiaires d’expliquer comment l’utilité des examens énumérés (dosage des D-dimères, hémoculture, électrocardiographie de stress) varie en fonction de la probabilité pré-test que le patient soit atteint d’une maladie donnée. </a:t>
            </a:r>
            <a:r>
              <a:rPr lang="fr-CA" sz="1050" b="0" i="1" baseline="0" dirty="0" smtClean="0">
                <a:latin typeface="Verdana" panose="020B0604030504040204" pitchFamily="34" charset="0"/>
              </a:rPr>
              <a:t>Note : les exemples d’examens peuvent être modifiés en fonction de l’auditoire cible.</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050" b="0" i="0" baseline="0" dirty="0" smtClean="0">
              <a:latin typeface="Verdana" panose="020B0604030504040204" pitchFamily="34" charset="0"/>
              <a:ea typeface="Verdana" panose="020B0604030504040204" pitchFamily="34" charset="0"/>
              <a:cs typeface="Verdana" panose="020B0604030504040204" pitchFamily="34" charset="0"/>
            </a:endParaRPr>
          </a:p>
          <a:p>
            <a:pPr>
              <a:defRPr/>
            </a:pPr>
            <a:r>
              <a:rPr lang="fr-CA" sz="1050" b="0" i="0" baseline="0" dirty="0" smtClean="0">
                <a:latin typeface="Verdana" panose="020B0604030504040204" pitchFamily="34" charset="0"/>
              </a:rPr>
              <a:t>Pour l’exemple du dosage des D-dimères, envisagez les cas suivants. Pour chacun des cas présentés, on présume que le </a:t>
            </a:r>
            <a:r>
              <a:rPr lang="fr-CA" sz="1050" b="1" i="0" baseline="0" dirty="0" smtClean="0">
                <a:latin typeface="Verdana" panose="020B0604030504040204" pitchFamily="34" charset="0"/>
              </a:rPr>
              <a:t>ratio de probabilité positif est de 2,0</a:t>
            </a:r>
            <a:r>
              <a:rPr lang="fr-CA" sz="1050" b="0" i="0" baseline="0" dirty="0" smtClean="0">
                <a:latin typeface="Verdana" panose="020B0604030504040204" pitchFamily="34" charset="0"/>
              </a:rPr>
              <a:t>, et que le </a:t>
            </a:r>
            <a:r>
              <a:rPr lang="fr-CA" sz="1050" b="1" i="0" baseline="0" dirty="0" smtClean="0">
                <a:latin typeface="Verdana" panose="020B0604030504040204" pitchFamily="34" charset="0"/>
              </a:rPr>
              <a:t>ratio de probabilité négatif est de 0,18</a:t>
            </a:r>
            <a:r>
              <a:rPr lang="fr-CA" sz="1050" b="0" i="0" baseline="30000" dirty="0" smtClean="0">
                <a:latin typeface="Verdana" panose="020B0604030504040204" pitchFamily="34" charset="0"/>
              </a:rPr>
              <a:t>2</a:t>
            </a:r>
            <a:r>
              <a:rPr lang="fr-CA" sz="1050" dirty="0" smtClean="0">
                <a:latin typeface="Verdana" panose="020B0604030504040204" pitchFamily="34" charset="0"/>
              </a:rPr>
              <a:t>.</a:t>
            </a:r>
            <a:endParaRPr lang="fr-CA" sz="1050" b="0" i="0" baseline="0" dirty="0" smtClean="0">
              <a:latin typeface="Verdana" panose="020B0604030504040204" pitchFamily="34" charset="0"/>
              <a:ea typeface="Verdana" panose="020B0604030504040204" pitchFamily="34" charset="0"/>
              <a:cs typeface="Verdana" panose="020B060403050404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CA" sz="1050" b="0" i="0" baseline="0" dirty="0" smtClean="0">
                <a:latin typeface="Verdana" panose="020B0604030504040204" pitchFamily="34" charset="0"/>
              </a:rPr>
              <a:t>Une femme de 76 ans atteinte d’un cancer de l’utérus présente une douleur thoracique pleurétique, une tachycardie et des signes de thrombose veineuse profonde.</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fr-CA" sz="1050" b="0" i="0" baseline="0" dirty="0" smtClean="0">
                <a:latin typeface="Verdana" panose="020B0604030504040204" pitchFamily="34" charset="0"/>
              </a:rPr>
              <a:t>Probabilité pré-test de 78 %. Résultats négatifs du dosage des D-dimères = probabilité </a:t>
            </a:r>
            <a:r>
              <a:rPr lang="fr-CA" sz="1050" b="0" i="0" baseline="0" dirty="0" err="1" smtClean="0">
                <a:latin typeface="Verdana" panose="020B0604030504040204" pitchFamily="34" charset="0"/>
              </a:rPr>
              <a:t>post-test</a:t>
            </a:r>
            <a:r>
              <a:rPr lang="fr-CA" sz="1050" b="0" i="0" baseline="0" dirty="0" smtClean="0">
                <a:latin typeface="Verdana" panose="020B0604030504040204" pitchFamily="34" charset="0"/>
              </a:rPr>
              <a:t> de 39 %.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CA" sz="1050" b="0" i="0" baseline="0" dirty="0" smtClean="0">
                <a:latin typeface="Verdana" panose="020B0604030504040204" pitchFamily="34" charset="0"/>
              </a:rPr>
              <a:t>Un homme de 34 ans en santé éprouve une douleur thoracique atypique et ne présente aucune anomalie à l’évaluation des signes vitaux et à l’examen physique, et aucun facteur de risque de </a:t>
            </a:r>
            <a:r>
              <a:rPr lang="fr-CA" sz="1050" b="0" i="0" baseline="0" dirty="0" err="1" smtClean="0">
                <a:latin typeface="Verdana" panose="020B0604030504040204" pitchFamily="34" charset="0"/>
              </a:rPr>
              <a:t>thromboembolie</a:t>
            </a:r>
            <a:r>
              <a:rPr lang="fr-CA" sz="1050" b="0" i="0" baseline="0" dirty="0" smtClean="0">
                <a:latin typeface="Verdana" panose="020B0604030504040204" pitchFamily="34" charset="0"/>
              </a:rPr>
              <a:t> veineuse.</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r>
              <a:rPr lang="fr-CA" sz="1050" b="0" i="0" baseline="0" dirty="0" smtClean="0">
                <a:latin typeface="Verdana" panose="020B0604030504040204" pitchFamily="34" charset="0"/>
              </a:rPr>
              <a:t>Probabilité pré-test de 3 %. Résultats négatifs du dosage des D-dimères = probabilité </a:t>
            </a:r>
            <a:r>
              <a:rPr lang="fr-CA" sz="1050" b="0" i="0" baseline="0" dirty="0" err="1" smtClean="0">
                <a:latin typeface="Verdana" panose="020B0604030504040204" pitchFamily="34" charset="0"/>
              </a:rPr>
              <a:t>post-test</a:t>
            </a:r>
            <a:r>
              <a:rPr lang="fr-CA" sz="1050" b="0" i="0" baseline="0" dirty="0" smtClean="0">
                <a:latin typeface="Verdana" panose="020B0604030504040204" pitchFamily="34" charset="0"/>
              </a:rPr>
              <a:t> de 1 %. Résultats positifs du dosage des D-dimères = probabilité </a:t>
            </a:r>
            <a:r>
              <a:rPr lang="fr-CA" sz="1050" b="0" i="0" baseline="0" dirty="0" err="1" smtClean="0">
                <a:latin typeface="Verdana" panose="020B0604030504040204" pitchFamily="34" charset="0"/>
              </a:rPr>
              <a:t>post-test</a:t>
            </a:r>
            <a:r>
              <a:rPr lang="fr-CA" sz="1050" b="0" i="0" baseline="0" dirty="0" smtClean="0">
                <a:latin typeface="Verdana" panose="020B0604030504040204" pitchFamily="34" charset="0"/>
              </a:rPr>
              <a:t> de 6 %. </a:t>
            </a:r>
          </a:p>
          <a:p>
            <a:pPr marL="628650" marR="0" lvl="1" indent="-171450" algn="l" defTabSz="914400" rtl="0" eaLnBrk="1" fontAlgn="auto" latinLnBrk="0" hangingPunct="1">
              <a:lnSpc>
                <a:spcPct val="100000"/>
              </a:lnSpc>
              <a:spcBef>
                <a:spcPts val="0"/>
              </a:spcBef>
              <a:spcAft>
                <a:spcPts val="0"/>
              </a:spcAft>
              <a:buClrTx/>
              <a:buSzTx/>
              <a:buFont typeface="Arial" charset="0"/>
              <a:buChar char="•"/>
              <a:tabLst/>
              <a:defRPr/>
            </a:pPr>
            <a:endParaRPr lang="fr-CA" sz="1050" b="0" i="0" baseline="0" dirty="0" smtClean="0">
              <a:latin typeface="Verdana" panose="020B0604030504040204" pitchFamily="34" charset="0"/>
              <a:ea typeface="Verdana" panose="020B0604030504040204" pitchFamily="34" charset="0"/>
              <a:cs typeface="Verdana" panose="020B060403050404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sz="1050" b="0" i="0" baseline="0" dirty="0" smtClean="0">
              <a:latin typeface="Verdana" panose="020B0604030504040204" pitchFamily="34" charset="0"/>
              <a:ea typeface="Verdana" panose="020B0604030504040204" pitchFamily="34" charset="0"/>
              <a:cs typeface="Verdana" panose="020B0604030504040204" pitchFamily="34" charset="0"/>
            </a:endParaRPr>
          </a:p>
          <a:p>
            <a:r>
              <a:rPr lang="en-US" sz="1000" dirty="0" smtClean="0">
                <a:latin typeface="Verdana" panose="020B0604030504040204" pitchFamily="34" charset="0"/>
                <a:ea typeface="Verdana" panose="020B0604030504040204" pitchFamily="34" charset="0"/>
                <a:cs typeface="Verdana" panose="020B0604030504040204" pitchFamily="34" charset="0"/>
              </a:rPr>
              <a:t>------------------</a:t>
            </a: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000" b="0" i="0" baseline="30000" dirty="0" smtClean="0">
                <a:latin typeface="Verdana" panose="020B0604030504040204" pitchFamily="34" charset="0"/>
                <a:ea typeface="Verdana" panose="020B0604030504040204" pitchFamily="34" charset="0"/>
                <a:cs typeface="Verdana" panose="020B0604030504040204" pitchFamily="34" charset="0"/>
              </a:rPr>
              <a:t>1</a:t>
            </a:r>
            <a:r>
              <a:rPr lang="en-US" sz="1000" dirty="0" smtClean="0">
                <a:latin typeface="Verdana" panose="020B0604030504040204" pitchFamily="34" charset="0"/>
                <a:ea typeface="Verdana" panose="020B0604030504040204" pitchFamily="34" charset="0"/>
                <a:cs typeface="Verdana" panose="020B0604030504040204" pitchFamily="34" charset="0"/>
              </a:rPr>
              <a:t>Fagan, TJ.  Nomogram for </a:t>
            </a:r>
            <a:r>
              <a:rPr lang="en-US" sz="1000" dirty="0" err="1" smtClean="0">
                <a:latin typeface="Verdana" panose="020B0604030504040204" pitchFamily="34" charset="0"/>
                <a:ea typeface="Verdana" panose="020B0604030504040204" pitchFamily="34" charset="0"/>
                <a:cs typeface="Verdana" panose="020B0604030504040204" pitchFamily="34" charset="0"/>
              </a:rPr>
              <a:t>Bayes’s</a:t>
            </a:r>
            <a:r>
              <a:rPr lang="en-US" sz="1000" dirty="0" smtClean="0">
                <a:latin typeface="Verdana" panose="020B0604030504040204" pitchFamily="34" charset="0"/>
                <a:ea typeface="Verdana" panose="020B0604030504040204" pitchFamily="34" charset="0"/>
                <a:cs typeface="Verdana" panose="020B0604030504040204" pitchFamily="34" charset="0"/>
              </a:rPr>
              <a:t> Theorem. 1975 NEJM. </a:t>
            </a:r>
            <a:r>
              <a:rPr lang="en-US" sz="1000" b="1" dirty="0" smtClean="0">
                <a:latin typeface="Verdana" panose="020B0604030504040204" pitchFamily="34" charset="0"/>
                <a:ea typeface="Verdana" panose="020B0604030504040204" pitchFamily="34" charset="0"/>
                <a:cs typeface="Verdana" panose="020B0604030504040204" pitchFamily="34" charset="0"/>
              </a:rPr>
              <a:t>293</a:t>
            </a:r>
            <a:r>
              <a:rPr lang="en-US" sz="1000" dirty="0" smtClean="0">
                <a:latin typeface="Verdana" panose="020B0604030504040204" pitchFamily="34" charset="0"/>
                <a:ea typeface="Verdana" panose="020B0604030504040204" pitchFamily="34" charset="0"/>
                <a:cs typeface="Verdana" panose="020B0604030504040204" pitchFamily="34" charset="0"/>
              </a:rPr>
              <a:t>(5):</a:t>
            </a:r>
            <a:r>
              <a:rPr lang="en-US" sz="1000" baseline="0" dirty="0" smtClean="0">
                <a:latin typeface="Verdana" panose="020B0604030504040204" pitchFamily="34" charset="0"/>
                <a:ea typeface="Verdana" panose="020B0604030504040204" pitchFamily="34" charset="0"/>
                <a:cs typeface="Verdana" panose="020B0604030504040204" pitchFamily="34" charset="0"/>
              </a:rPr>
              <a:t> </a:t>
            </a:r>
            <a:r>
              <a:rPr lang="en-US" sz="1000" dirty="0" smtClean="0">
                <a:latin typeface="Verdana" panose="020B0604030504040204" pitchFamily="34" charset="0"/>
                <a:ea typeface="Verdana" panose="020B0604030504040204" pitchFamily="34" charset="0"/>
                <a:cs typeface="Verdana" panose="020B0604030504040204" pitchFamily="34" charset="0"/>
              </a:rPr>
              <a:t>257</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sz="1000" dirty="0" smtClean="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000" baseline="30000" dirty="0" smtClean="0">
                <a:latin typeface="Verdana" panose="020B0604030504040204" pitchFamily="34" charset="0"/>
                <a:ea typeface="Verdana" panose="020B0604030504040204" pitchFamily="34" charset="0"/>
                <a:cs typeface="Verdana" panose="020B0604030504040204" pitchFamily="34" charset="0"/>
              </a:rPr>
              <a:t>2</a:t>
            </a:r>
            <a:r>
              <a:rPr lang="en-US" sz="1000" dirty="0" smtClean="0">
                <a:latin typeface="Verdana" panose="020B0604030504040204" pitchFamily="34" charset="0"/>
                <a:ea typeface="Verdana" panose="020B0604030504040204" pitchFamily="34" charset="0"/>
                <a:cs typeface="Verdana" panose="020B0604030504040204" pitchFamily="34" charset="0"/>
              </a:rPr>
              <a:t>Chunilal S, JW </a:t>
            </a:r>
            <a:r>
              <a:rPr lang="en-US" sz="1000" dirty="0" err="1" smtClean="0">
                <a:latin typeface="Verdana" panose="020B0604030504040204" pitchFamily="34" charset="0"/>
                <a:ea typeface="Verdana" panose="020B0604030504040204" pitchFamily="34" charset="0"/>
                <a:cs typeface="Verdana" panose="020B0604030504040204" pitchFamily="34" charset="0"/>
              </a:rPr>
              <a:t>Eikelboom</a:t>
            </a:r>
            <a:r>
              <a:rPr lang="en-US" sz="1000" dirty="0" smtClean="0">
                <a:latin typeface="Verdana" panose="020B0604030504040204" pitchFamily="34" charset="0"/>
                <a:ea typeface="Verdana" panose="020B0604030504040204" pitchFamily="34" charset="0"/>
                <a:cs typeface="Verdana" panose="020B0604030504040204" pitchFamily="34" charset="0"/>
              </a:rPr>
              <a:t>, J </a:t>
            </a:r>
            <a:r>
              <a:rPr lang="en-US" sz="1000" dirty="0" err="1" smtClean="0">
                <a:latin typeface="Verdana" panose="020B0604030504040204" pitchFamily="34" charset="0"/>
                <a:ea typeface="Verdana" panose="020B0604030504040204" pitchFamily="34" charset="0"/>
                <a:cs typeface="Verdana" panose="020B0604030504040204" pitchFamily="34" charset="0"/>
              </a:rPr>
              <a:t>Attia</a:t>
            </a:r>
            <a:r>
              <a:rPr lang="en-US" sz="1000" dirty="0" smtClean="0">
                <a:latin typeface="Verdana" panose="020B0604030504040204" pitchFamily="34" charset="0"/>
                <a:ea typeface="Verdana" panose="020B0604030504040204" pitchFamily="34" charset="0"/>
                <a:cs typeface="Verdana" panose="020B0604030504040204" pitchFamily="34" charset="0"/>
              </a:rPr>
              <a:t>, M </a:t>
            </a:r>
            <a:r>
              <a:rPr lang="en-US" sz="1000" dirty="0" err="1" smtClean="0">
                <a:latin typeface="Verdana" panose="020B0604030504040204" pitchFamily="34" charset="0"/>
                <a:ea typeface="Verdana" panose="020B0604030504040204" pitchFamily="34" charset="0"/>
                <a:cs typeface="Verdana" panose="020B0604030504040204" pitchFamily="34" charset="0"/>
              </a:rPr>
              <a:t>Miniati</a:t>
            </a:r>
            <a:r>
              <a:rPr lang="en-US" sz="1000" dirty="0" smtClean="0">
                <a:latin typeface="Verdana" panose="020B0604030504040204" pitchFamily="34" charset="0"/>
                <a:ea typeface="Verdana" panose="020B0604030504040204" pitchFamily="34" charset="0"/>
                <a:cs typeface="Verdana" panose="020B0604030504040204" pitchFamily="34" charset="0"/>
              </a:rPr>
              <a:t>, AA </a:t>
            </a:r>
            <a:r>
              <a:rPr lang="en-US" sz="1000" dirty="0" err="1" smtClean="0">
                <a:latin typeface="Verdana" panose="020B0604030504040204" pitchFamily="34" charset="0"/>
                <a:ea typeface="Verdana" panose="020B0604030504040204" pitchFamily="34" charset="0"/>
                <a:cs typeface="Verdana" panose="020B0604030504040204" pitchFamily="34" charset="0"/>
              </a:rPr>
              <a:t>Panju</a:t>
            </a:r>
            <a:r>
              <a:rPr lang="en-US" sz="1000" dirty="0" smtClean="0">
                <a:latin typeface="Verdana" panose="020B0604030504040204" pitchFamily="34" charset="0"/>
                <a:ea typeface="Verdana" panose="020B0604030504040204" pitchFamily="34" charset="0"/>
                <a:cs typeface="Verdana" panose="020B0604030504040204" pitchFamily="34" charset="0"/>
              </a:rPr>
              <a:t>, DL </a:t>
            </a:r>
            <a:r>
              <a:rPr lang="en-US" sz="1000" dirty="0" err="1" smtClean="0">
                <a:latin typeface="Verdana" panose="020B0604030504040204" pitchFamily="34" charset="0"/>
                <a:ea typeface="Verdana" panose="020B0604030504040204" pitchFamily="34" charset="0"/>
                <a:cs typeface="Verdana" panose="020B0604030504040204" pitchFamily="34" charset="0"/>
              </a:rPr>
              <a:t>Simel</a:t>
            </a:r>
            <a:r>
              <a:rPr lang="en-US" sz="1000" dirty="0" smtClean="0">
                <a:latin typeface="Verdana" panose="020B0604030504040204" pitchFamily="34" charset="0"/>
                <a:ea typeface="Verdana" panose="020B0604030504040204" pitchFamily="34" charset="0"/>
                <a:cs typeface="Verdana" panose="020B0604030504040204" pitchFamily="34" charset="0"/>
              </a:rPr>
              <a:t> et JS Ginsberg. 2003 Does this patient have pulmonary embolism? </a:t>
            </a:r>
            <a:r>
              <a:rPr lang="en-US" sz="1000" i="1" dirty="0" smtClean="0">
                <a:latin typeface="Verdana" panose="020B0604030504040204" pitchFamily="34" charset="0"/>
                <a:ea typeface="Verdana" panose="020B0604030504040204" pitchFamily="34" charset="0"/>
                <a:cs typeface="Verdana" panose="020B0604030504040204" pitchFamily="34" charset="0"/>
              </a:rPr>
              <a:t>JAMA </a:t>
            </a:r>
            <a:r>
              <a:rPr lang="en-US" sz="1000" b="1" dirty="0" smtClean="0">
                <a:latin typeface="Verdana" panose="020B0604030504040204" pitchFamily="34" charset="0"/>
                <a:ea typeface="Verdana" panose="020B0604030504040204" pitchFamily="34" charset="0"/>
                <a:cs typeface="Verdana" panose="020B0604030504040204" pitchFamily="34" charset="0"/>
              </a:rPr>
              <a:t>290</a:t>
            </a:r>
            <a:r>
              <a:rPr lang="en-US" sz="1000" dirty="0" smtClean="0">
                <a:latin typeface="Verdana" panose="020B0604030504040204" pitchFamily="34" charset="0"/>
                <a:ea typeface="Verdana" panose="020B0604030504040204" pitchFamily="34" charset="0"/>
                <a:cs typeface="Verdana" panose="020B0604030504040204" pitchFamily="34" charset="0"/>
              </a:rPr>
              <a:t>(21):2849.</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fr-CA" sz="1000" b="0" i="0" baseline="0" dirty="0" smtClean="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fr-CA" sz="1000" b="0" i="0" baseline="0" dirty="0" smtClean="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fr-CA" b="0" i="0" baseline="0" dirty="0" smtClean="0"/>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fr-CA" b="0" i="0" baseline="0" dirty="0" smtClean="0"/>
          </a:p>
        </p:txBody>
      </p:sp>
      <p:sp>
        <p:nvSpPr>
          <p:cNvPr id="4" name="Slide Number Placeholder 3"/>
          <p:cNvSpPr>
            <a:spLocks noGrp="1"/>
          </p:cNvSpPr>
          <p:nvPr>
            <p:ph type="sldNum" sz="quarter" idx="10"/>
          </p:nvPr>
        </p:nvSpPr>
        <p:spPr/>
        <p:txBody>
          <a:bodyPr/>
          <a:lstStyle/>
          <a:p>
            <a:fld id="{904F43C5-7990-438D-AED8-0E48326EE1E8}" type="slidenum">
              <a:rPr lang="fr-CA" smtClean="0"/>
              <a:t>46</a:t>
            </a:fld>
            <a:endParaRPr lang="fr-CA" dirty="0"/>
          </a:p>
        </p:txBody>
      </p:sp>
    </p:spTree>
    <p:extLst>
      <p:ext uri="{BB962C8B-B14F-4D97-AF65-F5344CB8AC3E}">
        <p14:creationId xmlns:p14="http://schemas.microsoft.com/office/powerpoint/2010/main" val="1258237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050" b="0" baseline="0" dirty="0" smtClean="0">
                <a:latin typeface="Verdana" panose="020B0604030504040204" pitchFamily="34" charset="0"/>
              </a:rPr>
              <a:t>Il est important de comprendre la différence entre le risque absolu et le risque relatif. Les études présentent souvent le risque relatif comme l’opposé du risque absolu. </a:t>
            </a:r>
          </a:p>
          <a:p>
            <a:endParaRPr lang="fr-CA" sz="1050" b="0" baseline="0" dirty="0" smtClean="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charset="0"/>
              <a:buChar char="•"/>
            </a:pPr>
            <a:r>
              <a:rPr lang="fr-CA" sz="1050" b="1" baseline="0" dirty="0" smtClean="0">
                <a:latin typeface="Verdana" panose="020B0604030504040204" pitchFamily="34" charset="0"/>
              </a:rPr>
              <a:t>Réduction du risque absolu (RRA) </a:t>
            </a:r>
            <a:r>
              <a:rPr lang="fr-CA" sz="1050" b="0" baseline="0" dirty="0" smtClean="0">
                <a:latin typeface="Verdana" panose="020B0604030504040204" pitchFamily="34" charset="0"/>
              </a:rPr>
              <a:t>= différence absolue entre le taux d’événements du groupe de traitement et le taux d’événements du groupe témoin. </a:t>
            </a:r>
          </a:p>
          <a:p>
            <a:pPr marL="171450" indent="-171450">
              <a:buFont typeface="Arial" charset="0"/>
              <a:buChar char="•"/>
            </a:pPr>
            <a:r>
              <a:rPr lang="fr-CA" sz="1050" b="1" baseline="0" dirty="0" smtClean="0">
                <a:latin typeface="Verdana" panose="020B0604030504040204" pitchFamily="34" charset="0"/>
              </a:rPr>
              <a:t>Réduction du risque relatif (RRR) </a:t>
            </a:r>
            <a:r>
              <a:rPr lang="fr-CA" sz="1050" b="0" baseline="0" dirty="0" smtClean="0">
                <a:latin typeface="Verdana" panose="020B0604030504040204" pitchFamily="34" charset="0"/>
              </a:rPr>
              <a:t>= taux d’événements du groupe de traitement divisé par le taux d’événements du groupe témoin. </a:t>
            </a:r>
          </a:p>
        </p:txBody>
      </p:sp>
      <p:sp>
        <p:nvSpPr>
          <p:cNvPr id="4" name="Slide Number Placeholder 3"/>
          <p:cNvSpPr>
            <a:spLocks noGrp="1"/>
          </p:cNvSpPr>
          <p:nvPr>
            <p:ph type="sldNum" sz="quarter" idx="10"/>
          </p:nvPr>
        </p:nvSpPr>
        <p:spPr/>
        <p:txBody>
          <a:bodyPr/>
          <a:lstStyle/>
          <a:p>
            <a:fld id="{904F43C5-7990-438D-AED8-0E48326EE1E8}" type="slidenum">
              <a:rPr lang="fr-CA" smtClean="0"/>
              <a:t>47</a:t>
            </a:fld>
            <a:endParaRPr lang="fr-CA" dirty="0"/>
          </a:p>
        </p:txBody>
      </p:sp>
    </p:spTree>
    <p:extLst>
      <p:ext uri="{BB962C8B-B14F-4D97-AF65-F5344CB8AC3E}">
        <p14:creationId xmlns:p14="http://schemas.microsoft.com/office/powerpoint/2010/main" val="12940555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904F43C5-7990-438D-AED8-0E48326EE1E8}" type="slidenum">
              <a:rPr lang="fr-CA" smtClean="0"/>
              <a:t>48</a:t>
            </a:fld>
            <a:endParaRPr lang="fr-CA" dirty="0"/>
          </a:p>
        </p:txBody>
      </p:sp>
    </p:spTree>
    <p:extLst>
      <p:ext uri="{BB962C8B-B14F-4D97-AF65-F5344CB8AC3E}">
        <p14:creationId xmlns:p14="http://schemas.microsoft.com/office/powerpoint/2010/main" val="6823004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050" b="1" baseline="0" dirty="0" smtClean="0">
                <a:latin typeface="Verdana" panose="020B0604030504040204" pitchFamily="34" charset="0"/>
              </a:rPr>
              <a:t>* Note au présentateur : Moment interactif –</a:t>
            </a:r>
            <a:r>
              <a:rPr lang="fr-CA" sz="1050" dirty="0" smtClean="0"/>
              <a:t> </a:t>
            </a:r>
            <a:r>
              <a:rPr lang="fr-CA" sz="1050" b="0" baseline="0" dirty="0" smtClean="0">
                <a:latin typeface="Verdana" panose="020B0604030504040204" pitchFamily="34" charset="0"/>
              </a:rPr>
              <a:t>on peut demander aux stagiaires de fournir des exemples de questions qu’ils peuvent poser pendant la rencontre d’un patient pour obtenir les renseignements ci-dessus. À la diapositive suivante, nous donnons des exemples sur la façon de poser ces questions.</a:t>
            </a:r>
            <a:endParaRPr lang="fr-CA" sz="105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49</a:t>
            </a:fld>
            <a:endParaRPr lang="fr-CA" dirty="0"/>
          </a:p>
        </p:txBody>
      </p:sp>
    </p:spTree>
    <p:extLst>
      <p:ext uri="{BB962C8B-B14F-4D97-AF65-F5344CB8AC3E}">
        <p14:creationId xmlns:p14="http://schemas.microsoft.com/office/powerpoint/2010/main" val="1512078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050" b="1" baseline="0" dirty="0" smtClean="0">
                <a:latin typeface="Verdana" panose="020B0604030504040204" pitchFamily="34" charset="0"/>
              </a:rPr>
              <a:t>* Note au présentateur : Moment interactif – </a:t>
            </a:r>
            <a:r>
              <a:rPr lang="fr-CA" sz="1050" b="0" i="0" u="none" baseline="0" dirty="0" smtClean="0">
                <a:latin typeface="Verdana" panose="020B0604030504040204" pitchFamily="34" charset="0"/>
              </a:rPr>
              <a:t>Le présentateur doit prendre une pause et demander aux stagiaires de réfléchir aux tests qu’ils demanderaient. </a:t>
            </a:r>
            <a:endParaRPr lang="fr-CA" sz="1050" b="0" i="0" u="none" baseline="0" dirty="0" smtClean="0">
              <a:latin typeface="Verdana" panose="020B0604030504040204" pitchFamily="34" charset="0"/>
              <a:ea typeface="Verdana" panose="020B0604030504040204" pitchFamily="34" charset="0"/>
              <a:cs typeface="Verdana" panose="020B0604030504040204" pitchFamily="34" charset="0"/>
            </a:endParaRPr>
          </a:p>
          <a:p>
            <a:endParaRPr lang="fr-CA" sz="1050" baseline="0" dirty="0" smtClean="0">
              <a:latin typeface="Verdana" panose="020B0604030504040204" pitchFamily="34" charset="0"/>
              <a:ea typeface="Verdana" panose="020B0604030504040204" pitchFamily="34" charset="0"/>
              <a:cs typeface="Verdana" panose="020B0604030504040204" pitchFamily="34" charset="0"/>
            </a:endParaRPr>
          </a:p>
          <a:p>
            <a:r>
              <a:rPr lang="fr-CA" sz="1050" b="1" baseline="0" dirty="0" smtClean="0">
                <a:latin typeface="Verdana" panose="020B0604030504040204" pitchFamily="34" charset="0"/>
              </a:rPr>
              <a:t>Questions à poser aux stagiaires :</a:t>
            </a:r>
          </a:p>
          <a:p>
            <a:pPr eaLnBrk="1" hangingPunct="1">
              <a:spcBef>
                <a:spcPct val="0"/>
              </a:spcBef>
            </a:pPr>
            <a:r>
              <a:rPr lang="fr-CA" altLang="en-US" sz="1050" dirty="0" smtClean="0">
                <a:latin typeface="Verdana" panose="020B0604030504040204" pitchFamily="34" charset="0"/>
              </a:rPr>
              <a:t>Vous êtes un résident en médecine de garde pendant la nuit dans un centre universitaire de soins tertiaires.</a:t>
            </a:r>
          </a:p>
          <a:p>
            <a:pPr eaLnBrk="1" hangingPunct="1">
              <a:spcBef>
                <a:spcPct val="0"/>
              </a:spcBef>
            </a:pPr>
            <a:r>
              <a:rPr lang="fr-CA" altLang="en-US" sz="1050" dirty="0" smtClean="0">
                <a:latin typeface="Verdana" panose="020B0604030504040204" pitchFamily="34" charset="0"/>
              </a:rPr>
              <a:t>1.</a:t>
            </a:r>
            <a:r>
              <a:rPr lang="fr-CA" dirty="0" smtClean="0"/>
              <a:t> </a:t>
            </a:r>
            <a:r>
              <a:rPr lang="fr-CA" altLang="en-US" sz="1050" dirty="0" smtClean="0">
                <a:latin typeface="Verdana" panose="020B0604030504040204" pitchFamily="34" charset="0"/>
              </a:rPr>
              <a:t>À l’urgence, quels autres examens ou traitements demanderiez-vous d’urgence, s’il y a lieu?</a:t>
            </a:r>
            <a:endParaRPr lang="fr-CA" altLang="en-US" sz="1050" dirty="0" smtClean="0">
              <a:latin typeface="Verdana" panose="020B0604030504040204" pitchFamily="34" charset="0"/>
              <a:ea typeface="Verdana" panose="020B0604030504040204" pitchFamily="34" charset="0"/>
              <a:cs typeface="Verdana" panose="020B0604030504040204" pitchFamily="34" charset="0"/>
            </a:endParaRPr>
          </a:p>
          <a:p>
            <a:pPr eaLnBrk="1" hangingPunct="1">
              <a:spcBef>
                <a:spcPct val="0"/>
              </a:spcBef>
            </a:pPr>
            <a:r>
              <a:rPr lang="fr-CA" altLang="en-US" sz="1050" dirty="0" smtClean="0">
                <a:latin typeface="Verdana" panose="020B0604030504040204" pitchFamily="34" charset="0"/>
              </a:rPr>
              <a:t>2. Quels autres examens ou traitements demanderiez-vous dans le cadre de la demande d’hospitalisation, s’il y a lieu?</a:t>
            </a:r>
          </a:p>
          <a:p>
            <a:pPr eaLnBrk="1" hangingPunct="1">
              <a:spcBef>
                <a:spcPct val="0"/>
              </a:spcBef>
            </a:pPr>
            <a:r>
              <a:rPr lang="fr-CA" altLang="en-US" sz="1050" dirty="0" smtClean="0">
                <a:latin typeface="Verdana" panose="020B0604030504040204" pitchFamily="34" charset="0"/>
              </a:rPr>
              <a:t>3. À ce stade, y </a:t>
            </a:r>
            <a:r>
              <a:rPr lang="fr-CA" altLang="en-US" sz="1050" dirty="0" err="1" smtClean="0">
                <a:latin typeface="Verdana" panose="020B0604030504040204" pitchFamily="34" charset="0"/>
              </a:rPr>
              <a:t>a-t-il</a:t>
            </a:r>
            <a:r>
              <a:rPr lang="fr-CA" altLang="en-US" sz="1050" dirty="0" smtClean="0">
                <a:latin typeface="Verdana" panose="020B0604030504040204" pitchFamily="34" charset="0"/>
              </a:rPr>
              <a:t> des examens ou des traitements initiaux que vous n’auriez pas demandés? Pourquoi ne les auriez-vous pas demandés?</a:t>
            </a:r>
            <a:r>
              <a:rPr lang="fr-CA" dirty="0" smtClean="0"/>
              <a:t> </a:t>
            </a:r>
            <a:endParaRPr lang="fr-CA" altLang="en-US" sz="1050" dirty="0" smtClean="0">
              <a:latin typeface="Verdana" panose="020B0604030504040204" pitchFamily="34" charset="0"/>
              <a:ea typeface="Verdana" panose="020B0604030504040204" pitchFamily="34" charset="0"/>
              <a:cs typeface="Verdana" panose="020B0604030504040204" pitchFamily="34" charset="0"/>
            </a:endParaRPr>
          </a:p>
          <a:p>
            <a:endParaRPr lang="fr-CA" dirty="0"/>
          </a:p>
        </p:txBody>
      </p:sp>
      <p:sp>
        <p:nvSpPr>
          <p:cNvPr id="4" name="Slide Number Placeholder 3"/>
          <p:cNvSpPr>
            <a:spLocks noGrp="1"/>
          </p:cNvSpPr>
          <p:nvPr>
            <p:ph type="sldNum" sz="quarter" idx="10"/>
          </p:nvPr>
        </p:nvSpPr>
        <p:spPr/>
        <p:txBody>
          <a:bodyPr/>
          <a:lstStyle/>
          <a:p>
            <a:fld id="{904F43C5-7990-438D-AED8-0E48326EE1E8}" type="slidenum">
              <a:rPr lang="fr-CA" smtClean="0"/>
              <a:t>5</a:t>
            </a:fld>
            <a:endParaRPr lang="fr-CA" dirty="0"/>
          </a:p>
        </p:txBody>
      </p:sp>
    </p:spTree>
    <p:extLst>
      <p:ext uri="{BB962C8B-B14F-4D97-AF65-F5344CB8AC3E}">
        <p14:creationId xmlns:p14="http://schemas.microsoft.com/office/powerpoint/2010/main" val="20351457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04F43C5-7990-438D-AED8-0E48326EE1E8}" type="slidenum">
              <a:rPr lang="fr-CA" smtClean="0"/>
              <a:t>50</a:t>
            </a:fld>
            <a:endParaRPr lang="fr-CA" dirty="0"/>
          </a:p>
        </p:txBody>
      </p:sp>
    </p:spTree>
    <p:extLst>
      <p:ext uri="{BB962C8B-B14F-4D97-AF65-F5344CB8AC3E}">
        <p14:creationId xmlns:p14="http://schemas.microsoft.com/office/powerpoint/2010/main" val="1701958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solidFill>
                <a:srgbClr val="FF0000"/>
              </a:solidFill>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51</a:t>
            </a:fld>
            <a:endParaRPr lang="fr-CA" dirty="0"/>
          </a:p>
        </p:txBody>
      </p:sp>
    </p:spTree>
    <p:extLst>
      <p:ext uri="{BB962C8B-B14F-4D97-AF65-F5344CB8AC3E}">
        <p14:creationId xmlns:p14="http://schemas.microsoft.com/office/powerpoint/2010/main" val="2286612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1000" dirty="0" smtClean="0">
                <a:latin typeface="Verdana" panose="020B0604030504040204" pitchFamily="34" charset="0"/>
                <a:ea typeface="Verdana" panose="020B0604030504040204" pitchFamily="34" charset="0"/>
                <a:cs typeface="Verdana" panose="020B0604030504040204" pitchFamily="34" charset="0"/>
              </a:rPr>
              <a:t>------------------</a:t>
            </a:r>
          </a:p>
          <a:p>
            <a:pPr marL="0" marR="0" indent="0" algn="l" defTabSz="914400" rtl="0" eaLnBrk="1" fontAlgn="t" latinLnBrk="0" hangingPunct="1">
              <a:lnSpc>
                <a:spcPct val="100000"/>
              </a:lnSpc>
              <a:spcBef>
                <a:spcPts val="0"/>
              </a:spcBef>
              <a:spcAft>
                <a:spcPts val="0"/>
              </a:spcAft>
              <a:buClrTx/>
              <a:buSzTx/>
              <a:buFontTx/>
              <a:buNone/>
              <a:tabLst/>
              <a:defRPr/>
            </a:pPr>
            <a:r>
              <a:rPr lang="en-US" sz="1000" b="0" i="0"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Masic I,  M </a:t>
            </a:r>
            <a:r>
              <a:rPr lang="en-US" sz="1000" b="0" i="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Miokovi</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and B. </a:t>
            </a:r>
            <a:r>
              <a:rPr lang="en-US" sz="1000" b="0" i="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Muhamedagi</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2008.  Evidence Based Medicine – New Approaches and Challenges. </a:t>
            </a:r>
            <a:r>
              <a:rPr lang="en-US" sz="1000" b="0" i="1"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Acta</a:t>
            </a:r>
            <a:r>
              <a:rPr lang="en-US" sz="1000" b="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b="0" i="1"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Informatica</a:t>
            </a:r>
            <a:r>
              <a:rPr lang="en-US" sz="1000" b="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b="0" i="1"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Medica</a:t>
            </a:r>
            <a:r>
              <a:rPr lang="en-US" sz="1000" b="0" i="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b="1"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16</a:t>
            </a:r>
            <a:r>
              <a:rPr lang="en-US" sz="1000" b="0" i="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(4): 219–225.</a:t>
            </a:r>
            <a:endParaRPr lang="en-CA" sz="1050" dirty="0" smtClean="0">
              <a:latin typeface="Verdana" panose="020B0604030504040204" pitchFamily="34" charset="0"/>
              <a:ea typeface="Verdana" panose="020B0604030504040204" pitchFamily="34" charset="0"/>
              <a:cs typeface="Verdana" panose="020B0604030504040204" pitchFamily="34" charset="0"/>
            </a:endParaRPr>
          </a:p>
          <a:p>
            <a:endParaRPr lang="fr-CA" sz="105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52</a:t>
            </a:fld>
            <a:endParaRPr lang="fr-CA" dirty="0"/>
          </a:p>
        </p:txBody>
      </p:sp>
    </p:spTree>
    <p:extLst>
      <p:ext uri="{BB962C8B-B14F-4D97-AF65-F5344CB8AC3E}">
        <p14:creationId xmlns:p14="http://schemas.microsoft.com/office/powerpoint/2010/main" val="4471450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050" baseline="0" dirty="0" smtClean="0">
                <a:latin typeface="Verdana" panose="020B0604030504040204" pitchFamily="34" charset="0"/>
              </a:rPr>
              <a:t>Résumez la section précédente, puis orientez la discussion vers la façon de surmonter les effets du curriculum caché, qui est lié à la gestion des ressources. </a:t>
            </a:r>
            <a:endParaRPr lang="fr-CA" sz="1050" baseline="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53</a:t>
            </a:fld>
            <a:endParaRPr lang="fr-CA" dirty="0"/>
          </a:p>
        </p:txBody>
      </p:sp>
    </p:spTree>
    <p:extLst>
      <p:ext uri="{BB962C8B-B14F-4D97-AF65-F5344CB8AC3E}">
        <p14:creationId xmlns:p14="http://schemas.microsoft.com/office/powerpoint/2010/main" val="15667414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050" b="1" baseline="0" dirty="0" smtClean="0">
                <a:latin typeface="Verdana" panose="020B0604030504040204" pitchFamily="34" charset="0"/>
              </a:rPr>
              <a:t>* Note au présentateur : Moment interactif – </a:t>
            </a:r>
            <a:r>
              <a:rPr lang="fr-CA" sz="1050" b="0" baseline="0" dirty="0" smtClean="0">
                <a:latin typeface="Verdana" panose="020B0604030504040204" pitchFamily="34" charset="0"/>
              </a:rPr>
              <a:t>avant de présenter des exemples sur la façon dont le curriculum caché peut influer sur la pratique, on peut demander aux stagiaires de fournir eux-mêmes des exemples.</a:t>
            </a:r>
            <a:endParaRPr lang="fr-CA" sz="1050" baseline="0" dirty="0" smtClean="0">
              <a:latin typeface="Verdana" panose="020B0604030504040204" pitchFamily="34" charset="0"/>
              <a:ea typeface="Verdana" panose="020B0604030504040204" pitchFamily="34" charset="0"/>
              <a:cs typeface="Verdana" panose="020B0604030504040204" pitchFamily="34" charset="0"/>
            </a:endParaRPr>
          </a:p>
          <a:p>
            <a:endParaRPr lang="fr-CA" sz="1050" baseline="0" dirty="0" smtClean="0">
              <a:latin typeface="Verdana" panose="020B0604030504040204" pitchFamily="34" charset="0"/>
              <a:ea typeface="Verdana" panose="020B0604030504040204" pitchFamily="34" charset="0"/>
              <a:cs typeface="Verdana" panose="020B0604030504040204" pitchFamily="34" charset="0"/>
            </a:endParaRPr>
          </a:p>
          <a:p>
            <a:r>
              <a:rPr lang="fr-CA" sz="1050" baseline="0" dirty="0" smtClean="0">
                <a:latin typeface="Verdana" panose="020B0604030504040204" pitchFamily="34" charset="0"/>
              </a:rPr>
              <a:t>Voici des exemples de répercussions du curriculum caché sur la pratique des stagiaires :</a:t>
            </a:r>
          </a:p>
          <a:p>
            <a:pPr marL="171450" indent="-171450">
              <a:buFont typeface="Arial" charset="0"/>
              <a:buChar char="•"/>
            </a:pPr>
            <a:r>
              <a:rPr lang="fr-CA" sz="1050" baseline="0" dirty="0" smtClean="0">
                <a:latin typeface="Verdana" panose="020B0604030504040204" pitchFamily="34" charset="0"/>
              </a:rPr>
              <a:t>Demande d’un nombre excessif d’examens pour démontrer l’ampleur des connaissances.</a:t>
            </a:r>
          </a:p>
          <a:p>
            <a:pPr marL="171450" indent="-171450">
              <a:buFont typeface="Arial" charset="0"/>
              <a:buChar char="•"/>
            </a:pPr>
            <a:r>
              <a:rPr lang="fr-CA" sz="1050" baseline="0" dirty="0" smtClean="0">
                <a:latin typeface="Verdana" panose="020B0604030504040204" pitchFamily="34" charset="0"/>
              </a:rPr>
              <a:t>Décision d’effectuer un examen inutile ou d’amorcer un traitement qui n’est pas nécessaire pour accomplir une action plutôt que de ne rien faire.</a:t>
            </a:r>
          </a:p>
          <a:p>
            <a:pPr marL="171450" indent="-171450">
              <a:buFont typeface="Arial" charset="0"/>
              <a:buChar char="•"/>
            </a:pPr>
            <a:r>
              <a:rPr lang="fr-CA" sz="1050" baseline="0" dirty="0" smtClean="0">
                <a:latin typeface="Verdana" panose="020B0604030504040204" pitchFamily="34" charset="0"/>
              </a:rPr>
              <a:t>Malaise à l’idée de remettre en question des examens jugés inappropriés.</a:t>
            </a:r>
          </a:p>
          <a:p>
            <a:pPr marL="171450" indent="-171450">
              <a:buFont typeface="Arial" charset="0"/>
              <a:buChar char="•"/>
            </a:pPr>
            <a:r>
              <a:rPr lang="fr-CA" sz="1050" b="0" baseline="0" dirty="0" smtClean="0">
                <a:latin typeface="Verdana" panose="020B0604030504040204" pitchFamily="34" charset="0"/>
              </a:rPr>
              <a:t>Dépendance excessive à l’égard des spécialistes pour des questions qui entrent dans le champ de compétences du prestataire.</a:t>
            </a:r>
          </a:p>
          <a:p>
            <a:pPr marL="171450" indent="-171450">
              <a:buFont typeface="Arial" charset="0"/>
              <a:buChar char="•"/>
            </a:pPr>
            <a:r>
              <a:rPr lang="fr-CA" sz="1050" b="0" baseline="0" dirty="0" smtClean="0">
                <a:latin typeface="Verdana" panose="020B0604030504040204" pitchFamily="34" charset="0"/>
              </a:rPr>
              <a:t>Reproduire la pratique d’enseignants antérieurs même si les données actuelles y sont opposées.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fr-CA" sz="1050" baseline="0" dirty="0" smtClean="0">
                <a:latin typeface="Verdana" panose="020B0604030504040204" pitchFamily="34" charset="0"/>
              </a:rPr>
              <a:t>Demande globale d’examens en fonction du problème de santé d’un patient (p. ex., bilan exhaustif, en cas de délire, après la découverte d’un facteur déclenchant manifeste).</a:t>
            </a:r>
            <a:endParaRPr lang="fr-CA" sz="1050" i="0" baseline="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54</a:t>
            </a:fld>
            <a:endParaRPr lang="fr-CA" dirty="0"/>
          </a:p>
        </p:txBody>
      </p:sp>
    </p:spTree>
    <p:extLst>
      <p:ext uri="{BB962C8B-B14F-4D97-AF65-F5344CB8AC3E}">
        <p14:creationId xmlns:p14="http://schemas.microsoft.com/office/powerpoint/2010/main" val="15584926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000" dirty="0" smtClean="0">
                <a:latin typeface="Verdana" panose="020B060403050404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fr-CA" sz="1000" kern="1200" baseline="30000" dirty="0" smtClean="0">
                <a:solidFill>
                  <a:schemeClr val="tx1"/>
                </a:solidFill>
                <a:effectLst/>
                <a:latin typeface="Verdana" panose="020B0604030504040204" pitchFamily="34" charset="0"/>
              </a:rPr>
              <a:t>1</a:t>
            </a:r>
            <a:r>
              <a:rPr lang="fr-CA" sz="1000" kern="1200" dirty="0" smtClean="0">
                <a:solidFill>
                  <a:schemeClr val="tx1"/>
                </a:solidFill>
                <a:effectLst/>
                <a:latin typeface="Verdana" panose="020B0604030504040204" pitchFamily="34" charset="0"/>
              </a:rPr>
              <a:t> Choisir avec soin. </a:t>
            </a:r>
            <a:r>
              <a:rPr lang="fr-CA" sz="1000" i="1" kern="1200" dirty="0" smtClean="0">
                <a:solidFill>
                  <a:schemeClr val="tx1"/>
                </a:solidFill>
                <a:effectLst/>
                <a:latin typeface="Verdana" panose="020B0604030504040204" pitchFamily="34" charset="0"/>
              </a:rPr>
              <a:t>Six principes pour les externes et étudiants en médecine</a:t>
            </a:r>
            <a:r>
              <a:rPr lang="fr-CA" sz="1000" kern="1200" dirty="0" smtClean="0">
                <a:solidFill>
                  <a:schemeClr val="tx1"/>
                </a:solidFill>
                <a:effectLst/>
                <a:latin typeface="Verdana" panose="020B0604030504040204" pitchFamily="34" charset="0"/>
              </a:rPr>
              <a:t>. Dernière consultation le 31 juillet 2017 à l’adresse https://choisiravecsoin.org/wp-content/uploads/2017/06/Externes-et-etudiants-en-medecine.pdf </a:t>
            </a:r>
            <a:endParaRPr lang="fr-CA" sz="10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55</a:t>
            </a:fld>
            <a:endParaRPr lang="fr-CA" dirty="0"/>
          </a:p>
        </p:txBody>
      </p:sp>
    </p:spTree>
    <p:extLst>
      <p:ext uri="{BB962C8B-B14F-4D97-AF65-F5344CB8AC3E}">
        <p14:creationId xmlns:p14="http://schemas.microsoft.com/office/powerpoint/2010/main" val="17158097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050" dirty="0" smtClean="0">
                <a:latin typeface="Verdana" panose="020B0604030504040204" pitchFamily="34" charset="0"/>
              </a:rPr>
              <a:t>Choisir avec soin – la liste de Médecins résidents du Canada présente des actions concrètes que peuvent prendre les résidents pour assurer une saine gestion des ressources sur une base continue. </a:t>
            </a:r>
          </a:p>
          <a:p>
            <a:pPr marL="0" marR="0" indent="0" algn="l" defTabSz="914400" rtl="0" eaLnBrk="1" fontAlgn="auto" latinLnBrk="0" hangingPunct="1">
              <a:lnSpc>
                <a:spcPct val="100000"/>
              </a:lnSpc>
              <a:spcBef>
                <a:spcPts val="0"/>
              </a:spcBef>
              <a:spcAft>
                <a:spcPts val="0"/>
              </a:spcAft>
              <a:buClrTx/>
              <a:buSzTx/>
              <a:buFontTx/>
              <a:buNone/>
              <a:tabLst/>
              <a:defRPr/>
            </a:pPr>
            <a:endParaRPr lang="fr-CA" sz="1050" dirty="0" smtClean="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050" dirty="0" smtClean="0">
                <a:latin typeface="Verdana" panose="020B0604030504040204" pitchFamily="34" charset="0"/>
              </a:rPr>
              <a:t>------------------</a:t>
            </a:r>
            <a:endParaRPr lang="fr-CA" sz="1050" baseline="0" dirty="0" smtClean="0">
              <a:latin typeface="Verdana" panose="020B0604030504040204" pitchFamily="34" charset="0"/>
              <a:ea typeface="Verdana" panose="020B0604030504040204" pitchFamily="34" charset="0"/>
              <a:cs typeface="Verdana" panose="020B0604030504040204" pitchFamily="34" charset="0"/>
            </a:endParaRPr>
          </a:p>
          <a:p>
            <a:r>
              <a:rPr lang="fr-CA" sz="1050" kern="1200" baseline="30000" dirty="0" smtClean="0">
                <a:solidFill>
                  <a:schemeClr val="tx1"/>
                </a:solidFill>
                <a:effectLst/>
                <a:latin typeface="Verdana" panose="020B0604030504040204" pitchFamily="34" charset="0"/>
              </a:rPr>
              <a:t>1</a:t>
            </a:r>
            <a:r>
              <a:rPr lang="fr-CA" sz="1000" kern="1200" dirty="0" smtClean="0">
                <a:solidFill>
                  <a:schemeClr val="tx1"/>
                </a:solidFill>
                <a:effectLst/>
                <a:latin typeface="Verdana" panose="020B0604030504040204" pitchFamily="34" charset="0"/>
              </a:rPr>
              <a:t> Choisir avec soin. </a:t>
            </a:r>
            <a:r>
              <a:rPr lang="fr-CA" sz="1000" i="1" kern="1200" dirty="0" smtClean="0">
                <a:solidFill>
                  <a:schemeClr val="tx1"/>
                </a:solidFill>
                <a:effectLst/>
                <a:latin typeface="Verdana" panose="020B0604030504040204" pitchFamily="34" charset="0"/>
              </a:rPr>
              <a:t>Les cinq examens et traitements sur lesquels les résidents et les patients devraient s’interroger</a:t>
            </a:r>
            <a:r>
              <a:rPr lang="fr-CA" sz="1000" kern="1200" dirty="0" smtClean="0">
                <a:solidFill>
                  <a:schemeClr val="tx1"/>
                </a:solidFill>
                <a:effectLst/>
                <a:latin typeface="Verdana" panose="020B0604030504040204" pitchFamily="34" charset="0"/>
              </a:rPr>
              <a:t>. Dernière consultation le 31 juillet 2017 à l’adresse https://choisiravecsoin.org/etudiants/ et </a:t>
            </a:r>
            <a:r>
              <a:rPr lang="fr-CA" sz="1000" dirty="0" smtClean="0">
                <a:latin typeface="Verdana" panose="020B0604030504040204" pitchFamily="34" charset="0"/>
              </a:rPr>
              <a:t>https://choisiravecsoin.org/wp-content/uploads/2017/06/R%C3%A9sidents.pdf</a:t>
            </a:r>
            <a:endParaRPr lang="fr-CA" sz="100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56</a:t>
            </a:fld>
            <a:endParaRPr lang="fr-CA" dirty="0"/>
          </a:p>
        </p:txBody>
      </p:sp>
    </p:spTree>
    <p:extLst>
      <p:ext uri="{BB962C8B-B14F-4D97-AF65-F5344CB8AC3E}">
        <p14:creationId xmlns:p14="http://schemas.microsoft.com/office/powerpoint/2010/main" val="9982165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fld id="{904F43C5-7990-438D-AED8-0E48326EE1E8}" type="slidenum">
              <a:rPr lang="fr-CA" smtClean="0"/>
              <a:t>57</a:t>
            </a:fld>
            <a:endParaRPr lang="fr-CA" dirty="0"/>
          </a:p>
        </p:txBody>
      </p:sp>
    </p:spTree>
    <p:extLst>
      <p:ext uri="{BB962C8B-B14F-4D97-AF65-F5344CB8AC3E}">
        <p14:creationId xmlns:p14="http://schemas.microsoft.com/office/powerpoint/2010/main" val="21051668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904F43C5-7990-438D-AED8-0E48326EE1E8}" type="slidenum">
              <a:rPr lang="fr-CA" smtClean="0"/>
              <a:t>58</a:t>
            </a:fld>
            <a:endParaRPr lang="fr-CA" dirty="0"/>
          </a:p>
        </p:txBody>
      </p:sp>
    </p:spTree>
    <p:extLst>
      <p:ext uri="{BB962C8B-B14F-4D97-AF65-F5344CB8AC3E}">
        <p14:creationId xmlns:p14="http://schemas.microsoft.com/office/powerpoint/2010/main" val="39726211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CA" sz="1050" b="1" dirty="0" smtClean="0">
                <a:latin typeface="Verdana" panose="020B0604030504040204" pitchFamily="34" charset="0"/>
              </a:rPr>
              <a:t>Transmission des connaissances :</a:t>
            </a:r>
          </a:p>
          <a:p>
            <a:pPr marL="628650" lvl="1" indent="-171450">
              <a:buFont typeface="Arial" panose="020B0604020202020204" pitchFamily="34" charset="0"/>
              <a:buChar char="•"/>
            </a:pPr>
            <a:r>
              <a:rPr lang="fr-CA" sz="1050" dirty="0" smtClean="0">
                <a:latin typeface="Verdana" panose="020B0604030504040204" pitchFamily="34" charset="0"/>
              </a:rPr>
              <a:t>Prix et économie de la santé – renvoie à la connaissance du coût des services médicaux et à l’apprentissage des notions fondamentales en économie de la santé, y compris les concepts des forces concurrentielles du marché et le rôle des compagnies d’assurance dans l’établissement des prix.</a:t>
            </a:r>
            <a:endParaRPr lang="fr-CA" sz="1050" b="1" dirty="0" smtClean="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fr-CA" sz="1050" b="1" dirty="0" smtClean="0">
                <a:latin typeface="Verdana" panose="020B0604030504040204" pitchFamily="34" charset="0"/>
              </a:rPr>
              <a:t>Pratique réfléchie :</a:t>
            </a:r>
          </a:p>
          <a:p>
            <a:pPr marL="628650" lvl="1" indent="-171450">
              <a:buFont typeface="Arial" panose="020B0604020202020204" pitchFamily="34" charset="0"/>
              <a:buChar char="•"/>
            </a:pPr>
            <a:r>
              <a:rPr lang="fr-CA" sz="1050" dirty="0" smtClean="0">
                <a:latin typeface="Verdana" panose="020B0604030504040204" pitchFamily="34" charset="0"/>
              </a:rPr>
              <a:t>Questions de réflexion – visent à réfléchir aux décisions médicales, à la qualité des soins et à la rentabilité des soins.</a:t>
            </a:r>
          </a:p>
          <a:p>
            <a:pPr marL="171450" indent="-171450">
              <a:buFont typeface="Arial" panose="020B0604020202020204" pitchFamily="34" charset="0"/>
              <a:buChar char="•"/>
            </a:pPr>
            <a:r>
              <a:rPr lang="fr-CA" sz="1050" b="1" dirty="0" smtClean="0">
                <a:latin typeface="Verdana" panose="020B0604030504040204" pitchFamily="34" charset="0"/>
              </a:rPr>
              <a:t>Milieu d’apprentissage favorable :</a:t>
            </a:r>
          </a:p>
          <a:p>
            <a:pPr marL="628650" lvl="1" indent="-171450">
              <a:buFont typeface="Arial" panose="020B0604020202020204" pitchFamily="34" charset="0"/>
              <a:buChar char="•"/>
            </a:pPr>
            <a:r>
              <a:rPr lang="fr-CA" sz="1050" dirty="0" smtClean="0">
                <a:latin typeface="Verdana" panose="020B0604030504040204" pitchFamily="34" charset="0"/>
              </a:rPr>
              <a:t>Soutien au </a:t>
            </a:r>
            <a:r>
              <a:rPr lang="fr-CA" sz="1050" dirty="0" err="1" smtClean="0">
                <a:latin typeface="Verdana" panose="020B0604030504040204" pitchFamily="34" charset="0"/>
              </a:rPr>
              <a:t>macroniveau</a:t>
            </a:r>
            <a:r>
              <a:rPr lang="fr-CA" sz="1050" dirty="0" smtClean="0">
                <a:latin typeface="Verdana" panose="020B0604030504040204" pitchFamily="34" charset="0"/>
              </a:rPr>
              <a:t> – renvoie à l’accès aux coûts de soins de santé, aux mesures incitatives visant à modifier la pratique et à la disponibilité des ressources.</a:t>
            </a:r>
          </a:p>
          <a:p>
            <a:pPr marL="628650" lvl="1" indent="-171450">
              <a:buFont typeface="Arial" panose="020B0604020202020204" pitchFamily="34" charset="0"/>
              <a:buChar char="•"/>
            </a:pPr>
            <a:r>
              <a:rPr lang="fr-CA" sz="1050" dirty="0" smtClean="0">
                <a:latin typeface="Verdana" panose="020B0604030504040204" pitchFamily="34" charset="0"/>
              </a:rPr>
              <a:t>Modèles cliniques – renvoie à l’importance des modèles cliniques appuyant et enseignant la prestation de soins de grande valeur.</a:t>
            </a:r>
          </a:p>
          <a:p>
            <a:pPr marL="628650" lvl="1" indent="-171450">
              <a:buFont typeface="Arial" panose="020B0604020202020204" pitchFamily="34" charset="0"/>
              <a:buChar char="•"/>
            </a:pPr>
            <a:r>
              <a:rPr lang="fr-CA" sz="1050" dirty="0" smtClean="0">
                <a:latin typeface="Verdana" panose="020B0604030504040204" pitchFamily="34" charset="0"/>
              </a:rPr>
              <a:t>Culture de collaboration interprofessionnelle – renvoie à la création d’une culture favorisant la prestation de soins de grande valeur parmi les médecins et les professionnels paramédicaux.</a:t>
            </a:r>
          </a:p>
          <a:p>
            <a:endParaRPr lang="fr-CA" sz="1050" dirty="0" smtClean="0">
              <a:latin typeface="Verdana" panose="020B0604030504040204" pitchFamily="34" charset="0"/>
              <a:ea typeface="Verdana" panose="020B0604030504040204" pitchFamily="34" charset="0"/>
              <a:cs typeface="Verdana" panose="020B0604030504040204" pitchFamily="34" charset="0"/>
            </a:endParaRPr>
          </a:p>
          <a:p>
            <a:r>
              <a:rPr lang="fr-CA" sz="1050" dirty="0" smtClean="0">
                <a:latin typeface="Verdan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000"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a:t>
            </a:r>
            <a:r>
              <a:rPr lang="en-CA"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Stammen LA, RS </a:t>
            </a:r>
            <a:r>
              <a:rPr lang="en-CA"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Stalmeijer</a:t>
            </a:r>
            <a:r>
              <a:rPr lang="en-CA"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R </a:t>
            </a:r>
            <a:r>
              <a:rPr lang="en-CA"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Paternotte</a:t>
            </a:r>
            <a:r>
              <a:rPr lang="en-CA"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 </a:t>
            </a:r>
            <a:r>
              <a:rPr lang="en-CA"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Oudkerk</a:t>
            </a:r>
            <a:r>
              <a:rPr lang="en-CA"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Pool, EW </a:t>
            </a:r>
            <a:r>
              <a:rPr lang="en-CA" sz="1000"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Driessen</a:t>
            </a:r>
            <a:r>
              <a:rPr lang="en-CA"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F Scheele et LPS Stassen. 2015. Training Physicians to Provide High-Value, Cost-Conscious Care: A Systematic Review. JAMA. </a:t>
            </a:r>
            <a:r>
              <a:rPr lang="en-CA" sz="1000" b="1"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314</a:t>
            </a:r>
            <a:r>
              <a:rPr lang="en-CA" sz="100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(22):2384-2400.</a:t>
            </a:r>
            <a:endParaRPr lang="en-US" sz="1000" dirty="0" smtClean="0"/>
          </a:p>
          <a:p>
            <a:endParaRPr lang="fr-CA" dirty="0"/>
          </a:p>
        </p:txBody>
      </p:sp>
      <p:sp>
        <p:nvSpPr>
          <p:cNvPr id="4" name="Slide Number Placeholder 3"/>
          <p:cNvSpPr>
            <a:spLocks noGrp="1"/>
          </p:cNvSpPr>
          <p:nvPr>
            <p:ph type="sldNum" sz="quarter" idx="10"/>
          </p:nvPr>
        </p:nvSpPr>
        <p:spPr/>
        <p:txBody>
          <a:bodyPr/>
          <a:lstStyle/>
          <a:p>
            <a:fld id="{904F43C5-7990-438D-AED8-0E48326EE1E8}" type="slidenum">
              <a:rPr lang="fr-CA" smtClean="0"/>
              <a:t>59</a:t>
            </a:fld>
            <a:endParaRPr lang="fr-CA" dirty="0"/>
          </a:p>
        </p:txBody>
      </p:sp>
    </p:spTree>
    <p:extLst>
      <p:ext uri="{BB962C8B-B14F-4D97-AF65-F5344CB8AC3E}">
        <p14:creationId xmlns:p14="http://schemas.microsoft.com/office/powerpoint/2010/main" val="2744121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50" b="1" baseline="0" dirty="0" smtClean="0">
                <a:latin typeface="Verdana" panose="020B0604030504040204" pitchFamily="34" charset="0"/>
              </a:rPr>
              <a:t>* Note au présentateur : Moment interactif – </a:t>
            </a:r>
            <a:r>
              <a:rPr lang="fr-CA" sz="1050" b="0" baseline="0" dirty="0" smtClean="0">
                <a:latin typeface="Verdana" panose="020B0604030504040204" pitchFamily="34" charset="0"/>
              </a:rPr>
              <a:t>Le présentateur doit prendre une pause et demander aux stagiaires si le bilan du patient était approprié.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050" baseline="0" dirty="0" smtClean="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50" b="1" baseline="0" dirty="0" smtClean="0">
                <a:latin typeface="Verdana" panose="020B0604030504040204" pitchFamily="34" charset="0"/>
              </a:rPr>
              <a:t>Questions à poser aux stagiaires :</a:t>
            </a:r>
          </a:p>
          <a:p>
            <a:pPr marL="228600" indent="-228600">
              <a:buFont typeface="+mj-lt"/>
              <a:buAutoNum type="arabicPeriod"/>
            </a:pPr>
            <a:r>
              <a:rPr lang="fr-CA" sz="1050" dirty="0" smtClean="0">
                <a:latin typeface="Verdana" panose="020B0604030504040204" pitchFamily="34" charset="0"/>
              </a:rPr>
              <a:t>Le bilan de M.</a:t>
            </a:r>
            <a:r>
              <a:rPr lang="fr-CA" dirty="0" smtClean="0"/>
              <a:t> </a:t>
            </a:r>
            <a:r>
              <a:rPr lang="fr-CA" sz="1050" baseline="0" dirty="0" err="1" smtClean="0">
                <a:latin typeface="Verdana" panose="020B0604030504040204" pitchFamily="34" charset="0"/>
              </a:rPr>
              <a:t>Akay</a:t>
            </a:r>
            <a:r>
              <a:rPr lang="fr-CA" sz="1050" baseline="0" dirty="0" smtClean="0">
                <a:latin typeface="Verdana" panose="020B0604030504040204" pitchFamily="34" charset="0"/>
              </a:rPr>
              <a:t> Aye était-il approprié? Des ressources </a:t>
            </a:r>
            <a:r>
              <a:rPr lang="fr-CA" sz="1050" baseline="0" dirty="0" err="1" smtClean="0">
                <a:latin typeface="Verdana" panose="020B0604030504040204" pitchFamily="34" charset="0"/>
              </a:rPr>
              <a:t>ont-elles</a:t>
            </a:r>
            <a:r>
              <a:rPr lang="fr-CA" sz="1050" baseline="0" dirty="0" smtClean="0">
                <a:latin typeface="Verdana" panose="020B0604030504040204" pitchFamily="34" charset="0"/>
              </a:rPr>
              <a:t> été gaspillées dans le cadre des soins prodigués à M. </a:t>
            </a:r>
            <a:r>
              <a:rPr lang="fr-CA" sz="1050" baseline="0" dirty="0" err="1" smtClean="0">
                <a:latin typeface="Verdana" panose="020B0604030504040204" pitchFamily="34" charset="0"/>
              </a:rPr>
              <a:t>Akay</a:t>
            </a:r>
            <a:r>
              <a:rPr lang="fr-CA" sz="1050" baseline="0" dirty="0" smtClean="0">
                <a:latin typeface="Verdana" panose="020B0604030504040204" pitchFamily="34" charset="0"/>
              </a:rPr>
              <a:t> Aye? </a:t>
            </a:r>
          </a:p>
          <a:p>
            <a:pPr marL="228600" indent="-228600">
              <a:buFont typeface="+mj-lt"/>
              <a:buAutoNum type="arabicPeriod"/>
            </a:pPr>
            <a:r>
              <a:rPr lang="fr-CA" sz="1050" baseline="0" dirty="0" smtClean="0">
                <a:latin typeface="Verdana" panose="020B0604030504040204" pitchFamily="34" charset="0"/>
              </a:rPr>
              <a:t>Le résident en médecine interne </a:t>
            </a:r>
            <a:r>
              <a:rPr lang="fr-CA" sz="1050" baseline="0" dirty="0" err="1" smtClean="0">
                <a:latin typeface="Verdana" panose="020B0604030504040204" pitchFamily="34" charset="0"/>
              </a:rPr>
              <a:t>a-t-il</a:t>
            </a:r>
            <a:r>
              <a:rPr lang="fr-CA" sz="1050" baseline="0" dirty="0" smtClean="0">
                <a:latin typeface="Verdana" panose="020B0604030504040204" pitchFamily="34" charset="0"/>
              </a:rPr>
              <a:t> assuré une bonne gestion des ressources? </a:t>
            </a:r>
            <a:endParaRPr lang="fr-CA" sz="1050" baseline="0" dirty="0">
              <a:latin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6</a:t>
            </a:fld>
            <a:endParaRPr lang="fr-CA" dirty="0"/>
          </a:p>
        </p:txBody>
      </p:sp>
    </p:spTree>
    <p:extLst>
      <p:ext uri="{BB962C8B-B14F-4D97-AF65-F5344CB8AC3E}">
        <p14:creationId xmlns:p14="http://schemas.microsoft.com/office/powerpoint/2010/main" val="9773687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050" b="1" dirty="0" smtClean="0">
                <a:latin typeface="Verdana" panose="020B0604030504040204" pitchFamily="34" charset="0"/>
              </a:rPr>
              <a:t>Remarque : </a:t>
            </a:r>
            <a:r>
              <a:rPr lang="fr-CA" sz="1050" b="0" dirty="0" smtClean="0">
                <a:latin typeface="Verdana" panose="020B0604030504040204" pitchFamily="34" charset="0"/>
              </a:rPr>
              <a:t>Vous pourriez présenter cette diapositive et celles qui suivent pour inciter les résidents à participer à des projets de gestion des ressources. </a:t>
            </a:r>
          </a:p>
          <a:p>
            <a:endParaRPr lang="fr-CA" sz="1050" b="0" baseline="0" dirty="0" smtClean="0">
              <a:latin typeface="Verdana" panose="020B0604030504040204" pitchFamily="34" charset="0"/>
              <a:ea typeface="Verdana" panose="020B0604030504040204" pitchFamily="34" charset="0"/>
              <a:cs typeface="Verdana" panose="020B0604030504040204" pitchFamily="34" charset="0"/>
            </a:endParaRPr>
          </a:p>
          <a:p>
            <a:r>
              <a:rPr lang="fr-CA" sz="1050" dirty="0" smtClean="0">
                <a:latin typeface="Verdana" panose="020B060403050404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0" i="0" u="none" kern="1200" baseline="300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a:t>
            </a:r>
            <a:r>
              <a:rPr lang="en-US" sz="1000" b="0" i="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Vanderby S, A </a:t>
            </a:r>
            <a:r>
              <a:rPr lang="en-US" sz="1000" b="0" i="0" u="none"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Badea</a:t>
            </a:r>
            <a:r>
              <a:rPr lang="en-US" sz="1000" b="0" i="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JN Peña Sánchez, N Kalra et P </a:t>
            </a:r>
            <a:r>
              <a:rPr lang="en-US" sz="1000" b="0" i="0" u="none"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Babyn</a:t>
            </a:r>
            <a:r>
              <a:rPr lang="en-US" sz="1000" b="0" i="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2017. Variations in Magnetic Resonance Imaging Provision and Processes Among Canadian Academic </a:t>
            </a:r>
            <a:r>
              <a:rPr lang="en-US" sz="1000" b="0" i="0" u="none" kern="1200" dirty="0" err="1"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Centres</a:t>
            </a:r>
            <a:r>
              <a:rPr lang="en-US" sz="1000" b="0" i="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b="0" i="1"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Canadian Association of Radiologists Journal.</a:t>
            </a:r>
            <a:r>
              <a:rPr lang="en-US" sz="1000" b="0" i="1" u="none" kern="120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a:t>
            </a:r>
            <a:r>
              <a:rPr lang="en-US" sz="1000" b="1" i="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68</a:t>
            </a:r>
            <a:r>
              <a:rPr lang="en-US" sz="1000" b="0" i="0" u="none"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(1):56-65.</a:t>
            </a:r>
          </a:p>
        </p:txBody>
      </p:sp>
      <p:sp>
        <p:nvSpPr>
          <p:cNvPr id="4" name="Slide Number Placeholder 3"/>
          <p:cNvSpPr>
            <a:spLocks noGrp="1"/>
          </p:cNvSpPr>
          <p:nvPr>
            <p:ph type="sldNum" sz="quarter" idx="10"/>
          </p:nvPr>
        </p:nvSpPr>
        <p:spPr/>
        <p:txBody>
          <a:bodyPr/>
          <a:lstStyle/>
          <a:p>
            <a:fld id="{904F43C5-7990-438D-AED8-0E48326EE1E8}" type="slidenum">
              <a:rPr lang="fr-CA" smtClean="0"/>
              <a:t>60</a:t>
            </a:fld>
            <a:endParaRPr lang="fr-CA" dirty="0"/>
          </a:p>
        </p:txBody>
      </p:sp>
    </p:spTree>
    <p:extLst>
      <p:ext uri="{BB962C8B-B14F-4D97-AF65-F5344CB8AC3E}">
        <p14:creationId xmlns:p14="http://schemas.microsoft.com/office/powerpoint/2010/main" val="15505449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050" baseline="0" dirty="0" smtClean="0">
                <a:latin typeface="Verdana" panose="020B0604030504040204" pitchFamily="34" charset="0"/>
              </a:rPr>
              <a:t>L’intervention comptait une conférence sur les critères régissant l’utilisation appropriée des échocardiographies, la remise d’une fiche présentant ces critères ainsi que la transmission par courriel d’une vérification bihebdomadaire et d’une rétroaction. Après l’intervention, on a observé une diminution de 26 % des demandes globales pour une échocardiographie, un nombre significativement moins élevé de demandes inappropriées et un nombre significativement plus élevé de demandes appropriées.</a:t>
            </a:r>
          </a:p>
          <a:p>
            <a:endParaRPr lang="fr-CA" sz="1050" baseline="0" dirty="0" smtClean="0">
              <a:latin typeface="Verdana" panose="020B0604030504040204" pitchFamily="34" charset="0"/>
              <a:ea typeface="Verdana" panose="020B0604030504040204" pitchFamily="34" charset="0"/>
              <a:cs typeface="Verdana" panose="020B0604030504040204" pitchFamily="34" charset="0"/>
            </a:endParaRPr>
          </a:p>
          <a:p>
            <a:r>
              <a:rPr lang="fr-CA" sz="1050" dirty="0" smtClean="0">
                <a:latin typeface="Verdana" panose="020B0604030504040204" pitchFamily="34" charset="0"/>
              </a:rPr>
              <a:t>------------------</a:t>
            </a:r>
            <a:endParaRPr lang="fr-CA" sz="1050" baseline="0" dirty="0" smtClean="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30000" dirty="0" smtClean="0">
                <a:latin typeface="Verdana" panose="020B0604030504040204" pitchFamily="34" charset="0"/>
                <a:ea typeface="Verdana" panose="020B0604030504040204" pitchFamily="34" charset="0"/>
                <a:cs typeface="Verdana" panose="020B0604030504040204" pitchFamily="34" charset="0"/>
              </a:rPr>
              <a:t>1</a:t>
            </a:r>
            <a:r>
              <a:rPr lang="en-US" sz="1000" baseline="0" dirty="0" smtClean="0">
                <a:latin typeface="Verdana" panose="020B0604030504040204" pitchFamily="34" charset="0"/>
                <a:ea typeface="Verdana" panose="020B0604030504040204" pitchFamily="34" charset="0"/>
                <a:cs typeface="Verdana" panose="020B0604030504040204" pitchFamily="34" charset="0"/>
              </a:rPr>
              <a:t>Bhatia RS, CE Milford, MH Picard et RB Weiner. 2013. An educational intervention reduces the rate of inappropriate echocardiograms on an inpatient medical service. </a:t>
            </a:r>
            <a:r>
              <a:rPr lang="en-US" sz="1000" i="1" baseline="0" dirty="0" smtClean="0">
                <a:latin typeface="Verdana" panose="020B0604030504040204" pitchFamily="34" charset="0"/>
                <a:ea typeface="Verdana" panose="020B0604030504040204" pitchFamily="34" charset="0"/>
                <a:cs typeface="Verdana" panose="020B0604030504040204" pitchFamily="34" charset="0"/>
              </a:rPr>
              <a:t>JACC: Cardiovascular Imaging. </a:t>
            </a:r>
            <a:r>
              <a:rPr lang="en-US" sz="1000" b="1" baseline="0" dirty="0" smtClean="0">
                <a:latin typeface="Verdana" panose="020B0604030504040204" pitchFamily="34" charset="0"/>
                <a:ea typeface="Verdana" panose="020B0604030504040204" pitchFamily="34" charset="0"/>
                <a:cs typeface="Verdana" panose="020B0604030504040204" pitchFamily="34" charset="0"/>
              </a:rPr>
              <a:t>6</a:t>
            </a:r>
            <a:r>
              <a:rPr lang="en-US" sz="1000" baseline="0" dirty="0" smtClean="0">
                <a:latin typeface="Verdana" panose="020B0604030504040204" pitchFamily="34" charset="0"/>
                <a:ea typeface="Verdana" panose="020B0604030504040204" pitchFamily="34" charset="0"/>
                <a:cs typeface="Verdana" panose="020B0604030504040204" pitchFamily="34" charset="0"/>
              </a:rPr>
              <a:t>(5):545-55.</a:t>
            </a:r>
          </a:p>
        </p:txBody>
      </p:sp>
      <p:sp>
        <p:nvSpPr>
          <p:cNvPr id="4" name="Slide Number Placeholder 3"/>
          <p:cNvSpPr>
            <a:spLocks noGrp="1"/>
          </p:cNvSpPr>
          <p:nvPr>
            <p:ph type="sldNum" sz="quarter" idx="10"/>
          </p:nvPr>
        </p:nvSpPr>
        <p:spPr/>
        <p:txBody>
          <a:bodyPr/>
          <a:lstStyle/>
          <a:p>
            <a:fld id="{904F43C5-7990-438D-AED8-0E48326EE1E8}" type="slidenum">
              <a:rPr lang="fr-CA" smtClean="0"/>
              <a:t>61</a:t>
            </a:fld>
            <a:endParaRPr lang="fr-CA" dirty="0"/>
          </a:p>
        </p:txBody>
      </p:sp>
    </p:spTree>
    <p:extLst>
      <p:ext uri="{BB962C8B-B14F-4D97-AF65-F5344CB8AC3E}">
        <p14:creationId xmlns:p14="http://schemas.microsoft.com/office/powerpoint/2010/main" val="4465465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050" dirty="0" smtClean="0">
                <a:latin typeface="Verdana" panose="020B0604030504040204" pitchFamily="34" charset="0"/>
              </a:rPr>
              <a:t>Une liste d’examens préopératoires incluait une culture d’urine courante, à des fins de dépistage, avant une arthroplastie articulaire non urgente. Après avoir évalué le nombre de cultures d’urine demandées avant l’intervention, l’option de l’analyse a été retirée de la liste d’examens préopératoires et le traitement de tout échantillon reçu par le laboratoire de microbiologie exigeait d’obtenir une confirmation préalable des symptômes d’infection urinaire. Aucun changement significatif n’a été observé dans le nombre d’infections </a:t>
            </a:r>
            <a:r>
              <a:rPr lang="fr-CA" sz="1050" dirty="0" err="1" smtClean="0">
                <a:latin typeface="Verdana" panose="020B0604030504040204" pitchFamily="34" charset="0"/>
              </a:rPr>
              <a:t>périprothétiques</a:t>
            </a:r>
            <a:r>
              <a:rPr lang="fr-CA" sz="1050" dirty="0" smtClean="0">
                <a:latin typeface="Verdana" panose="020B0604030504040204" pitchFamily="34" charset="0"/>
              </a:rPr>
              <a:t>.</a:t>
            </a:r>
          </a:p>
          <a:p>
            <a:endParaRPr lang="fr-CA" sz="1050" baseline="0" dirty="0" smtClean="0">
              <a:latin typeface="Verdana" panose="020B0604030504040204" pitchFamily="34" charset="0"/>
              <a:ea typeface="Verdana" panose="020B0604030504040204" pitchFamily="34" charset="0"/>
              <a:cs typeface="Verdana" panose="020B0604030504040204" pitchFamily="34" charset="0"/>
            </a:endParaRPr>
          </a:p>
          <a:p>
            <a:r>
              <a:rPr lang="fr-CA" sz="1050" dirty="0" smtClean="0">
                <a:latin typeface="Verdana" panose="020B060403050404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30000" dirty="0" smtClean="0">
                <a:latin typeface="Verdana" panose="020B0604030504040204" pitchFamily="34" charset="0"/>
                <a:ea typeface="Verdana" panose="020B0604030504040204" pitchFamily="34" charset="0"/>
                <a:cs typeface="Verdana" panose="020B0604030504040204" pitchFamily="34" charset="0"/>
              </a:rPr>
              <a:t>1</a:t>
            </a:r>
            <a:r>
              <a:rPr lang="en-US" sz="1000" dirty="0" smtClean="0">
                <a:latin typeface="Verdana" panose="020B0604030504040204" pitchFamily="34" charset="0"/>
                <a:ea typeface="Verdana" panose="020B0604030504040204" pitchFamily="34" charset="0"/>
                <a:cs typeface="Verdana" panose="020B0604030504040204" pitchFamily="34" charset="0"/>
              </a:rPr>
              <a:t>Lamb MJ, L Baillie, D </a:t>
            </a:r>
            <a:r>
              <a:rPr lang="en-US" sz="1000" dirty="0" err="1" smtClean="0">
                <a:latin typeface="Verdana" panose="020B0604030504040204" pitchFamily="34" charset="0"/>
                <a:ea typeface="Verdana" panose="020B0604030504040204" pitchFamily="34" charset="0"/>
                <a:cs typeface="Verdana" panose="020B0604030504040204" pitchFamily="34" charset="0"/>
              </a:rPr>
              <a:t>Pajak</a:t>
            </a:r>
            <a:r>
              <a:rPr lang="en-US" sz="1000" dirty="0" smtClean="0">
                <a:latin typeface="Verdana" panose="020B0604030504040204" pitchFamily="34" charset="0"/>
                <a:ea typeface="Verdana" panose="020B0604030504040204" pitchFamily="34" charset="0"/>
                <a:cs typeface="Verdana" panose="020B0604030504040204" pitchFamily="34" charset="0"/>
              </a:rPr>
              <a:t>, J Flynn, V Bansal, A Simo, M </a:t>
            </a:r>
            <a:r>
              <a:rPr lang="en-US" sz="1000" dirty="0" err="1" smtClean="0">
                <a:latin typeface="Verdana" panose="020B0604030504040204" pitchFamily="34" charset="0"/>
                <a:ea typeface="Verdana" panose="020B0604030504040204" pitchFamily="34" charset="0"/>
                <a:cs typeface="Verdana" panose="020B0604030504040204" pitchFamily="34" charset="0"/>
              </a:rPr>
              <a:t>Vearncombe</a:t>
            </a:r>
            <a:r>
              <a:rPr lang="en-US" sz="1000" dirty="0" smtClean="0">
                <a:latin typeface="Verdana" panose="020B0604030504040204" pitchFamily="34" charset="0"/>
                <a:ea typeface="Verdana" panose="020B0604030504040204" pitchFamily="34" charset="0"/>
                <a:cs typeface="Verdana" panose="020B0604030504040204" pitchFamily="34" charset="0"/>
              </a:rPr>
              <a:t>, S Walker, S Clark, J </a:t>
            </a:r>
            <a:r>
              <a:rPr lang="en-US" sz="1000" dirty="0" err="1" smtClean="0">
                <a:latin typeface="Verdana" panose="020B0604030504040204" pitchFamily="34" charset="0"/>
                <a:ea typeface="Verdana" panose="020B0604030504040204" pitchFamily="34" charset="0"/>
                <a:cs typeface="Verdana" panose="020B0604030504040204" pitchFamily="34" charset="0"/>
              </a:rPr>
              <a:t>Gollish</a:t>
            </a:r>
            <a:r>
              <a:rPr lang="en-US" sz="1000" dirty="0" smtClean="0">
                <a:latin typeface="Verdana" panose="020B0604030504040204" pitchFamily="34" charset="0"/>
                <a:ea typeface="Verdana" panose="020B0604030504040204" pitchFamily="34" charset="0"/>
                <a:cs typeface="Verdana" panose="020B0604030504040204" pitchFamily="34" charset="0"/>
              </a:rPr>
              <a:t> et JA Leis. 2017. Elimination of Screening Urine Cultures Prior to Elective Joint Arthroplasty. </a:t>
            </a:r>
            <a:r>
              <a:rPr lang="en-US" sz="1000" i="1" dirty="0" smtClean="0">
                <a:latin typeface="Verdana" panose="020B0604030504040204" pitchFamily="34" charset="0"/>
                <a:ea typeface="Verdana" panose="020B0604030504040204" pitchFamily="34" charset="0"/>
                <a:cs typeface="Verdana" panose="020B0604030504040204" pitchFamily="34" charset="0"/>
              </a:rPr>
              <a:t>Clinical Infectious Diseases. </a:t>
            </a:r>
            <a:r>
              <a:rPr lang="en-US" sz="1000" b="1" dirty="0" smtClean="0">
                <a:latin typeface="Verdana" panose="020B0604030504040204" pitchFamily="34" charset="0"/>
                <a:ea typeface="Verdana" panose="020B0604030504040204" pitchFamily="34" charset="0"/>
                <a:cs typeface="Verdana" panose="020B0604030504040204" pitchFamily="34" charset="0"/>
              </a:rPr>
              <a:t>64</a:t>
            </a:r>
            <a:r>
              <a:rPr lang="en-US" sz="1000" dirty="0" smtClean="0">
                <a:latin typeface="Verdana" panose="020B0604030504040204" pitchFamily="34" charset="0"/>
                <a:ea typeface="Verdana" panose="020B0604030504040204" pitchFamily="34" charset="0"/>
                <a:cs typeface="Verdana" panose="020B0604030504040204" pitchFamily="34" charset="0"/>
              </a:rPr>
              <a:t>(6):806-809.</a:t>
            </a:r>
            <a:endParaRPr lang="en-US" sz="105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62</a:t>
            </a:fld>
            <a:endParaRPr lang="fr-CA" dirty="0"/>
          </a:p>
        </p:txBody>
      </p:sp>
    </p:spTree>
    <p:extLst>
      <p:ext uri="{BB962C8B-B14F-4D97-AF65-F5344CB8AC3E}">
        <p14:creationId xmlns:p14="http://schemas.microsoft.com/office/powerpoint/2010/main" val="6573913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50" baseline="0" dirty="0" smtClean="0">
                <a:latin typeface="Verdana" panose="020B0604030504040204" pitchFamily="34" charset="0"/>
              </a:rPr>
              <a:t>Directives de l’activité Réfléchir-associer-partager :</a:t>
            </a:r>
          </a:p>
          <a:p>
            <a:r>
              <a:rPr lang="fr-CA" sz="1050" b="1" dirty="0" smtClean="0">
                <a:latin typeface="Verdana" panose="020B0604030504040204" pitchFamily="34" charset="0"/>
                <a:ea typeface="Verdana" panose="020B0604030504040204" pitchFamily="34" charset="0"/>
                <a:cs typeface="Verdana" panose="020B0604030504040204" pitchFamily="34" charset="0"/>
              </a:rPr>
              <a:t>Première étape : Réfléchir </a:t>
            </a:r>
            <a:r>
              <a:rPr lang="fr-CA" sz="1050" b="1" i="1" dirty="0" smtClean="0">
                <a:latin typeface="Verdana" panose="020B0604030504040204" pitchFamily="34" charset="0"/>
                <a:ea typeface="Verdana" panose="020B0604030504040204" pitchFamily="34" charset="0"/>
                <a:cs typeface="Verdana" panose="020B0604030504040204" pitchFamily="34" charset="0"/>
              </a:rPr>
              <a:t>(donnez deux ou trois</a:t>
            </a:r>
            <a:r>
              <a:rPr lang="fr-CA" sz="1050" b="1" i="1" baseline="0" dirty="0" smtClean="0">
                <a:latin typeface="Verdana" panose="020B0604030504040204" pitchFamily="34" charset="0"/>
                <a:ea typeface="Verdana" panose="020B0604030504040204" pitchFamily="34" charset="0"/>
                <a:cs typeface="Verdana" panose="020B0604030504040204" pitchFamily="34" charset="0"/>
              </a:rPr>
              <a:t> minutes aux étudiants pour réfléchir individuellement)</a:t>
            </a:r>
            <a:endParaRPr lang="fr-CA" sz="1050" b="1" i="1" dirty="0" smtClean="0">
              <a:latin typeface="Verdana" panose="020B0604030504040204" pitchFamily="34" charset="0"/>
              <a:ea typeface="Verdana" panose="020B0604030504040204" pitchFamily="34" charset="0"/>
              <a:cs typeface="Verdana" panose="020B0604030504040204" pitchFamily="34" charset="0"/>
            </a:endParaRPr>
          </a:p>
          <a:p>
            <a:r>
              <a:rPr lang="fr-CA" sz="1050" dirty="0" smtClean="0">
                <a:latin typeface="Verdana" panose="020B0604030504040204" pitchFamily="34" charset="0"/>
                <a:ea typeface="Verdana" panose="020B0604030504040204" pitchFamily="34" charset="0"/>
                <a:cs typeface="Verdana" panose="020B0604030504040204" pitchFamily="34" charset="0"/>
              </a:rPr>
              <a:t>Demandez aux étudiants</a:t>
            </a:r>
            <a:r>
              <a:rPr lang="fr-CA" sz="1050" baseline="0" dirty="0" smtClean="0">
                <a:latin typeface="Verdana" panose="020B0604030504040204" pitchFamily="34" charset="0"/>
                <a:ea typeface="Verdana" panose="020B0604030504040204" pitchFamily="34" charset="0"/>
                <a:cs typeface="Verdana" panose="020B0604030504040204" pitchFamily="34" charset="0"/>
              </a:rPr>
              <a:t> de réfléchir à une situation.</a:t>
            </a:r>
            <a:r>
              <a:rPr lang="fr-CA" sz="1050" dirty="0" smtClean="0">
                <a:latin typeface="Verdana" panose="020B0604030504040204" pitchFamily="34" charset="0"/>
                <a:ea typeface="Verdana" panose="020B0604030504040204" pitchFamily="34" charset="0"/>
                <a:cs typeface="Verdana" panose="020B0604030504040204" pitchFamily="34" charset="0"/>
              </a:rPr>
              <a:t> </a:t>
            </a:r>
          </a:p>
          <a:p>
            <a:r>
              <a:rPr lang="fr-CA" sz="1050" b="1" dirty="0" smtClean="0">
                <a:latin typeface="Verdana" panose="020B0604030504040204" pitchFamily="34" charset="0"/>
                <a:ea typeface="Verdana" panose="020B0604030504040204" pitchFamily="34" charset="0"/>
                <a:cs typeface="Verdana" panose="020B0604030504040204" pitchFamily="34" charset="0"/>
              </a:rPr>
              <a:t>Deuxième étape</a:t>
            </a:r>
            <a:r>
              <a:rPr lang="fr-CA" sz="1050" b="1" baseline="0" dirty="0" smtClean="0">
                <a:latin typeface="Verdana" panose="020B0604030504040204" pitchFamily="34" charset="0"/>
                <a:ea typeface="Verdana" panose="020B0604030504040204" pitchFamily="34" charset="0"/>
                <a:cs typeface="Verdana" panose="020B0604030504040204" pitchFamily="34" charset="0"/>
              </a:rPr>
              <a:t> : Associer (</a:t>
            </a:r>
            <a:r>
              <a:rPr lang="fr-CA" sz="1050" b="1" i="1" baseline="0" dirty="0" smtClean="0">
                <a:latin typeface="Verdana" panose="020B0604030504040204" pitchFamily="34" charset="0"/>
                <a:ea typeface="Verdana" panose="020B0604030504040204" pitchFamily="34" charset="0"/>
                <a:cs typeface="Verdana" panose="020B0604030504040204" pitchFamily="34" charset="0"/>
              </a:rPr>
              <a:t>donnez deux ou trois minutes aux étudiants pour discuter  en équipe de deux</a:t>
            </a:r>
            <a:r>
              <a:rPr lang="fr-CA" sz="1050" b="1" baseline="0" dirty="0" smtClean="0">
                <a:latin typeface="Verdana" panose="020B0604030504040204" pitchFamily="34" charset="0"/>
                <a:ea typeface="Verdana" panose="020B0604030504040204" pitchFamily="34" charset="0"/>
                <a:cs typeface="Verdana" panose="020B0604030504040204" pitchFamily="34" charset="0"/>
              </a:rPr>
              <a:t>)</a:t>
            </a:r>
            <a:endParaRPr lang="fr-CA" sz="1050" b="1" dirty="0" smtClean="0">
              <a:latin typeface="Verdana" panose="020B0604030504040204" pitchFamily="34" charset="0"/>
              <a:ea typeface="Verdana" panose="020B0604030504040204" pitchFamily="34" charset="0"/>
              <a:cs typeface="Verdana" panose="020B0604030504040204" pitchFamily="34" charset="0"/>
            </a:endParaRPr>
          </a:p>
          <a:p>
            <a:r>
              <a:rPr lang="fr-CA" sz="1050" b="0" dirty="0" smtClean="0">
                <a:latin typeface="Verdana" panose="020B0604030504040204" pitchFamily="34" charset="0"/>
                <a:ea typeface="Verdana" panose="020B0604030504040204" pitchFamily="34" charset="0"/>
                <a:cs typeface="Verdana" panose="020B0604030504040204" pitchFamily="34" charset="0"/>
              </a:rPr>
              <a:t>Demandez aux étudiants de former</a:t>
            </a:r>
            <a:r>
              <a:rPr lang="fr-CA" sz="1050" b="0" baseline="0" dirty="0" smtClean="0">
                <a:latin typeface="Verdana" panose="020B0604030504040204" pitchFamily="34" charset="0"/>
                <a:ea typeface="Verdana" panose="020B0604030504040204" pitchFamily="34" charset="0"/>
                <a:cs typeface="Verdana" panose="020B0604030504040204" pitchFamily="34" charset="0"/>
              </a:rPr>
              <a:t> des équipes de deux pour discuter de leur situation.</a:t>
            </a:r>
            <a:endParaRPr lang="fr-CA" sz="1050" b="0" dirty="0" smtClean="0">
              <a:latin typeface="Verdana" panose="020B0604030504040204" pitchFamily="34" charset="0"/>
              <a:ea typeface="Verdana" panose="020B0604030504040204" pitchFamily="34" charset="0"/>
              <a:cs typeface="Verdana" panose="020B0604030504040204" pitchFamily="34" charset="0"/>
            </a:endParaRPr>
          </a:p>
          <a:p>
            <a:r>
              <a:rPr lang="fr-CA" sz="1050" b="1" dirty="0" smtClean="0">
                <a:latin typeface="Verdana" panose="020B0604030504040204" pitchFamily="34" charset="0"/>
                <a:ea typeface="Verdana" panose="020B0604030504040204" pitchFamily="34" charset="0"/>
                <a:cs typeface="Verdana" panose="020B0604030504040204" pitchFamily="34" charset="0"/>
              </a:rPr>
              <a:t>Troisième</a:t>
            </a:r>
            <a:r>
              <a:rPr lang="fr-CA" sz="1050" b="1" baseline="0" dirty="0" smtClean="0">
                <a:latin typeface="Verdana" panose="020B0604030504040204" pitchFamily="34" charset="0"/>
                <a:ea typeface="Verdana" panose="020B0604030504040204" pitchFamily="34" charset="0"/>
                <a:cs typeface="Verdana" panose="020B0604030504040204" pitchFamily="34" charset="0"/>
              </a:rPr>
              <a:t> étape : Partager (</a:t>
            </a:r>
            <a:r>
              <a:rPr lang="fr-CA" sz="1050" b="1" i="1" baseline="0" dirty="0" smtClean="0">
                <a:latin typeface="Verdana" panose="020B0604030504040204" pitchFamily="34" charset="0"/>
                <a:ea typeface="Verdana" panose="020B0604030504040204" pitchFamily="34" charset="0"/>
                <a:cs typeface="Verdana" panose="020B0604030504040204" pitchFamily="34" charset="0"/>
              </a:rPr>
              <a:t>allouez de trois à cinq minutes pour la discussion avec tout le groupe</a:t>
            </a:r>
            <a:r>
              <a:rPr lang="fr-CA" sz="1050" b="1" baseline="0" dirty="0" smtClean="0">
                <a:latin typeface="Verdana" panose="020B0604030504040204" pitchFamily="34" charset="0"/>
                <a:ea typeface="Verdana" panose="020B0604030504040204" pitchFamily="34" charset="0"/>
                <a:cs typeface="Verdana" panose="020B0604030504040204" pitchFamily="34" charset="0"/>
              </a:rPr>
              <a:t>)</a:t>
            </a:r>
            <a:endParaRPr lang="fr-CA" sz="1050" b="1" dirty="0" smtClean="0">
              <a:latin typeface="Verdana" panose="020B0604030504040204" pitchFamily="34" charset="0"/>
              <a:ea typeface="Verdana" panose="020B0604030504040204" pitchFamily="34" charset="0"/>
              <a:cs typeface="Verdana" panose="020B0604030504040204" pitchFamily="34" charset="0"/>
            </a:endParaRPr>
          </a:p>
          <a:p>
            <a:r>
              <a:rPr lang="fr-CA" sz="1050" dirty="0" smtClean="0">
                <a:latin typeface="Verdana" panose="020B0604030504040204" pitchFamily="34" charset="0"/>
                <a:ea typeface="Verdana" panose="020B0604030504040204" pitchFamily="34" charset="0"/>
                <a:cs typeface="Verdana" panose="020B0604030504040204" pitchFamily="34" charset="0"/>
              </a:rPr>
              <a:t>Aux</a:t>
            </a:r>
            <a:r>
              <a:rPr lang="fr-CA" sz="1050" baseline="0" dirty="0" smtClean="0">
                <a:latin typeface="Verdana" panose="020B0604030504040204" pitchFamily="34" charset="0"/>
                <a:ea typeface="Verdana" panose="020B0604030504040204" pitchFamily="34" charset="0"/>
                <a:cs typeface="Verdana" panose="020B0604030504040204" pitchFamily="34" charset="0"/>
              </a:rPr>
              <a:t> fins de la discussion en groupe, d</a:t>
            </a:r>
            <a:r>
              <a:rPr lang="fr-CA" sz="1050" dirty="0" smtClean="0">
                <a:latin typeface="Verdana" panose="020B0604030504040204" pitchFamily="34" charset="0"/>
                <a:ea typeface="Verdana" panose="020B0604030504040204" pitchFamily="34" charset="0"/>
                <a:cs typeface="Verdana" panose="020B0604030504040204" pitchFamily="34" charset="0"/>
              </a:rPr>
              <a:t>emandez</a:t>
            </a:r>
            <a:r>
              <a:rPr lang="fr-CA" sz="1050" baseline="0" dirty="0" smtClean="0">
                <a:latin typeface="Verdana" panose="020B0604030504040204" pitchFamily="34" charset="0"/>
                <a:ea typeface="Verdana" panose="020B0604030504040204" pitchFamily="34" charset="0"/>
                <a:cs typeface="Verdana" panose="020B0604030504040204" pitchFamily="34" charset="0"/>
              </a:rPr>
              <a:t> aux équipes de faire un retour sur leur conversation ou aux stagiaires de raconter ce que leur partenaire a dit.</a:t>
            </a:r>
            <a:endParaRPr lang="fr-CA" sz="105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63</a:t>
            </a:fld>
            <a:endParaRPr lang="fr-CA" dirty="0"/>
          </a:p>
        </p:txBody>
      </p:sp>
    </p:spTree>
    <p:extLst>
      <p:ext uri="{BB962C8B-B14F-4D97-AF65-F5344CB8AC3E}">
        <p14:creationId xmlns:p14="http://schemas.microsoft.com/office/powerpoint/2010/main" val="30416813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50" b="1" baseline="0" dirty="0" smtClean="0">
                <a:latin typeface="Verdana" panose="020B0604030504040204" pitchFamily="34" charset="0"/>
              </a:rPr>
              <a:t>Stratégies potentielles pour surmonter ces obstacles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fr-CA" sz="1050" baseline="0" dirty="0" smtClean="0">
                <a:latin typeface="Verdana" panose="020B0604030504040204" pitchFamily="34" charset="0"/>
              </a:rPr>
              <a:t>Comprendre que ces évaluations ne modifient pas la prise en charge préopératoire et qu’elles peuvent simultanément accroître les chances d’effectuer des découvertes fortuites exigeant le report d’une intervention nécessaire afin d’effectuer des examens complémentaires.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fr-CA" sz="1050" baseline="0" dirty="0" smtClean="0">
                <a:latin typeface="Verdana" panose="020B0604030504040204" pitchFamily="34" charset="0"/>
              </a:rPr>
              <a:t>Évaluer les coûts de ces évaluations pour le patient, y compris la nécessité de s’absenter du travail, les frais de stationnement et l’anxiété potentielle engendrée par les découvertes fortuites.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fr-CA" sz="1050" baseline="0" dirty="0" smtClean="0">
                <a:latin typeface="Verdana" panose="020B0604030504040204" pitchFamily="34" charset="0"/>
              </a:rPr>
              <a:t>Être prêt à remettre en question le « curriculum caché » afin de modifier le </a:t>
            </a:r>
            <a:r>
              <a:rPr lang="fr-CA" sz="1050" i="1" baseline="0" dirty="0" smtClean="0">
                <a:latin typeface="Verdana" panose="020B0604030504040204" pitchFamily="34" charset="0"/>
              </a:rPr>
              <a:t>statu quo</a:t>
            </a:r>
            <a:r>
              <a:rPr lang="fr-CA" sz="1050" baseline="0" dirty="0" smtClean="0">
                <a:latin typeface="Verdana" panose="020B060403050404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fr-CA" sz="1050" baseline="0" dirty="0" smtClean="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50" b="1" baseline="0" dirty="0" smtClean="0">
                <a:effectLst/>
                <a:latin typeface="Verdana" panose="020B0604030504040204" pitchFamily="34" charset="0"/>
              </a:rPr>
              <a:t>Garder en tête les trois questions à poser aux patients à toutes les rencontres :</a:t>
            </a:r>
          </a:p>
          <a:p>
            <a:pPr marL="228600" indent="-228600">
              <a:buAutoNum type="arabicPeriod"/>
            </a:pPr>
            <a:r>
              <a:rPr lang="fr-CA" sz="1050" baseline="0" dirty="0" smtClean="0">
                <a:latin typeface="Verdana" panose="020B0604030504040204" pitchFamily="34" charset="0"/>
              </a:rPr>
              <a:t>Devrais-je demander cet examen?</a:t>
            </a:r>
          </a:p>
          <a:p>
            <a:pPr marL="228600" indent="-228600">
              <a:buAutoNum type="arabicPeriod"/>
            </a:pPr>
            <a:r>
              <a:rPr lang="fr-CA" sz="1050" baseline="0" dirty="0" smtClean="0">
                <a:latin typeface="Verdana" panose="020B0604030504040204" pitchFamily="34" charset="0"/>
              </a:rPr>
              <a:t>Devrais-je prescrire ce traitement?</a:t>
            </a:r>
          </a:p>
          <a:p>
            <a:pPr marL="228600" indent="-228600">
              <a:buAutoNum type="arabicPeriod"/>
            </a:pPr>
            <a:r>
              <a:rPr lang="fr-CA" sz="1050" baseline="0" dirty="0" smtClean="0">
                <a:latin typeface="Verdana" panose="020B0604030504040204" pitchFamily="34" charset="0"/>
              </a:rPr>
              <a:t>Ai-je tenu compte du patient?</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fr-CA" sz="1050" baseline="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64</a:t>
            </a:fld>
            <a:endParaRPr lang="fr-CA" dirty="0"/>
          </a:p>
        </p:txBody>
      </p:sp>
    </p:spTree>
    <p:extLst>
      <p:ext uri="{BB962C8B-B14F-4D97-AF65-F5344CB8AC3E}">
        <p14:creationId xmlns:p14="http://schemas.microsoft.com/office/powerpoint/2010/main" val="22033917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50" b="1" baseline="0" dirty="0" smtClean="0">
                <a:latin typeface="Verdana" panose="020B0604030504040204" pitchFamily="34" charset="0"/>
              </a:rPr>
              <a:t>Stratégies potentielles pour surmonter ces obstacles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fr-CA" sz="1050" b="0" baseline="0" dirty="0" smtClean="0">
                <a:latin typeface="Verdana" panose="020B0604030504040204" pitchFamily="34" charset="0"/>
              </a:rPr>
              <a:t>Reconnaître que la faible probabilité pré-test de la sclérose en plaques suffit pour exclure la possibilité que la patiente soit atteinte de la maladie, et qu’il n’est pas nécessaire de réaliser d’autres examens.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fr-CA" sz="1050" b="0" baseline="0" dirty="0" smtClean="0">
                <a:latin typeface="Verdana" panose="020B0604030504040204" pitchFamily="34" charset="0"/>
              </a:rPr>
              <a:t>Sonder les préoccupations de la patiente à l’égard de la sclérose en plaques, et expliquer pourquoi vous croyez que ce diagnostic est peu probable.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fr-CA" sz="1050" b="0" baseline="0" dirty="0" smtClean="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50" b="1" baseline="0" dirty="0" smtClean="0">
                <a:effectLst/>
                <a:latin typeface="Verdana" panose="020B0604030504040204" pitchFamily="34" charset="0"/>
              </a:rPr>
              <a:t>Garder en tête les trois questions à poser aux patients à toutes les rencontres :</a:t>
            </a:r>
          </a:p>
          <a:p>
            <a:pPr marL="228600" indent="-228600">
              <a:buAutoNum type="arabicPeriod"/>
            </a:pPr>
            <a:r>
              <a:rPr lang="fr-CA" sz="1050" baseline="0" dirty="0" smtClean="0">
                <a:latin typeface="Verdana" panose="020B0604030504040204" pitchFamily="34" charset="0"/>
              </a:rPr>
              <a:t>Devrais-je demander cet examen?</a:t>
            </a:r>
          </a:p>
          <a:p>
            <a:pPr marL="228600" indent="-228600">
              <a:buAutoNum type="arabicPeriod"/>
            </a:pPr>
            <a:r>
              <a:rPr lang="fr-CA" sz="1050" baseline="0" dirty="0" smtClean="0">
                <a:latin typeface="Verdana" panose="020B0604030504040204" pitchFamily="34" charset="0"/>
              </a:rPr>
              <a:t>Devrais-je prescrire ce traitement?</a:t>
            </a:r>
          </a:p>
          <a:p>
            <a:pPr marL="228600" indent="-228600">
              <a:buAutoNum type="arabicPeriod"/>
            </a:pPr>
            <a:r>
              <a:rPr lang="fr-CA" sz="1050" baseline="0" dirty="0" smtClean="0">
                <a:latin typeface="Verdana" panose="020B0604030504040204" pitchFamily="34" charset="0"/>
              </a:rPr>
              <a:t>Ai-je tenu compte du patient?</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fr-CA" sz="1050" baseline="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65</a:t>
            </a:fld>
            <a:endParaRPr lang="fr-CA" dirty="0"/>
          </a:p>
        </p:txBody>
      </p:sp>
    </p:spTree>
    <p:extLst>
      <p:ext uri="{BB962C8B-B14F-4D97-AF65-F5344CB8AC3E}">
        <p14:creationId xmlns:p14="http://schemas.microsoft.com/office/powerpoint/2010/main" val="9870679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50" b="1" baseline="0" dirty="0" smtClean="0">
                <a:latin typeface="Verdana" panose="020B0604030504040204" pitchFamily="34" charset="0"/>
              </a:rPr>
              <a:t>Stratégies potentielles pour surmonter ces obstacles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fr-CA" sz="1050" baseline="0" dirty="0" smtClean="0">
                <a:latin typeface="Verdana" panose="020B0604030504040204" pitchFamily="34" charset="0"/>
              </a:rPr>
              <a:t>N’hésitez pas à demander des explications au sujet des traitements que vous jugez inutiles. De nombreuses données appuient la décision d’éviter les antibiotiques en présence d’une bactériurie asymptomatique.</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fr-CA" sz="1050" baseline="0" dirty="0" smtClean="0">
                <a:latin typeface="Verdana" panose="020B0604030504040204" pitchFamily="34" charset="0"/>
              </a:rPr>
              <a:t>Être prêt à remettre en question le « curriculum caché » afin de modifier le </a:t>
            </a:r>
            <a:r>
              <a:rPr lang="fr-CA" sz="1050" i="1" baseline="0" dirty="0" smtClean="0">
                <a:latin typeface="Verdana" panose="020B0604030504040204" pitchFamily="34" charset="0"/>
              </a:rPr>
              <a:t>statu quo</a:t>
            </a:r>
            <a:r>
              <a:rPr lang="fr-CA" sz="1050" baseline="0" dirty="0" smtClean="0">
                <a:latin typeface="Verdana" panose="020B060403050404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fr-CA" sz="1050" b="0" baseline="0" dirty="0" smtClean="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50" b="1" baseline="0" dirty="0" smtClean="0">
                <a:effectLst/>
                <a:latin typeface="Verdana" panose="020B0604030504040204" pitchFamily="34" charset="0"/>
              </a:rPr>
              <a:t>Garder en tête les trois questions à poser aux patients à toutes les rencontres :</a:t>
            </a:r>
          </a:p>
          <a:p>
            <a:pPr marL="228600" indent="-228600">
              <a:buAutoNum type="arabicPeriod"/>
            </a:pPr>
            <a:r>
              <a:rPr lang="fr-CA" sz="1050" baseline="0" dirty="0" smtClean="0">
                <a:latin typeface="Verdana" panose="020B0604030504040204" pitchFamily="34" charset="0"/>
              </a:rPr>
              <a:t>Devrais-je demander cet examen?</a:t>
            </a:r>
          </a:p>
          <a:p>
            <a:pPr marL="228600" indent="-228600">
              <a:buAutoNum type="arabicPeriod"/>
            </a:pPr>
            <a:r>
              <a:rPr lang="fr-CA" sz="1050" baseline="0" dirty="0" smtClean="0">
                <a:latin typeface="Verdana" panose="020B0604030504040204" pitchFamily="34" charset="0"/>
              </a:rPr>
              <a:t>Devrais-je prescrire ce traitement?</a:t>
            </a:r>
          </a:p>
          <a:p>
            <a:pPr marL="228600" indent="-228600">
              <a:buAutoNum type="arabicPeriod"/>
            </a:pPr>
            <a:r>
              <a:rPr lang="fr-CA" sz="1050" baseline="0" dirty="0" smtClean="0">
                <a:latin typeface="Verdana" panose="020B0604030504040204" pitchFamily="34" charset="0"/>
              </a:rPr>
              <a:t>Ai-je tenu compte du patient?</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fr-CA" sz="1050" b="0" baseline="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66</a:t>
            </a:fld>
            <a:endParaRPr lang="fr-CA" dirty="0"/>
          </a:p>
        </p:txBody>
      </p:sp>
    </p:spTree>
    <p:extLst>
      <p:ext uri="{BB962C8B-B14F-4D97-AF65-F5344CB8AC3E}">
        <p14:creationId xmlns:p14="http://schemas.microsoft.com/office/powerpoint/2010/main" val="23533944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50" b="1" baseline="0" dirty="0" smtClean="0">
                <a:latin typeface="Verdana" panose="020B0604030504040204" pitchFamily="34" charset="0"/>
              </a:rPr>
              <a:t>Stratégies potentielles pour surmonter ces obstacles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fr-CA" sz="1050" b="0" baseline="0" dirty="0" smtClean="0">
                <a:latin typeface="Verdana" panose="020B0604030504040204" pitchFamily="34" charset="0"/>
              </a:rPr>
              <a:t>Comprendre qu’il est probable qu’une biopsie de la moelle osseuse n’ait aucune incidence sur la prise en charge (en supposant que le diagnostic différentiel ne comporte aucune autre affection préoccupante dont la possibilité doit être exclue en raison d’une probabilité pré-test suffisamment élevée).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fr-CA" sz="1050" b="0" baseline="0" dirty="0" smtClean="0">
                <a:latin typeface="Verdana" panose="020B0604030504040204" pitchFamily="34" charset="0"/>
              </a:rPr>
              <a:t>N’hésitez pas à communiquer avec le prestataire de soins de santé ayant soumis la demande d’orientation afin de discuter des raisons pour lesquelles il souhaite qu’une biopsie de la moelle osseuse soit réalisée. À l’instar des demandes ou des attentes d’un patient, les préoccupations d’un prestataire de soins de santé peuvent être attribuables à des expériences antérieures ou à une mauvaise connaissance de l’examen. Être prêt à prendre le temps de communiquer avec le prestataire de soins de santé et à discuter du cas.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fr-CA" sz="1050" b="0" baseline="0" dirty="0" smtClean="0">
                <a:latin typeface="Verdana" panose="020B0604030504040204" pitchFamily="34" charset="0"/>
              </a:rPr>
              <a:t>Croire en son évaluation. En cas</a:t>
            </a:r>
            <a:r>
              <a:rPr lang="fr-CA" sz="1050" kern="1200" dirty="0" smtClean="0">
                <a:solidFill>
                  <a:schemeClr val="tx1"/>
                </a:solidFill>
                <a:effectLst/>
                <a:latin typeface="Verdana" panose="020B0604030504040204" pitchFamily="34" charset="0"/>
              </a:rPr>
              <a:t> de doute, discuter avec le médecin traitant.</a:t>
            </a:r>
            <a:endParaRPr lang="fr-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fr-CA" sz="1050" baseline="0" dirty="0" smtClean="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50" b="1" baseline="0" dirty="0" smtClean="0">
                <a:effectLst/>
                <a:latin typeface="Verdana" panose="020B0604030504040204" pitchFamily="34" charset="0"/>
              </a:rPr>
              <a:t>Garder en tête les trois questions à poser aux patients à toutes les rencontres :</a:t>
            </a:r>
          </a:p>
          <a:p>
            <a:pPr marL="228600" indent="-228600">
              <a:buAutoNum type="arabicPeriod"/>
            </a:pPr>
            <a:r>
              <a:rPr lang="fr-CA" sz="1050" baseline="0" dirty="0" smtClean="0">
                <a:latin typeface="Verdana" panose="020B0604030504040204" pitchFamily="34" charset="0"/>
              </a:rPr>
              <a:t>Devrais-je demander cet examen?</a:t>
            </a:r>
          </a:p>
          <a:p>
            <a:pPr marL="228600" indent="-228600">
              <a:buAutoNum type="arabicPeriod"/>
            </a:pPr>
            <a:r>
              <a:rPr lang="fr-CA" sz="1050" baseline="0" dirty="0" smtClean="0">
                <a:latin typeface="Verdana" panose="020B0604030504040204" pitchFamily="34" charset="0"/>
              </a:rPr>
              <a:t>Devrais-je prescrire ce traitement?</a:t>
            </a:r>
          </a:p>
          <a:p>
            <a:pPr marL="228600" indent="-228600">
              <a:buAutoNum type="arabicPeriod"/>
            </a:pPr>
            <a:r>
              <a:rPr lang="fr-CA" sz="1050" baseline="0" dirty="0" smtClean="0">
                <a:latin typeface="Verdana" panose="020B0604030504040204" pitchFamily="34" charset="0"/>
              </a:rPr>
              <a:t>Ai-je tenu compte du patient?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Slide Number Placeholder 3"/>
          <p:cNvSpPr>
            <a:spLocks noGrp="1"/>
          </p:cNvSpPr>
          <p:nvPr>
            <p:ph type="sldNum" sz="quarter" idx="10"/>
          </p:nvPr>
        </p:nvSpPr>
        <p:spPr/>
        <p:txBody>
          <a:bodyPr/>
          <a:lstStyle/>
          <a:p>
            <a:fld id="{904F43C5-7990-438D-AED8-0E48326EE1E8}" type="slidenum">
              <a:rPr lang="fr-CA" smtClean="0"/>
              <a:t>67</a:t>
            </a:fld>
            <a:endParaRPr lang="fr-CA" dirty="0"/>
          </a:p>
        </p:txBody>
      </p:sp>
    </p:spTree>
    <p:extLst>
      <p:ext uri="{BB962C8B-B14F-4D97-AF65-F5344CB8AC3E}">
        <p14:creationId xmlns:p14="http://schemas.microsoft.com/office/powerpoint/2010/main" val="26436495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050" b="1" baseline="0" dirty="0" smtClean="0">
                <a:latin typeface="Verdana" panose="020B0604030504040204" pitchFamily="34" charset="0"/>
              </a:rPr>
              <a:t>Stratégies potentielles pour surmonter ces obstacles :</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fr-CA" sz="1050" baseline="0" dirty="0" smtClean="0">
                <a:latin typeface="Verdana" panose="020B0604030504040204" pitchFamily="34" charset="0"/>
              </a:rPr>
              <a:t>Comprendre les données appuyant le traitement proposé. Prendre le temps d’approfondir vos connaissances en consultant la documentation pertinente vous permettra d’avoir une discussion pertinente avec le patient au sujet de toute intervention potentielle et d’appuyer votre recommandation auprès du médecin traitant.</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r>
              <a:rPr lang="fr-CA" sz="1050" baseline="0" dirty="0" smtClean="0">
                <a:latin typeface="Verdana" panose="020B0604030504040204" pitchFamily="34" charset="0"/>
              </a:rPr>
              <a:t>Plutôt que de simplement refuser une intervention de faible valeur (c.-à-d., lavage </a:t>
            </a:r>
            <a:r>
              <a:rPr lang="fr-CA" sz="1050" baseline="0" dirty="0" err="1" smtClean="0">
                <a:latin typeface="Verdana" panose="020B0604030504040204" pitchFamily="34" charset="0"/>
              </a:rPr>
              <a:t>arthroscopique</a:t>
            </a:r>
            <a:r>
              <a:rPr lang="fr-CA" sz="1050" baseline="0" dirty="0" smtClean="0">
                <a:latin typeface="Verdana" panose="020B0604030504040204" pitchFamily="34" charset="0"/>
              </a:rPr>
              <a:t>), prendre le temps de discuter avec le patient des interventions en présentant les preuves à l’appui (c.-à-d., perte de poids, programmes d’exercices structurés).</a:t>
            </a:r>
          </a:p>
          <a:p>
            <a:pPr marL="171450" marR="0" lvl="0" indent="-171450" algn="l" defTabSz="914400" rtl="0" eaLnBrk="1" fontAlgn="auto" latinLnBrk="0" hangingPunct="1">
              <a:lnSpc>
                <a:spcPct val="100000"/>
              </a:lnSpc>
              <a:spcBef>
                <a:spcPts val="0"/>
              </a:spcBef>
              <a:spcAft>
                <a:spcPts val="0"/>
              </a:spcAft>
              <a:buClrTx/>
              <a:buSzTx/>
              <a:buFont typeface="Arial" charset="0"/>
              <a:buChar char="•"/>
              <a:tabLst/>
              <a:defRPr/>
            </a:pPr>
            <a:endParaRPr lang="fr-CA" sz="1050" baseline="0" dirty="0" smtClean="0">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050" b="1" baseline="0" dirty="0" smtClean="0">
                <a:effectLst/>
                <a:latin typeface="Verdana" panose="020B0604030504040204" pitchFamily="34" charset="0"/>
              </a:rPr>
              <a:t>Garder en tête les trois questions à poser aux patients à toutes les rencontres :</a:t>
            </a:r>
          </a:p>
          <a:p>
            <a:pPr marL="228600" indent="-228600">
              <a:buAutoNum type="arabicPeriod"/>
            </a:pPr>
            <a:r>
              <a:rPr lang="fr-CA" sz="1050" baseline="0" dirty="0" smtClean="0">
                <a:latin typeface="Verdana" panose="020B0604030504040204" pitchFamily="34" charset="0"/>
              </a:rPr>
              <a:t>Devrais-je demander cet examen?</a:t>
            </a:r>
          </a:p>
          <a:p>
            <a:pPr marL="228600" indent="-228600">
              <a:buAutoNum type="arabicPeriod"/>
            </a:pPr>
            <a:r>
              <a:rPr lang="fr-CA" sz="1050" baseline="0" dirty="0" smtClean="0">
                <a:latin typeface="Verdana" panose="020B0604030504040204" pitchFamily="34" charset="0"/>
              </a:rPr>
              <a:t>Devrais-je prescrire ce traitement?</a:t>
            </a:r>
          </a:p>
          <a:p>
            <a:pPr marL="228600" indent="-228600">
              <a:buAutoNum type="arabicPeriod"/>
            </a:pPr>
            <a:r>
              <a:rPr lang="fr-CA" sz="1050" baseline="0" dirty="0" smtClean="0">
                <a:latin typeface="Verdana" panose="020B0604030504040204" pitchFamily="34" charset="0"/>
              </a:rPr>
              <a:t>Ai-je tenu compte du patient?</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fr-CA" sz="1050" baseline="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68</a:t>
            </a:fld>
            <a:endParaRPr lang="fr-CA" dirty="0"/>
          </a:p>
        </p:txBody>
      </p:sp>
    </p:spTree>
    <p:extLst>
      <p:ext uri="{BB962C8B-B14F-4D97-AF65-F5344CB8AC3E}">
        <p14:creationId xmlns:p14="http://schemas.microsoft.com/office/powerpoint/2010/main" val="319696327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050" dirty="0" smtClean="0">
                <a:latin typeface="Verdana" panose="020B0604030504040204" pitchFamily="34" charset="0"/>
              </a:rPr>
              <a:t>Cette diapositive présente les conclusions générales. Nous vous encourageons à concevoir votre propre diapositive de conclusion en vous fondant sur la profondeur et l’étendue de votre présentation. </a:t>
            </a:r>
          </a:p>
          <a:p>
            <a:endParaRPr lang="fr-CA" sz="1050" baseline="0" dirty="0" smtClean="0">
              <a:latin typeface="Verdana" panose="020B0604030504040204" pitchFamily="34" charset="0"/>
              <a:ea typeface="Verdana" panose="020B0604030504040204" pitchFamily="34" charset="0"/>
              <a:cs typeface="Verdana" panose="020B0604030504040204" pitchFamily="34" charset="0"/>
            </a:endParaRPr>
          </a:p>
          <a:p>
            <a:r>
              <a:rPr lang="fr-CA" sz="1050" baseline="0" dirty="0" smtClean="0">
                <a:latin typeface="Verdana" panose="020B0604030504040204" pitchFamily="34" charset="0"/>
              </a:rPr>
              <a:t>À titre de référence, voici les objectifs de cette séance :</a:t>
            </a:r>
          </a:p>
          <a:p>
            <a:endParaRPr lang="fr-CA" sz="1050" baseline="0" dirty="0" smtClean="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charset="0"/>
              <a:buChar char="•"/>
            </a:pPr>
            <a:r>
              <a:rPr lang="fr-CA" sz="1050" dirty="0" smtClean="0">
                <a:latin typeface="Verdana" panose="020B0604030504040204" pitchFamily="34" charset="0"/>
              </a:rPr>
              <a:t>définir les termes courants associés à la gestion des ressources; </a:t>
            </a:r>
          </a:p>
          <a:p>
            <a:pPr marL="171450" indent="-171450">
              <a:buFont typeface="Arial" charset="0"/>
              <a:buChar char="•"/>
            </a:pPr>
            <a:r>
              <a:rPr lang="fr-CA" sz="1050" dirty="0" smtClean="0">
                <a:latin typeface="Verdana" panose="020B0604030504040204" pitchFamily="34" charset="0"/>
              </a:rPr>
              <a:t>distinguer le rationnement de la gestion des ressources; </a:t>
            </a:r>
          </a:p>
          <a:p>
            <a:pPr marL="171450" indent="-171450">
              <a:buFont typeface="Arial" charset="0"/>
              <a:buChar char="•"/>
            </a:pPr>
            <a:r>
              <a:rPr lang="fr-CA" sz="1050" dirty="0" smtClean="0">
                <a:latin typeface="Verdana" panose="020B0604030504040204" pitchFamily="34" charset="0"/>
              </a:rPr>
              <a:t>discuter des aspects éthiques de la gestion des ressources;</a:t>
            </a:r>
          </a:p>
          <a:p>
            <a:pPr marL="171450" indent="-171450">
              <a:buFont typeface="Arial" charset="0"/>
              <a:buChar char="•"/>
            </a:pPr>
            <a:r>
              <a:rPr lang="fr-CA" sz="1050" dirty="0" smtClean="0">
                <a:latin typeface="Verdana" panose="020B0604030504040204" pitchFamily="34" charset="0"/>
              </a:rPr>
              <a:t>reconnaître les préjudices causés par une surutilisation des ressources;</a:t>
            </a:r>
          </a:p>
          <a:p>
            <a:pPr marL="171450" indent="-171450">
              <a:buFont typeface="Arial" charset="0"/>
              <a:buChar char="•"/>
            </a:pPr>
            <a:r>
              <a:rPr lang="fr-CA" sz="1050" dirty="0" smtClean="0">
                <a:latin typeface="Verdana" panose="020B0604030504040204" pitchFamily="34" charset="0"/>
              </a:rPr>
              <a:t>cibler les facteurs favorisant une surutilisation des ressources;</a:t>
            </a:r>
          </a:p>
          <a:p>
            <a:pPr marL="171450" indent="-171450">
              <a:buFont typeface="Arial" charset="0"/>
              <a:buChar char="•"/>
            </a:pPr>
            <a:r>
              <a:rPr lang="fr-CA" sz="1050" dirty="0" smtClean="0">
                <a:latin typeface="Verdana" panose="020B0604030504040204" pitchFamily="34" charset="0"/>
              </a:rPr>
              <a:t>discuter des stratégies pour améliorer la gestion des ressources;</a:t>
            </a:r>
          </a:p>
          <a:p>
            <a:pPr marL="171450" indent="-171450">
              <a:buFont typeface="Arial" charset="0"/>
              <a:buChar char="•"/>
            </a:pPr>
            <a:r>
              <a:rPr lang="fr-CA" sz="1050" dirty="0" smtClean="0">
                <a:latin typeface="Verdana" panose="020B0604030504040204" pitchFamily="34" charset="0"/>
              </a:rPr>
              <a:t>citer des exemples de surutilisation des ressources dans leur spécialité et de cibler des occasions d’améliorer la gestion des ressources.</a:t>
            </a:r>
          </a:p>
          <a:p>
            <a:endParaRPr lang="fr-CA" sz="1050"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904F43C5-7990-438D-AED8-0E48326EE1E8}" type="slidenum">
              <a:rPr lang="fr-CA" smtClean="0"/>
              <a:t>69</a:t>
            </a:fld>
            <a:endParaRPr lang="fr-CA" dirty="0"/>
          </a:p>
        </p:txBody>
      </p:sp>
    </p:spTree>
    <p:extLst>
      <p:ext uri="{BB962C8B-B14F-4D97-AF65-F5344CB8AC3E}">
        <p14:creationId xmlns:p14="http://schemas.microsoft.com/office/powerpoint/2010/main" val="1513467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ltLang="en-US" sz="1050" dirty="0" smtClean="0">
                <a:solidFill>
                  <a:srgbClr val="000000"/>
                </a:solidFill>
                <a:latin typeface="Verdana" panose="020B0604030504040204" pitchFamily="34" charset="0"/>
              </a:rPr>
              <a:t>Nous</a:t>
            </a:r>
            <a:r>
              <a:rPr lang="fr-CA" dirty="0" smtClean="0"/>
              <a:t> </a:t>
            </a:r>
            <a:r>
              <a:rPr lang="fr-CA" altLang="en-US" sz="1050" dirty="0" smtClean="0">
                <a:solidFill>
                  <a:srgbClr val="000000"/>
                </a:solidFill>
                <a:latin typeface="Verdana" panose="020B0604030504040204" pitchFamily="34" charset="0"/>
              </a:rPr>
              <a:t>amorçons cette discussion sur le gaspillage dans les soins de santé et dans la gestion des ressources par la présentation d’une étude de cas fondamentale.</a:t>
            </a:r>
            <a:endParaRPr lang="fr-CA" sz="1050" kern="120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endParaRPr lang="fr-CA" sz="1050" dirty="0" smtClean="0">
              <a:latin typeface="Verdana" panose="020B0604030504040204" pitchFamily="34" charset="0"/>
              <a:ea typeface="Verdana" panose="020B0604030504040204" pitchFamily="34" charset="0"/>
              <a:cs typeface="Verdana" panose="020B0604030504040204" pitchFamily="34" charset="0"/>
            </a:endParaRPr>
          </a:p>
          <a:p>
            <a:r>
              <a:rPr lang="fr-CA" sz="1050" dirty="0" smtClean="0">
                <a:latin typeface="Verdana" panose="020B0604030504040204" pitchFamily="34" charset="0"/>
              </a:rPr>
              <a:t>La surutilisation est évidente puisque le nourrisson a subi un bilan diagnostique visant à déceler un reflux gastro-œsophagien. Même s’il se portait bien, du point de vue clinique, l’enfant a reçu inutilement un traitement avec la </a:t>
            </a:r>
            <a:r>
              <a:rPr lang="fr-CA" sz="1050" dirty="0" err="1" smtClean="0">
                <a:latin typeface="Verdana" panose="020B0604030504040204" pitchFamily="34" charset="0"/>
              </a:rPr>
              <a:t>ranitidine</a:t>
            </a:r>
            <a:r>
              <a:rPr lang="fr-CA" sz="1050" dirty="0" smtClean="0">
                <a:latin typeface="Verdana" panose="020B0604030504040204" pitchFamily="34" charset="0"/>
              </a:rPr>
              <a:t> ayant entraîné une diarrhée, un effet indésirable relié au médicament. </a:t>
            </a:r>
          </a:p>
          <a:p>
            <a:endParaRPr lang="fr-CA" b="1" dirty="0"/>
          </a:p>
        </p:txBody>
      </p:sp>
      <p:sp>
        <p:nvSpPr>
          <p:cNvPr id="4" name="Slide Number Placeholder 3"/>
          <p:cNvSpPr>
            <a:spLocks noGrp="1"/>
          </p:cNvSpPr>
          <p:nvPr>
            <p:ph type="sldNum" sz="quarter" idx="10"/>
          </p:nvPr>
        </p:nvSpPr>
        <p:spPr/>
        <p:txBody>
          <a:bodyPr/>
          <a:lstStyle/>
          <a:p>
            <a:fld id="{C05C53E4-FEA3-441D-9BEC-108D2C457A90}" type="slidenum">
              <a:rPr lang="fr-CA" smtClean="0"/>
              <a:t>7</a:t>
            </a:fld>
            <a:endParaRPr lang="fr-CA" dirty="0"/>
          </a:p>
        </p:txBody>
      </p:sp>
    </p:spTree>
    <p:extLst>
      <p:ext uri="{BB962C8B-B14F-4D97-AF65-F5344CB8AC3E}">
        <p14:creationId xmlns:p14="http://schemas.microsoft.com/office/powerpoint/2010/main" val="2444811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14350">
              <a:defRPr/>
            </a:pPr>
            <a:r>
              <a:rPr lang="fr-CA" sz="1050" b="1" baseline="0" dirty="0" smtClean="0">
                <a:latin typeface="Verdana" panose="020B0604030504040204" pitchFamily="34" charset="0"/>
              </a:rPr>
              <a:t>* Note au présentateur : Moment interactif – </a:t>
            </a:r>
            <a:r>
              <a:rPr lang="fr-CA" sz="1050" dirty="0" smtClean="0">
                <a:latin typeface="Verdana" panose="020B0604030504040204" pitchFamily="34" charset="0"/>
              </a:rPr>
              <a:t>Le présentateur doit prendre une pause et demander aux stagiaires de réfléchir aux examens qu’ils demanderaient. </a:t>
            </a:r>
            <a:endParaRPr lang="fr-CA" sz="1050" b="0" i="0" u="none" baseline="0" dirty="0" smtClean="0">
              <a:latin typeface="Verdana" panose="020B0604030504040204" pitchFamily="34" charset="0"/>
              <a:ea typeface="Verdana" panose="020B0604030504040204" pitchFamily="34" charset="0"/>
              <a:cs typeface="Verdana" panose="020B0604030504040204" pitchFamily="34" charset="0"/>
            </a:endParaRPr>
          </a:p>
          <a:p>
            <a:pPr algn="just" defTabSz="914350">
              <a:defRPr/>
            </a:pPr>
            <a:endParaRPr lang="fr-CA" sz="1050" dirty="0" smtClean="0">
              <a:latin typeface="Verdana" panose="020B0604030504040204" pitchFamily="34" charset="0"/>
              <a:ea typeface="Verdana" panose="020B0604030504040204" pitchFamily="34" charset="0"/>
              <a:cs typeface="Verdana" panose="020B0604030504040204" pitchFamily="34" charset="0"/>
            </a:endParaRPr>
          </a:p>
          <a:p>
            <a:pPr algn="just" defTabSz="914350">
              <a:defRPr/>
            </a:pPr>
            <a:r>
              <a:rPr lang="fr-CA" sz="1050" b="1" dirty="0" smtClean="0">
                <a:latin typeface="Verdana" panose="020B0604030504040204" pitchFamily="34" charset="0"/>
              </a:rPr>
              <a:t>Questions à poser aux stagiaires :</a:t>
            </a:r>
          </a:p>
          <a:p>
            <a:pPr algn="just" defTabSz="914350">
              <a:defRPr/>
            </a:pPr>
            <a:r>
              <a:rPr lang="fr-CA" altLang="en-US" sz="1050" dirty="0" smtClean="0">
                <a:latin typeface="Verdana" panose="020B0604030504040204" pitchFamily="34" charset="0"/>
              </a:rPr>
              <a:t>1. Quels autres examens ou traitements auriez-vous demandés, le cas échéant, </a:t>
            </a:r>
            <a:r>
              <a:rPr lang="fr-CA" sz="1050" dirty="0" smtClean="0">
                <a:latin typeface="Verdana" panose="020B0604030504040204" pitchFamily="34" charset="0"/>
              </a:rPr>
              <a:t>quant au reflux gastro-œsophagien?</a:t>
            </a:r>
          </a:p>
          <a:p>
            <a:pPr algn="just" defTabSz="914350">
              <a:defRPr/>
            </a:pPr>
            <a:r>
              <a:rPr lang="fr-CA" sz="1050" dirty="0" smtClean="0">
                <a:latin typeface="Verdana" panose="020B0604030504040204" pitchFamily="34" charset="0"/>
              </a:rPr>
              <a:t>2. </a:t>
            </a:r>
            <a:r>
              <a:rPr lang="fr-CA" altLang="en-US" sz="1050" dirty="0" smtClean="0">
                <a:latin typeface="Verdana" panose="020B0604030504040204" pitchFamily="34" charset="0"/>
              </a:rPr>
              <a:t>Quels autres examens ou traitements demanderiez-vous, le cas échéant, </a:t>
            </a:r>
            <a:r>
              <a:rPr lang="fr-CA" sz="1050" dirty="0" smtClean="0">
                <a:latin typeface="Verdana" panose="020B0604030504040204" pitchFamily="34" charset="0"/>
              </a:rPr>
              <a:t>en ce qui concerne la diarrhée?</a:t>
            </a:r>
          </a:p>
          <a:p>
            <a:pPr algn="just" defTabSz="914350">
              <a:defRPr/>
            </a:pPr>
            <a:r>
              <a:rPr lang="fr-CA" sz="1050" dirty="0" smtClean="0">
                <a:latin typeface="Verdana" panose="020B0604030504040204" pitchFamily="34" charset="0"/>
              </a:rPr>
              <a:t>3. </a:t>
            </a:r>
            <a:r>
              <a:rPr lang="fr-CA" altLang="en-US" sz="1050" dirty="0" smtClean="0">
                <a:latin typeface="Verdana" panose="020B0604030504040204" pitchFamily="34" charset="0"/>
              </a:rPr>
              <a:t>À ce stade, y </a:t>
            </a:r>
            <a:r>
              <a:rPr lang="fr-CA" altLang="en-US" sz="1050" dirty="0" err="1" smtClean="0">
                <a:latin typeface="Verdana" panose="020B0604030504040204" pitchFamily="34" charset="0"/>
              </a:rPr>
              <a:t>a-t-il</a:t>
            </a:r>
            <a:r>
              <a:rPr lang="fr-CA" altLang="en-US" sz="1050" dirty="0" smtClean="0">
                <a:latin typeface="Verdana" panose="020B0604030504040204" pitchFamily="34" charset="0"/>
              </a:rPr>
              <a:t> des examens ou des traitements initiaux que vous n’auriez pas demandés? Pourquoi ne les auriez-vous pas demandés?</a:t>
            </a:r>
            <a:r>
              <a:rPr lang="fr-CA" dirty="0" smtClean="0"/>
              <a:t> </a:t>
            </a:r>
            <a:endParaRPr lang="fr-CA" sz="1050" dirty="0" smtClean="0">
              <a:latin typeface="Verdana" panose="020B0604030504040204" pitchFamily="34" charset="0"/>
              <a:ea typeface="Verdana" panose="020B0604030504040204" pitchFamily="34" charset="0"/>
              <a:cs typeface="Verdana" panose="020B0604030504040204" pitchFamily="34" charset="0"/>
            </a:endParaRPr>
          </a:p>
          <a:p>
            <a:pPr algn="just" defTabSz="914350">
              <a:defRPr/>
            </a:pPr>
            <a:r>
              <a:rPr lang="fr-CA" sz="1050" dirty="0" smtClean="0">
                <a:latin typeface="Verdana" panose="020B0604030504040204" pitchFamily="34" charset="0"/>
              </a:rPr>
              <a:t>4. La résidente en médecine familiale a-t-elle assuré une bonne gestion des ressources? </a:t>
            </a:r>
          </a:p>
          <a:p>
            <a:pPr algn="just">
              <a:defRPr/>
            </a:pPr>
            <a:endParaRPr lang="fr-CA" sz="1050" dirty="0" smtClean="0">
              <a:latin typeface="Verdana" panose="020B0604030504040204" pitchFamily="34" charset="0"/>
              <a:ea typeface="Verdana" panose="020B0604030504040204" pitchFamily="34" charset="0"/>
              <a:cs typeface="Verdana" panose="020B0604030504040204" pitchFamily="34" charset="0"/>
            </a:endParaRPr>
          </a:p>
          <a:p>
            <a:endParaRPr lang="fr-CA" dirty="0" smtClean="0"/>
          </a:p>
          <a:p>
            <a:endParaRPr lang="fr-CA" dirty="0"/>
          </a:p>
        </p:txBody>
      </p:sp>
      <p:sp>
        <p:nvSpPr>
          <p:cNvPr id="4" name="Slide Number Placeholder 3"/>
          <p:cNvSpPr>
            <a:spLocks noGrp="1"/>
          </p:cNvSpPr>
          <p:nvPr>
            <p:ph type="sldNum" sz="quarter" idx="10"/>
          </p:nvPr>
        </p:nvSpPr>
        <p:spPr/>
        <p:txBody>
          <a:bodyPr/>
          <a:lstStyle/>
          <a:p>
            <a:fld id="{C05C53E4-FEA3-441D-9BEC-108D2C457A90}" type="slidenum">
              <a:rPr lang="fr-CA" smtClean="0"/>
              <a:t>8</a:t>
            </a:fld>
            <a:endParaRPr lang="fr-CA" dirty="0"/>
          </a:p>
        </p:txBody>
      </p:sp>
    </p:spTree>
    <p:extLst>
      <p:ext uri="{BB962C8B-B14F-4D97-AF65-F5344CB8AC3E}">
        <p14:creationId xmlns:p14="http://schemas.microsoft.com/office/powerpoint/2010/main" val="4196795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fr-CA" sz="1050" b="1" baseline="0" dirty="0" smtClean="0">
                <a:latin typeface="Verdana" panose="020B0604030504040204" pitchFamily="34" charset="0"/>
              </a:rPr>
              <a:t>* Note au présentateur : Moment interactif –  </a:t>
            </a:r>
            <a:r>
              <a:rPr lang="fr-CA" sz="1050" b="0" baseline="0" dirty="0" smtClean="0">
                <a:latin typeface="Verdana" panose="020B0604030504040204" pitchFamily="34" charset="0"/>
              </a:rPr>
              <a:t>Le présentateur doit prendre une pause et demander aux stagiaires si le bilan du patient était approprié.</a:t>
            </a:r>
          </a:p>
          <a:p>
            <a:pPr defTabSz="914350">
              <a:defRPr/>
            </a:pPr>
            <a:endParaRPr lang="fr-CA" sz="1050" dirty="0" smtClean="0">
              <a:latin typeface="Verdana" panose="020B0604030504040204" pitchFamily="34" charset="0"/>
              <a:ea typeface="Verdana" panose="020B0604030504040204" pitchFamily="34" charset="0"/>
              <a:cs typeface="Verdana" panose="020B0604030504040204" pitchFamily="34" charset="0"/>
            </a:endParaRPr>
          </a:p>
          <a:p>
            <a:pPr defTabSz="914350">
              <a:defRPr/>
            </a:pPr>
            <a:r>
              <a:rPr lang="fr-CA" sz="1050" b="1" dirty="0" smtClean="0">
                <a:latin typeface="Verdana" panose="020B0604030504040204" pitchFamily="34" charset="0"/>
              </a:rPr>
              <a:t>Questions à poser aux stagiaires :</a:t>
            </a:r>
          </a:p>
          <a:p>
            <a:pPr marL="228600" indent="-228600" defTabSz="914350">
              <a:buFont typeface="+mj-lt"/>
              <a:buAutoNum type="arabicPeriod"/>
              <a:defRPr/>
            </a:pPr>
            <a:r>
              <a:rPr lang="fr-CA" sz="1050" dirty="0" smtClean="0">
                <a:latin typeface="Verdana" panose="020B0604030504040204" pitchFamily="34" charset="0"/>
              </a:rPr>
              <a:t>L’enfant</a:t>
            </a:r>
            <a:r>
              <a:rPr lang="fr-CA" dirty="0" smtClean="0"/>
              <a:t> </a:t>
            </a:r>
            <a:r>
              <a:rPr lang="fr-CA" sz="1050" dirty="0" err="1" smtClean="0">
                <a:latin typeface="Verdana" panose="020B0604030504040204" pitchFamily="34" charset="0"/>
              </a:rPr>
              <a:t>a-t-il</a:t>
            </a:r>
            <a:r>
              <a:rPr lang="fr-CA" sz="1050" dirty="0" smtClean="0">
                <a:latin typeface="Verdana" panose="020B0604030504040204" pitchFamily="34" charset="0"/>
              </a:rPr>
              <a:t> reçu des soins appropriés? Des ressources </a:t>
            </a:r>
            <a:r>
              <a:rPr lang="fr-CA" sz="1050" dirty="0" err="1" smtClean="0">
                <a:latin typeface="Verdana" panose="020B0604030504040204" pitchFamily="34" charset="0"/>
              </a:rPr>
              <a:t>ont-elles</a:t>
            </a:r>
            <a:r>
              <a:rPr lang="fr-CA" sz="1050" dirty="0" smtClean="0">
                <a:latin typeface="Verdana" panose="020B0604030504040204" pitchFamily="34" charset="0"/>
              </a:rPr>
              <a:t> été surutilisées dans le cadre des soins prodigués à l’enfant? </a:t>
            </a:r>
          </a:p>
          <a:p>
            <a:pPr marL="228600" indent="-228600" defTabSz="914350">
              <a:buFont typeface="+mj-lt"/>
              <a:buAutoNum type="arabicPeriod"/>
              <a:defRPr/>
            </a:pPr>
            <a:r>
              <a:rPr lang="fr-CA" sz="1050" baseline="0" dirty="0" smtClean="0">
                <a:latin typeface="Verdana" panose="020B0604030504040204" pitchFamily="34" charset="0"/>
              </a:rPr>
              <a:t>La résidente en médecine familiale et, ultérieurement, le résident en pédiatrie ont-ils assuré une bonne gestion des ressources</a:t>
            </a:r>
            <a:r>
              <a:rPr lang="fr-CA" sz="1000" baseline="0" dirty="0" smtClean="0">
                <a:latin typeface="Verdana" panose="020B0604030504040204" pitchFamily="34" charset="0"/>
              </a:rPr>
              <a:t>? </a:t>
            </a:r>
            <a:endParaRPr lang="fr-CA" sz="1000" baseline="0" dirty="0">
              <a:latin typeface="Verdana" panose="020B0604030504040204" pitchFamily="34" charset="0"/>
            </a:endParaRPr>
          </a:p>
        </p:txBody>
      </p:sp>
      <p:sp>
        <p:nvSpPr>
          <p:cNvPr id="4" name="Slide Number Placeholder 3"/>
          <p:cNvSpPr>
            <a:spLocks noGrp="1"/>
          </p:cNvSpPr>
          <p:nvPr>
            <p:ph type="sldNum" sz="quarter" idx="10"/>
          </p:nvPr>
        </p:nvSpPr>
        <p:spPr/>
        <p:txBody>
          <a:bodyPr/>
          <a:lstStyle/>
          <a:p>
            <a:fld id="{C05C53E4-FEA3-441D-9BEC-108D2C457A90}" type="slidenum">
              <a:rPr lang="fr-CA" smtClean="0"/>
              <a:t>9</a:t>
            </a:fld>
            <a:endParaRPr lang="fr-CA" dirty="0"/>
          </a:p>
        </p:txBody>
      </p:sp>
    </p:spTree>
    <p:extLst>
      <p:ext uri="{BB962C8B-B14F-4D97-AF65-F5344CB8AC3E}">
        <p14:creationId xmlns:p14="http://schemas.microsoft.com/office/powerpoint/2010/main" val="33447977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ith Left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372897" y="580497"/>
            <a:ext cx="4471151" cy="2387600"/>
          </a:xfrm>
        </p:spPr>
        <p:txBody>
          <a:bodyPr anchor="b">
            <a:normAutofit/>
          </a:bodyPr>
          <a:lstStyle>
            <a:lvl1pPr algn="r">
              <a:defRPr sz="4000"/>
            </a:lvl1pPr>
          </a:lstStyle>
          <a:p>
            <a:r>
              <a:rPr lang="fr-CA" dirty="0" smtClean="0"/>
              <a:t>Click to </a:t>
            </a:r>
            <a:r>
              <a:rPr lang="fr-CA" dirty="0" err="1" smtClean="0"/>
              <a:t>edit</a:t>
            </a:r>
            <a:r>
              <a:rPr lang="fr-CA" dirty="0" smtClean="0"/>
              <a:t> Master </a:t>
            </a:r>
            <a:r>
              <a:rPr lang="fr-CA" dirty="0" err="1" smtClean="0"/>
              <a:t>title</a:t>
            </a:r>
            <a:r>
              <a:rPr lang="fr-CA" dirty="0" smtClean="0"/>
              <a:t> style</a:t>
            </a:r>
            <a:endParaRPr lang="fr-CA" dirty="0"/>
          </a:p>
        </p:txBody>
      </p:sp>
      <p:sp>
        <p:nvSpPr>
          <p:cNvPr id="8" name="Subtitle 2"/>
          <p:cNvSpPr>
            <a:spLocks noGrp="1"/>
          </p:cNvSpPr>
          <p:nvPr>
            <p:ph type="subTitle" idx="1"/>
          </p:nvPr>
        </p:nvSpPr>
        <p:spPr>
          <a:xfrm>
            <a:off x="4889091" y="3428302"/>
            <a:ext cx="3954958" cy="1108073"/>
          </a:xfrm>
        </p:spPr>
        <p:txBody>
          <a:bodyPr/>
          <a:lstStyle>
            <a:lvl1pPr marL="0" indent="0" algn="r">
              <a:buNone/>
              <a:defRPr sz="2400">
                <a:solidFill>
                  <a:srgbClr val="414F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smtClean="0"/>
              <a:t>Click to </a:t>
            </a:r>
            <a:r>
              <a:rPr lang="fr-CA" dirty="0" err="1" smtClean="0"/>
              <a:t>edit</a:t>
            </a:r>
            <a:r>
              <a:rPr lang="fr-CA" dirty="0" smtClean="0"/>
              <a:t> Master </a:t>
            </a:r>
            <a:r>
              <a:rPr lang="fr-CA" dirty="0" err="1" smtClean="0"/>
              <a:t>subtitle</a:t>
            </a:r>
            <a:r>
              <a:rPr lang="fr-CA" dirty="0" smtClean="0"/>
              <a:t> style</a:t>
            </a:r>
            <a:endParaRPr lang="fr-CA"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2992" y="3111331"/>
            <a:ext cx="1591056" cy="17373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1527" y="5589013"/>
            <a:ext cx="1872521" cy="1070012"/>
          </a:xfrm>
          <a:prstGeom prst="rect">
            <a:avLst/>
          </a:prstGeom>
        </p:spPr>
      </p:pic>
      <p:sp>
        <p:nvSpPr>
          <p:cNvPr id="11" name="TextBox 10"/>
          <p:cNvSpPr txBox="1"/>
          <p:nvPr/>
        </p:nvSpPr>
        <p:spPr>
          <a:xfrm>
            <a:off x="4070267" y="4704191"/>
            <a:ext cx="4773781" cy="861774"/>
          </a:xfrm>
          <a:prstGeom prst="rect">
            <a:avLst/>
          </a:prstGeom>
          <a:noFill/>
        </p:spPr>
        <p:txBody>
          <a:bodyPr wrap="square" rtlCol="0">
            <a:spAutoFit/>
          </a:bodyPr>
          <a:lstStyle/>
          <a:p>
            <a:pPr algn="r"/>
            <a:r>
              <a:rPr lang="fr-CA" sz="1600" dirty="0" smtClean="0">
                <a:solidFill>
                  <a:srgbClr val="414F5C"/>
                </a:solidFill>
                <a:latin typeface="Verdana" charset="0"/>
              </a:rPr>
              <a:t>The best </a:t>
            </a:r>
            <a:r>
              <a:rPr lang="fr-CA" sz="1600" dirty="0" err="1" smtClean="0">
                <a:solidFill>
                  <a:srgbClr val="414F5C"/>
                </a:solidFill>
                <a:latin typeface="Verdana" charset="0"/>
              </a:rPr>
              <a:t>health</a:t>
            </a:r>
            <a:r>
              <a:rPr lang="fr-CA" sz="1600" dirty="0" smtClean="0">
                <a:solidFill>
                  <a:srgbClr val="414F5C"/>
                </a:solidFill>
                <a:latin typeface="Verdana" charset="0"/>
              </a:rPr>
              <a:t> for all. The best care for all.</a:t>
            </a:r>
          </a:p>
          <a:p>
            <a:pPr algn="r"/>
            <a:r>
              <a:rPr lang="fr-CA" sz="1600" dirty="0" smtClean="0">
                <a:solidFill>
                  <a:srgbClr val="414F5C"/>
                </a:solidFill>
                <a:latin typeface="Verdana" charset="0"/>
              </a:rPr>
              <a:t>La santé à son meilleur et des soins</a:t>
            </a:r>
            <a:r>
              <a:rPr lang="fr-CA" dirty="0" smtClean="0"/>
              <a:t> </a:t>
            </a:r>
            <a:r>
              <a:rPr lang="fr-CA" sz="1600" baseline="0" dirty="0" smtClean="0">
                <a:solidFill>
                  <a:srgbClr val="414F5C"/>
                </a:solidFill>
                <a:latin typeface="Verdana" charset="0"/>
              </a:rPr>
              <a:t>optimaux pour tous.</a:t>
            </a:r>
            <a:endParaRPr lang="fr-CA" sz="1600" dirty="0">
              <a:solidFill>
                <a:srgbClr val="414F5C"/>
              </a:solidFill>
              <a:latin typeface="Verdana" charset="0"/>
              <a:ea typeface="Verdana" charset="0"/>
              <a:cs typeface="Verdana" charset="0"/>
            </a:endParaRPr>
          </a:p>
        </p:txBody>
      </p:sp>
    </p:spTree>
    <p:extLst>
      <p:ext uri="{BB962C8B-B14F-4D97-AF65-F5344CB8AC3E}">
        <p14:creationId xmlns:p14="http://schemas.microsoft.com/office/powerpoint/2010/main" val="213349171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7570262" cy="1195665"/>
          </a:xfrm>
        </p:spPr>
        <p:txBody>
          <a:bodyPr anchor="b"/>
          <a:lstStyle>
            <a:lvl1pPr>
              <a:defRPr sz="3200"/>
            </a:lvl1pPr>
          </a:lstStyle>
          <a:p>
            <a:r>
              <a:rPr lang="fr-CA" dirty="0" smtClean="0"/>
              <a:t>Click to </a:t>
            </a:r>
            <a:r>
              <a:rPr lang="fr-CA" dirty="0" err="1" smtClean="0"/>
              <a:t>edit</a:t>
            </a:r>
            <a:r>
              <a:rPr lang="fr-CA" dirty="0" smtClean="0"/>
              <a:t> Master </a:t>
            </a:r>
            <a:r>
              <a:rPr lang="fr-CA" dirty="0" err="1" smtClean="0"/>
              <a:t>title</a:t>
            </a:r>
            <a:r>
              <a:rPr lang="fr-CA" dirty="0" smtClean="0"/>
              <a:t> style</a:t>
            </a:r>
            <a:endParaRPr lang="fr-CA" dirty="0"/>
          </a:p>
        </p:txBody>
      </p:sp>
      <p:sp>
        <p:nvSpPr>
          <p:cNvPr id="3" name="Content Placeholder 2"/>
          <p:cNvSpPr>
            <a:spLocks noGrp="1"/>
          </p:cNvSpPr>
          <p:nvPr>
            <p:ph idx="1"/>
          </p:nvPr>
        </p:nvSpPr>
        <p:spPr>
          <a:xfrm>
            <a:off x="3887391" y="1927124"/>
            <a:ext cx="4629150" cy="39339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dirty="0" smtClean="0"/>
              <a:t>Click to </a:t>
            </a:r>
            <a:r>
              <a:rPr lang="fr-CA" dirty="0" err="1" smtClean="0"/>
              <a:t>edit</a:t>
            </a:r>
            <a:r>
              <a:rPr lang="fr-CA" dirty="0" smtClean="0"/>
              <a:t> Master </a:t>
            </a:r>
            <a:r>
              <a:rPr lang="fr-CA" dirty="0" err="1" smtClean="0"/>
              <a:t>text</a:t>
            </a:r>
            <a:r>
              <a:rPr lang="fr-CA" dirty="0" smtClean="0"/>
              <a:t> styles</a:t>
            </a:r>
          </a:p>
          <a:p>
            <a:pPr lvl="1"/>
            <a:r>
              <a:rPr lang="fr-CA" dirty="0" smtClean="0"/>
              <a:t>Second </a:t>
            </a:r>
            <a:r>
              <a:rPr lang="fr-CA" dirty="0" err="1" smtClean="0"/>
              <a:t>level</a:t>
            </a:r>
            <a:endParaRPr lang="fr-CA" dirty="0" smtClean="0"/>
          </a:p>
          <a:p>
            <a:pPr lvl="2"/>
            <a:r>
              <a:rPr lang="fr-CA" dirty="0" err="1" smtClean="0"/>
              <a:t>Third</a:t>
            </a:r>
            <a:r>
              <a:rPr lang="fr-CA" dirty="0" smtClean="0"/>
              <a:t> </a:t>
            </a:r>
            <a:r>
              <a:rPr lang="fr-CA" dirty="0" err="1" smtClean="0"/>
              <a:t>level</a:t>
            </a:r>
            <a:endParaRPr lang="fr-CA" dirty="0" smtClean="0"/>
          </a:p>
          <a:p>
            <a:pPr lvl="3"/>
            <a:r>
              <a:rPr lang="fr-CA" dirty="0" err="1" smtClean="0"/>
              <a:t>Fourth</a:t>
            </a:r>
            <a:r>
              <a:rPr lang="fr-CA" dirty="0" smtClean="0"/>
              <a:t> </a:t>
            </a:r>
            <a:r>
              <a:rPr lang="fr-CA" dirty="0" err="1" smtClean="0"/>
              <a:t>level</a:t>
            </a:r>
            <a:endParaRPr lang="fr-CA" dirty="0" smtClean="0"/>
          </a:p>
          <a:p>
            <a:pPr lvl="4"/>
            <a:r>
              <a:rPr lang="fr-CA" dirty="0" err="1" smtClean="0"/>
              <a:t>Fifth</a:t>
            </a:r>
            <a:r>
              <a:rPr lang="fr-CA" dirty="0" smtClean="0"/>
              <a:t> </a:t>
            </a:r>
            <a:r>
              <a:rPr lang="fr-CA" dirty="0" err="1" smtClean="0"/>
              <a:t>level</a:t>
            </a:r>
            <a:endParaRPr lang="fr-CA" dirty="0"/>
          </a:p>
        </p:txBody>
      </p:sp>
      <p:sp>
        <p:nvSpPr>
          <p:cNvPr id="4" name="Text Placeholder 3"/>
          <p:cNvSpPr>
            <a:spLocks noGrp="1"/>
          </p:cNvSpPr>
          <p:nvPr>
            <p:ph type="body" sz="half" idx="2"/>
          </p:nvPr>
        </p:nvSpPr>
        <p:spPr>
          <a:xfrm>
            <a:off x="629841" y="1927124"/>
            <a:ext cx="2949178" cy="3941865"/>
          </a:xfrm>
        </p:spPr>
        <p:txBody>
          <a:bodyPr/>
          <a:lstStyle>
            <a:lvl1pPr marL="0" indent="0">
              <a:buNone/>
              <a:defRPr sz="1600">
                <a:solidFill>
                  <a:srgbClr val="414F5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dirty="0" smtClean="0"/>
              <a:t>Click to </a:t>
            </a:r>
            <a:r>
              <a:rPr lang="fr-CA" dirty="0" err="1" smtClean="0"/>
              <a:t>edit</a:t>
            </a:r>
            <a:r>
              <a:rPr lang="fr-CA" dirty="0" smtClean="0"/>
              <a:t> Master </a:t>
            </a:r>
            <a:r>
              <a:rPr lang="fr-CA" dirty="0" err="1" smtClean="0"/>
              <a:t>text</a:t>
            </a:r>
            <a:r>
              <a:rPr lang="fr-CA" dirty="0" smtClean="0"/>
              <a:t> styles</a:t>
            </a:r>
          </a:p>
        </p:txBody>
      </p:sp>
      <p:sp>
        <p:nvSpPr>
          <p:cNvPr id="5" name="Date Placeholder 4"/>
          <p:cNvSpPr>
            <a:spLocks noGrp="1"/>
          </p:cNvSpPr>
          <p:nvPr>
            <p:ph type="dt" sz="half" idx="10"/>
          </p:nvPr>
        </p:nvSpPr>
        <p:spPr/>
        <p:txBody>
          <a:bodyPr/>
          <a:lstStyle/>
          <a:p>
            <a:fld id="{827B3C10-F8CD-45CC-BCEE-708E60136D8D}" type="datetimeFigureOut">
              <a:rPr lang="fr-CA" smtClean="0"/>
              <a:t>2018-08-21</a:t>
            </a:fld>
            <a:endParaRPr lang="fr-CA" dirty="0"/>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5988A7E-B8A4-4B20-A331-0AC2855E2280}" type="slidenum">
              <a:rPr lang="fr-CA" smtClean="0"/>
              <a:t>‹#›</a:t>
            </a:fld>
            <a:endParaRPr lang="fr-CA"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778" y="6089062"/>
            <a:ext cx="1192751" cy="68157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841" y="1652866"/>
            <a:ext cx="1591056" cy="173736"/>
          </a:xfrm>
          <a:prstGeom prst="rect">
            <a:avLst/>
          </a:prstGeom>
        </p:spPr>
      </p:pic>
    </p:spTree>
    <p:extLst>
      <p:ext uri="{BB962C8B-B14F-4D97-AF65-F5344CB8AC3E}">
        <p14:creationId xmlns:p14="http://schemas.microsoft.com/office/powerpoint/2010/main" val="1033307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7570262" cy="1195666"/>
          </a:xfrm>
        </p:spPr>
        <p:txBody>
          <a:bodyPr anchor="b"/>
          <a:lstStyle>
            <a:lvl1pPr>
              <a:defRPr sz="3200"/>
            </a:lvl1pPr>
          </a:lstStyle>
          <a:p>
            <a:r>
              <a:rPr lang="fr-CA" dirty="0" smtClean="0"/>
              <a:t>Click to </a:t>
            </a:r>
            <a:r>
              <a:rPr lang="fr-CA" dirty="0" err="1" smtClean="0"/>
              <a:t>edit</a:t>
            </a:r>
            <a:r>
              <a:rPr lang="fr-CA" dirty="0" smtClean="0"/>
              <a:t> Master </a:t>
            </a:r>
            <a:r>
              <a:rPr lang="fr-CA" dirty="0" err="1" smtClean="0"/>
              <a:t>title</a:t>
            </a:r>
            <a:r>
              <a:rPr lang="fr-CA" dirty="0" smtClean="0"/>
              <a:t> style</a:t>
            </a:r>
            <a:endParaRPr lang="fr-CA" dirty="0"/>
          </a:p>
        </p:txBody>
      </p:sp>
      <p:sp>
        <p:nvSpPr>
          <p:cNvPr id="3" name="Picture Placeholder 2"/>
          <p:cNvSpPr>
            <a:spLocks noGrp="1"/>
          </p:cNvSpPr>
          <p:nvPr>
            <p:ph type="pic" idx="1"/>
          </p:nvPr>
        </p:nvSpPr>
        <p:spPr>
          <a:xfrm>
            <a:off x="3887392" y="1917290"/>
            <a:ext cx="4548686" cy="39437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29841" y="1917290"/>
            <a:ext cx="2949178" cy="3951698"/>
          </a:xfrm>
        </p:spPr>
        <p:txBody>
          <a:bodyPr/>
          <a:lstStyle>
            <a:lvl1pPr marL="0" indent="0">
              <a:buNone/>
              <a:defRPr sz="1600">
                <a:solidFill>
                  <a:srgbClr val="414F5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dirty="0" smtClean="0"/>
              <a:t>Click to </a:t>
            </a:r>
            <a:r>
              <a:rPr lang="fr-CA" dirty="0" err="1" smtClean="0"/>
              <a:t>edit</a:t>
            </a:r>
            <a:r>
              <a:rPr lang="fr-CA" dirty="0" smtClean="0"/>
              <a:t> Master </a:t>
            </a:r>
            <a:r>
              <a:rPr lang="fr-CA" dirty="0" err="1" smtClean="0"/>
              <a:t>text</a:t>
            </a:r>
            <a:r>
              <a:rPr lang="fr-CA" dirty="0" smtClean="0"/>
              <a:t> styles</a:t>
            </a:r>
          </a:p>
        </p:txBody>
      </p:sp>
      <p:sp>
        <p:nvSpPr>
          <p:cNvPr id="5" name="Date Placeholder 4"/>
          <p:cNvSpPr>
            <a:spLocks noGrp="1"/>
          </p:cNvSpPr>
          <p:nvPr>
            <p:ph type="dt" sz="half" idx="10"/>
          </p:nvPr>
        </p:nvSpPr>
        <p:spPr/>
        <p:txBody>
          <a:bodyPr/>
          <a:lstStyle/>
          <a:p>
            <a:fld id="{827B3C10-F8CD-45CC-BCEE-708E60136D8D}" type="datetimeFigureOut">
              <a:rPr lang="fr-CA" smtClean="0"/>
              <a:t>2018-08-21</a:t>
            </a:fld>
            <a:endParaRPr lang="fr-CA" dirty="0"/>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5988A7E-B8A4-4B20-A331-0AC2855E2280}" type="slidenum">
              <a:rPr lang="fr-CA" smtClean="0"/>
              <a:t>‹#›</a:t>
            </a:fld>
            <a:endParaRPr lang="fr-CA"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778" y="6089062"/>
            <a:ext cx="1192751" cy="68157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841" y="1652866"/>
            <a:ext cx="1591056" cy="173736"/>
          </a:xfrm>
          <a:prstGeom prst="rect">
            <a:avLst/>
          </a:prstGeom>
        </p:spPr>
      </p:pic>
    </p:spTree>
    <p:extLst>
      <p:ext uri="{BB962C8B-B14F-4D97-AF65-F5344CB8AC3E}">
        <p14:creationId xmlns:p14="http://schemas.microsoft.com/office/powerpoint/2010/main" val="96142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7B3C10-F8CD-45CC-BCEE-708E60136D8D}" type="datetimeFigureOut">
              <a:rPr lang="fr-CA" smtClean="0"/>
              <a:t>2018-08-21</a:t>
            </a:fld>
            <a:endParaRPr lang="fr-CA" dirty="0"/>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5988A7E-B8A4-4B20-A331-0AC2855E2280}" type="slidenum">
              <a:rPr lang="fr-CA" smtClean="0"/>
              <a:t>‹#›</a:t>
            </a:fld>
            <a:endParaRPr lang="fr-CA" dirty="0"/>
          </a:p>
        </p:txBody>
      </p:sp>
    </p:spTree>
    <p:extLst>
      <p:ext uri="{BB962C8B-B14F-4D97-AF65-F5344CB8AC3E}">
        <p14:creationId xmlns:p14="http://schemas.microsoft.com/office/powerpoint/2010/main" val="1668395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7B3C10-F8CD-45CC-BCEE-708E60136D8D}" type="datetimeFigureOut">
              <a:rPr lang="fr-CA" smtClean="0"/>
              <a:t>2018-08-21</a:t>
            </a:fld>
            <a:endParaRPr lang="fr-CA" dirty="0"/>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988A7E-B8A4-4B20-A331-0AC2855E2280}" type="slidenum">
              <a:rPr lang="fr-CA" smtClean="0"/>
              <a:t>‹#›</a:t>
            </a:fld>
            <a:endParaRPr lang="fr-CA"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778" y="6089062"/>
            <a:ext cx="1192751" cy="681572"/>
          </a:xfrm>
          <a:prstGeom prst="rect">
            <a:avLst/>
          </a:prstGeom>
        </p:spPr>
      </p:pic>
      <p:sp>
        <p:nvSpPr>
          <p:cNvPr id="8" name="Title 1"/>
          <p:cNvSpPr>
            <a:spLocks noGrp="1"/>
          </p:cNvSpPr>
          <p:nvPr>
            <p:ph type="title" hasCustomPrompt="1"/>
          </p:nvPr>
        </p:nvSpPr>
        <p:spPr>
          <a:xfrm>
            <a:off x="1460091" y="1761595"/>
            <a:ext cx="5781368" cy="1884099"/>
          </a:xfrm>
        </p:spPr>
        <p:txBody>
          <a:bodyPr anchor="b">
            <a:normAutofit/>
          </a:bodyPr>
          <a:lstStyle>
            <a:lvl1pPr algn="ctr">
              <a:defRPr sz="4000" baseline="0"/>
            </a:lvl1pPr>
          </a:lstStyle>
          <a:p>
            <a:r>
              <a:rPr lang="fr-CA" dirty="0" smtClean="0"/>
              <a:t>Click to </a:t>
            </a:r>
            <a:r>
              <a:rPr lang="fr-CA" dirty="0" err="1" smtClean="0"/>
              <a:t>edit</a:t>
            </a:r>
            <a:r>
              <a:rPr lang="fr-CA" dirty="0" smtClean="0"/>
              <a:t> Master</a:t>
            </a:r>
            <a:br>
              <a:rPr lang="fr-CA" dirty="0" smtClean="0"/>
            </a:br>
            <a:r>
              <a:rPr lang="fr-CA" dirty="0" err="1" smtClean="0"/>
              <a:t>Thank</a:t>
            </a:r>
            <a:r>
              <a:rPr lang="fr-CA" dirty="0" smtClean="0"/>
              <a:t> You </a:t>
            </a:r>
            <a:r>
              <a:rPr lang="fr-CA" dirty="0" err="1" smtClean="0"/>
              <a:t>title</a:t>
            </a:r>
            <a:r>
              <a:rPr lang="fr-CA" dirty="0" smtClean="0"/>
              <a:t> style</a:t>
            </a:r>
            <a:endParaRPr lang="fr-CA" dirty="0"/>
          </a:p>
        </p:txBody>
      </p:sp>
      <p:sp>
        <p:nvSpPr>
          <p:cNvPr id="9" name="Text Placeholder 2"/>
          <p:cNvSpPr>
            <a:spLocks noGrp="1"/>
          </p:cNvSpPr>
          <p:nvPr>
            <p:ph type="body" idx="1"/>
          </p:nvPr>
        </p:nvSpPr>
        <p:spPr>
          <a:xfrm>
            <a:off x="1460091" y="4010821"/>
            <a:ext cx="5781367" cy="1500187"/>
          </a:xfrm>
        </p:spPr>
        <p:txBody>
          <a:bodyPr/>
          <a:lstStyle>
            <a:lvl1pPr marL="0" indent="0" algn="ctr">
              <a:buNone/>
              <a:defRPr sz="2400">
                <a:solidFill>
                  <a:srgbClr val="414F5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dirty="0" smtClean="0"/>
              <a:t>Click to </a:t>
            </a:r>
            <a:r>
              <a:rPr lang="fr-CA" dirty="0" err="1" smtClean="0"/>
              <a:t>edit</a:t>
            </a:r>
            <a:r>
              <a:rPr lang="fr-CA" dirty="0" smtClean="0"/>
              <a:t> Master </a:t>
            </a:r>
            <a:r>
              <a:rPr lang="fr-CA" dirty="0" err="1" smtClean="0"/>
              <a:t>text</a:t>
            </a:r>
            <a:r>
              <a:rPr lang="fr-CA" dirty="0" smtClean="0"/>
              <a:t> styles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3552" y="3741389"/>
            <a:ext cx="1591056" cy="173736"/>
          </a:xfrm>
          <a:prstGeom prst="rect">
            <a:avLst/>
          </a:prstGeom>
        </p:spPr>
      </p:pic>
    </p:spTree>
    <p:extLst>
      <p:ext uri="{BB962C8B-B14F-4D97-AF65-F5344CB8AC3E}">
        <p14:creationId xmlns:p14="http://schemas.microsoft.com/office/powerpoint/2010/main" val="1649349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CA" dirty="0" smtClean="0"/>
              <a:t>Click to </a:t>
            </a:r>
            <a:r>
              <a:rPr lang="fr-CA" dirty="0" err="1" smtClean="0"/>
              <a:t>edit</a:t>
            </a:r>
            <a:r>
              <a:rPr lang="fr-CA" dirty="0" smtClean="0"/>
              <a:t> Master </a:t>
            </a:r>
            <a:r>
              <a:rPr lang="fr-CA" dirty="0" err="1" smtClean="0"/>
              <a:t>title</a:t>
            </a:r>
            <a:r>
              <a:rPr lang="fr-CA" dirty="0" smtClean="0"/>
              <a:t> style</a:t>
            </a:r>
            <a:endParaRPr lang="fr-CA"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smtClean="0"/>
              <a:t>Click to </a:t>
            </a:r>
            <a:r>
              <a:rPr lang="fr-CA" dirty="0" err="1" smtClean="0"/>
              <a:t>edit</a:t>
            </a:r>
            <a:r>
              <a:rPr lang="fr-CA" dirty="0" smtClean="0"/>
              <a:t> Master </a:t>
            </a:r>
            <a:r>
              <a:rPr lang="fr-CA" dirty="0" err="1" smtClean="0"/>
              <a:t>subtitle</a:t>
            </a:r>
            <a:r>
              <a:rPr lang="fr-CA" dirty="0" smtClean="0"/>
              <a:t> style</a:t>
            </a:r>
            <a:endParaRPr lang="fr-CA" dirty="0"/>
          </a:p>
        </p:txBody>
      </p:sp>
      <p:sp>
        <p:nvSpPr>
          <p:cNvPr id="4" name="Date Placeholder 3"/>
          <p:cNvSpPr>
            <a:spLocks noGrp="1"/>
          </p:cNvSpPr>
          <p:nvPr>
            <p:ph type="dt" sz="half" idx="10"/>
          </p:nvPr>
        </p:nvSpPr>
        <p:spPr/>
        <p:txBody>
          <a:bodyPr/>
          <a:lstStyle/>
          <a:p>
            <a:fld id="{827B3C10-F8CD-45CC-BCEE-708E60136D8D}" type="datetimeFigureOut">
              <a:rPr lang="fr-CA" smtClean="0"/>
              <a:t>2018-08-21</a:t>
            </a:fld>
            <a:endParaRPr lang="fr-CA" dirty="0"/>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988A7E-B8A4-4B20-A331-0AC2855E2280}" type="slidenum">
              <a:rPr lang="fr-CA" smtClean="0"/>
              <a:t>‹#›</a:t>
            </a:fld>
            <a:endParaRPr lang="fr-CA" dirty="0"/>
          </a:p>
        </p:txBody>
      </p:sp>
    </p:spTree>
    <p:extLst>
      <p:ext uri="{BB962C8B-B14F-4D97-AF65-F5344CB8AC3E}">
        <p14:creationId xmlns:p14="http://schemas.microsoft.com/office/powerpoint/2010/main" val="126640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with Right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213852" y="580497"/>
            <a:ext cx="4471151" cy="2387600"/>
          </a:xfrm>
        </p:spPr>
        <p:txBody>
          <a:bodyPr anchor="b">
            <a:normAutofit/>
          </a:bodyPr>
          <a:lstStyle>
            <a:lvl1pPr algn="l">
              <a:defRPr sz="4000"/>
            </a:lvl1pPr>
          </a:lstStyle>
          <a:p>
            <a:r>
              <a:rPr lang="fr-CA" dirty="0" smtClean="0"/>
              <a:t>Click to </a:t>
            </a:r>
            <a:r>
              <a:rPr lang="fr-CA" dirty="0" err="1" smtClean="0"/>
              <a:t>edit</a:t>
            </a:r>
            <a:r>
              <a:rPr lang="fr-CA" dirty="0" smtClean="0"/>
              <a:t> Master </a:t>
            </a:r>
            <a:r>
              <a:rPr lang="fr-CA" dirty="0" err="1" smtClean="0"/>
              <a:t>title</a:t>
            </a:r>
            <a:r>
              <a:rPr lang="fr-CA" dirty="0" smtClean="0"/>
              <a:t> style</a:t>
            </a:r>
            <a:endParaRPr lang="fr-CA" dirty="0"/>
          </a:p>
        </p:txBody>
      </p:sp>
      <p:sp>
        <p:nvSpPr>
          <p:cNvPr id="8" name="Subtitle 2"/>
          <p:cNvSpPr>
            <a:spLocks noGrp="1"/>
          </p:cNvSpPr>
          <p:nvPr>
            <p:ph type="subTitle" idx="1"/>
          </p:nvPr>
        </p:nvSpPr>
        <p:spPr>
          <a:xfrm>
            <a:off x="213852" y="3428301"/>
            <a:ext cx="3954958" cy="1024946"/>
          </a:xfrm>
        </p:spPr>
        <p:txBody>
          <a:bodyPr/>
          <a:lstStyle>
            <a:lvl1pPr marL="0" indent="0" algn="l">
              <a:buNone/>
              <a:defRPr sz="2400">
                <a:solidFill>
                  <a:srgbClr val="414F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smtClean="0"/>
              <a:t>Click to </a:t>
            </a:r>
            <a:r>
              <a:rPr lang="fr-CA" dirty="0" err="1" smtClean="0"/>
              <a:t>edit</a:t>
            </a:r>
            <a:r>
              <a:rPr lang="fr-CA" dirty="0" smtClean="0"/>
              <a:t> Master </a:t>
            </a:r>
            <a:r>
              <a:rPr lang="fr-CA" dirty="0" err="1" smtClean="0"/>
              <a:t>subtitle</a:t>
            </a:r>
            <a:r>
              <a:rPr lang="fr-CA" dirty="0" smtClean="0"/>
              <a:t> style</a:t>
            </a:r>
            <a:endParaRPr lang="fr-CA"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852" y="3111331"/>
            <a:ext cx="1591056" cy="17373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078" y="5422658"/>
            <a:ext cx="1872521" cy="1070012"/>
          </a:xfrm>
          <a:prstGeom prst="rect">
            <a:avLst/>
          </a:prstGeom>
        </p:spPr>
      </p:pic>
      <p:sp>
        <p:nvSpPr>
          <p:cNvPr id="11" name="TextBox 10"/>
          <p:cNvSpPr txBox="1"/>
          <p:nvPr/>
        </p:nvSpPr>
        <p:spPr>
          <a:xfrm>
            <a:off x="213853" y="4596482"/>
            <a:ext cx="4711439" cy="861774"/>
          </a:xfrm>
          <a:prstGeom prst="rect">
            <a:avLst/>
          </a:prstGeom>
          <a:noFill/>
        </p:spPr>
        <p:txBody>
          <a:bodyPr wrap="square" rtlCol="0">
            <a:spAutoFit/>
          </a:bodyPr>
          <a:lstStyle/>
          <a:p>
            <a:pPr algn="l"/>
            <a:r>
              <a:rPr lang="fr-CA" sz="1600" dirty="0" smtClean="0">
                <a:solidFill>
                  <a:srgbClr val="414F5C"/>
                </a:solidFill>
                <a:latin typeface="Verdana" charset="0"/>
              </a:rPr>
              <a:t>The best </a:t>
            </a:r>
            <a:r>
              <a:rPr lang="fr-CA" sz="1600" dirty="0" err="1" smtClean="0">
                <a:solidFill>
                  <a:srgbClr val="414F5C"/>
                </a:solidFill>
                <a:latin typeface="Verdana" charset="0"/>
              </a:rPr>
              <a:t>health</a:t>
            </a:r>
            <a:r>
              <a:rPr lang="fr-CA" sz="1600" dirty="0" smtClean="0">
                <a:solidFill>
                  <a:srgbClr val="414F5C"/>
                </a:solidFill>
                <a:latin typeface="Verdana" charset="0"/>
              </a:rPr>
              <a:t> for all. The best care for all.</a:t>
            </a:r>
          </a:p>
          <a:p>
            <a:pPr algn="l"/>
            <a:r>
              <a:rPr lang="fr-CA" sz="1600" dirty="0" smtClean="0">
                <a:solidFill>
                  <a:srgbClr val="414F5C"/>
                </a:solidFill>
                <a:latin typeface="Verdana" charset="0"/>
              </a:rPr>
              <a:t>La santé à son meilleur et des soins</a:t>
            </a:r>
            <a:r>
              <a:rPr lang="fr-CA" dirty="0" smtClean="0"/>
              <a:t> </a:t>
            </a:r>
            <a:r>
              <a:rPr lang="fr-CA" sz="1600" baseline="0" dirty="0" smtClean="0">
                <a:solidFill>
                  <a:srgbClr val="414F5C"/>
                </a:solidFill>
                <a:latin typeface="Verdana" charset="0"/>
              </a:rPr>
              <a:t>optimaux pour tous.</a:t>
            </a:r>
            <a:endParaRPr lang="fr-CA" sz="1600" dirty="0">
              <a:solidFill>
                <a:srgbClr val="414F5C"/>
              </a:solidFill>
              <a:latin typeface="Verdana" charset="0"/>
              <a:ea typeface="Verdana" charset="0"/>
              <a:cs typeface="Verdana" charset="0"/>
            </a:endParaRPr>
          </a:p>
        </p:txBody>
      </p:sp>
    </p:spTree>
    <p:extLst>
      <p:ext uri="{BB962C8B-B14F-4D97-AF65-F5344CB8AC3E}">
        <p14:creationId xmlns:p14="http://schemas.microsoft.com/office/powerpoint/2010/main" val="10080386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No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3429001" y="580497"/>
            <a:ext cx="5415048" cy="2387600"/>
          </a:xfrm>
        </p:spPr>
        <p:txBody>
          <a:bodyPr anchor="b">
            <a:normAutofit/>
          </a:bodyPr>
          <a:lstStyle>
            <a:lvl1pPr algn="r">
              <a:defRPr sz="4000"/>
            </a:lvl1pPr>
          </a:lstStyle>
          <a:p>
            <a:r>
              <a:rPr lang="fr-CA" dirty="0" smtClean="0"/>
              <a:t>Click to </a:t>
            </a:r>
            <a:r>
              <a:rPr lang="fr-CA" dirty="0" err="1" smtClean="0"/>
              <a:t>edit</a:t>
            </a:r>
            <a:r>
              <a:rPr lang="fr-CA" dirty="0" smtClean="0"/>
              <a:t> Master </a:t>
            </a:r>
            <a:r>
              <a:rPr lang="fr-CA" dirty="0" err="1" smtClean="0"/>
              <a:t>title</a:t>
            </a:r>
            <a:r>
              <a:rPr lang="fr-CA" dirty="0" smtClean="0"/>
              <a:t> style</a:t>
            </a:r>
            <a:endParaRPr lang="fr-CA" dirty="0"/>
          </a:p>
        </p:txBody>
      </p:sp>
      <p:sp>
        <p:nvSpPr>
          <p:cNvPr id="8" name="Subtitle 2"/>
          <p:cNvSpPr>
            <a:spLocks noGrp="1"/>
          </p:cNvSpPr>
          <p:nvPr>
            <p:ph type="subTitle" idx="1"/>
          </p:nvPr>
        </p:nvSpPr>
        <p:spPr>
          <a:xfrm>
            <a:off x="4454014" y="3428301"/>
            <a:ext cx="4390035" cy="1060572"/>
          </a:xfrm>
        </p:spPr>
        <p:txBody>
          <a:bodyPr/>
          <a:lstStyle>
            <a:lvl1pPr marL="0" indent="0" algn="r">
              <a:buNone/>
              <a:defRPr sz="2400">
                <a:solidFill>
                  <a:srgbClr val="414F5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smtClean="0"/>
              <a:t>Click to </a:t>
            </a:r>
            <a:r>
              <a:rPr lang="fr-CA" dirty="0" err="1" smtClean="0"/>
              <a:t>edit</a:t>
            </a:r>
            <a:r>
              <a:rPr lang="fr-CA" dirty="0" smtClean="0"/>
              <a:t> Master </a:t>
            </a:r>
            <a:r>
              <a:rPr lang="fr-CA" dirty="0" err="1" smtClean="0"/>
              <a:t>subtitle</a:t>
            </a:r>
            <a:r>
              <a:rPr lang="fr-CA" dirty="0" smtClean="0"/>
              <a:t> style</a:t>
            </a:r>
            <a:endParaRPr lang="fr-CA"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2992" y="3111331"/>
            <a:ext cx="1591056" cy="17373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1527" y="5565263"/>
            <a:ext cx="1872521" cy="1070012"/>
          </a:xfrm>
          <a:prstGeom prst="rect">
            <a:avLst/>
          </a:prstGeom>
        </p:spPr>
      </p:pic>
      <p:sp>
        <p:nvSpPr>
          <p:cNvPr id="11" name="TextBox 10"/>
          <p:cNvSpPr txBox="1"/>
          <p:nvPr/>
        </p:nvSpPr>
        <p:spPr>
          <a:xfrm>
            <a:off x="3927763" y="4788120"/>
            <a:ext cx="4916285" cy="861774"/>
          </a:xfrm>
          <a:prstGeom prst="rect">
            <a:avLst/>
          </a:prstGeom>
          <a:noFill/>
        </p:spPr>
        <p:txBody>
          <a:bodyPr wrap="square" rtlCol="0">
            <a:spAutoFit/>
          </a:bodyPr>
          <a:lstStyle/>
          <a:p>
            <a:pPr algn="r"/>
            <a:r>
              <a:rPr lang="fr-CA" sz="1600" dirty="0" smtClean="0">
                <a:solidFill>
                  <a:srgbClr val="414F5C"/>
                </a:solidFill>
                <a:latin typeface="Verdana" charset="0"/>
              </a:rPr>
              <a:t>The best </a:t>
            </a:r>
            <a:r>
              <a:rPr lang="fr-CA" sz="1600" dirty="0" err="1" smtClean="0">
                <a:solidFill>
                  <a:srgbClr val="414F5C"/>
                </a:solidFill>
                <a:latin typeface="Verdana" charset="0"/>
              </a:rPr>
              <a:t>health</a:t>
            </a:r>
            <a:r>
              <a:rPr lang="fr-CA" sz="1600" dirty="0" smtClean="0">
                <a:solidFill>
                  <a:srgbClr val="414F5C"/>
                </a:solidFill>
                <a:latin typeface="Verdana" charset="0"/>
              </a:rPr>
              <a:t> for all. The best care for all.</a:t>
            </a:r>
          </a:p>
          <a:p>
            <a:pPr algn="r"/>
            <a:r>
              <a:rPr lang="fr-CA" sz="1600" dirty="0" smtClean="0">
                <a:solidFill>
                  <a:srgbClr val="414F5C"/>
                </a:solidFill>
                <a:latin typeface="Verdana" charset="0"/>
              </a:rPr>
              <a:t>La santé à son meilleur et des soins</a:t>
            </a:r>
            <a:r>
              <a:rPr lang="fr-CA" dirty="0" smtClean="0"/>
              <a:t> </a:t>
            </a:r>
            <a:r>
              <a:rPr lang="fr-CA" sz="1600" baseline="0" dirty="0" smtClean="0">
                <a:solidFill>
                  <a:srgbClr val="414F5C"/>
                </a:solidFill>
                <a:latin typeface="Verdana" charset="0"/>
              </a:rPr>
              <a:t>optimaux pour tous.</a:t>
            </a:r>
            <a:endParaRPr lang="fr-CA" sz="1600" dirty="0">
              <a:solidFill>
                <a:srgbClr val="414F5C"/>
              </a:solidFill>
              <a:latin typeface="Verdana" charset="0"/>
              <a:ea typeface="Verdana" charset="0"/>
              <a:cs typeface="Verdana" charset="0"/>
            </a:endParaRPr>
          </a:p>
        </p:txBody>
      </p:sp>
    </p:spTree>
    <p:extLst>
      <p:ext uri="{BB962C8B-B14F-4D97-AF65-F5344CB8AC3E}">
        <p14:creationId xmlns:p14="http://schemas.microsoft.com/office/powerpoint/2010/main" val="89146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674692" cy="1287741"/>
          </a:xfrm>
        </p:spPr>
        <p:txBody>
          <a:bodyPr anchor="b"/>
          <a:lstStyle/>
          <a:p>
            <a:r>
              <a:rPr lang="fr-CA" dirty="0" smtClean="0"/>
              <a:t>Click to </a:t>
            </a:r>
            <a:r>
              <a:rPr lang="fr-CA" dirty="0" err="1" smtClean="0"/>
              <a:t>edit</a:t>
            </a:r>
            <a:r>
              <a:rPr lang="fr-CA" dirty="0" smtClean="0"/>
              <a:t> Master </a:t>
            </a:r>
            <a:r>
              <a:rPr lang="fr-CA" dirty="0" err="1" smtClean="0"/>
              <a:t>title</a:t>
            </a:r>
            <a:r>
              <a:rPr lang="fr-CA" dirty="0" smtClean="0"/>
              <a:t> style</a:t>
            </a:r>
            <a:endParaRPr lang="fr-CA" dirty="0"/>
          </a:p>
        </p:txBody>
      </p:sp>
      <p:sp>
        <p:nvSpPr>
          <p:cNvPr id="3" name="Content Placeholder 2"/>
          <p:cNvSpPr>
            <a:spLocks noGrp="1"/>
          </p:cNvSpPr>
          <p:nvPr>
            <p:ph idx="1"/>
          </p:nvPr>
        </p:nvSpPr>
        <p:spPr/>
        <p:txBody>
          <a:bodyPr/>
          <a:lstStyle/>
          <a:p>
            <a:pPr lvl="0"/>
            <a:r>
              <a:rPr lang="fr-CA" dirty="0" smtClean="0"/>
              <a:t>Click to </a:t>
            </a:r>
            <a:r>
              <a:rPr lang="fr-CA" dirty="0" err="1" smtClean="0"/>
              <a:t>edit</a:t>
            </a:r>
            <a:r>
              <a:rPr lang="fr-CA" dirty="0" smtClean="0"/>
              <a:t> Master </a:t>
            </a:r>
            <a:r>
              <a:rPr lang="fr-CA" dirty="0" err="1" smtClean="0"/>
              <a:t>text</a:t>
            </a:r>
            <a:r>
              <a:rPr lang="fr-CA" dirty="0" smtClean="0"/>
              <a:t> styles</a:t>
            </a:r>
          </a:p>
          <a:p>
            <a:pPr lvl="1"/>
            <a:r>
              <a:rPr lang="fr-CA" dirty="0" smtClean="0"/>
              <a:t>Second </a:t>
            </a:r>
            <a:r>
              <a:rPr lang="fr-CA" dirty="0" err="1" smtClean="0"/>
              <a:t>level</a:t>
            </a:r>
            <a:endParaRPr lang="fr-CA" dirty="0" smtClean="0"/>
          </a:p>
          <a:p>
            <a:pPr lvl="2"/>
            <a:r>
              <a:rPr lang="fr-CA" dirty="0" err="1" smtClean="0"/>
              <a:t>Third</a:t>
            </a:r>
            <a:r>
              <a:rPr lang="fr-CA" dirty="0" smtClean="0"/>
              <a:t> </a:t>
            </a:r>
            <a:r>
              <a:rPr lang="fr-CA" dirty="0" err="1" smtClean="0"/>
              <a:t>level</a:t>
            </a:r>
            <a:endParaRPr lang="fr-CA" dirty="0" smtClean="0"/>
          </a:p>
          <a:p>
            <a:pPr lvl="3"/>
            <a:r>
              <a:rPr lang="fr-CA" dirty="0" err="1" smtClean="0"/>
              <a:t>Fourth</a:t>
            </a:r>
            <a:r>
              <a:rPr lang="fr-CA" dirty="0" smtClean="0"/>
              <a:t> </a:t>
            </a:r>
            <a:r>
              <a:rPr lang="fr-CA" dirty="0" err="1" smtClean="0"/>
              <a:t>level</a:t>
            </a:r>
            <a:endParaRPr lang="fr-CA" dirty="0" smtClean="0"/>
          </a:p>
          <a:p>
            <a:pPr lvl="4"/>
            <a:r>
              <a:rPr lang="fr-CA" dirty="0" err="1" smtClean="0"/>
              <a:t>Fifth</a:t>
            </a:r>
            <a:r>
              <a:rPr lang="fr-CA" dirty="0" smtClean="0"/>
              <a:t> </a:t>
            </a:r>
            <a:r>
              <a:rPr lang="fr-CA" dirty="0" err="1" smtClean="0"/>
              <a:t>level</a:t>
            </a:r>
            <a:endParaRPr lang="fr-CA" dirty="0"/>
          </a:p>
        </p:txBody>
      </p:sp>
      <p:sp>
        <p:nvSpPr>
          <p:cNvPr id="4" name="Date Placeholder 3"/>
          <p:cNvSpPr>
            <a:spLocks noGrp="1"/>
          </p:cNvSpPr>
          <p:nvPr>
            <p:ph type="dt" sz="half" idx="10"/>
          </p:nvPr>
        </p:nvSpPr>
        <p:spPr/>
        <p:txBody>
          <a:bodyPr/>
          <a:lstStyle/>
          <a:p>
            <a:fld id="{827B3C10-F8CD-45CC-BCEE-708E60136D8D}" type="datetimeFigureOut">
              <a:rPr lang="fr-CA" smtClean="0"/>
              <a:t>2018-08-21</a:t>
            </a:fld>
            <a:endParaRPr lang="fr-CA" dirty="0"/>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988A7E-B8A4-4B20-A331-0AC2855E2280}" type="slidenum">
              <a:rPr lang="fr-CA" smtClean="0"/>
              <a:t>‹#›</a:t>
            </a:fld>
            <a:endParaRPr lang="fr-CA"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778" y="6089062"/>
            <a:ext cx="1192751" cy="68157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841" y="1652866"/>
            <a:ext cx="1591056" cy="173736"/>
          </a:xfrm>
          <a:prstGeom prst="rect">
            <a:avLst/>
          </a:prstGeom>
        </p:spPr>
      </p:pic>
    </p:spTree>
    <p:extLst>
      <p:ext uri="{BB962C8B-B14F-4D97-AF65-F5344CB8AC3E}">
        <p14:creationId xmlns:p14="http://schemas.microsoft.com/office/powerpoint/2010/main" val="841900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27B3C10-F8CD-45CC-BCEE-708E60136D8D}" type="datetimeFigureOut">
              <a:rPr lang="fr-CA" smtClean="0"/>
              <a:t>2018-08-21</a:t>
            </a:fld>
            <a:endParaRPr lang="fr-CA" dirty="0"/>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5988A7E-B8A4-4B20-A331-0AC2855E2280}" type="slidenum">
              <a:rPr lang="fr-CA" smtClean="0"/>
              <a:t>‹#›</a:t>
            </a:fld>
            <a:endParaRPr lang="fr-CA"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778" y="6089062"/>
            <a:ext cx="1192751" cy="681572"/>
          </a:xfrm>
          <a:prstGeom prst="rect">
            <a:avLst/>
          </a:prstGeom>
        </p:spPr>
      </p:pic>
      <p:sp>
        <p:nvSpPr>
          <p:cNvPr id="8" name="Title 1"/>
          <p:cNvSpPr>
            <a:spLocks noGrp="1"/>
          </p:cNvSpPr>
          <p:nvPr>
            <p:ph type="title" hasCustomPrompt="1"/>
          </p:nvPr>
        </p:nvSpPr>
        <p:spPr>
          <a:xfrm>
            <a:off x="1460091" y="1761595"/>
            <a:ext cx="5781368" cy="1884099"/>
          </a:xfrm>
        </p:spPr>
        <p:txBody>
          <a:bodyPr anchor="b">
            <a:normAutofit/>
          </a:bodyPr>
          <a:lstStyle>
            <a:lvl1pPr algn="ctr">
              <a:defRPr sz="4000" baseline="0"/>
            </a:lvl1pPr>
          </a:lstStyle>
          <a:p>
            <a:r>
              <a:rPr lang="fr-CA" dirty="0" smtClean="0"/>
              <a:t>Click to </a:t>
            </a:r>
            <a:r>
              <a:rPr lang="fr-CA" dirty="0" err="1" smtClean="0"/>
              <a:t>edit</a:t>
            </a:r>
            <a:r>
              <a:rPr lang="fr-CA" dirty="0" smtClean="0"/>
              <a:t> Master </a:t>
            </a:r>
            <a:r>
              <a:rPr lang="fr-CA" dirty="0" err="1" smtClean="0"/>
              <a:t>Divider</a:t>
            </a:r>
            <a:r>
              <a:rPr lang="fr-CA" dirty="0" smtClean="0"/>
              <a:t> </a:t>
            </a:r>
            <a:r>
              <a:rPr lang="fr-CA" dirty="0" err="1" smtClean="0"/>
              <a:t>title</a:t>
            </a:r>
            <a:r>
              <a:rPr lang="fr-CA" dirty="0" smtClean="0"/>
              <a:t> style</a:t>
            </a:r>
            <a:endParaRPr lang="fr-CA" dirty="0"/>
          </a:p>
        </p:txBody>
      </p:sp>
      <p:sp>
        <p:nvSpPr>
          <p:cNvPr id="9" name="Text Placeholder 2"/>
          <p:cNvSpPr>
            <a:spLocks noGrp="1"/>
          </p:cNvSpPr>
          <p:nvPr>
            <p:ph type="body" idx="1"/>
          </p:nvPr>
        </p:nvSpPr>
        <p:spPr>
          <a:xfrm>
            <a:off x="1460091" y="4010821"/>
            <a:ext cx="5781367" cy="1500187"/>
          </a:xfrm>
        </p:spPr>
        <p:txBody>
          <a:bodyPr/>
          <a:lstStyle>
            <a:lvl1pPr marL="0" indent="0" algn="ctr">
              <a:buNone/>
              <a:defRPr sz="2400">
                <a:solidFill>
                  <a:srgbClr val="414F5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dirty="0" smtClean="0"/>
              <a:t>Click to </a:t>
            </a:r>
            <a:r>
              <a:rPr lang="fr-CA" dirty="0" err="1" smtClean="0"/>
              <a:t>edit</a:t>
            </a:r>
            <a:r>
              <a:rPr lang="fr-CA" dirty="0" smtClean="0"/>
              <a:t> Master </a:t>
            </a:r>
            <a:r>
              <a:rPr lang="fr-CA" dirty="0" err="1" smtClean="0"/>
              <a:t>text</a:t>
            </a:r>
            <a:r>
              <a:rPr lang="fr-CA" dirty="0" smtClean="0"/>
              <a:t> styles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3552" y="3741389"/>
            <a:ext cx="1591056" cy="173736"/>
          </a:xfrm>
          <a:prstGeom prst="rect">
            <a:avLst/>
          </a:prstGeom>
        </p:spPr>
      </p:pic>
    </p:spTree>
    <p:extLst>
      <p:ext uri="{BB962C8B-B14F-4D97-AF65-F5344CB8AC3E}">
        <p14:creationId xmlns:p14="http://schemas.microsoft.com/office/powerpoint/2010/main" val="49499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505086" cy="1287741"/>
          </a:xfrm>
        </p:spPr>
        <p:txBody>
          <a:bodyPr anchor="b"/>
          <a:lstStyle/>
          <a:p>
            <a:r>
              <a:rPr lang="fr-CA" dirty="0" smtClean="0"/>
              <a:t>Click to </a:t>
            </a:r>
            <a:r>
              <a:rPr lang="fr-CA" dirty="0" err="1" smtClean="0"/>
              <a:t>edit</a:t>
            </a:r>
            <a:r>
              <a:rPr lang="fr-CA" dirty="0" smtClean="0"/>
              <a:t> Master </a:t>
            </a:r>
            <a:r>
              <a:rPr lang="fr-CA" dirty="0" err="1" smtClean="0"/>
              <a:t>title</a:t>
            </a:r>
            <a:r>
              <a:rPr lang="fr-CA" dirty="0" smtClean="0"/>
              <a:t> style</a:t>
            </a:r>
            <a:endParaRPr lang="fr-CA" dirty="0"/>
          </a:p>
        </p:txBody>
      </p:sp>
      <p:sp>
        <p:nvSpPr>
          <p:cNvPr id="3" name="Content Placeholder 2"/>
          <p:cNvSpPr>
            <a:spLocks noGrp="1"/>
          </p:cNvSpPr>
          <p:nvPr>
            <p:ph sz="half" idx="1"/>
          </p:nvPr>
        </p:nvSpPr>
        <p:spPr>
          <a:xfrm>
            <a:off x="628650" y="1825626"/>
            <a:ext cx="3886200" cy="4165599"/>
          </a:xfrm>
        </p:spPr>
        <p:txBody>
          <a:bodyPr/>
          <a:lstStyle/>
          <a:p>
            <a:pPr lvl="0"/>
            <a:r>
              <a:rPr lang="fr-CA" dirty="0" smtClean="0"/>
              <a:t>Click to </a:t>
            </a:r>
            <a:r>
              <a:rPr lang="fr-CA" dirty="0" err="1" smtClean="0"/>
              <a:t>edit</a:t>
            </a:r>
            <a:r>
              <a:rPr lang="fr-CA" dirty="0" smtClean="0"/>
              <a:t> Master </a:t>
            </a:r>
            <a:r>
              <a:rPr lang="fr-CA" dirty="0" err="1" smtClean="0"/>
              <a:t>text</a:t>
            </a:r>
            <a:r>
              <a:rPr lang="fr-CA" dirty="0" smtClean="0"/>
              <a:t> styles</a:t>
            </a:r>
          </a:p>
          <a:p>
            <a:pPr lvl="1"/>
            <a:r>
              <a:rPr lang="fr-CA" dirty="0" smtClean="0"/>
              <a:t>Second </a:t>
            </a:r>
            <a:r>
              <a:rPr lang="fr-CA" dirty="0" err="1" smtClean="0"/>
              <a:t>level</a:t>
            </a:r>
            <a:endParaRPr lang="fr-CA" dirty="0" smtClean="0"/>
          </a:p>
          <a:p>
            <a:pPr lvl="2"/>
            <a:r>
              <a:rPr lang="fr-CA" dirty="0" err="1" smtClean="0"/>
              <a:t>Third</a:t>
            </a:r>
            <a:r>
              <a:rPr lang="fr-CA" dirty="0" smtClean="0"/>
              <a:t> </a:t>
            </a:r>
            <a:r>
              <a:rPr lang="fr-CA" dirty="0" err="1" smtClean="0"/>
              <a:t>level</a:t>
            </a:r>
            <a:endParaRPr lang="fr-CA" dirty="0" smtClean="0"/>
          </a:p>
          <a:p>
            <a:pPr lvl="3"/>
            <a:r>
              <a:rPr lang="fr-CA" dirty="0" err="1" smtClean="0"/>
              <a:t>Fourth</a:t>
            </a:r>
            <a:r>
              <a:rPr lang="fr-CA" dirty="0" smtClean="0"/>
              <a:t> </a:t>
            </a:r>
            <a:r>
              <a:rPr lang="fr-CA" dirty="0" err="1" smtClean="0"/>
              <a:t>level</a:t>
            </a:r>
            <a:endParaRPr lang="fr-CA" dirty="0" smtClean="0"/>
          </a:p>
          <a:p>
            <a:pPr lvl="4"/>
            <a:r>
              <a:rPr lang="fr-CA" dirty="0" err="1" smtClean="0"/>
              <a:t>Fifth</a:t>
            </a:r>
            <a:r>
              <a:rPr lang="fr-CA" dirty="0" smtClean="0"/>
              <a:t> </a:t>
            </a:r>
            <a:r>
              <a:rPr lang="fr-CA" dirty="0" err="1" smtClean="0"/>
              <a:t>level</a:t>
            </a:r>
            <a:endParaRPr lang="fr-CA" dirty="0"/>
          </a:p>
        </p:txBody>
      </p:sp>
      <p:sp>
        <p:nvSpPr>
          <p:cNvPr id="4" name="Content Placeholder 3"/>
          <p:cNvSpPr>
            <a:spLocks noGrp="1"/>
          </p:cNvSpPr>
          <p:nvPr>
            <p:ph sz="half" idx="2"/>
          </p:nvPr>
        </p:nvSpPr>
        <p:spPr>
          <a:xfrm>
            <a:off x="4629150" y="1825626"/>
            <a:ext cx="3886200" cy="4165599"/>
          </a:xfrm>
        </p:spPr>
        <p:txBody>
          <a:bodyPr/>
          <a:lstStyle/>
          <a:p>
            <a:pPr lvl="0"/>
            <a:r>
              <a:rPr lang="fr-CA" dirty="0" smtClean="0"/>
              <a:t>Click to </a:t>
            </a:r>
            <a:r>
              <a:rPr lang="fr-CA" dirty="0" err="1" smtClean="0"/>
              <a:t>edit</a:t>
            </a:r>
            <a:r>
              <a:rPr lang="fr-CA" dirty="0" smtClean="0"/>
              <a:t> Master </a:t>
            </a:r>
            <a:r>
              <a:rPr lang="fr-CA" dirty="0" err="1" smtClean="0"/>
              <a:t>text</a:t>
            </a:r>
            <a:r>
              <a:rPr lang="fr-CA" dirty="0" smtClean="0"/>
              <a:t> styles</a:t>
            </a:r>
          </a:p>
          <a:p>
            <a:pPr lvl="1"/>
            <a:r>
              <a:rPr lang="fr-CA" dirty="0" smtClean="0"/>
              <a:t>Second </a:t>
            </a:r>
            <a:r>
              <a:rPr lang="fr-CA" dirty="0" err="1" smtClean="0"/>
              <a:t>level</a:t>
            </a:r>
            <a:endParaRPr lang="fr-CA" dirty="0" smtClean="0"/>
          </a:p>
          <a:p>
            <a:pPr lvl="2"/>
            <a:r>
              <a:rPr lang="fr-CA" dirty="0" err="1" smtClean="0"/>
              <a:t>Third</a:t>
            </a:r>
            <a:r>
              <a:rPr lang="fr-CA" dirty="0" smtClean="0"/>
              <a:t> </a:t>
            </a:r>
            <a:r>
              <a:rPr lang="fr-CA" dirty="0" err="1" smtClean="0"/>
              <a:t>level</a:t>
            </a:r>
            <a:endParaRPr lang="fr-CA" dirty="0" smtClean="0"/>
          </a:p>
          <a:p>
            <a:pPr lvl="3"/>
            <a:r>
              <a:rPr lang="fr-CA" dirty="0" err="1" smtClean="0"/>
              <a:t>Fourth</a:t>
            </a:r>
            <a:r>
              <a:rPr lang="fr-CA" dirty="0" smtClean="0"/>
              <a:t> </a:t>
            </a:r>
            <a:r>
              <a:rPr lang="fr-CA" dirty="0" err="1" smtClean="0"/>
              <a:t>level</a:t>
            </a:r>
            <a:endParaRPr lang="fr-CA" dirty="0" smtClean="0"/>
          </a:p>
          <a:p>
            <a:pPr lvl="4"/>
            <a:r>
              <a:rPr lang="fr-CA" dirty="0" err="1" smtClean="0"/>
              <a:t>Fifth</a:t>
            </a:r>
            <a:r>
              <a:rPr lang="fr-CA" dirty="0" smtClean="0"/>
              <a:t> </a:t>
            </a:r>
            <a:r>
              <a:rPr lang="fr-CA" dirty="0" err="1" smtClean="0"/>
              <a:t>level</a:t>
            </a:r>
            <a:endParaRPr lang="fr-CA" dirty="0"/>
          </a:p>
        </p:txBody>
      </p:sp>
      <p:sp>
        <p:nvSpPr>
          <p:cNvPr id="5" name="Date Placeholder 4"/>
          <p:cNvSpPr>
            <a:spLocks noGrp="1"/>
          </p:cNvSpPr>
          <p:nvPr>
            <p:ph type="dt" sz="half" idx="10"/>
          </p:nvPr>
        </p:nvSpPr>
        <p:spPr/>
        <p:txBody>
          <a:bodyPr/>
          <a:lstStyle/>
          <a:p>
            <a:fld id="{827B3C10-F8CD-45CC-BCEE-708E60136D8D}" type="datetimeFigureOut">
              <a:rPr lang="fr-CA" smtClean="0"/>
              <a:t>2018-08-21</a:t>
            </a:fld>
            <a:endParaRPr lang="fr-CA" dirty="0"/>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5988A7E-B8A4-4B20-A331-0AC2855E2280}" type="slidenum">
              <a:rPr lang="fr-CA" smtClean="0"/>
              <a:t>‹#›</a:t>
            </a:fld>
            <a:endParaRPr lang="fr-CA"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778" y="6089062"/>
            <a:ext cx="1192751" cy="68157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841" y="1652866"/>
            <a:ext cx="1591056" cy="173736"/>
          </a:xfrm>
          <a:prstGeom prst="rect">
            <a:avLst/>
          </a:prstGeom>
        </p:spPr>
      </p:pic>
    </p:spTree>
    <p:extLst>
      <p:ext uri="{BB962C8B-B14F-4D97-AF65-F5344CB8AC3E}">
        <p14:creationId xmlns:p14="http://schemas.microsoft.com/office/powerpoint/2010/main" val="863521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287740"/>
          </a:xfrm>
        </p:spPr>
        <p:txBody>
          <a:bodyPr anchor="b"/>
          <a:lstStyle/>
          <a:p>
            <a:r>
              <a:rPr lang="fr-CA" dirty="0" smtClean="0"/>
              <a:t>Click to </a:t>
            </a:r>
            <a:r>
              <a:rPr lang="fr-CA" dirty="0" err="1" smtClean="0"/>
              <a:t>edit</a:t>
            </a:r>
            <a:r>
              <a:rPr lang="fr-CA" dirty="0" smtClean="0"/>
              <a:t> Master </a:t>
            </a:r>
            <a:r>
              <a:rPr lang="fr-CA" dirty="0" err="1" smtClean="0"/>
              <a:t>title</a:t>
            </a:r>
            <a:r>
              <a:rPr lang="fr-CA" dirty="0" smtClean="0"/>
              <a:t> style</a:t>
            </a:r>
            <a:endParaRPr lang="fr-CA"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0">
                <a:solidFill>
                  <a:srgbClr val="414F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dirty="0" smtClean="0"/>
              <a:t>Click to </a:t>
            </a:r>
            <a:r>
              <a:rPr lang="fr-CA" dirty="0" err="1" smtClean="0"/>
              <a:t>edit</a:t>
            </a:r>
            <a:r>
              <a:rPr lang="fr-CA" dirty="0" smtClean="0"/>
              <a:t> Master </a:t>
            </a:r>
            <a:r>
              <a:rPr lang="fr-CA" dirty="0" err="1" smtClean="0"/>
              <a:t>text</a:t>
            </a:r>
            <a:r>
              <a:rPr lang="fr-CA" dirty="0" smtClean="0"/>
              <a:t> styles</a:t>
            </a:r>
          </a:p>
        </p:txBody>
      </p:sp>
      <p:sp>
        <p:nvSpPr>
          <p:cNvPr id="4" name="Content Placeholder 3"/>
          <p:cNvSpPr>
            <a:spLocks noGrp="1"/>
          </p:cNvSpPr>
          <p:nvPr>
            <p:ph sz="half" idx="2"/>
          </p:nvPr>
        </p:nvSpPr>
        <p:spPr>
          <a:xfrm>
            <a:off x="629842" y="2505076"/>
            <a:ext cx="3868340" cy="3486149"/>
          </a:xfrm>
        </p:spPr>
        <p:txBody>
          <a:bodyPr/>
          <a:lstStyle>
            <a:lvl1pPr>
              <a:defRPr sz="2400"/>
            </a:lvl1pPr>
          </a:lstStyle>
          <a:p>
            <a:pPr lvl="0"/>
            <a:r>
              <a:rPr lang="fr-CA" dirty="0" smtClean="0"/>
              <a:t>Click to </a:t>
            </a:r>
            <a:r>
              <a:rPr lang="fr-CA" dirty="0" err="1" smtClean="0"/>
              <a:t>edit</a:t>
            </a:r>
            <a:r>
              <a:rPr lang="fr-CA" dirty="0" smtClean="0"/>
              <a:t> Master </a:t>
            </a:r>
            <a:r>
              <a:rPr lang="fr-CA" dirty="0" err="1" smtClean="0"/>
              <a:t>text</a:t>
            </a:r>
            <a:r>
              <a:rPr lang="fr-CA" dirty="0" smtClean="0"/>
              <a:t> styles</a:t>
            </a:r>
          </a:p>
          <a:p>
            <a:pPr lvl="1"/>
            <a:r>
              <a:rPr lang="fr-CA" dirty="0" smtClean="0"/>
              <a:t>Second </a:t>
            </a:r>
            <a:r>
              <a:rPr lang="fr-CA" dirty="0" err="1" smtClean="0"/>
              <a:t>level</a:t>
            </a:r>
            <a:endParaRPr lang="fr-CA" dirty="0" smtClean="0"/>
          </a:p>
          <a:p>
            <a:pPr lvl="2"/>
            <a:r>
              <a:rPr lang="fr-CA" dirty="0" err="1" smtClean="0"/>
              <a:t>Third</a:t>
            </a:r>
            <a:r>
              <a:rPr lang="fr-CA" dirty="0" smtClean="0"/>
              <a:t> </a:t>
            </a:r>
            <a:r>
              <a:rPr lang="fr-CA" dirty="0" err="1" smtClean="0"/>
              <a:t>level</a:t>
            </a:r>
            <a:endParaRPr lang="fr-CA" dirty="0" smtClean="0"/>
          </a:p>
          <a:p>
            <a:pPr lvl="3"/>
            <a:r>
              <a:rPr lang="fr-CA" dirty="0" err="1" smtClean="0"/>
              <a:t>Fourth</a:t>
            </a:r>
            <a:r>
              <a:rPr lang="fr-CA" dirty="0" smtClean="0"/>
              <a:t> </a:t>
            </a:r>
            <a:r>
              <a:rPr lang="fr-CA" dirty="0" err="1" smtClean="0"/>
              <a:t>level</a:t>
            </a:r>
            <a:endParaRPr lang="fr-CA" dirty="0" smtClean="0"/>
          </a:p>
          <a:p>
            <a:pPr lvl="4"/>
            <a:r>
              <a:rPr lang="fr-CA" dirty="0" err="1" smtClean="0"/>
              <a:t>Fifth</a:t>
            </a:r>
            <a:r>
              <a:rPr lang="fr-CA" dirty="0" smtClean="0"/>
              <a:t> </a:t>
            </a:r>
            <a:r>
              <a:rPr lang="fr-CA" dirty="0" err="1" smtClean="0"/>
              <a:t>level</a:t>
            </a:r>
            <a:endParaRPr lang="fr-CA"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0">
                <a:solidFill>
                  <a:srgbClr val="414F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dirty="0" smtClean="0"/>
              <a:t>Click to </a:t>
            </a:r>
            <a:r>
              <a:rPr lang="fr-CA" dirty="0" err="1" smtClean="0"/>
              <a:t>edit</a:t>
            </a:r>
            <a:r>
              <a:rPr lang="fr-CA" dirty="0" smtClean="0"/>
              <a:t> Master </a:t>
            </a:r>
            <a:r>
              <a:rPr lang="fr-CA" dirty="0" err="1" smtClean="0"/>
              <a:t>text</a:t>
            </a:r>
            <a:r>
              <a:rPr lang="fr-CA" dirty="0" smtClean="0"/>
              <a:t> styles</a:t>
            </a:r>
          </a:p>
        </p:txBody>
      </p:sp>
      <p:sp>
        <p:nvSpPr>
          <p:cNvPr id="6" name="Content Placeholder 5"/>
          <p:cNvSpPr>
            <a:spLocks noGrp="1"/>
          </p:cNvSpPr>
          <p:nvPr>
            <p:ph sz="quarter" idx="4"/>
          </p:nvPr>
        </p:nvSpPr>
        <p:spPr>
          <a:xfrm>
            <a:off x="4629150" y="2505076"/>
            <a:ext cx="3887391" cy="3486149"/>
          </a:xfrm>
        </p:spPr>
        <p:txBody>
          <a:bodyPr/>
          <a:lstStyle>
            <a:lvl1pPr>
              <a:defRPr sz="2400"/>
            </a:lvl1pPr>
          </a:lstStyle>
          <a:p>
            <a:pPr lvl="0"/>
            <a:r>
              <a:rPr lang="fr-CA" dirty="0" smtClean="0"/>
              <a:t>Click to </a:t>
            </a:r>
            <a:r>
              <a:rPr lang="fr-CA" dirty="0" err="1" smtClean="0"/>
              <a:t>edit</a:t>
            </a:r>
            <a:r>
              <a:rPr lang="fr-CA" dirty="0" smtClean="0"/>
              <a:t> Master </a:t>
            </a:r>
            <a:r>
              <a:rPr lang="fr-CA" dirty="0" err="1" smtClean="0"/>
              <a:t>text</a:t>
            </a:r>
            <a:r>
              <a:rPr lang="fr-CA" dirty="0" smtClean="0"/>
              <a:t> styles</a:t>
            </a:r>
          </a:p>
          <a:p>
            <a:pPr lvl="1"/>
            <a:r>
              <a:rPr lang="fr-CA" dirty="0" smtClean="0"/>
              <a:t>Second </a:t>
            </a:r>
            <a:r>
              <a:rPr lang="fr-CA" dirty="0" err="1" smtClean="0"/>
              <a:t>level</a:t>
            </a:r>
            <a:endParaRPr lang="fr-CA" dirty="0" smtClean="0"/>
          </a:p>
          <a:p>
            <a:pPr lvl="2"/>
            <a:r>
              <a:rPr lang="fr-CA" dirty="0" err="1" smtClean="0"/>
              <a:t>Third</a:t>
            </a:r>
            <a:r>
              <a:rPr lang="fr-CA" dirty="0" smtClean="0"/>
              <a:t> </a:t>
            </a:r>
            <a:r>
              <a:rPr lang="fr-CA" dirty="0" err="1" smtClean="0"/>
              <a:t>level</a:t>
            </a:r>
            <a:endParaRPr lang="fr-CA" dirty="0" smtClean="0"/>
          </a:p>
          <a:p>
            <a:pPr lvl="3"/>
            <a:r>
              <a:rPr lang="fr-CA" dirty="0" err="1" smtClean="0"/>
              <a:t>Fourth</a:t>
            </a:r>
            <a:r>
              <a:rPr lang="fr-CA" dirty="0" smtClean="0"/>
              <a:t> </a:t>
            </a:r>
            <a:r>
              <a:rPr lang="fr-CA" dirty="0" err="1" smtClean="0"/>
              <a:t>level</a:t>
            </a:r>
            <a:endParaRPr lang="fr-CA" dirty="0" smtClean="0"/>
          </a:p>
          <a:p>
            <a:pPr lvl="4"/>
            <a:r>
              <a:rPr lang="fr-CA" dirty="0" err="1" smtClean="0"/>
              <a:t>Fifth</a:t>
            </a:r>
            <a:r>
              <a:rPr lang="fr-CA" dirty="0" smtClean="0"/>
              <a:t> </a:t>
            </a:r>
            <a:r>
              <a:rPr lang="fr-CA" dirty="0" err="1" smtClean="0"/>
              <a:t>level</a:t>
            </a:r>
            <a:endParaRPr lang="fr-CA" dirty="0"/>
          </a:p>
        </p:txBody>
      </p:sp>
      <p:sp>
        <p:nvSpPr>
          <p:cNvPr id="7" name="Date Placeholder 6"/>
          <p:cNvSpPr>
            <a:spLocks noGrp="1"/>
          </p:cNvSpPr>
          <p:nvPr>
            <p:ph type="dt" sz="half" idx="10"/>
          </p:nvPr>
        </p:nvSpPr>
        <p:spPr/>
        <p:txBody>
          <a:bodyPr/>
          <a:lstStyle/>
          <a:p>
            <a:fld id="{827B3C10-F8CD-45CC-BCEE-708E60136D8D}" type="datetimeFigureOut">
              <a:rPr lang="fr-CA" smtClean="0"/>
              <a:t>2018-08-21</a:t>
            </a:fld>
            <a:endParaRPr lang="fr-CA" dirty="0"/>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75988A7E-B8A4-4B20-A331-0AC2855E2280}" type="slidenum">
              <a:rPr lang="fr-CA" smtClean="0"/>
              <a:t>‹#›</a:t>
            </a:fld>
            <a:endParaRPr lang="fr-CA"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778" y="6089062"/>
            <a:ext cx="1192751" cy="681572"/>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841" y="1652866"/>
            <a:ext cx="1591056" cy="173736"/>
          </a:xfrm>
          <a:prstGeom prst="rect">
            <a:avLst/>
          </a:prstGeom>
        </p:spPr>
      </p:pic>
    </p:spTree>
    <p:extLst>
      <p:ext uri="{BB962C8B-B14F-4D97-AF65-F5344CB8AC3E}">
        <p14:creationId xmlns:p14="http://schemas.microsoft.com/office/powerpoint/2010/main" val="516002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674692" cy="1287741"/>
          </a:xfrm>
        </p:spPr>
        <p:txBody>
          <a:bodyPr anchor="b"/>
          <a:lstStyle/>
          <a:p>
            <a:r>
              <a:rPr lang="fr-CA" dirty="0" smtClean="0"/>
              <a:t>Click to </a:t>
            </a:r>
            <a:r>
              <a:rPr lang="fr-CA" dirty="0" err="1" smtClean="0"/>
              <a:t>edit</a:t>
            </a:r>
            <a:r>
              <a:rPr lang="fr-CA" dirty="0" smtClean="0"/>
              <a:t> Master </a:t>
            </a:r>
            <a:r>
              <a:rPr lang="fr-CA" dirty="0" err="1" smtClean="0"/>
              <a:t>title</a:t>
            </a:r>
            <a:r>
              <a:rPr lang="fr-CA" dirty="0" smtClean="0"/>
              <a:t> style</a:t>
            </a:r>
            <a:endParaRPr lang="fr-CA" dirty="0"/>
          </a:p>
        </p:txBody>
      </p:sp>
      <p:sp>
        <p:nvSpPr>
          <p:cNvPr id="3" name="Date Placeholder 2"/>
          <p:cNvSpPr>
            <a:spLocks noGrp="1"/>
          </p:cNvSpPr>
          <p:nvPr>
            <p:ph type="dt" sz="half" idx="10"/>
          </p:nvPr>
        </p:nvSpPr>
        <p:spPr/>
        <p:txBody>
          <a:bodyPr/>
          <a:lstStyle/>
          <a:p>
            <a:fld id="{827B3C10-F8CD-45CC-BCEE-708E60136D8D}" type="datetimeFigureOut">
              <a:rPr lang="fr-CA" smtClean="0"/>
              <a:t>2018-08-21</a:t>
            </a:fld>
            <a:endParaRPr lang="fr-CA" dirty="0"/>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5988A7E-B8A4-4B20-A331-0AC2855E2280}" type="slidenum">
              <a:rPr lang="fr-CA" smtClean="0"/>
              <a:t>‹#›</a:t>
            </a:fld>
            <a:endParaRPr lang="fr-CA"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778" y="6089062"/>
            <a:ext cx="1192751" cy="6815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841" y="1652866"/>
            <a:ext cx="1591056" cy="173736"/>
          </a:xfrm>
          <a:prstGeom prst="rect">
            <a:avLst/>
          </a:prstGeom>
        </p:spPr>
      </p:pic>
    </p:spTree>
    <p:extLst>
      <p:ext uri="{BB962C8B-B14F-4D97-AF65-F5344CB8AC3E}">
        <p14:creationId xmlns:p14="http://schemas.microsoft.com/office/powerpoint/2010/main" val="920193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Contact Slide">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674692" cy="1287741"/>
          </a:xfrm>
        </p:spPr>
        <p:txBody>
          <a:bodyPr anchor="b"/>
          <a:lstStyle/>
          <a:p>
            <a:r>
              <a:rPr lang="fr-CA" dirty="0" smtClean="0"/>
              <a:t>Click to </a:t>
            </a:r>
            <a:r>
              <a:rPr lang="fr-CA" dirty="0" err="1" smtClean="0"/>
              <a:t>edit</a:t>
            </a:r>
            <a:r>
              <a:rPr lang="fr-CA" dirty="0" smtClean="0"/>
              <a:t> Master </a:t>
            </a:r>
            <a:r>
              <a:rPr lang="fr-CA" dirty="0" err="1" smtClean="0"/>
              <a:t>title</a:t>
            </a:r>
            <a:r>
              <a:rPr lang="fr-CA" dirty="0" smtClean="0"/>
              <a:t> style</a:t>
            </a:r>
            <a:endParaRPr lang="fr-CA" dirty="0"/>
          </a:p>
        </p:txBody>
      </p:sp>
      <p:sp>
        <p:nvSpPr>
          <p:cNvPr id="3" name="Date Placeholder 2"/>
          <p:cNvSpPr>
            <a:spLocks noGrp="1"/>
          </p:cNvSpPr>
          <p:nvPr>
            <p:ph type="dt" sz="half" idx="10"/>
          </p:nvPr>
        </p:nvSpPr>
        <p:spPr/>
        <p:txBody>
          <a:bodyPr/>
          <a:lstStyle/>
          <a:p>
            <a:fld id="{827B3C10-F8CD-45CC-BCEE-708E60136D8D}" type="datetimeFigureOut">
              <a:rPr lang="fr-CA" smtClean="0"/>
              <a:t>2018-08-21</a:t>
            </a:fld>
            <a:endParaRPr lang="fr-CA" dirty="0"/>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5988A7E-B8A4-4B20-A331-0AC2855E2280}" type="slidenum">
              <a:rPr lang="fr-CA" smtClean="0"/>
              <a:t>‹#›</a:t>
            </a:fld>
            <a:endParaRPr lang="fr-CA"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778" y="6089062"/>
            <a:ext cx="1192751" cy="68157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841" y="1652866"/>
            <a:ext cx="1591056" cy="17373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587" y="2018228"/>
            <a:ext cx="685800" cy="9144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354" y="2948585"/>
            <a:ext cx="685800" cy="9144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9587" y="3878942"/>
            <a:ext cx="685800" cy="9144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9587" y="4809299"/>
            <a:ext cx="685800" cy="914400"/>
          </a:xfrm>
          <a:prstGeom prst="rect">
            <a:avLst/>
          </a:prstGeom>
        </p:spPr>
      </p:pic>
      <p:sp>
        <p:nvSpPr>
          <p:cNvPr id="12" name="TextBox 11"/>
          <p:cNvSpPr txBox="1"/>
          <p:nvPr/>
        </p:nvSpPr>
        <p:spPr>
          <a:xfrm>
            <a:off x="1806678" y="2277585"/>
            <a:ext cx="3185651" cy="383458"/>
          </a:xfrm>
          <a:prstGeom prst="rect">
            <a:avLst/>
          </a:prstGeom>
          <a:noFill/>
        </p:spPr>
        <p:txBody>
          <a:bodyPr wrap="square" rtlCol="0">
            <a:spAutoFit/>
          </a:bodyPr>
          <a:lstStyle/>
          <a:p>
            <a:r>
              <a:rPr lang="fr-CA" dirty="0" smtClean="0">
                <a:solidFill>
                  <a:srgbClr val="414F5C"/>
                </a:solidFill>
              </a:rPr>
              <a:t>johnsmith@royalcollege.ca</a:t>
            </a:r>
            <a:endParaRPr lang="fr-CA" dirty="0">
              <a:solidFill>
                <a:srgbClr val="414F5C"/>
              </a:solidFill>
            </a:endParaRPr>
          </a:p>
        </p:txBody>
      </p:sp>
      <p:sp>
        <p:nvSpPr>
          <p:cNvPr id="13" name="TextBox 12"/>
          <p:cNvSpPr txBox="1"/>
          <p:nvPr/>
        </p:nvSpPr>
        <p:spPr>
          <a:xfrm>
            <a:off x="1806678" y="3197068"/>
            <a:ext cx="3185651" cy="383458"/>
          </a:xfrm>
          <a:prstGeom prst="rect">
            <a:avLst/>
          </a:prstGeom>
          <a:noFill/>
        </p:spPr>
        <p:txBody>
          <a:bodyPr wrap="square" rtlCol="0">
            <a:spAutoFit/>
          </a:bodyPr>
          <a:lstStyle/>
          <a:p>
            <a:r>
              <a:rPr lang="fr-CA" dirty="0" smtClean="0">
                <a:solidFill>
                  <a:srgbClr val="414F5C"/>
                </a:solidFill>
              </a:rPr>
              <a:t>613-730-8830</a:t>
            </a:r>
            <a:endParaRPr lang="fr-CA" dirty="0">
              <a:solidFill>
                <a:srgbClr val="414F5C"/>
              </a:solidFill>
            </a:endParaRPr>
          </a:p>
        </p:txBody>
      </p:sp>
      <p:sp>
        <p:nvSpPr>
          <p:cNvPr id="14" name="TextBox 13"/>
          <p:cNvSpPr txBox="1"/>
          <p:nvPr/>
        </p:nvSpPr>
        <p:spPr>
          <a:xfrm>
            <a:off x="1806678" y="4144413"/>
            <a:ext cx="3185651" cy="383458"/>
          </a:xfrm>
          <a:prstGeom prst="rect">
            <a:avLst/>
          </a:prstGeom>
          <a:noFill/>
        </p:spPr>
        <p:txBody>
          <a:bodyPr wrap="square" rtlCol="0">
            <a:spAutoFit/>
          </a:bodyPr>
          <a:lstStyle/>
          <a:p>
            <a:r>
              <a:rPr lang="fr-CA" dirty="0" smtClean="0">
                <a:solidFill>
                  <a:srgbClr val="414F5C"/>
                </a:solidFill>
              </a:rPr>
              <a:t>www.royalcollege.ca</a:t>
            </a:r>
            <a:endParaRPr lang="fr-CA" dirty="0">
              <a:solidFill>
                <a:srgbClr val="414F5C"/>
              </a:solidFill>
            </a:endParaRPr>
          </a:p>
        </p:txBody>
      </p:sp>
      <p:sp>
        <p:nvSpPr>
          <p:cNvPr id="15" name="TextBox 14"/>
          <p:cNvSpPr txBox="1"/>
          <p:nvPr/>
        </p:nvSpPr>
        <p:spPr>
          <a:xfrm>
            <a:off x="1806678" y="5080885"/>
            <a:ext cx="3185651" cy="646331"/>
          </a:xfrm>
          <a:prstGeom prst="rect">
            <a:avLst/>
          </a:prstGeom>
          <a:noFill/>
        </p:spPr>
        <p:txBody>
          <a:bodyPr wrap="square" rtlCol="0">
            <a:spAutoFit/>
          </a:bodyPr>
          <a:lstStyle/>
          <a:p>
            <a:r>
              <a:rPr lang="fr-CA" dirty="0" smtClean="0">
                <a:solidFill>
                  <a:srgbClr val="414F5C"/>
                </a:solidFill>
              </a:rPr>
              <a:t>774, promenade </a:t>
            </a:r>
            <a:r>
              <a:rPr lang="fr-CA" dirty="0" err="1" smtClean="0">
                <a:solidFill>
                  <a:srgbClr val="414F5C"/>
                </a:solidFill>
              </a:rPr>
              <a:t>Echo</a:t>
            </a:r>
            <a:r>
              <a:rPr lang="fr-CA" dirty="0" smtClean="0">
                <a:solidFill>
                  <a:srgbClr val="414F5C"/>
                </a:solidFill>
              </a:rPr>
              <a:t>, Ottawa, Ontario</a:t>
            </a:r>
            <a:endParaRPr lang="fr-CA" dirty="0">
              <a:solidFill>
                <a:srgbClr val="414F5C"/>
              </a:solidFill>
            </a:endParaRPr>
          </a:p>
        </p:txBody>
      </p:sp>
    </p:spTree>
    <p:extLst>
      <p:ext uri="{BB962C8B-B14F-4D97-AF65-F5344CB8AC3E}">
        <p14:creationId xmlns:p14="http://schemas.microsoft.com/office/powerpoint/2010/main" val="1266786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674692" cy="1325563"/>
          </a:xfrm>
          <a:prstGeom prst="rect">
            <a:avLst/>
          </a:prstGeom>
        </p:spPr>
        <p:txBody>
          <a:bodyPr vert="horz" lIns="91440" tIns="45720" rIns="91440" bIns="45720" rtlCol="0" anchor="ctr">
            <a:normAutofit/>
          </a:bodyPr>
          <a:lstStyle/>
          <a:p>
            <a:r>
              <a:rPr lang="fr-CA" dirty="0" smtClean="0"/>
              <a:t>Click to </a:t>
            </a:r>
            <a:r>
              <a:rPr lang="fr-CA" dirty="0" err="1" smtClean="0"/>
              <a:t>edit</a:t>
            </a:r>
            <a:r>
              <a:rPr lang="fr-CA" dirty="0" smtClean="0"/>
              <a:t> Master </a:t>
            </a:r>
            <a:r>
              <a:rPr lang="fr-CA" dirty="0" err="1" smtClean="0"/>
              <a:t>title</a:t>
            </a:r>
            <a:r>
              <a:rPr lang="fr-CA" dirty="0" smtClean="0"/>
              <a:t> style</a:t>
            </a:r>
            <a:endParaRPr lang="fr-CA" dirty="0"/>
          </a:p>
        </p:txBody>
      </p:sp>
      <p:sp>
        <p:nvSpPr>
          <p:cNvPr id="3" name="Text Placeholder 2"/>
          <p:cNvSpPr>
            <a:spLocks noGrp="1"/>
          </p:cNvSpPr>
          <p:nvPr>
            <p:ph type="body" idx="1"/>
          </p:nvPr>
        </p:nvSpPr>
        <p:spPr>
          <a:xfrm>
            <a:off x="628650" y="1825625"/>
            <a:ext cx="7674692" cy="4165600"/>
          </a:xfrm>
          <a:prstGeom prst="rect">
            <a:avLst/>
          </a:prstGeom>
        </p:spPr>
        <p:txBody>
          <a:bodyPr vert="horz" lIns="91440" tIns="45720" rIns="91440" bIns="45720" rtlCol="0">
            <a:normAutofit/>
          </a:bodyPr>
          <a:lstStyle/>
          <a:p>
            <a:pPr lvl="0"/>
            <a:r>
              <a:rPr lang="fr-CA" dirty="0" smtClean="0"/>
              <a:t>Click to </a:t>
            </a:r>
            <a:r>
              <a:rPr lang="fr-CA" dirty="0" err="1" smtClean="0"/>
              <a:t>edit</a:t>
            </a:r>
            <a:r>
              <a:rPr lang="fr-CA" dirty="0" smtClean="0"/>
              <a:t> Master </a:t>
            </a:r>
            <a:r>
              <a:rPr lang="fr-CA" dirty="0" err="1" smtClean="0"/>
              <a:t>text</a:t>
            </a:r>
            <a:r>
              <a:rPr lang="fr-CA" dirty="0" smtClean="0"/>
              <a:t> styles</a:t>
            </a:r>
          </a:p>
          <a:p>
            <a:pPr lvl="1"/>
            <a:r>
              <a:rPr lang="fr-CA" dirty="0" smtClean="0"/>
              <a:t>Second </a:t>
            </a:r>
            <a:r>
              <a:rPr lang="fr-CA" dirty="0" err="1" smtClean="0"/>
              <a:t>level</a:t>
            </a:r>
            <a:endParaRPr lang="fr-CA" dirty="0" smtClean="0"/>
          </a:p>
          <a:p>
            <a:pPr lvl="2"/>
            <a:r>
              <a:rPr lang="fr-CA" dirty="0" err="1" smtClean="0"/>
              <a:t>Third</a:t>
            </a:r>
            <a:r>
              <a:rPr lang="fr-CA" dirty="0" smtClean="0"/>
              <a:t> </a:t>
            </a:r>
            <a:r>
              <a:rPr lang="fr-CA" dirty="0" err="1" smtClean="0"/>
              <a:t>level</a:t>
            </a:r>
            <a:endParaRPr lang="fr-CA" dirty="0" smtClean="0"/>
          </a:p>
          <a:p>
            <a:pPr lvl="3"/>
            <a:r>
              <a:rPr lang="fr-CA" dirty="0" err="1" smtClean="0"/>
              <a:t>Fourth</a:t>
            </a:r>
            <a:r>
              <a:rPr lang="fr-CA" dirty="0" smtClean="0"/>
              <a:t> </a:t>
            </a:r>
            <a:r>
              <a:rPr lang="fr-CA" dirty="0" err="1" smtClean="0"/>
              <a:t>level</a:t>
            </a:r>
            <a:endParaRPr lang="fr-CA" dirty="0" smtClean="0"/>
          </a:p>
          <a:p>
            <a:pPr lvl="4"/>
            <a:r>
              <a:rPr lang="fr-CA" dirty="0" err="1" smtClean="0"/>
              <a:t>Fifth</a:t>
            </a:r>
            <a:r>
              <a:rPr lang="fr-CA" dirty="0" smtClean="0"/>
              <a:t> </a:t>
            </a:r>
            <a:r>
              <a:rPr lang="fr-CA" dirty="0" err="1" smtClean="0"/>
              <a:t>level</a:t>
            </a:r>
            <a:endParaRPr lang="fr-CA" dirty="0"/>
          </a:p>
        </p:txBody>
      </p:sp>
      <p:sp>
        <p:nvSpPr>
          <p:cNvPr id="4" name="Date Placeholder 3"/>
          <p:cNvSpPr>
            <a:spLocks noGrp="1"/>
          </p:cNvSpPr>
          <p:nvPr>
            <p:ph type="dt" sz="half" idx="2"/>
          </p:nvPr>
        </p:nvSpPr>
        <p:spPr>
          <a:xfrm>
            <a:off x="5803489" y="6356350"/>
            <a:ext cx="2057400" cy="365125"/>
          </a:xfrm>
          <a:prstGeom prst="rect">
            <a:avLst/>
          </a:prstGeom>
        </p:spPr>
        <p:txBody>
          <a:bodyPr vert="horz" lIns="91440" tIns="45720" rIns="91440" bIns="45720" rtlCol="0" anchor="ctr"/>
          <a:lstStyle>
            <a:lvl1pPr algn="r">
              <a:defRPr sz="1000">
                <a:solidFill>
                  <a:schemeClr val="tx1">
                    <a:tint val="75000"/>
                  </a:schemeClr>
                </a:solidFill>
                <a:latin typeface="Verdana" charset="0"/>
                <a:ea typeface="Verdana" charset="0"/>
                <a:cs typeface="Verdana" charset="0"/>
              </a:defRPr>
            </a:lvl1pPr>
          </a:lstStyle>
          <a:p>
            <a:fld id="{827B3C10-F8CD-45CC-BCEE-708E60136D8D}" type="datetimeFigureOut">
              <a:rPr lang="fr-CA" smtClean="0"/>
              <a:t>2018-08-21</a:t>
            </a:fld>
            <a:endParaRPr lang="fr-CA" dirty="0"/>
          </a:p>
        </p:txBody>
      </p:sp>
      <p:sp>
        <p:nvSpPr>
          <p:cNvPr id="5" name="Footer Placeholder 4"/>
          <p:cNvSpPr>
            <a:spLocks noGrp="1"/>
          </p:cNvSpPr>
          <p:nvPr>
            <p:ph type="ftr" sz="quarter" idx="3"/>
          </p:nvPr>
        </p:nvSpPr>
        <p:spPr>
          <a:xfrm>
            <a:off x="5429250" y="5991226"/>
            <a:ext cx="3086100" cy="365125"/>
          </a:xfrm>
          <a:prstGeom prst="rect">
            <a:avLst/>
          </a:prstGeom>
        </p:spPr>
        <p:txBody>
          <a:bodyPr vert="horz" lIns="91440" tIns="45720" rIns="91440" bIns="45720" rtlCol="0" anchor="ctr"/>
          <a:lstStyle>
            <a:lvl1pPr algn="r">
              <a:defRPr sz="1000">
                <a:solidFill>
                  <a:srgbClr val="414F5C"/>
                </a:solidFill>
                <a:latin typeface="Verdana" charset="0"/>
                <a:ea typeface="Verdana" charset="0"/>
                <a:cs typeface="Verdana" charset="0"/>
              </a:defRPr>
            </a:lvl1pPr>
          </a:lstStyle>
          <a:p>
            <a:endParaRPr lang="en-CA"/>
          </a:p>
        </p:txBody>
      </p:sp>
      <p:sp>
        <p:nvSpPr>
          <p:cNvPr id="6" name="Slide Number Placeholder 5"/>
          <p:cNvSpPr>
            <a:spLocks noGrp="1"/>
          </p:cNvSpPr>
          <p:nvPr>
            <p:ph type="sldNum" sz="quarter" idx="4"/>
          </p:nvPr>
        </p:nvSpPr>
        <p:spPr>
          <a:xfrm>
            <a:off x="7860890" y="6356351"/>
            <a:ext cx="654460" cy="365125"/>
          </a:xfrm>
          <a:prstGeom prst="rect">
            <a:avLst/>
          </a:prstGeom>
        </p:spPr>
        <p:txBody>
          <a:bodyPr vert="horz" lIns="91440" tIns="45720" rIns="91440" bIns="45720" rtlCol="0" anchor="ctr"/>
          <a:lstStyle>
            <a:lvl1pPr algn="r">
              <a:defRPr sz="1000">
                <a:solidFill>
                  <a:srgbClr val="093152"/>
                </a:solidFill>
                <a:latin typeface="Verdana" charset="0"/>
                <a:ea typeface="Verdana" charset="0"/>
                <a:cs typeface="Verdana" charset="0"/>
              </a:defRPr>
            </a:lvl1pPr>
          </a:lstStyle>
          <a:p>
            <a:fld id="{75988A7E-B8A4-4B20-A331-0AC2855E2280}" type="slidenum">
              <a:rPr lang="fr-CA" smtClean="0"/>
              <a:t>‹#›</a:t>
            </a:fld>
            <a:endParaRPr lang="fr-CA" dirty="0"/>
          </a:p>
        </p:txBody>
      </p:sp>
    </p:spTree>
    <p:extLst>
      <p:ext uri="{BB962C8B-B14F-4D97-AF65-F5344CB8AC3E}">
        <p14:creationId xmlns:p14="http://schemas.microsoft.com/office/powerpoint/2010/main" val="6682528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000" b="1" kern="1200">
          <a:solidFill>
            <a:srgbClr val="093152"/>
          </a:solidFill>
          <a:latin typeface="Verdana" charset="0"/>
          <a:ea typeface="Verdana" charset="0"/>
          <a:cs typeface="Verdana" charset="0"/>
        </a:defRPr>
      </a:lvl1pPr>
    </p:titleStyle>
    <p:body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3.xml"/><Relationship Id="rId11" Type="http://schemas.openxmlformats.org/officeDocument/2006/relationships/image" Target="../media/image15.png"/><Relationship Id="rId5" Type="http://schemas.openxmlformats.org/officeDocument/2006/relationships/tags" Target="../tags/tag5.xml"/><Relationship Id="rId10" Type="http://schemas.openxmlformats.org/officeDocument/2006/relationships/image" Target="../media/image14.jpg"/><Relationship Id="rId4" Type="http://schemas.openxmlformats.org/officeDocument/2006/relationships/tags" Target="../tags/tag4.xml"/><Relationship Id="rId9" Type="http://schemas.openxmlformats.org/officeDocument/2006/relationships/image" Target="../media/image13.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46.xml"/><Relationship Id="rId7" Type="http://schemas.openxmlformats.org/officeDocument/2006/relationships/tags" Target="../tags/tag50.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10" Type="http://schemas.openxmlformats.org/officeDocument/2006/relationships/image" Target="../media/image21.jpeg"/><Relationship Id="rId4" Type="http://schemas.openxmlformats.org/officeDocument/2006/relationships/tags" Target="../tags/tag47.xml"/><Relationship Id="rId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53.xml"/><Relationship Id="rId7" Type="http://schemas.openxmlformats.org/officeDocument/2006/relationships/tags" Target="../tags/tag57.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tags" Target="../tags/tag56.xml"/><Relationship Id="rId5" Type="http://schemas.openxmlformats.org/officeDocument/2006/relationships/tags" Target="../tags/tag55.xml"/><Relationship Id="rId10" Type="http://schemas.openxmlformats.org/officeDocument/2006/relationships/image" Target="../media/image22.jpeg"/><Relationship Id="rId4" Type="http://schemas.openxmlformats.org/officeDocument/2006/relationships/tags" Target="../tags/tag54.xml"/><Relationship Id="rId9"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60.xml"/><Relationship Id="rId7" Type="http://schemas.openxmlformats.org/officeDocument/2006/relationships/tags" Target="../tags/tag64.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5" Type="http://schemas.openxmlformats.org/officeDocument/2006/relationships/tags" Target="../tags/tag62.xml"/><Relationship Id="rId10" Type="http://schemas.openxmlformats.org/officeDocument/2006/relationships/image" Target="../media/image23.jpeg"/><Relationship Id="rId4" Type="http://schemas.openxmlformats.org/officeDocument/2006/relationships/tags" Target="../tags/tag61.xml"/><Relationship Id="rId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tags" Target="../tags/tag67.xml"/><Relationship Id="rId7" Type="http://schemas.openxmlformats.org/officeDocument/2006/relationships/image" Target="../media/image24.jpe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notesSlide" Target="../notesSlides/notesSlide13.xml"/><Relationship Id="rId5" Type="http://schemas.openxmlformats.org/officeDocument/2006/relationships/slideLayout" Target="../slideLayouts/slideLayout12.xml"/><Relationship Id="rId4" Type="http://schemas.openxmlformats.org/officeDocument/2006/relationships/tags" Target="../tags/tag68.xml"/></Relationships>
</file>

<file path=ppt/slides/_rels/slide14.xml.rels><?xml version="1.0" encoding="UTF-8" standalone="yes"?>
<Relationships xmlns="http://schemas.openxmlformats.org/package/2006/relationships"><Relationship Id="rId8" Type="http://schemas.openxmlformats.org/officeDocument/2006/relationships/tags" Target="../tags/tag76.xml"/><Relationship Id="rId3" Type="http://schemas.openxmlformats.org/officeDocument/2006/relationships/tags" Target="../tags/tag71.xml"/><Relationship Id="rId7" Type="http://schemas.openxmlformats.org/officeDocument/2006/relationships/tags" Target="../tags/tag75.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image" Target="../media/image25.jpeg"/><Relationship Id="rId5" Type="http://schemas.openxmlformats.org/officeDocument/2006/relationships/tags" Target="../tags/tag73.xml"/><Relationship Id="rId10" Type="http://schemas.openxmlformats.org/officeDocument/2006/relationships/notesSlide" Target="../notesSlides/notesSlide14.xml"/><Relationship Id="rId4" Type="http://schemas.openxmlformats.org/officeDocument/2006/relationships/tags" Target="../tags/tag72.xml"/><Relationship Id="rId9"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image" Target="../media/image26.jpe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notesSlide" Target="../notesSlides/notesSlide15.xml"/><Relationship Id="rId5" Type="http://schemas.openxmlformats.org/officeDocument/2006/relationships/tags" Target="../tags/tag81.xml"/><Relationship Id="rId10" Type="http://schemas.openxmlformats.org/officeDocument/2006/relationships/slideLayout" Target="../slideLayouts/slideLayout12.xml"/><Relationship Id="rId4" Type="http://schemas.openxmlformats.org/officeDocument/2006/relationships/tags" Target="../tags/tag80.xml"/><Relationship Id="rId9" Type="http://schemas.openxmlformats.org/officeDocument/2006/relationships/tags" Target="../tags/tag85.xml"/></Relationships>
</file>

<file path=ppt/slides/_rels/slide16.xml.rels><?xml version="1.0" encoding="UTF-8" standalone="yes"?>
<Relationships xmlns="http://schemas.openxmlformats.org/package/2006/relationships"><Relationship Id="rId3" Type="http://schemas.openxmlformats.org/officeDocument/2006/relationships/tags" Target="../tags/tag88.xml"/><Relationship Id="rId7" Type="http://schemas.openxmlformats.org/officeDocument/2006/relationships/image" Target="../media/image27.jpe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notesSlide" Target="../notesSlides/notesSlide16.xml"/><Relationship Id="rId5" Type="http://schemas.openxmlformats.org/officeDocument/2006/relationships/slideLayout" Target="../slideLayouts/slideLayout12.xml"/><Relationship Id="rId4" Type="http://schemas.openxmlformats.org/officeDocument/2006/relationships/tags" Target="../tags/tag89.xml"/></Relationships>
</file>

<file path=ppt/slides/_rels/slide17.xml.rels><?xml version="1.0" encoding="UTF-8" standalone="yes"?>
<Relationships xmlns="http://schemas.openxmlformats.org/package/2006/relationships"><Relationship Id="rId3" Type="http://schemas.openxmlformats.org/officeDocument/2006/relationships/tags" Target="../tags/tag92.xml"/><Relationship Id="rId7" Type="http://schemas.openxmlformats.org/officeDocument/2006/relationships/image" Target="../media/image28.jpe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notesSlide" Target="../notesSlides/notesSlide17.xml"/><Relationship Id="rId5" Type="http://schemas.openxmlformats.org/officeDocument/2006/relationships/slideLayout" Target="../slideLayouts/slideLayout12.xml"/><Relationship Id="rId4" Type="http://schemas.openxmlformats.org/officeDocument/2006/relationships/tags" Target="../tags/tag93.xml"/></Relationships>
</file>

<file path=ppt/slides/_rels/slide18.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notesSlide" Target="../notesSlides/notesSlide18.xml"/><Relationship Id="rId5" Type="http://schemas.openxmlformats.org/officeDocument/2006/relationships/slideLayout" Target="../slideLayouts/slideLayout12.xml"/><Relationship Id="rId4" Type="http://schemas.openxmlformats.org/officeDocument/2006/relationships/tags" Target="../tags/tag97.xml"/></Relationships>
</file>

<file path=ppt/slides/_rels/slide19.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notesSlide" Target="../notesSlides/notesSlide19.xml"/><Relationship Id="rId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royalcollege.ca/gestiondesressources"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tags" Target="../tags/tag103.xml"/><Relationship Id="rId7" Type="http://schemas.openxmlformats.org/officeDocument/2006/relationships/notesSlide" Target="../notesSlides/notesSlide20.xml"/><Relationship Id="rId12" Type="http://schemas.microsoft.com/office/2007/relationships/diagramDrawing" Target="../diagrams/drawing1.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Layout" Target="../slideLayouts/slideLayout8.xml"/><Relationship Id="rId11" Type="http://schemas.openxmlformats.org/officeDocument/2006/relationships/diagramColors" Target="../diagrams/colors1.xml"/><Relationship Id="rId5" Type="http://schemas.openxmlformats.org/officeDocument/2006/relationships/tags" Target="../tags/tag105.xml"/><Relationship Id="rId10" Type="http://schemas.openxmlformats.org/officeDocument/2006/relationships/diagramQuickStyle" Target="../diagrams/quickStyle1.xml"/><Relationship Id="rId4" Type="http://schemas.openxmlformats.org/officeDocument/2006/relationships/tags" Target="../tags/tag104.xml"/><Relationship Id="rId9"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tags" Target="../tags/tag108.xml"/><Relationship Id="rId7" Type="http://schemas.openxmlformats.org/officeDocument/2006/relationships/notesSlide" Target="../notesSlides/notesSlide21.xml"/><Relationship Id="rId12" Type="http://schemas.microsoft.com/office/2007/relationships/diagramDrawing" Target="../diagrams/drawing2.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slideLayout" Target="../slideLayouts/slideLayout4.xml"/><Relationship Id="rId11" Type="http://schemas.openxmlformats.org/officeDocument/2006/relationships/diagramColors" Target="../diagrams/colors2.xml"/><Relationship Id="rId5" Type="http://schemas.openxmlformats.org/officeDocument/2006/relationships/tags" Target="../tags/tag110.xml"/><Relationship Id="rId10" Type="http://schemas.openxmlformats.org/officeDocument/2006/relationships/diagramQuickStyle" Target="../diagrams/quickStyle2.xml"/><Relationship Id="rId4" Type="http://schemas.openxmlformats.org/officeDocument/2006/relationships/tags" Target="../tags/tag109.xml"/><Relationship Id="rId9"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12.xml"/><Relationship Id="rId1" Type="http://schemas.openxmlformats.org/officeDocument/2006/relationships/tags" Target="../tags/tag111.xml"/><Relationship Id="rId5" Type="http://schemas.openxmlformats.org/officeDocument/2006/relationships/image" Target="../media/image29.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image" Target="../media/image3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115.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notesSlide" Target="../notesSlides/notesSlide27.xml"/><Relationship Id="rId4"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tags" Target="../tags/tag121.xml"/><Relationship Id="rId7" Type="http://schemas.openxmlformats.org/officeDocument/2006/relationships/notesSlide" Target="../notesSlides/notesSlide28.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slideLayout" Target="../slideLayouts/slideLayout4.xml"/><Relationship Id="rId5" Type="http://schemas.openxmlformats.org/officeDocument/2006/relationships/tags" Target="../tags/tag123.xml"/><Relationship Id="rId4" Type="http://schemas.openxmlformats.org/officeDocument/2006/relationships/tags" Target="../tags/tag122.xml"/></Relationships>
</file>

<file path=ppt/slides/_rels/slide29.xml.rels><?xml version="1.0" encoding="UTF-8" standalone="yes"?>
<Relationships xmlns="http://schemas.openxmlformats.org/package/2006/relationships"><Relationship Id="rId8" Type="http://schemas.openxmlformats.org/officeDocument/2006/relationships/tags" Target="../tags/tag131.xml"/><Relationship Id="rId3" Type="http://schemas.openxmlformats.org/officeDocument/2006/relationships/tags" Target="../tags/tag126.xml"/><Relationship Id="rId7" Type="http://schemas.openxmlformats.org/officeDocument/2006/relationships/tags" Target="../tags/tag130.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11" Type="http://schemas.openxmlformats.org/officeDocument/2006/relationships/image" Target="../media/image32.tiff"/><Relationship Id="rId5" Type="http://schemas.openxmlformats.org/officeDocument/2006/relationships/tags" Target="../tags/tag128.xml"/><Relationship Id="rId10" Type="http://schemas.openxmlformats.org/officeDocument/2006/relationships/notesSlide" Target="../notesSlides/notesSlide29.xml"/><Relationship Id="rId4" Type="http://schemas.openxmlformats.org/officeDocument/2006/relationships/tags" Target="../tags/tag127.xml"/><Relationship Id="rId9"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tags" Target="../tags/tag8.xml"/><Relationship Id="rId7" Type="http://schemas.openxmlformats.org/officeDocument/2006/relationships/image" Target="../media/image12.jp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3.xml"/><Relationship Id="rId5" Type="http://schemas.openxmlformats.org/officeDocument/2006/relationships/slideLayout" Target="../slideLayouts/slideLayout4.xml"/><Relationship Id="rId4" Type="http://schemas.openxmlformats.org/officeDocument/2006/relationships/tags" Target="../tags/tag9.xml"/><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tags" Target="../tags/tag134.xml"/><Relationship Id="rId7" Type="http://schemas.openxmlformats.org/officeDocument/2006/relationships/tags" Target="../tags/tag138.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tags" Target="../tags/tag137.xml"/><Relationship Id="rId11" Type="http://schemas.openxmlformats.org/officeDocument/2006/relationships/image" Target="../media/image34.png"/><Relationship Id="rId5" Type="http://schemas.openxmlformats.org/officeDocument/2006/relationships/tags" Target="../tags/tag136.xml"/><Relationship Id="rId10" Type="http://schemas.openxmlformats.org/officeDocument/2006/relationships/image" Target="../media/image33.jpeg"/><Relationship Id="rId4" Type="http://schemas.openxmlformats.org/officeDocument/2006/relationships/tags" Target="../tags/tag135.xml"/><Relationship Id="rId9"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tags" Target="../tags/tag141.xml"/><Relationship Id="rId7" Type="http://schemas.openxmlformats.org/officeDocument/2006/relationships/notesSlide" Target="../notesSlides/notesSlide31.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slideLayout" Target="../slideLayouts/slideLayout12.xml"/><Relationship Id="rId5" Type="http://schemas.openxmlformats.org/officeDocument/2006/relationships/tags" Target="../tags/tag143.xml"/><Relationship Id="rId4" Type="http://schemas.openxmlformats.org/officeDocument/2006/relationships/tags" Target="../tags/tag142.xml"/></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146.xml"/><Relationship Id="rId7" Type="http://schemas.openxmlformats.org/officeDocument/2006/relationships/slideLayout" Target="../slideLayouts/slideLayout4.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tags" Target="../tags/tag149.xml"/><Relationship Id="rId5" Type="http://schemas.openxmlformats.org/officeDocument/2006/relationships/tags" Target="../tags/tag148.xml"/><Relationship Id="rId10" Type="http://schemas.openxmlformats.org/officeDocument/2006/relationships/image" Target="../media/image34.png"/><Relationship Id="rId4" Type="http://schemas.openxmlformats.org/officeDocument/2006/relationships/tags" Target="../tags/tag147.xml"/><Relationship Id="rId9" Type="http://schemas.openxmlformats.org/officeDocument/2006/relationships/image" Target="../media/image35.jpeg"/></Relationships>
</file>

<file path=ppt/slides/_rels/slide33.xml.rels><?xml version="1.0" encoding="UTF-8" standalone="yes"?>
<Relationships xmlns="http://schemas.openxmlformats.org/package/2006/relationships"><Relationship Id="rId8" Type="http://schemas.openxmlformats.org/officeDocument/2006/relationships/tags" Target="../tags/tag157.xml"/><Relationship Id="rId3" Type="http://schemas.openxmlformats.org/officeDocument/2006/relationships/tags" Target="../tags/tag152.xml"/><Relationship Id="rId7" Type="http://schemas.openxmlformats.org/officeDocument/2006/relationships/tags" Target="../tags/tag156.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image" Target="../media/image36.jpeg"/><Relationship Id="rId5" Type="http://schemas.openxmlformats.org/officeDocument/2006/relationships/tags" Target="../tags/tag154.xml"/><Relationship Id="rId10" Type="http://schemas.openxmlformats.org/officeDocument/2006/relationships/notesSlide" Target="../notesSlides/notesSlide33.xml"/><Relationship Id="rId4" Type="http://schemas.openxmlformats.org/officeDocument/2006/relationships/tags" Target="../tags/tag153.xml"/><Relationship Id="rId9"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160.xml"/><Relationship Id="rId7" Type="http://schemas.openxmlformats.org/officeDocument/2006/relationships/slideLayout" Target="../slideLayouts/slideLayout4.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tags" Target="../tags/tag163.xml"/><Relationship Id="rId5" Type="http://schemas.openxmlformats.org/officeDocument/2006/relationships/tags" Target="../tags/tag162.xml"/><Relationship Id="rId10" Type="http://schemas.openxmlformats.org/officeDocument/2006/relationships/image" Target="../media/image34.png"/><Relationship Id="rId4" Type="http://schemas.openxmlformats.org/officeDocument/2006/relationships/tags" Target="../tags/tag161.xml"/><Relationship Id="rId9" Type="http://schemas.openxmlformats.org/officeDocument/2006/relationships/image" Target="../media/image37.jpeg"/></Relationships>
</file>

<file path=ppt/slides/_rels/slide35.xml.rels><?xml version="1.0" encoding="UTF-8" standalone="yes"?>
<Relationships xmlns="http://schemas.openxmlformats.org/package/2006/relationships"><Relationship Id="rId8" Type="http://schemas.openxmlformats.org/officeDocument/2006/relationships/tags" Target="../tags/tag171.xml"/><Relationship Id="rId3" Type="http://schemas.openxmlformats.org/officeDocument/2006/relationships/tags" Target="../tags/tag166.xml"/><Relationship Id="rId7" Type="http://schemas.openxmlformats.org/officeDocument/2006/relationships/tags" Target="../tags/tag170.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tags" Target="../tags/tag169.xml"/><Relationship Id="rId11" Type="http://schemas.openxmlformats.org/officeDocument/2006/relationships/image" Target="../media/image38.jpeg"/><Relationship Id="rId5" Type="http://schemas.openxmlformats.org/officeDocument/2006/relationships/tags" Target="../tags/tag168.xml"/><Relationship Id="rId10" Type="http://schemas.openxmlformats.org/officeDocument/2006/relationships/notesSlide" Target="../notesSlides/notesSlide35.xml"/><Relationship Id="rId4" Type="http://schemas.openxmlformats.org/officeDocument/2006/relationships/tags" Target="../tags/tag167.xml"/><Relationship Id="rId9"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174.xml"/><Relationship Id="rId7" Type="http://schemas.openxmlformats.org/officeDocument/2006/relationships/slideLayout" Target="../slideLayouts/slideLayout4.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tags" Target="../tags/tag177.xml"/><Relationship Id="rId5" Type="http://schemas.openxmlformats.org/officeDocument/2006/relationships/tags" Target="../tags/tag176.xml"/><Relationship Id="rId10" Type="http://schemas.openxmlformats.org/officeDocument/2006/relationships/image" Target="../media/image39.jpeg"/><Relationship Id="rId4" Type="http://schemas.openxmlformats.org/officeDocument/2006/relationships/tags" Target="../tags/tag175.xml"/><Relationship Id="rId9" Type="http://schemas.openxmlformats.org/officeDocument/2006/relationships/image" Target="../media/image34.png"/></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180.xml"/><Relationship Id="rId7" Type="http://schemas.openxmlformats.org/officeDocument/2006/relationships/slideLayout" Target="../slideLayouts/slideLayout12.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9" Type="http://schemas.openxmlformats.org/officeDocument/2006/relationships/image" Target="../media/image40.jpeg"/></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10" Type="http://schemas.openxmlformats.org/officeDocument/2006/relationships/image" Target="../media/image41.jpeg"/><Relationship Id="rId4" Type="http://schemas.openxmlformats.org/officeDocument/2006/relationships/tags" Target="../tags/tag187.xml"/><Relationship Id="rId9"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 Id="rId5" Type="http://schemas.openxmlformats.org/officeDocument/2006/relationships/notesSlide" Target="../notesSlides/notesSlide39.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tags" Target="../tags/tag17.xml"/><Relationship Id="rId3" Type="http://schemas.openxmlformats.org/officeDocument/2006/relationships/tags" Target="../tags/tag12.xml"/><Relationship Id="rId7" Type="http://schemas.openxmlformats.org/officeDocument/2006/relationships/tags" Target="../tags/tag16.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image" Target="../media/image17.tiff"/><Relationship Id="rId5" Type="http://schemas.openxmlformats.org/officeDocument/2006/relationships/tags" Target="../tags/tag14.xml"/><Relationship Id="rId10" Type="http://schemas.openxmlformats.org/officeDocument/2006/relationships/notesSlide" Target="../notesSlides/notesSlide4.xml"/><Relationship Id="rId4" Type="http://schemas.openxmlformats.org/officeDocument/2006/relationships/tags" Target="../tags/tag13.xml"/><Relationship Id="rId9"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4.xml"/><Relationship Id="rId1" Type="http://schemas.openxmlformats.org/officeDocument/2006/relationships/tags" Target="../tags/tag193.xml"/></Relationships>
</file>

<file path=ppt/slides/_rels/slide41.xml.rels><?xml version="1.0" encoding="UTF-8" standalone="yes"?>
<Relationships xmlns="http://schemas.openxmlformats.org/package/2006/relationships"><Relationship Id="rId8" Type="http://schemas.openxmlformats.org/officeDocument/2006/relationships/tags" Target="../tags/tag201.xml"/><Relationship Id="rId3" Type="http://schemas.openxmlformats.org/officeDocument/2006/relationships/tags" Target="../tags/tag196.xml"/><Relationship Id="rId7" Type="http://schemas.openxmlformats.org/officeDocument/2006/relationships/tags" Target="../tags/tag200.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tags" Target="../tags/tag199.xml"/><Relationship Id="rId11" Type="http://schemas.openxmlformats.org/officeDocument/2006/relationships/image" Target="../media/image42.jpeg"/><Relationship Id="rId5" Type="http://schemas.openxmlformats.org/officeDocument/2006/relationships/tags" Target="../tags/tag198.xml"/><Relationship Id="rId10" Type="http://schemas.openxmlformats.org/officeDocument/2006/relationships/notesSlide" Target="../notesSlides/notesSlide41.xml"/><Relationship Id="rId4" Type="http://schemas.openxmlformats.org/officeDocument/2006/relationships/tags" Target="../tags/tag197.xml"/><Relationship Id="rId9"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4.xml"/><Relationship Id="rId1" Type="http://schemas.openxmlformats.org/officeDocument/2006/relationships/tags" Target="../tags/tag202.xml"/></Relationships>
</file>

<file path=ppt/slides/_rels/slide43.xml.rels><?xml version="1.0" encoding="UTF-8" standalone="yes"?>
<Relationships xmlns="http://schemas.openxmlformats.org/package/2006/relationships"><Relationship Id="rId8" Type="http://schemas.openxmlformats.org/officeDocument/2006/relationships/tags" Target="../tags/tag210.xml"/><Relationship Id="rId3" Type="http://schemas.openxmlformats.org/officeDocument/2006/relationships/tags" Target="../tags/tag205.xml"/><Relationship Id="rId7" Type="http://schemas.openxmlformats.org/officeDocument/2006/relationships/tags" Target="../tags/tag209.xml"/><Relationship Id="rId2" Type="http://schemas.openxmlformats.org/officeDocument/2006/relationships/tags" Target="../tags/tag204.xml"/><Relationship Id="rId1" Type="http://schemas.openxmlformats.org/officeDocument/2006/relationships/tags" Target="../tags/tag203.xml"/><Relationship Id="rId6" Type="http://schemas.openxmlformats.org/officeDocument/2006/relationships/tags" Target="../tags/tag208.xml"/><Relationship Id="rId11" Type="http://schemas.openxmlformats.org/officeDocument/2006/relationships/image" Target="../media/image43.jpeg"/><Relationship Id="rId5" Type="http://schemas.openxmlformats.org/officeDocument/2006/relationships/tags" Target="../tags/tag207.xml"/><Relationship Id="rId10" Type="http://schemas.openxmlformats.org/officeDocument/2006/relationships/notesSlide" Target="../notesSlides/notesSlide43.xml"/><Relationship Id="rId4" Type="http://schemas.openxmlformats.org/officeDocument/2006/relationships/tags" Target="../tags/tag206.xml"/><Relationship Id="rId9"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4.xml"/><Relationship Id="rId7" Type="http://schemas.openxmlformats.org/officeDocument/2006/relationships/diagramQuickStyle" Target="../diagrams/quickStyle3.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notesSlide" Target="../notesSlides/notesSlide44.xml"/><Relationship Id="rId9" Type="http://schemas.microsoft.com/office/2007/relationships/diagramDrawing" Target="../diagrams/drawing3.xml"/></Relationships>
</file>

<file path=ppt/slides/_rels/slide45.xml.rels><?xml version="1.0" encoding="UTF-8" standalone="yes"?>
<Relationships xmlns="http://schemas.openxmlformats.org/package/2006/relationships"><Relationship Id="rId8" Type="http://schemas.openxmlformats.org/officeDocument/2006/relationships/tags" Target="../tags/tag220.xml"/><Relationship Id="rId3" Type="http://schemas.openxmlformats.org/officeDocument/2006/relationships/tags" Target="../tags/tag215.xml"/><Relationship Id="rId7" Type="http://schemas.openxmlformats.org/officeDocument/2006/relationships/tags" Target="../tags/tag219.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tags" Target="../tags/tag218.xml"/><Relationship Id="rId11" Type="http://schemas.openxmlformats.org/officeDocument/2006/relationships/notesSlide" Target="../notesSlides/notesSlide45.xml"/><Relationship Id="rId5" Type="http://schemas.openxmlformats.org/officeDocument/2006/relationships/tags" Target="../tags/tag217.xml"/><Relationship Id="rId10" Type="http://schemas.openxmlformats.org/officeDocument/2006/relationships/slideLayout" Target="../slideLayouts/slideLayout8.xml"/><Relationship Id="rId4" Type="http://schemas.openxmlformats.org/officeDocument/2006/relationships/tags" Target="../tags/tag216.xml"/><Relationship Id="rId9" Type="http://schemas.openxmlformats.org/officeDocument/2006/relationships/tags" Target="../tags/tag221.xml"/></Relationships>
</file>

<file path=ppt/slides/_rels/slide46.xml.rels><?xml version="1.0" encoding="UTF-8" standalone="yes"?>
<Relationships xmlns="http://schemas.openxmlformats.org/package/2006/relationships"><Relationship Id="rId8" Type="http://schemas.openxmlformats.org/officeDocument/2006/relationships/tags" Target="../tags/tag229.xml"/><Relationship Id="rId3" Type="http://schemas.openxmlformats.org/officeDocument/2006/relationships/tags" Target="../tags/tag224.xml"/><Relationship Id="rId7" Type="http://schemas.openxmlformats.org/officeDocument/2006/relationships/tags" Target="../tags/tag228.xml"/><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tags" Target="../tags/tag227.xml"/><Relationship Id="rId11" Type="http://schemas.openxmlformats.org/officeDocument/2006/relationships/image" Target="../media/image44.tiff"/><Relationship Id="rId5" Type="http://schemas.openxmlformats.org/officeDocument/2006/relationships/tags" Target="../tags/tag226.xml"/><Relationship Id="rId10" Type="http://schemas.openxmlformats.org/officeDocument/2006/relationships/notesSlide" Target="../notesSlides/notesSlide46.xml"/><Relationship Id="rId4" Type="http://schemas.openxmlformats.org/officeDocument/2006/relationships/tags" Target="../tags/tag225.xml"/><Relationship Id="rId9"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tags" Target="../tags/tag232.xml"/><Relationship Id="rId7" Type="http://schemas.openxmlformats.org/officeDocument/2006/relationships/diagramData" Target="../diagrams/data4.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notesSlide" Target="../notesSlides/notesSlide47.xml"/><Relationship Id="rId11" Type="http://schemas.microsoft.com/office/2007/relationships/diagramDrawing" Target="../diagrams/drawing4.xml"/><Relationship Id="rId5" Type="http://schemas.openxmlformats.org/officeDocument/2006/relationships/slideLayout" Target="../slideLayouts/slideLayout8.xml"/><Relationship Id="rId10" Type="http://schemas.openxmlformats.org/officeDocument/2006/relationships/diagramColors" Target="../diagrams/colors4.xml"/><Relationship Id="rId4" Type="http://schemas.openxmlformats.org/officeDocument/2006/relationships/tags" Target="../tags/tag233.xml"/><Relationship Id="rId9" Type="http://schemas.openxmlformats.org/officeDocument/2006/relationships/diagramQuickStyle" Target="../diagrams/quickStyle4.xml"/></Relationships>
</file>

<file path=ppt/slides/_rels/slide48.xml.rels><?xml version="1.0" encoding="UTF-8" standalone="yes"?>
<Relationships xmlns="http://schemas.openxmlformats.org/package/2006/relationships"><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tags" Target="../tags/tag234.xml"/><Relationship Id="rId5" Type="http://schemas.openxmlformats.org/officeDocument/2006/relationships/notesSlide" Target="../notesSlides/notesSlide48.xml"/><Relationship Id="rId4"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tags" Target="../tags/tag239.xml"/><Relationship Id="rId2" Type="http://schemas.openxmlformats.org/officeDocument/2006/relationships/tags" Target="../tags/tag238.xml"/><Relationship Id="rId1" Type="http://schemas.openxmlformats.org/officeDocument/2006/relationships/tags" Target="../tags/tag237.xml"/><Relationship Id="rId5" Type="http://schemas.openxmlformats.org/officeDocument/2006/relationships/notesSlide" Target="../notesSlides/notesSlide49.xml"/><Relationship Id="rId4"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notesSlide" Target="../notesSlides/notesSlide5.xml"/><Relationship Id="rId5" Type="http://schemas.openxmlformats.org/officeDocument/2006/relationships/slideLayout" Target="../slideLayouts/slideLayout12.xml"/><Relationship Id="rId4" Type="http://schemas.openxmlformats.org/officeDocument/2006/relationships/tags" Target="../tags/tag21.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50.xml"/><Relationship Id="rId3" Type="http://schemas.openxmlformats.org/officeDocument/2006/relationships/tags" Target="../tags/tag242.xml"/><Relationship Id="rId7" Type="http://schemas.openxmlformats.org/officeDocument/2006/relationships/slideLayout" Target="../slideLayouts/slideLayout8.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5" Type="http://schemas.openxmlformats.org/officeDocument/2006/relationships/tags" Target="../tags/tag244.xml"/><Relationship Id="rId4" Type="http://schemas.openxmlformats.org/officeDocument/2006/relationships/tags" Target="../tags/tag243.xml"/></Relationships>
</file>

<file path=ppt/slides/_rels/slide51.xml.rels><?xml version="1.0" encoding="UTF-8" standalone="yes"?>
<Relationships xmlns="http://schemas.openxmlformats.org/package/2006/relationships"><Relationship Id="rId3" Type="http://schemas.openxmlformats.org/officeDocument/2006/relationships/tags" Target="../tags/tag248.xml"/><Relationship Id="rId7" Type="http://schemas.openxmlformats.org/officeDocument/2006/relationships/image" Target="../media/image15.png"/><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image" Target="../media/image45.jpg"/><Relationship Id="rId5" Type="http://schemas.openxmlformats.org/officeDocument/2006/relationships/notesSlide" Target="../notesSlides/notesSlide51.xml"/><Relationship Id="rId4"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tags" Target="../tags/tag251.xml"/><Relationship Id="rId7" Type="http://schemas.openxmlformats.org/officeDocument/2006/relationships/notesSlide" Target="../notesSlides/notesSlide52.xml"/><Relationship Id="rId12" Type="http://schemas.microsoft.com/office/2007/relationships/diagramDrawing" Target="../diagrams/drawing5.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slideLayout" Target="../slideLayouts/slideLayout5.xml"/><Relationship Id="rId11" Type="http://schemas.openxmlformats.org/officeDocument/2006/relationships/diagramColors" Target="../diagrams/colors5.xml"/><Relationship Id="rId5" Type="http://schemas.openxmlformats.org/officeDocument/2006/relationships/tags" Target="../tags/tag253.xml"/><Relationship Id="rId10" Type="http://schemas.openxmlformats.org/officeDocument/2006/relationships/diagramQuickStyle" Target="../diagrams/quickStyle5.xml"/><Relationship Id="rId4" Type="http://schemas.openxmlformats.org/officeDocument/2006/relationships/tags" Target="../tags/tag252.xml"/><Relationship Id="rId9" Type="http://schemas.openxmlformats.org/officeDocument/2006/relationships/diagramLayout" Target="../diagrams/layout5.xml"/></Relationships>
</file>

<file path=ppt/slides/_rels/slide5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4.xml"/><Relationship Id="rId7" Type="http://schemas.openxmlformats.org/officeDocument/2006/relationships/diagramQuickStyle" Target="../diagrams/quickStyle6.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notesSlide" Target="../notesSlides/notesSlide53.xml"/><Relationship Id="rId9" Type="http://schemas.microsoft.com/office/2007/relationships/diagramDrawing" Target="../diagrams/drawing6.xml"/></Relationships>
</file>

<file path=ppt/slides/_rels/slide54.xml.rels><?xml version="1.0" encoding="UTF-8" standalone="yes"?>
<Relationships xmlns="http://schemas.openxmlformats.org/package/2006/relationships"><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notesSlide" Target="../notesSlides/notesSlide54.xml"/><Relationship Id="rId5" Type="http://schemas.openxmlformats.org/officeDocument/2006/relationships/slideLayout" Target="../slideLayouts/slideLayout8.xml"/><Relationship Id="rId4" Type="http://schemas.openxmlformats.org/officeDocument/2006/relationships/tags" Target="../tags/tag259.xml"/></Relationships>
</file>

<file path=ppt/slides/_rels/slide55.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slideLayout" Target="../slideLayouts/slideLayout12.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tags" Target="../tags/tag271.xml"/><Relationship Id="rId2" Type="http://schemas.openxmlformats.org/officeDocument/2006/relationships/tags" Target="../tags/tag261.xml"/><Relationship Id="rId16" Type="http://schemas.openxmlformats.org/officeDocument/2006/relationships/image" Target="../media/image15.png"/><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tags" Target="../tags/tag270.xml"/><Relationship Id="rId5" Type="http://schemas.openxmlformats.org/officeDocument/2006/relationships/tags" Target="../tags/tag264.xml"/><Relationship Id="rId15" Type="http://schemas.openxmlformats.org/officeDocument/2006/relationships/image" Target="../media/image46.jpeg"/><Relationship Id="rId10" Type="http://schemas.openxmlformats.org/officeDocument/2006/relationships/tags" Target="../tags/tag269.xml"/><Relationship Id="rId4" Type="http://schemas.openxmlformats.org/officeDocument/2006/relationships/tags" Target="../tags/tag263.xml"/><Relationship Id="rId9" Type="http://schemas.openxmlformats.org/officeDocument/2006/relationships/tags" Target="../tags/tag268.xml"/><Relationship Id="rId1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8" Type="http://schemas.openxmlformats.org/officeDocument/2006/relationships/tags" Target="../tags/tag279.xml"/><Relationship Id="rId13" Type="http://schemas.openxmlformats.org/officeDocument/2006/relationships/notesSlide" Target="../notesSlides/notesSlide56.xml"/><Relationship Id="rId3" Type="http://schemas.openxmlformats.org/officeDocument/2006/relationships/tags" Target="../tags/tag274.xml"/><Relationship Id="rId7" Type="http://schemas.openxmlformats.org/officeDocument/2006/relationships/tags" Target="../tags/tag278.xml"/><Relationship Id="rId12" Type="http://schemas.openxmlformats.org/officeDocument/2006/relationships/slideLayout" Target="../slideLayouts/slideLayout7.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tags" Target="../tags/tag277.xml"/><Relationship Id="rId11" Type="http://schemas.openxmlformats.org/officeDocument/2006/relationships/tags" Target="../tags/tag282.xml"/><Relationship Id="rId5" Type="http://schemas.openxmlformats.org/officeDocument/2006/relationships/tags" Target="../tags/tag276.xml"/><Relationship Id="rId15" Type="http://schemas.openxmlformats.org/officeDocument/2006/relationships/image" Target="../media/image15.png"/><Relationship Id="rId10" Type="http://schemas.openxmlformats.org/officeDocument/2006/relationships/tags" Target="../tags/tag281.xml"/><Relationship Id="rId4" Type="http://schemas.openxmlformats.org/officeDocument/2006/relationships/tags" Target="../tags/tag275.xml"/><Relationship Id="rId9" Type="http://schemas.openxmlformats.org/officeDocument/2006/relationships/tags" Target="../tags/tag280.xml"/><Relationship Id="rId14" Type="http://schemas.openxmlformats.org/officeDocument/2006/relationships/image" Target="../media/image45.jpg"/></Relationships>
</file>

<file path=ppt/slides/_rels/slide57.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tags" Target="../tags/tag285.xml"/><Relationship Id="rId7" Type="http://schemas.openxmlformats.org/officeDocument/2006/relationships/diagramLayout" Target="../diagrams/layout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diagramData" Target="../diagrams/data7.xml"/><Relationship Id="rId5" Type="http://schemas.openxmlformats.org/officeDocument/2006/relationships/notesSlide" Target="../notesSlides/notesSlide57.xml"/><Relationship Id="rId10" Type="http://schemas.microsoft.com/office/2007/relationships/diagramDrawing" Target="../diagrams/drawing7.xml"/><Relationship Id="rId4" Type="http://schemas.openxmlformats.org/officeDocument/2006/relationships/slideLayout" Target="../slideLayouts/slideLayout8.xml"/><Relationship Id="rId9" Type="http://schemas.openxmlformats.org/officeDocument/2006/relationships/diagramColors" Target="../diagrams/colors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87.xml"/><Relationship Id="rId1" Type="http://schemas.openxmlformats.org/officeDocument/2006/relationships/tags" Target="../tags/tag286.xml"/><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tags" Target="../tags/tag290.xml"/><Relationship Id="rId7" Type="http://schemas.openxmlformats.org/officeDocument/2006/relationships/notesSlide" Target="../notesSlides/notesSlide59.xml"/><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slideLayout" Target="../slideLayouts/slideLayout4.xml"/><Relationship Id="rId5" Type="http://schemas.openxmlformats.org/officeDocument/2006/relationships/tags" Target="../tags/tag292.xml"/><Relationship Id="rId4" Type="http://schemas.openxmlformats.org/officeDocument/2006/relationships/tags" Target="../tags/tag291.xml"/></Relationships>
</file>

<file path=ppt/slides/_rels/slide6.xml.rels><?xml version="1.0" encoding="UTF-8" standalone="yes"?>
<Relationships xmlns="http://schemas.openxmlformats.org/package/2006/relationships"><Relationship Id="rId8" Type="http://schemas.openxmlformats.org/officeDocument/2006/relationships/tags" Target="../tags/tag29.xml"/><Relationship Id="rId3" Type="http://schemas.openxmlformats.org/officeDocument/2006/relationships/tags" Target="../tags/tag24.xml"/><Relationship Id="rId7" Type="http://schemas.openxmlformats.org/officeDocument/2006/relationships/tags" Target="../tags/tag28.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media/image18.tiff"/><Relationship Id="rId5" Type="http://schemas.openxmlformats.org/officeDocument/2006/relationships/tags" Target="../tags/tag26.xml"/><Relationship Id="rId10" Type="http://schemas.openxmlformats.org/officeDocument/2006/relationships/notesSlide" Target="../notesSlides/notesSlide6.xml"/><Relationship Id="rId4" Type="http://schemas.openxmlformats.org/officeDocument/2006/relationships/tags" Target="../tags/tag25.xml"/><Relationship Id="rId9"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tags" Target="../tags/tag295.xml"/><Relationship Id="rId7" Type="http://schemas.openxmlformats.org/officeDocument/2006/relationships/notesSlide" Target="../notesSlides/notesSlide60.xml"/><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slideLayout" Target="../slideLayouts/slideLayout4.xml"/><Relationship Id="rId5" Type="http://schemas.openxmlformats.org/officeDocument/2006/relationships/tags" Target="../tags/tag297.xml"/><Relationship Id="rId4" Type="http://schemas.openxmlformats.org/officeDocument/2006/relationships/tags" Target="../tags/tag296.xml"/></Relationships>
</file>

<file path=ppt/slides/_rels/slide61.xml.rels><?xml version="1.0" encoding="UTF-8" standalone="yes"?>
<Relationships xmlns="http://schemas.openxmlformats.org/package/2006/relationships"><Relationship Id="rId8" Type="http://schemas.openxmlformats.org/officeDocument/2006/relationships/tags" Target="../tags/tag305.xml"/><Relationship Id="rId3" Type="http://schemas.openxmlformats.org/officeDocument/2006/relationships/tags" Target="../tags/tag300.xml"/><Relationship Id="rId7" Type="http://schemas.openxmlformats.org/officeDocument/2006/relationships/tags" Target="../tags/tag304.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chart" Target="../charts/chart1.xml"/><Relationship Id="rId5" Type="http://schemas.openxmlformats.org/officeDocument/2006/relationships/tags" Target="../tags/tag302.xml"/><Relationship Id="rId10" Type="http://schemas.openxmlformats.org/officeDocument/2006/relationships/notesSlide" Target="../notesSlides/notesSlide61.xml"/><Relationship Id="rId4" Type="http://schemas.openxmlformats.org/officeDocument/2006/relationships/tags" Target="../tags/tag301.xml"/><Relationship Id="rId9"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tags" Target="../tags/tag308.xml"/><Relationship Id="rId7" Type="http://schemas.openxmlformats.org/officeDocument/2006/relationships/notesSlide" Target="../notesSlides/notesSlide62.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slideLayout" Target="../slideLayouts/slideLayout4.xml"/><Relationship Id="rId5" Type="http://schemas.openxmlformats.org/officeDocument/2006/relationships/tags" Target="../tags/tag310.xml"/><Relationship Id="rId4" Type="http://schemas.openxmlformats.org/officeDocument/2006/relationships/tags" Target="../tags/tag309.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12.xml"/><Relationship Id="rId1" Type="http://schemas.openxmlformats.org/officeDocument/2006/relationships/tags" Target="../tags/tag311.xml"/><Relationship Id="rId5" Type="http://schemas.openxmlformats.org/officeDocument/2006/relationships/image" Target="../media/image47.jpe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14.xml"/><Relationship Id="rId1" Type="http://schemas.openxmlformats.org/officeDocument/2006/relationships/tags" Target="../tags/tag313.xml"/><Relationship Id="rId5" Type="http://schemas.openxmlformats.org/officeDocument/2006/relationships/image" Target="../media/image48.jpe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tags" Target="../tags/tag317.xml"/><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image" Target="../media/image49.jpeg"/><Relationship Id="rId5" Type="http://schemas.openxmlformats.org/officeDocument/2006/relationships/notesSlide" Target="../notesSlides/notesSlide65.xml"/><Relationship Id="rId4"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tags" Target="../tags/tag320.xml"/><Relationship Id="rId2" Type="http://schemas.openxmlformats.org/officeDocument/2006/relationships/tags" Target="../tags/tag319.xml"/><Relationship Id="rId1" Type="http://schemas.openxmlformats.org/officeDocument/2006/relationships/tags" Target="../tags/tag318.xml"/><Relationship Id="rId6" Type="http://schemas.openxmlformats.org/officeDocument/2006/relationships/image" Target="../media/image50.jpeg"/><Relationship Id="rId5" Type="http://schemas.openxmlformats.org/officeDocument/2006/relationships/notesSlide" Target="../notesSlides/notesSlide66.xml"/><Relationship Id="rId4"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tags" Target="../tags/tag323.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image" Target="../media/image51.jpeg"/><Relationship Id="rId5" Type="http://schemas.openxmlformats.org/officeDocument/2006/relationships/notesSlide" Target="../notesSlides/notesSlide67.xml"/><Relationship Id="rId4"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tags" Target="../tags/tag326.xml"/><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image" Target="../media/image52.jpeg"/><Relationship Id="rId5" Type="http://schemas.openxmlformats.org/officeDocument/2006/relationships/notesSlide" Target="../notesSlides/notesSlide68.xml"/><Relationship Id="rId4"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8" Type="http://schemas.openxmlformats.org/officeDocument/2006/relationships/notesSlide" Target="../notesSlides/notesSlide69.xml"/><Relationship Id="rId3" Type="http://schemas.openxmlformats.org/officeDocument/2006/relationships/tags" Target="../tags/tag329.xml"/><Relationship Id="rId7" Type="http://schemas.openxmlformats.org/officeDocument/2006/relationships/slideLayout" Target="../slideLayouts/slideLayout4.xml"/><Relationship Id="rId12" Type="http://schemas.openxmlformats.org/officeDocument/2006/relationships/image" Target="../media/image15.png"/><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tags" Target="../tags/tag332.xml"/><Relationship Id="rId11" Type="http://schemas.openxmlformats.org/officeDocument/2006/relationships/image" Target="../media/image14.jpg"/><Relationship Id="rId5" Type="http://schemas.openxmlformats.org/officeDocument/2006/relationships/tags" Target="../tags/tag331.xml"/><Relationship Id="rId10" Type="http://schemas.openxmlformats.org/officeDocument/2006/relationships/image" Target="../media/image45.jpg"/><Relationship Id="rId4" Type="http://schemas.openxmlformats.org/officeDocument/2006/relationships/tags" Target="../tags/tag330.xml"/><Relationship Id="rId9"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tags" Target="../tags/tag32.xml"/><Relationship Id="rId7" Type="http://schemas.openxmlformats.org/officeDocument/2006/relationships/notesSlide" Target="../notesSlides/notesSlide7.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slideLayout" Target="../slideLayouts/slideLayout12.xml"/><Relationship Id="rId5" Type="http://schemas.openxmlformats.org/officeDocument/2006/relationships/tags" Target="../tags/tag34.xml"/><Relationship Id="rId4" Type="http://schemas.openxmlformats.org/officeDocument/2006/relationships/tags" Target="../tags/tag33.xml"/></Relationships>
</file>

<file path=ppt/slides/_rels/slide8.xml.rels><?xml version="1.0" encoding="UTF-8" standalone="yes"?>
<Relationships xmlns="http://schemas.openxmlformats.org/package/2006/relationships"><Relationship Id="rId3" Type="http://schemas.openxmlformats.org/officeDocument/2006/relationships/tags" Target="../tags/tag37.xml"/><Relationship Id="rId7" Type="http://schemas.openxmlformats.org/officeDocument/2006/relationships/image" Target="../media/image20.jpe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notesSlide" Target="../notesSlides/notesSlide8.xml"/><Relationship Id="rId5" Type="http://schemas.openxmlformats.org/officeDocument/2006/relationships/slideLayout" Target="../slideLayouts/slideLayout12.xml"/><Relationship Id="rId4" Type="http://schemas.openxmlformats.org/officeDocument/2006/relationships/tags" Target="../tags/tag38.xml"/></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tags" Target="../tags/tag41.xml"/><Relationship Id="rId7" Type="http://schemas.openxmlformats.org/officeDocument/2006/relationships/notesSlide" Target="../notesSlides/notesSlide9.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slideLayout" Target="../slideLayouts/slideLayout12.xml"/><Relationship Id="rId5" Type="http://schemas.openxmlformats.org/officeDocument/2006/relationships/tags" Target="../tags/tag43.xml"/><Relationship Id="rId4" Type="http://schemas.openxmlformats.org/officeDocument/2006/relationships/tags" Target="../tags/tag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p:txBody>
          <a:bodyPr>
            <a:normAutofit fontScale="90000"/>
          </a:bodyPr>
          <a:lstStyle/>
          <a:p>
            <a:r>
              <a:rPr lang="fr-CA" dirty="0">
                <a:solidFill>
                  <a:srgbClr val="003152"/>
                </a:solidFill>
              </a:rPr>
              <a:t>T</a:t>
            </a:r>
            <a:r>
              <a:rPr lang="fr-CA" dirty="0" smtClean="0">
                <a:solidFill>
                  <a:srgbClr val="003152"/>
                </a:solidFill>
              </a:rPr>
              <a:t>rousse </a:t>
            </a:r>
            <a:r>
              <a:rPr lang="fr-CA" dirty="0">
                <a:solidFill>
                  <a:srgbClr val="003152"/>
                </a:solidFill>
              </a:rPr>
              <a:t>d’information sur les fondements de la gestion des ressources</a:t>
            </a:r>
            <a:endParaRPr lang="fr-CA" dirty="0">
              <a:solidFill>
                <a:srgbClr val="003152"/>
              </a:solidFill>
              <a:latin typeface="Verdana" panose="020B0604030504040204" pitchFamily="34" charset="0"/>
            </a:endParaRPr>
          </a:p>
        </p:txBody>
      </p:sp>
      <p:sp>
        <p:nvSpPr>
          <p:cNvPr id="11" name="Rectangle 10"/>
          <p:cNvSpPr/>
          <p:nvPr>
            <p:custDataLst>
              <p:tags r:id="rId2"/>
            </p:custDataLst>
          </p:nvPr>
        </p:nvSpPr>
        <p:spPr>
          <a:xfrm>
            <a:off x="3969996" y="4495271"/>
            <a:ext cx="5122248" cy="2319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0</a:t>
            </a:r>
            <a:endParaRPr lang="fr-CA" dirty="0"/>
          </a:p>
        </p:txBody>
      </p:sp>
      <p:pic>
        <p:nvPicPr>
          <p:cNvPr id="8" name="Picture 7"/>
          <p:cNvPicPr>
            <a:picLocks noChangeAspect="1"/>
          </p:cNvPicPr>
          <p:nvPr>
            <p:custDataLst>
              <p:tags r:id="rId3"/>
            </p:custDataLst>
          </p:nvPr>
        </p:nvPicPr>
        <p:blipFill rotWithShape="1">
          <a:blip r:embed="rId8">
            <a:extLst>
              <a:ext uri="{28A0092B-C50C-407E-A947-70E740481C1C}">
                <a14:useLocalDpi xmlns:a14="http://schemas.microsoft.com/office/drawing/2010/main" val="0"/>
              </a:ext>
            </a:extLst>
          </a:blip>
          <a:srcRect r="27109"/>
          <a:stretch/>
        </p:blipFill>
        <p:spPr>
          <a:xfrm>
            <a:off x="3905295" y="5779697"/>
            <a:ext cx="3099356" cy="770982"/>
          </a:xfrm>
          <a:prstGeom prst="rect">
            <a:avLst/>
          </a:prstGeom>
        </p:spPr>
      </p:pic>
      <p:pic>
        <p:nvPicPr>
          <p:cNvPr id="9" name="Picture 8"/>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7068028" y="5448184"/>
            <a:ext cx="1989710" cy="1094341"/>
          </a:xfrm>
          <a:prstGeom prst="rect">
            <a:avLst/>
          </a:prstGeom>
        </p:spPr>
      </p:pic>
      <p:pic>
        <p:nvPicPr>
          <p:cNvPr id="10" name="Picture 9"/>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5243018" y="4558524"/>
            <a:ext cx="2330974" cy="1027684"/>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85168" y="5448184"/>
            <a:ext cx="2258832" cy="1094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1"/>
          <p:cNvSpPr txBox="1"/>
          <p:nvPr/>
        </p:nvSpPr>
        <p:spPr>
          <a:xfrm>
            <a:off x="2828613" y="3302317"/>
            <a:ext cx="6048687" cy="48196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r">
              <a:spcBef>
                <a:spcPts val="0"/>
              </a:spcBef>
              <a:spcAft>
                <a:spcPts val="0"/>
              </a:spcAft>
            </a:pPr>
            <a:r>
              <a:rPr lang="en-US" i="1" dirty="0">
                <a:solidFill>
                  <a:srgbClr val="003152"/>
                </a:solidFill>
                <a:effectLst/>
                <a:latin typeface="Verdana" panose="020B0604030504040204" pitchFamily="34" charset="0"/>
                <a:ea typeface="Verdana" panose="020B0604030504040204" pitchFamily="34" charset="0"/>
                <a:cs typeface="Verdana" panose="020B0604030504040204" pitchFamily="34" charset="0"/>
              </a:rPr>
              <a:t> </a:t>
            </a:r>
            <a:r>
              <a:rPr lang="en-US" i="1" dirty="0" err="1">
                <a:solidFill>
                  <a:srgbClr val="003152"/>
                </a:solidFill>
                <a:effectLst/>
                <a:latin typeface="Verdana" panose="020B0604030504040204" pitchFamily="34" charset="0"/>
                <a:ea typeface="Verdana" panose="020B0604030504040204" pitchFamily="34" charset="0"/>
                <a:cs typeface="Verdana" panose="020B0604030504040204" pitchFamily="34" charset="0"/>
              </a:rPr>
              <a:t>Dans</a:t>
            </a:r>
            <a:r>
              <a:rPr lang="en-US" i="1" dirty="0">
                <a:solidFill>
                  <a:srgbClr val="003152"/>
                </a:solidFill>
                <a:effectLst/>
                <a:latin typeface="Verdana" panose="020B0604030504040204" pitchFamily="34" charset="0"/>
                <a:ea typeface="Verdana" panose="020B0604030504040204" pitchFamily="34" charset="0"/>
                <a:cs typeface="Verdana" panose="020B0604030504040204" pitchFamily="34" charset="0"/>
              </a:rPr>
              <a:t> le cadre</a:t>
            </a:r>
            <a:r>
              <a:rPr lang="en-US" dirty="0">
                <a:ln>
                  <a:noFill/>
                </a:ln>
                <a:solidFill>
                  <a:srgbClr val="7F7F7F"/>
                </a:solidFill>
                <a:effectLst>
                  <a:outerShdw blurRad="60007" dist="310007" dir="7680000" sy="30000" kx="1300200" algn="ctr">
                    <a:srgbClr val="000000">
                      <a:alpha val="32000"/>
                    </a:srgbClr>
                  </a:outerShdw>
                </a:effectLst>
                <a:latin typeface="Verdana" panose="020B0604030504040204" pitchFamily="34" charset="0"/>
                <a:ea typeface="Verdana" panose="020B0604030504040204" pitchFamily="34" charset="0"/>
                <a:cs typeface="Verdana" panose="020B0604030504040204" pitchFamily="34" charset="0"/>
              </a:rPr>
              <a:t> </a:t>
            </a:r>
            <a:r>
              <a:rPr lang="en-US" i="1" dirty="0">
                <a:solidFill>
                  <a:srgbClr val="003152"/>
                </a:solidFill>
                <a:effectLst/>
                <a:latin typeface="Verdana" panose="020B0604030504040204" pitchFamily="34" charset="0"/>
                <a:ea typeface="Verdana" panose="020B0604030504040204" pitchFamily="34" charset="0"/>
                <a:cs typeface="Verdana" panose="020B0604030504040204" pitchFamily="34" charset="0"/>
              </a:rPr>
              <a:t>de la </a:t>
            </a:r>
            <a:r>
              <a:rPr lang="en-US" i="1" dirty="0" err="1">
                <a:solidFill>
                  <a:srgbClr val="003152"/>
                </a:solidFill>
                <a:effectLst/>
                <a:latin typeface="Verdana" panose="020B0604030504040204" pitchFamily="34" charset="0"/>
                <a:ea typeface="Verdana" panose="020B0604030504040204" pitchFamily="34" charset="0"/>
                <a:cs typeface="Verdana" panose="020B0604030504040204" pitchFamily="34" charset="0"/>
              </a:rPr>
              <a:t>série</a:t>
            </a:r>
            <a:r>
              <a:rPr lang="en-US" i="1" dirty="0">
                <a:solidFill>
                  <a:srgbClr val="003152"/>
                </a:solidFill>
                <a:effectLst/>
                <a:latin typeface="Verdana" panose="020B0604030504040204" pitchFamily="34" charset="0"/>
                <a:ea typeface="Verdana" panose="020B0604030504040204" pitchFamily="34" charset="0"/>
                <a:cs typeface="Verdana" panose="020B0604030504040204" pitchFamily="34" charset="0"/>
              </a:rPr>
              <a:t> des </a:t>
            </a:r>
            <a:r>
              <a:rPr lang="en-US" i="1" dirty="0" err="1">
                <a:solidFill>
                  <a:srgbClr val="003152"/>
                </a:solidFill>
                <a:effectLst/>
                <a:latin typeface="Verdana" panose="020B0604030504040204" pitchFamily="34" charset="0"/>
                <a:ea typeface="Verdana" panose="020B0604030504040204" pitchFamily="34" charset="0"/>
                <a:cs typeface="Verdana" panose="020B0604030504040204" pitchFamily="34" charset="0"/>
              </a:rPr>
              <a:t>trousses</a:t>
            </a:r>
            <a:r>
              <a:rPr lang="en-US" i="1" dirty="0">
                <a:solidFill>
                  <a:srgbClr val="003152"/>
                </a:solidFill>
                <a:effectLst/>
                <a:latin typeface="Verdana" panose="020B0604030504040204" pitchFamily="34" charset="0"/>
                <a:ea typeface="Verdana" panose="020B0604030504040204" pitchFamily="34" charset="0"/>
                <a:cs typeface="Verdana" panose="020B0604030504040204" pitchFamily="34" charset="0"/>
              </a:rPr>
              <a:t> </a:t>
            </a:r>
            <a:r>
              <a:rPr lang="en-US" i="1" dirty="0" err="1">
                <a:solidFill>
                  <a:srgbClr val="003152"/>
                </a:solidFill>
                <a:effectLst/>
                <a:latin typeface="Verdana" panose="020B0604030504040204" pitchFamily="34" charset="0"/>
                <a:ea typeface="Verdana" panose="020B0604030504040204" pitchFamily="34" charset="0"/>
                <a:cs typeface="Verdana" panose="020B0604030504040204" pitchFamily="34" charset="0"/>
              </a:rPr>
              <a:t>d’information</a:t>
            </a:r>
            <a:r>
              <a:rPr lang="en-US" i="1" dirty="0">
                <a:solidFill>
                  <a:srgbClr val="003152"/>
                </a:solidFill>
                <a:effectLst/>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 </a:t>
            </a:r>
            <a:r>
              <a:rPr lang="en-US" i="1" dirty="0" smtClean="0">
                <a:solidFill>
                  <a:srgbClr val="003152"/>
                </a:solidFill>
                <a:effectLst/>
                <a:latin typeface="Verdana" panose="020B0604030504040204" pitchFamily="34" charset="0"/>
                <a:ea typeface="Verdana" panose="020B0604030504040204" pitchFamily="34" charset="0"/>
                <a:cs typeface="Verdana" panose="020B0604030504040204" pitchFamily="34" charset="0"/>
              </a:rPr>
              <a:t>sur </a:t>
            </a:r>
            <a:r>
              <a:rPr lang="en-US" i="1" dirty="0">
                <a:solidFill>
                  <a:srgbClr val="003152"/>
                </a:solidFill>
                <a:effectLst/>
                <a:latin typeface="Verdana" panose="020B0604030504040204" pitchFamily="34" charset="0"/>
                <a:ea typeface="Verdana" panose="020B0604030504040204" pitchFamily="34" charset="0"/>
                <a:cs typeface="Verdana" panose="020B0604030504040204" pitchFamily="34" charset="0"/>
              </a:rPr>
              <a:t>le curriculum </a:t>
            </a:r>
            <a:endParaRPr lang="en-US" i="1" dirty="0" smtClean="0">
              <a:solidFill>
                <a:srgbClr val="003152"/>
              </a:solidFill>
              <a:effectLst/>
              <a:latin typeface="Verdana" panose="020B0604030504040204" pitchFamily="34" charset="0"/>
              <a:ea typeface="Verdana" panose="020B0604030504040204" pitchFamily="34" charset="0"/>
              <a:cs typeface="Verdana" panose="020B0604030504040204" pitchFamily="34" charset="0"/>
            </a:endParaRPr>
          </a:p>
          <a:p>
            <a:pPr marL="0" marR="0" algn="r">
              <a:spcBef>
                <a:spcPts val="0"/>
              </a:spcBef>
              <a:spcAft>
                <a:spcPts val="0"/>
              </a:spcAft>
            </a:pPr>
            <a:r>
              <a:rPr lang="en-US" i="1" dirty="0" smtClean="0">
                <a:solidFill>
                  <a:srgbClr val="003152"/>
                </a:solidFill>
                <a:effectLst/>
                <a:latin typeface="Verdana" panose="020B0604030504040204" pitchFamily="34" charset="0"/>
                <a:ea typeface="Verdana" panose="020B0604030504040204" pitchFamily="34" charset="0"/>
                <a:cs typeface="Verdana" panose="020B0604030504040204" pitchFamily="34" charset="0"/>
              </a:rPr>
              <a:t>CanMEDS </a:t>
            </a:r>
            <a:r>
              <a:rPr lang="en-US" i="1" dirty="0">
                <a:solidFill>
                  <a:srgbClr val="003152"/>
                </a:solidFill>
                <a:effectLst/>
                <a:latin typeface="Verdana" panose="020B0604030504040204" pitchFamily="34" charset="0"/>
                <a:ea typeface="Verdana" panose="020B0604030504040204" pitchFamily="34" charset="0"/>
                <a:cs typeface="Verdana" panose="020B0604030504040204" pitchFamily="34" charset="0"/>
              </a:rPr>
              <a:t>de </a:t>
            </a:r>
            <a:r>
              <a:rPr lang="en-US" i="1" dirty="0" err="1">
                <a:solidFill>
                  <a:srgbClr val="003152"/>
                </a:solidFill>
                <a:effectLst/>
                <a:latin typeface="Verdana" panose="020B0604030504040204" pitchFamily="34" charset="0"/>
                <a:ea typeface="Verdana" panose="020B0604030504040204" pitchFamily="34" charset="0"/>
                <a:cs typeface="Verdana" panose="020B0604030504040204" pitchFamily="34" charset="0"/>
              </a:rPr>
              <a:t>gestion</a:t>
            </a:r>
            <a:r>
              <a:rPr lang="en-US" i="1" dirty="0">
                <a:solidFill>
                  <a:srgbClr val="003152"/>
                </a:solidFill>
                <a:effectLst/>
                <a:latin typeface="Verdana" panose="020B0604030504040204" pitchFamily="34" charset="0"/>
                <a:ea typeface="Verdana" panose="020B0604030504040204" pitchFamily="34" charset="0"/>
                <a:cs typeface="Verdana" panose="020B0604030504040204" pitchFamily="34" charset="0"/>
              </a:rPr>
              <a:t> des </a:t>
            </a:r>
            <a:r>
              <a:rPr lang="en-US" i="1" dirty="0" err="1">
                <a:solidFill>
                  <a:srgbClr val="003152"/>
                </a:solidFill>
                <a:effectLst/>
                <a:latin typeface="Verdana" panose="020B0604030504040204" pitchFamily="34" charset="0"/>
                <a:ea typeface="Verdana" panose="020B0604030504040204" pitchFamily="34" charset="0"/>
                <a:cs typeface="Verdana" panose="020B0604030504040204" pitchFamily="34" charset="0"/>
              </a:rPr>
              <a:t>ressources</a:t>
            </a:r>
            <a:endParaRPr lang="en-US" dirty="0">
              <a:effectLst/>
              <a:latin typeface="Verdana" panose="020B0604030504040204" pitchFamily="34" charset="0"/>
              <a:ea typeface="Verdana" panose="020B0604030504040204" pitchFamily="34" charset="0"/>
              <a:cs typeface="Verdana" panose="020B0604030504040204" pitchFamily="34" charset="0"/>
            </a:endParaRPr>
          </a:p>
          <a:p>
            <a:pPr marL="0" marR="0" algn="r">
              <a:spcBef>
                <a:spcPts val="0"/>
              </a:spcBef>
              <a:spcAft>
                <a:spcPts val="0"/>
              </a:spcAft>
            </a:pPr>
            <a:r>
              <a:rPr lang="en-US" i="1" dirty="0">
                <a:solidFill>
                  <a:srgbClr val="003152"/>
                </a:solidFill>
                <a:effectLst/>
                <a:latin typeface="Verdana" panose="020B0604030504040204" pitchFamily="34" charset="0"/>
                <a:ea typeface="Verdana" panose="020B0604030504040204" pitchFamily="34" charset="0"/>
                <a:cs typeface="Verdana" panose="020B0604030504040204" pitchFamily="34" charset="0"/>
              </a:rPr>
              <a:t> </a:t>
            </a:r>
            <a:endParaRPr lang="en-US"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968757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1"/>
            </p:custDataLst>
          </p:nvPr>
        </p:nvSpPr>
        <p:spPr>
          <a:xfrm>
            <a:off x="86265" y="218566"/>
            <a:ext cx="7886700" cy="1325562"/>
          </a:xfrm>
        </p:spPr>
        <p:txBody>
          <a:bodyPr/>
          <a:lstStyle/>
          <a:p>
            <a:r>
              <a:rPr lang="fr-CA" dirty="0" smtClean="0">
                <a:latin typeface="Verdana" panose="020B0604030504040204" pitchFamily="34" charset="0"/>
              </a:rPr>
              <a:t>Cas – Mme Hanna </a:t>
            </a:r>
            <a:r>
              <a:rPr lang="fr-CA" dirty="0" err="1" smtClean="0">
                <a:latin typeface="Verdana" panose="020B0604030504040204" pitchFamily="34" charset="0"/>
              </a:rPr>
              <a:t>Fall</a:t>
            </a:r>
            <a:endParaRPr lang="fr-CA" dirty="0">
              <a:latin typeface="Verdana" panose="020B0604030504040204" pitchFamily="34" charset="0"/>
            </a:endParaRPr>
          </a:p>
        </p:txBody>
      </p:sp>
      <p:sp>
        <p:nvSpPr>
          <p:cNvPr id="3" name="Content Placeholder 2"/>
          <p:cNvSpPr>
            <a:spLocks noGrp="1"/>
          </p:cNvSpPr>
          <p:nvPr>
            <p:ph idx="4294967295"/>
            <p:custDataLst>
              <p:tags r:id="rId2"/>
            </p:custDataLst>
          </p:nvPr>
        </p:nvSpPr>
        <p:spPr>
          <a:xfrm>
            <a:off x="224288" y="1268534"/>
            <a:ext cx="8402127" cy="888070"/>
          </a:xfrm>
        </p:spPr>
        <p:txBody>
          <a:bodyPr vert="horz" lIns="91440" tIns="45720" rIns="91440" bIns="45720" rtlCol="0" anchor="t">
            <a:noAutofit/>
          </a:bodyPr>
          <a:lstStyle/>
          <a:p>
            <a:r>
              <a:rPr lang="fr-CA" sz="1700" dirty="0" smtClean="0">
                <a:solidFill>
                  <a:srgbClr val="003152"/>
                </a:solidFill>
                <a:latin typeface="Verdana" panose="020B0604030504040204" pitchFamily="34" charset="0"/>
              </a:rPr>
              <a:t>Une femme de 73 ans qui est tombée en se levant d’une chaise est évaluée à l’urgence. Elle boite et présente une démarche déséquilibrée. </a:t>
            </a:r>
          </a:p>
          <a:p>
            <a:endParaRPr lang="fr-CA" sz="17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4668731" y="2314942"/>
            <a:ext cx="4151572" cy="2757388"/>
          </a:xfrm>
          <a:prstGeom prst="rect">
            <a:avLst/>
          </a:prstGeom>
        </p:spPr>
      </p:pic>
      <p:graphicFrame>
        <p:nvGraphicFramePr>
          <p:cNvPr id="7" name="Table 6"/>
          <p:cNvGraphicFramePr>
            <a:graphicFrameLocks noGrp="1"/>
          </p:cNvGraphicFramePr>
          <p:nvPr>
            <p:custDataLst>
              <p:tags r:id="rId4"/>
            </p:custDataLst>
            <p:extLst>
              <p:ext uri="{D42A27DB-BD31-4B8C-83A1-F6EECF244321}">
                <p14:modId xmlns:p14="http://schemas.microsoft.com/office/powerpoint/2010/main" val="2498866914"/>
              </p:ext>
            </p:extLst>
          </p:nvPr>
        </p:nvGraphicFramePr>
        <p:xfrm>
          <a:off x="345056" y="184258"/>
          <a:ext cx="8589778" cy="243840"/>
        </p:xfrm>
        <a:graphic>
          <a:graphicData uri="http://schemas.openxmlformats.org/drawingml/2006/table">
            <a:tbl>
              <a:tblPr firstRow="1" firstCol="1" bandRow="1"/>
              <a:tblGrid>
                <a:gridCol w="8589778"/>
              </a:tblGrid>
              <a:tr h="0">
                <a:tc>
                  <a:txBody>
                    <a:bodyPr/>
                    <a:lstStyle/>
                    <a:p>
                      <a:pPr marL="0" marR="0" algn="ctr">
                        <a:spcBef>
                          <a:spcPts val="0"/>
                        </a:spcBef>
                        <a:spcAft>
                          <a:spcPts val="0"/>
                        </a:spcAft>
                      </a:pPr>
                      <a:r>
                        <a:rPr lang="fr-CA" sz="1600" b="1" dirty="0" smtClean="0">
                          <a:solidFill>
                            <a:srgbClr val="FFFFFF"/>
                          </a:solidFill>
                          <a:effectLst/>
                          <a:latin typeface="Verdana" panose="020B0604030504040204" pitchFamily="34" charset="0"/>
                        </a:rPr>
                        <a:t>Psychiatrie/soins primaires</a:t>
                      </a:r>
                      <a:endParaRPr lang="fr-CA"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8D5F"/>
                    </a:solidFill>
                  </a:tcPr>
                </a:tc>
              </a:tr>
            </a:tbl>
          </a:graphicData>
        </a:graphic>
      </p:graphicFrame>
      <p:sp>
        <p:nvSpPr>
          <p:cNvPr id="6" name="Rectangle 5"/>
          <p:cNvSpPr/>
          <p:nvPr>
            <p:custDataLst>
              <p:tags r:id="rId5"/>
            </p:custDataLst>
          </p:nvPr>
        </p:nvSpPr>
        <p:spPr>
          <a:xfrm>
            <a:off x="207034" y="5540116"/>
            <a:ext cx="8367623" cy="1138773"/>
          </a:xfrm>
          <a:prstGeom prst="rect">
            <a:avLst/>
          </a:prstGeom>
        </p:spPr>
        <p:txBody>
          <a:bodyPr wrap="square">
            <a:spAutoFit/>
          </a:bodyPr>
          <a:lstStyle/>
          <a:p>
            <a:pPr marL="342900" indent="-342900">
              <a:buFont typeface="Arial" panose="020B0604020202020204" pitchFamily="34" charset="0"/>
              <a:buChar char="•"/>
            </a:pPr>
            <a:r>
              <a:rPr lang="fr-CA" sz="1700" dirty="0" smtClean="0">
                <a:solidFill>
                  <a:srgbClr val="003152"/>
                </a:solidFill>
                <a:latin typeface="Verdana" panose="020B0604030504040204" pitchFamily="34" charset="0"/>
              </a:rPr>
              <a:t>Examen physique : la patiente est alerte et n’est pas désorientée. Elle est capable de formuler des phrases complètes. TA = 140/72, FC = 94, FR = 16, T = 36,8 °C, SpO</a:t>
            </a:r>
            <a:r>
              <a:rPr lang="fr-CA" sz="1700" baseline="-25000" dirty="0" smtClean="0">
                <a:solidFill>
                  <a:srgbClr val="003152"/>
                </a:solidFill>
                <a:latin typeface="Verdana" panose="020B0604030504040204" pitchFamily="34" charset="0"/>
              </a:rPr>
              <a:t>2</a:t>
            </a:r>
            <a:r>
              <a:rPr lang="fr-CA" sz="1700" dirty="0" smtClean="0">
                <a:solidFill>
                  <a:srgbClr val="003152"/>
                </a:solidFill>
                <a:latin typeface="Verdana" panose="020B0604030504040204" pitchFamily="34" charset="0"/>
              </a:rPr>
              <a:t> = 96 % à l’air ambiant. Amplitude des mouvements de la hanche gauche : mouvements limités et douloureux.</a:t>
            </a:r>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angle 7"/>
          <p:cNvSpPr/>
          <p:nvPr>
            <p:custDataLst>
              <p:tags r:id="rId6"/>
            </p:custDataLst>
          </p:nvPr>
        </p:nvSpPr>
        <p:spPr>
          <a:xfrm>
            <a:off x="138025" y="3618377"/>
            <a:ext cx="4321834" cy="1923604"/>
          </a:xfrm>
          <a:prstGeom prst="rect">
            <a:avLst/>
          </a:prstGeom>
        </p:spPr>
        <p:txBody>
          <a:bodyPr wrap="square">
            <a:spAutoFit/>
          </a:bodyPr>
          <a:lstStyle/>
          <a:p>
            <a:pPr marL="342900" indent="-342900">
              <a:buFont typeface="Arial" panose="020B0604020202020204" pitchFamily="34" charset="0"/>
              <a:buChar char="•"/>
            </a:pPr>
            <a:r>
              <a:rPr lang="fr-CA" sz="1700" dirty="0" smtClean="0">
                <a:solidFill>
                  <a:srgbClr val="003152"/>
                </a:solidFill>
                <a:latin typeface="Verdana" panose="020B0604030504040204" pitchFamily="34" charset="0"/>
              </a:rPr>
              <a:t>Médicaments : </a:t>
            </a:r>
            <a:r>
              <a:rPr lang="fr-CA" sz="1700" dirty="0" err="1" smtClean="0">
                <a:solidFill>
                  <a:srgbClr val="003152"/>
                </a:solidFill>
                <a:latin typeface="Verdana" panose="020B0604030504040204" pitchFamily="34" charset="0"/>
              </a:rPr>
              <a:t>trazodone</a:t>
            </a:r>
            <a:r>
              <a:rPr lang="fr-CA" sz="1700" dirty="0" smtClean="0">
                <a:solidFill>
                  <a:srgbClr val="003152"/>
                </a:solidFill>
                <a:latin typeface="Verdana" panose="020B0604030504040204" pitchFamily="34" charset="0"/>
              </a:rPr>
              <a:t> à 50 mg par voie orale au coucher. Un traitement avec le </a:t>
            </a:r>
            <a:r>
              <a:rPr lang="fr-CA" sz="1700" dirty="0" err="1" smtClean="0">
                <a:solidFill>
                  <a:srgbClr val="003152"/>
                </a:solidFill>
                <a:latin typeface="Verdana" panose="020B0604030504040204" pitchFamily="34" charset="0"/>
              </a:rPr>
              <a:t>lorazépam</a:t>
            </a:r>
            <a:r>
              <a:rPr lang="fr-CA" sz="1700" dirty="0" smtClean="0">
                <a:solidFill>
                  <a:srgbClr val="003152"/>
                </a:solidFill>
                <a:latin typeface="Verdana" panose="020B0604030504040204" pitchFamily="34" charset="0"/>
              </a:rPr>
              <a:t>, à raison de 0,5 mg au coucher, a été instauré contre l’insomnie il y a deux semaines par un résident en médecine familiale.</a:t>
            </a:r>
          </a:p>
        </p:txBody>
      </p:sp>
      <p:sp>
        <p:nvSpPr>
          <p:cNvPr id="9" name="Rectangle 8"/>
          <p:cNvSpPr/>
          <p:nvPr>
            <p:custDataLst>
              <p:tags r:id="rId7"/>
            </p:custDataLst>
          </p:nvPr>
        </p:nvSpPr>
        <p:spPr>
          <a:xfrm>
            <a:off x="189780" y="1947100"/>
            <a:ext cx="3812875" cy="1661993"/>
          </a:xfrm>
          <a:prstGeom prst="rect">
            <a:avLst/>
          </a:prstGeom>
        </p:spPr>
        <p:txBody>
          <a:bodyPr wrap="square">
            <a:spAutoFit/>
          </a:bodyPr>
          <a:lstStyle/>
          <a:p>
            <a:pPr marL="342900" indent="-342900">
              <a:buFont typeface="Arial" panose="020B0604020202020204" pitchFamily="34" charset="0"/>
              <a:buChar char="•"/>
            </a:pPr>
            <a:r>
              <a:rPr lang="fr-CA" sz="1700" dirty="0" smtClean="0">
                <a:solidFill>
                  <a:srgbClr val="003152"/>
                </a:solidFill>
                <a:latin typeface="Verdana" panose="020B0604030504040204" pitchFamily="34" charset="0"/>
              </a:rPr>
              <a:t>Antécédents médicaux : indice de masse corporelle (IMC) élevé de 29; dépression; insomnie d’apparition récente depuis 4 mois.</a:t>
            </a:r>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352784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1"/>
            </p:custDataLst>
          </p:nvPr>
        </p:nvSpPr>
        <p:spPr>
          <a:xfrm>
            <a:off x="69012" y="200267"/>
            <a:ext cx="7886700" cy="1325563"/>
          </a:xfrm>
        </p:spPr>
        <p:txBody>
          <a:bodyPr/>
          <a:lstStyle/>
          <a:p>
            <a:r>
              <a:rPr lang="fr-CA" dirty="0" smtClean="0">
                <a:latin typeface="Verdana" panose="020B0604030504040204" pitchFamily="34" charset="0"/>
              </a:rPr>
              <a:t>Cas – Mme Hanna </a:t>
            </a:r>
            <a:r>
              <a:rPr lang="fr-CA" dirty="0" err="1" smtClean="0">
                <a:latin typeface="Verdana" panose="020B0604030504040204" pitchFamily="34" charset="0"/>
              </a:rPr>
              <a:t>Fall</a:t>
            </a:r>
            <a:endParaRPr lang="fr-CA" dirty="0">
              <a:latin typeface="Verdana" panose="020B0604030504040204" pitchFamily="34" charset="0"/>
            </a:endParaRPr>
          </a:p>
        </p:txBody>
      </p:sp>
      <p:sp>
        <p:nvSpPr>
          <p:cNvPr id="3" name="Content Placeholder 2"/>
          <p:cNvSpPr>
            <a:spLocks noGrp="1"/>
          </p:cNvSpPr>
          <p:nvPr>
            <p:ph idx="4294967295"/>
            <p:custDataLst>
              <p:tags r:id="rId2"/>
            </p:custDataLst>
          </p:nvPr>
        </p:nvSpPr>
        <p:spPr>
          <a:xfrm>
            <a:off x="293301" y="2170356"/>
            <a:ext cx="7315198" cy="920558"/>
          </a:xfrm>
        </p:spPr>
        <p:txBody>
          <a:bodyPr vert="horz" lIns="91440" tIns="45720" rIns="91440" bIns="45720" rtlCol="0" anchor="t">
            <a:normAutofit/>
          </a:bodyPr>
          <a:lstStyle/>
          <a:p>
            <a:r>
              <a:rPr lang="fr-CA" sz="2000" dirty="0" smtClean="0">
                <a:solidFill>
                  <a:srgbClr val="003152"/>
                </a:solidFill>
                <a:latin typeface="Verdana" panose="020B0604030504040204" pitchFamily="34" charset="0"/>
              </a:rPr>
              <a:t>Des analyses sanguines initiales sont également demandées.</a:t>
            </a:r>
            <a:endParaRPr lang="fr-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fr-CA" sz="24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4804982" y="3852236"/>
            <a:ext cx="4044972" cy="2686586"/>
          </a:xfrm>
          <a:prstGeom prst="rect">
            <a:avLst/>
          </a:prstGeom>
        </p:spPr>
      </p:pic>
      <p:sp>
        <p:nvSpPr>
          <p:cNvPr id="7" name="Rectangle 6"/>
          <p:cNvSpPr/>
          <p:nvPr>
            <p:custDataLst>
              <p:tags r:id="rId4"/>
            </p:custDataLst>
          </p:nvPr>
        </p:nvSpPr>
        <p:spPr>
          <a:xfrm>
            <a:off x="255980" y="1264315"/>
            <a:ext cx="8593973" cy="1323439"/>
          </a:xfrm>
          <a:prstGeom prst="rect">
            <a:avLst/>
          </a:prstGeom>
        </p:spPr>
        <p:txBody>
          <a:bodyPr wrap="square">
            <a:spAutoFit/>
          </a:bodyPr>
          <a:lstStyle/>
          <a:p>
            <a:pPr marL="342900" indent="-342900">
              <a:buFont typeface="Arial" panose="020B0604020202020204" pitchFamily="34" charset="0"/>
              <a:buChar char="•"/>
            </a:pPr>
            <a:r>
              <a:rPr lang="fr-CA" sz="2000" dirty="0" smtClean="0">
                <a:solidFill>
                  <a:srgbClr val="003152"/>
                </a:solidFill>
                <a:latin typeface="Verdana" panose="020B0604030504040204" pitchFamily="34" charset="0"/>
              </a:rPr>
              <a:t>La résidente en médecine d’urgence demande une radiographie de la hanche et du bassin, laquelle montre une fracture du col fémoral.</a:t>
            </a:r>
            <a:endParaRPr lang="fr-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endParaRPr lang="fr-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able 7"/>
          <p:cNvGraphicFramePr>
            <a:graphicFrameLocks noGrp="1"/>
          </p:cNvGraphicFramePr>
          <p:nvPr>
            <p:custDataLst>
              <p:tags r:id="rId5"/>
            </p:custDataLst>
            <p:extLst>
              <p:ext uri="{D42A27DB-BD31-4B8C-83A1-F6EECF244321}">
                <p14:modId xmlns:p14="http://schemas.microsoft.com/office/powerpoint/2010/main" val="1590524888"/>
              </p:ext>
            </p:extLst>
          </p:nvPr>
        </p:nvGraphicFramePr>
        <p:xfrm>
          <a:off x="313756" y="3701927"/>
          <a:ext cx="4157348" cy="2561425"/>
        </p:xfrm>
        <a:graphic>
          <a:graphicData uri="http://schemas.openxmlformats.org/drawingml/2006/table">
            <a:tbl>
              <a:tblPr firstRow="1" bandRow="1">
                <a:tableStyleId>{5C22544A-7EE6-4342-B048-85BDC9FD1C3A}</a:tableStyleId>
              </a:tblPr>
              <a:tblGrid>
                <a:gridCol w="2078674">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4181179876"/>
                    </a:ext>
                  </a:extLst>
                </a:gridCol>
                <a:gridCol w="2078674">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674773259"/>
                    </a:ext>
                  </a:extLst>
                </a:gridCol>
              </a:tblGrid>
              <a:tr h="250921">
                <a:tc>
                  <a:txBody>
                    <a:bodyPr/>
                    <a:lstStyle/>
                    <a:p>
                      <a:r>
                        <a:rPr lang="fr-CA" sz="1400" dirty="0" smtClean="0">
                          <a:latin typeface="Verdana" panose="020B0604030504040204" pitchFamily="34" charset="0"/>
                        </a:rPr>
                        <a:t>Évaluation</a:t>
                      </a:r>
                      <a:endParaRPr lang="fr-CA" sz="1400" dirty="0">
                        <a:latin typeface="Verdana" panose="020B0604030504040204" pitchFamily="34" charset="0"/>
                      </a:endParaRPr>
                    </a:p>
                  </a:txBody>
                  <a:tcPr>
                    <a:solidFill>
                      <a:srgbClr val="557FA6"/>
                    </a:solidFill>
                  </a:tcPr>
                </a:tc>
                <a:tc>
                  <a:txBody>
                    <a:bodyPr/>
                    <a:lstStyle/>
                    <a:p>
                      <a:r>
                        <a:rPr lang="fr-CA" sz="1400" dirty="0" smtClean="0">
                          <a:latin typeface="Verdana" panose="020B0604030504040204" pitchFamily="34" charset="0"/>
                        </a:rPr>
                        <a:t>Résultats </a:t>
                      </a:r>
                      <a:endParaRPr lang="fr-CA" sz="1400" dirty="0">
                        <a:latin typeface="Verdana" panose="020B0604030504040204" pitchFamily="34" charset="0"/>
                      </a:endParaRPr>
                    </a:p>
                  </a:txBody>
                  <a:tcPr>
                    <a:solidFill>
                      <a:srgbClr val="557FA6"/>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84534839"/>
                  </a:ext>
                </a:extLst>
              </a:tr>
              <a:tr h="250921">
                <a:tc>
                  <a:txBody>
                    <a:bodyPr/>
                    <a:lstStyle/>
                    <a:p>
                      <a:r>
                        <a:rPr lang="fr-CA" sz="1400" dirty="0" smtClean="0">
                          <a:latin typeface="Verdana" panose="020B0604030504040204" pitchFamily="34" charset="0"/>
                        </a:rPr>
                        <a:t>Hémoglobine</a:t>
                      </a:r>
                      <a:endParaRPr lang="fr-CA" sz="1400" dirty="0">
                        <a:latin typeface="Verdana" panose="020B0604030504040204" pitchFamily="34" charset="0"/>
                      </a:endParaRPr>
                    </a:p>
                  </a:txBody>
                  <a:tcPr>
                    <a:solidFill>
                      <a:srgbClr val="BBC7D9"/>
                    </a:solidFill>
                  </a:tcPr>
                </a:tc>
                <a:tc>
                  <a:txBody>
                    <a:bodyPr/>
                    <a:lstStyle/>
                    <a:p>
                      <a:r>
                        <a:rPr lang="fr-CA" sz="1400" dirty="0" smtClean="0">
                          <a:latin typeface="Verdana" panose="020B0604030504040204" pitchFamily="34" charset="0"/>
                        </a:rPr>
                        <a:t>126 (120 à 160 g/L)</a:t>
                      </a:r>
                      <a:endParaRPr lang="fr-CA" sz="1400" dirty="0">
                        <a:latin typeface="Verdana" panose="020B0604030504040204" pitchFamily="34" charset="0"/>
                      </a:endParaRPr>
                    </a:p>
                  </a:txBody>
                  <a:tcPr>
                    <a:solidFill>
                      <a:srgbClr val="BBC7D9"/>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4239503000"/>
                  </a:ext>
                </a:extLst>
              </a:tr>
              <a:tr h="250921">
                <a:tc>
                  <a:txBody>
                    <a:bodyPr/>
                    <a:lstStyle/>
                    <a:p>
                      <a:r>
                        <a:rPr lang="fr-CA" sz="1400" dirty="0" smtClean="0">
                          <a:latin typeface="Verdana" panose="020B0604030504040204" pitchFamily="34" charset="0"/>
                        </a:rPr>
                        <a:t>Plaquettes</a:t>
                      </a:r>
                      <a:endParaRPr lang="fr-CA" sz="1400" dirty="0">
                        <a:latin typeface="Verdana" panose="020B0604030504040204" pitchFamily="34" charset="0"/>
                      </a:endParaRPr>
                    </a:p>
                  </a:txBody>
                  <a:tcPr>
                    <a:solidFill>
                      <a:srgbClr val="D8DFE0"/>
                    </a:solidFill>
                  </a:tcPr>
                </a:tc>
                <a:tc>
                  <a:txBody>
                    <a:bodyPr/>
                    <a:lstStyle/>
                    <a:p>
                      <a:r>
                        <a:rPr lang="fr-CA" sz="1400" dirty="0" smtClean="0">
                          <a:solidFill>
                            <a:srgbClr val="2A2A2A"/>
                          </a:solidFill>
                          <a:latin typeface="Verdana" panose="020B0604030504040204" pitchFamily="34" charset="0"/>
                        </a:rPr>
                        <a:t>205 (150 à 140 10</a:t>
                      </a:r>
                      <a:r>
                        <a:rPr lang="fr-CA" sz="1400" baseline="30000" dirty="0" smtClean="0">
                          <a:solidFill>
                            <a:srgbClr val="2A2A2A"/>
                          </a:solidFill>
                          <a:latin typeface="Verdana" panose="020B0604030504040204" pitchFamily="34" charset="0"/>
                        </a:rPr>
                        <a:t>e</a:t>
                      </a:r>
                      <a:r>
                        <a:rPr lang="fr-CA" sz="1400" dirty="0" smtClean="0">
                          <a:solidFill>
                            <a:srgbClr val="2A2A2A"/>
                          </a:solidFill>
                          <a:latin typeface="Verdana" panose="020B0604030504040204" pitchFamily="34" charset="0"/>
                        </a:rPr>
                        <a:t>9/L)</a:t>
                      </a:r>
                      <a:endParaRPr lang="fr-CA" sz="1400" dirty="0">
                        <a:solidFill>
                          <a:srgbClr val="2A2A2A"/>
                        </a:solidFill>
                        <a:latin typeface="Verdana" panose="020B0604030504040204" pitchFamily="34" charset="0"/>
                      </a:endParaRPr>
                    </a:p>
                  </a:txBody>
                  <a:tcPr>
                    <a:solidFill>
                      <a:srgbClr val="D8DFE0"/>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296018368"/>
                  </a:ext>
                </a:extLst>
              </a:tr>
              <a:tr h="397345">
                <a:tc>
                  <a:txBody>
                    <a:bodyPr/>
                    <a:lstStyle/>
                    <a:p>
                      <a:r>
                        <a:rPr lang="fr-CA" sz="1400" dirty="0" smtClean="0">
                          <a:latin typeface="Verdana" panose="020B0604030504040204" pitchFamily="34" charset="0"/>
                        </a:rPr>
                        <a:t>RIN</a:t>
                      </a:r>
                      <a:endParaRPr lang="fr-CA" sz="1400" dirty="0">
                        <a:latin typeface="Verdana" panose="020B0604030504040204" pitchFamily="34" charset="0"/>
                      </a:endParaRPr>
                    </a:p>
                  </a:txBody>
                  <a:tcPr>
                    <a:solidFill>
                      <a:srgbClr val="BBC7D9"/>
                    </a:solidFill>
                  </a:tcPr>
                </a:tc>
                <a:tc>
                  <a:txBody>
                    <a:bodyPr/>
                    <a:lstStyle/>
                    <a:p>
                      <a:r>
                        <a:rPr lang="fr-CA" sz="1400" dirty="0" smtClean="0">
                          <a:latin typeface="Verdana" panose="020B0604030504040204" pitchFamily="34" charset="0"/>
                        </a:rPr>
                        <a:t>1,1 (0,9 à 1,2)</a:t>
                      </a:r>
                      <a:endParaRPr lang="fr-CA" sz="1400" dirty="0">
                        <a:latin typeface="Verdana" panose="020B0604030504040204" pitchFamily="34" charset="0"/>
                      </a:endParaRPr>
                    </a:p>
                  </a:txBody>
                  <a:tcPr>
                    <a:solidFill>
                      <a:srgbClr val="BBC7D9"/>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4265695262"/>
                  </a:ext>
                </a:extLst>
              </a:tr>
              <a:tr h="250921">
                <a:tc>
                  <a:txBody>
                    <a:bodyPr/>
                    <a:lstStyle/>
                    <a:p>
                      <a:r>
                        <a:rPr lang="fr-CA" sz="1400" dirty="0" smtClean="0">
                          <a:latin typeface="Verdana" panose="020B0604030504040204" pitchFamily="34" charset="0"/>
                        </a:rPr>
                        <a:t>TTP</a:t>
                      </a:r>
                      <a:endParaRPr lang="fr-CA" sz="1400" dirty="0">
                        <a:latin typeface="Verdana" panose="020B0604030504040204" pitchFamily="34" charset="0"/>
                      </a:endParaRPr>
                    </a:p>
                  </a:txBody>
                  <a:tcPr>
                    <a:solidFill>
                      <a:srgbClr val="D8DFE0"/>
                    </a:solidFill>
                  </a:tcPr>
                </a:tc>
                <a:tc>
                  <a:txBody>
                    <a:bodyPr/>
                    <a:lstStyle/>
                    <a:p>
                      <a:r>
                        <a:rPr lang="fr-CA" sz="1400" dirty="0" smtClean="0">
                          <a:latin typeface="Verdana" panose="020B0604030504040204" pitchFamily="34" charset="0"/>
                        </a:rPr>
                        <a:t>32 (20 à 40 secondes)</a:t>
                      </a:r>
                      <a:endParaRPr lang="fr-CA" sz="1400" dirty="0">
                        <a:latin typeface="Verdana" panose="020B0604030504040204" pitchFamily="34" charset="0"/>
                      </a:endParaRPr>
                    </a:p>
                  </a:txBody>
                  <a:tcPr>
                    <a:solidFill>
                      <a:srgbClr val="D8DFE0"/>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4"/>
                  </a:ext>
                </a:extLst>
              </a:tr>
              <a:tr h="250921">
                <a:tc>
                  <a:txBody>
                    <a:bodyPr/>
                    <a:lstStyle/>
                    <a:p>
                      <a:r>
                        <a:rPr lang="fr-CA" sz="1400" dirty="0" smtClean="0">
                          <a:latin typeface="Verdana" panose="020B0604030504040204" pitchFamily="34" charset="0"/>
                        </a:rPr>
                        <a:t>Type et compatibilité croisée</a:t>
                      </a:r>
                      <a:endParaRPr lang="fr-CA" sz="1400" dirty="0">
                        <a:latin typeface="Verdana" panose="020B0604030504040204" pitchFamily="34" charset="0"/>
                      </a:endParaRPr>
                    </a:p>
                  </a:txBody>
                  <a:tcPr>
                    <a:solidFill>
                      <a:srgbClr val="BBC7D9"/>
                    </a:solidFill>
                  </a:tcPr>
                </a:tc>
                <a:tc>
                  <a:txBody>
                    <a:bodyPr/>
                    <a:lstStyle/>
                    <a:p>
                      <a:r>
                        <a:rPr lang="fr-CA" sz="1400" dirty="0" smtClean="0">
                          <a:solidFill>
                            <a:srgbClr val="2A2A2A"/>
                          </a:solidFill>
                          <a:latin typeface="Verdana" panose="020B0604030504040204" pitchFamily="34" charset="0"/>
                        </a:rPr>
                        <a:t>O-</a:t>
                      </a:r>
                      <a:endParaRPr lang="fr-CA" sz="1400" dirty="0">
                        <a:latin typeface="Verdana" panose="020B0604030504040204" pitchFamily="34" charset="0"/>
                        <a:ea typeface="Verdana" panose="020B0604030504040204" pitchFamily="34" charset="0"/>
                        <a:cs typeface="Verdana" panose="020B0604030504040204" pitchFamily="34" charset="0"/>
                      </a:endParaRPr>
                    </a:p>
                  </a:txBody>
                  <a:tcPr>
                    <a:solidFill>
                      <a:srgbClr val="BBC7D9"/>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5"/>
                  </a:ext>
                </a:extLst>
              </a:tr>
            </a:tbl>
          </a:graphicData>
        </a:graphic>
      </p:graphicFrame>
      <p:graphicFrame>
        <p:nvGraphicFramePr>
          <p:cNvPr id="9" name="Table 8"/>
          <p:cNvGraphicFramePr>
            <a:graphicFrameLocks noGrp="1"/>
          </p:cNvGraphicFramePr>
          <p:nvPr>
            <p:custDataLst>
              <p:tags r:id="rId6"/>
            </p:custDataLst>
            <p:extLst>
              <p:ext uri="{D42A27DB-BD31-4B8C-83A1-F6EECF244321}">
                <p14:modId xmlns:p14="http://schemas.microsoft.com/office/powerpoint/2010/main" val="686118495"/>
              </p:ext>
            </p:extLst>
          </p:nvPr>
        </p:nvGraphicFramePr>
        <p:xfrm>
          <a:off x="345056" y="184258"/>
          <a:ext cx="8589778" cy="243840"/>
        </p:xfrm>
        <a:graphic>
          <a:graphicData uri="http://schemas.openxmlformats.org/drawingml/2006/table">
            <a:tbl>
              <a:tblPr firstRow="1" firstCol="1" bandRow="1"/>
              <a:tblGrid>
                <a:gridCol w="8589778"/>
              </a:tblGrid>
              <a:tr h="0">
                <a:tc>
                  <a:txBody>
                    <a:bodyPr/>
                    <a:lstStyle/>
                    <a:p>
                      <a:pPr marL="0" marR="0" algn="ctr">
                        <a:spcBef>
                          <a:spcPts val="0"/>
                        </a:spcBef>
                        <a:spcAft>
                          <a:spcPts val="0"/>
                        </a:spcAft>
                      </a:pPr>
                      <a:r>
                        <a:rPr lang="fr-CA" sz="1600" b="1" dirty="0" smtClean="0">
                          <a:solidFill>
                            <a:srgbClr val="FFFFFF"/>
                          </a:solidFill>
                          <a:effectLst/>
                          <a:latin typeface="Verdana" panose="020B0604030504040204" pitchFamily="34" charset="0"/>
                        </a:rPr>
                        <a:t>Psychiatrie/soins primaires</a:t>
                      </a:r>
                      <a:endParaRPr lang="fr-CA"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8D5F"/>
                    </a:solidFill>
                  </a:tcPr>
                </a:tc>
              </a:tr>
            </a:tbl>
          </a:graphicData>
        </a:graphic>
      </p:graphicFrame>
      <p:sp>
        <p:nvSpPr>
          <p:cNvPr id="10" name="Content Placeholder 2"/>
          <p:cNvSpPr txBox="1">
            <a:spLocks/>
          </p:cNvSpPr>
          <p:nvPr>
            <p:custDataLst>
              <p:tags r:id="rId7"/>
            </p:custDataLst>
          </p:nvPr>
        </p:nvSpPr>
        <p:spPr>
          <a:xfrm>
            <a:off x="296503" y="2866627"/>
            <a:ext cx="7816584" cy="107684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CA" sz="2000" dirty="0" smtClean="0">
                <a:solidFill>
                  <a:srgbClr val="003152"/>
                </a:solidFill>
              </a:rPr>
              <a:t>Mme </a:t>
            </a:r>
            <a:r>
              <a:rPr lang="fr-CA" sz="2000" dirty="0" err="1" smtClean="0">
                <a:solidFill>
                  <a:srgbClr val="003152"/>
                </a:solidFill>
              </a:rPr>
              <a:t>Fall</a:t>
            </a:r>
            <a:r>
              <a:rPr lang="fr-CA" sz="2000" dirty="0" smtClean="0">
                <a:solidFill>
                  <a:srgbClr val="003152"/>
                </a:solidFill>
              </a:rPr>
              <a:t> est hospitalisée à l’unité de chirurgie orthopédique pour la poursuite de la prise en charge. </a:t>
            </a:r>
          </a:p>
          <a:p>
            <a:pPr marL="0" indent="0">
              <a:buFont typeface="Arial"/>
              <a:buNone/>
            </a:pPr>
            <a:endParaRPr lang="fr-CA" sz="2400" dirty="0">
              <a:solidFill>
                <a:srgbClr val="003152"/>
              </a:solidFill>
            </a:endParaRPr>
          </a:p>
        </p:txBody>
      </p:sp>
    </p:spTree>
    <p:extLst>
      <p:ext uri="{BB962C8B-B14F-4D97-AF65-F5344CB8AC3E}">
        <p14:creationId xmlns:p14="http://schemas.microsoft.com/office/powerpoint/2010/main" val="9722732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1"/>
            </p:custDataLst>
          </p:nvPr>
        </p:nvSpPr>
        <p:spPr>
          <a:xfrm>
            <a:off x="0" y="188735"/>
            <a:ext cx="7886700" cy="1325563"/>
          </a:xfrm>
        </p:spPr>
        <p:txBody>
          <a:bodyPr/>
          <a:lstStyle/>
          <a:p>
            <a:r>
              <a:rPr lang="fr-CA" dirty="0" smtClean="0">
                <a:solidFill>
                  <a:srgbClr val="003152"/>
                </a:solidFill>
                <a:latin typeface="Verdana" panose="020B0604030504040204" pitchFamily="34" charset="0"/>
              </a:rPr>
              <a:t>Cas – Mme Hanna </a:t>
            </a:r>
            <a:r>
              <a:rPr lang="fr-CA" dirty="0" err="1" smtClean="0">
                <a:solidFill>
                  <a:srgbClr val="003152"/>
                </a:solidFill>
                <a:latin typeface="Verdana" panose="020B0604030504040204" pitchFamily="34" charset="0"/>
              </a:rPr>
              <a:t>Fall</a:t>
            </a:r>
            <a:endParaRPr lang="fr-CA" dirty="0">
              <a:solidFill>
                <a:srgbClr val="003152"/>
              </a:solidFill>
              <a:latin typeface="Verdana" panose="020B0604030504040204" pitchFamily="34" charset="0"/>
            </a:endParaRPr>
          </a:p>
        </p:txBody>
      </p:sp>
      <p:sp>
        <p:nvSpPr>
          <p:cNvPr id="3" name="Content Placeholder 2"/>
          <p:cNvSpPr>
            <a:spLocks noGrp="1"/>
          </p:cNvSpPr>
          <p:nvPr>
            <p:ph idx="4294967295"/>
            <p:custDataLst>
              <p:tags r:id="rId2"/>
            </p:custDataLst>
          </p:nvPr>
        </p:nvSpPr>
        <p:spPr>
          <a:xfrm>
            <a:off x="93438" y="1340955"/>
            <a:ext cx="8321675" cy="787190"/>
          </a:xfrm>
        </p:spPr>
        <p:txBody>
          <a:bodyPr vert="horz" lIns="91440" tIns="45720" rIns="91440" bIns="45720" rtlCol="0" anchor="t">
            <a:normAutofit lnSpcReduction="10000"/>
          </a:bodyPr>
          <a:lstStyle/>
          <a:p>
            <a:r>
              <a:rPr lang="fr-CA" sz="1700" dirty="0" smtClean="0">
                <a:solidFill>
                  <a:srgbClr val="003152"/>
                </a:solidFill>
                <a:latin typeface="Verdana" panose="020B0604030504040204" pitchFamily="34" charset="0"/>
              </a:rPr>
              <a:t>Après l’hospitalisation par l’équipe de chirurgie orthopédique, on procède à une consultation en anesthésie pour une évaluation préopératoire.</a:t>
            </a:r>
          </a:p>
          <a:p>
            <a:pPr marL="0" indent="0">
              <a:buNone/>
            </a:pPr>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4106174" y="2099242"/>
            <a:ext cx="4688504" cy="3200400"/>
          </a:xfrm>
          <a:prstGeom prst="rect">
            <a:avLst/>
          </a:prstGeom>
        </p:spPr>
      </p:pic>
      <p:sp>
        <p:nvSpPr>
          <p:cNvPr id="6" name="Content Placeholder 2"/>
          <p:cNvSpPr txBox="1">
            <a:spLocks/>
          </p:cNvSpPr>
          <p:nvPr>
            <p:custDataLst>
              <p:tags r:id="rId4"/>
            </p:custDataLst>
          </p:nvPr>
        </p:nvSpPr>
        <p:spPr>
          <a:xfrm>
            <a:off x="93438" y="4816305"/>
            <a:ext cx="3771194" cy="68010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1700" dirty="0" smtClean="0">
                <a:solidFill>
                  <a:srgbClr val="003152"/>
                </a:solidFill>
                <a:latin typeface="Verdana" panose="020B0604030504040204" pitchFamily="34" charset="0"/>
              </a:rPr>
              <a:t>Les résultats de l’évaluation préopératoire ne révèlent rien de particulier.</a:t>
            </a:r>
          </a:p>
          <a:p>
            <a:pPr marL="0" indent="0">
              <a:buFont typeface="Arial" panose="020B0604020202020204" pitchFamily="34" charset="0"/>
              <a:buNone/>
            </a:pPr>
            <a:endParaRPr lang="fr-CA" sz="1700" dirty="0">
              <a:solidFill>
                <a:srgbClr val="003152"/>
              </a:solidFill>
            </a:endParaRPr>
          </a:p>
        </p:txBody>
      </p:sp>
      <p:graphicFrame>
        <p:nvGraphicFramePr>
          <p:cNvPr id="7" name="Table 6"/>
          <p:cNvGraphicFramePr>
            <a:graphicFrameLocks noGrp="1"/>
          </p:cNvGraphicFramePr>
          <p:nvPr>
            <p:custDataLst>
              <p:tags r:id="rId5"/>
            </p:custDataLst>
            <p:extLst>
              <p:ext uri="{D42A27DB-BD31-4B8C-83A1-F6EECF244321}">
                <p14:modId xmlns:p14="http://schemas.microsoft.com/office/powerpoint/2010/main" val="686118495"/>
              </p:ext>
            </p:extLst>
          </p:nvPr>
        </p:nvGraphicFramePr>
        <p:xfrm>
          <a:off x="345056" y="184258"/>
          <a:ext cx="8589778" cy="243840"/>
        </p:xfrm>
        <a:graphic>
          <a:graphicData uri="http://schemas.openxmlformats.org/drawingml/2006/table">
            <a:tbl>
              <a:tblPr firstRow="1" firstCol="1" bandRow="1"/>
              <a:tblGrid>
                <a:gridCol w="8589778"/>
              </a:tblGrid>
              <a:tr h="0">
                <a:tc>
                  <a:txBody>
                    <a:bodyPr/>
                    <a:lstStyle/>
                    <a:p>
                      <a:pPr marL="0" marR="0" algn="ctr">
                        <a:spcBef>
                          <a:spcPts val="0"/>
                        </a:spcBef>
                        <a:spcAft>
                          <a:spcPts val="0"/>
                        </a:spcAft>
                      </a:pPr>
                      <a:r>
                        <a:rPr lang="fr-CA" sz="1600" b="1" dirty="0" smtClean="0">
                          <a:solidFill>
                            <a:srgbClr val="FFFFFF"/>
                          </a:solidFill>
                          <a:effectLst/>
                          <a:latin typeface="Verdana" panose="020B0604030504040204" pitchFamily="34" charset="0"/>
                        </a:rPr>
                        <a:t>Psychiatrie/soins primaires</a:t>
                      </a:r>
                      <a:endParaRPr lang="fr-CA"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8D5F"/>
                    </a:solidFill>
                  </a:tcPr>
                </a:tc>
              </a:tr>
            </a:tbl>
          </a:graphicData>
        </a:graphic>
      </p:graphicFrame>
      <p:sp>
        <p:nvSpPr>
          <p:cNvPr id="8" name="Content Placeholder 2"/>
          <p:cNvSpPr txBox="1">
            <a:spLocks/>
          </p:cNvSpPr>
          <p:nvPr>
            <p:custDataLst>
              <p:tags r:id="rId6"/>
            </p:custDataLst>
          </p:nvPr>
        </p:nvSpPr>
        <p:spPr>
          <a:xfrm>
            <a:off x="93438" y="2204345"/>
            <a:ext cx="3771194" cy="13292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CA" sz="1700" dirty="0" smtClean="0">
                <a:solidFill>
                  <a:srgbClr val="003152"/>
                </a:solidFill>
                <a:latin typeface="Verdana" panose="020B0604030504040204" pitchFamily="34" charset="0"/>
              </a:rPr>
              <a:t>Le résident en anesthésie demande un bilan préopératoire initial, y compris une échocardiographie, une radiographie thoracique, et un dosage du peptide </a:t>
            </a:r>
            <a:r>
              <a:rPr lang="fr-CA" sz="1700" dirty="0" err="1" smtClean="0">
                <a:solidFill>
                  <a:srgbClr val="003152"/>
                </a:solidFill>
                <a:latin typeface="Verdana" panose="020B0604030504040204" pitchFamily="34" charset="0"/>
              </a:rPr>
              <a:t>natriurétique</a:t>
            </a:r>
            <a:r>
              <a:rPr lang="fr-CA" sz="1700" dirty="0" smtClean="0">
                <a:solidFill>
                  <a:srgbClr val="003152"/>
                </a:solidFill>
                <a:latin typeface="Verdana" panose="020B0604030504040204" pitchFamily="34" charset="0"/>
              </a:rPr>
              <a:t> de type B (BNP) et de la troponine (en plus du bilan sanguin initial demandé à l’urgence).</a:t>
            </a:r>
          </a:p>
          <a:p>
            <a:pPr marL="0" indent="0">
              <a:buFont typeface="Arial"/>
              <a:buNone/>
            </a:pPr>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ontent Placeholder 2"/>
          <p:cNvSpPr txBox="1">
            <a:spLocks/>
          </p:cNvSpPr>
          <p:nvPr>
            <p:custDataLst>
              <p:tags r:id="rId7"/>
            </p:custDataLst>
          </p:nvPr>
        </p:nvSpPr>
        <p:spPr>
          <a:xfrm>
            <a:off x="93438" y="5658823"/>
            <a:ext cx="8256930" cy="7723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1700" dirty="0" smtClean="0">
                <a:solidFill>
                  <a:srgbClr val="003152"/>
                </a:solidFill>
                <a:latin typeface="Verdana" panose="020B0604030504040204" pitchFamily="34" charset="0"/>
              </a:rPr>
              <a:t>Mme </a:t>
            </a:r>
            <a:r>
              <a:rPr lang="fr-CA" sz="1700" dirty="0" err="1" smtClean="0">
                <a:solidFill>
                  <a:srgbClr val="003152"/>
                </a:solidFill>
                <a:latin typeface="Verdana" panose="020B0604030504040204" pitchFamily="34" charset="0"/>
              </a:rPr>
              <a:t>Fall</a:t>
            </a:r>
            <a:r>
              <a:rPr lang="fr-CA" sz="1700" dirty="0" smtClean="0">
                <a:solidFill>
                  <a:srgbClr val="003152"/>
                </a:solidFill>
                <a:latin typeface="Verdana" panose="020B0604030504040204" pitchFamily="34" charset="0"/>
              </a:rPr>
              <a:t> est conduite en salle d’opération pour y subir une </a:t>
            </a:r>
            <a:r>
              <a:rPr lang="fr-CA" sz="1700" dirty="0" err="1" smtClean="0">
                <a:solidFill>
                  <a:srgbClr val="003152"/>
                </a:solidFill>
                <a:latin typeface="Verdana" panose="020B0604030504040204" pitchFamily="34" charset="0"/>
              </a:rPr>
              <a:t>hémiarthroplastie</a:t>
            </a:r>
            <a:r>
              <a:rPr lang="fr-CA" sz="1700" dirty="0" smtClean="0">
                <a:solidFill>
                  <a:srgbClr val="003152"/>
                </a:solidFill>
                <a:latin typeface="Verdana" panose="020B0604030504040204" pitchFamily="34" charset="0"/>
              </a:rPr>
              <a:t> de la hanche gauche sous anesthésie régionale. </a:t>
            </a:r>
          </a:p>
          <a:p>
            <a:pPr marL="0" indent="0">
              <a:buFont typeface="Arial" panose="020B0604020202020204" pitchFamily="34" charset="0"/>
              <a:buNone/>
            </a:pPr>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07255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1"/>
            </p:custDataLst>
          </p:nvPr>
        </p:nvSpPr>
        <p:spPr>
          <a:xfrm>
            <a:off x="0" y="171482"/>
            <a:ext cx="7886700" cy="1325563"/>
          </a:xfrm>
        </p:spPr>
        <p:txBody>
          <a:bodyPr/>
          <a:lstStyle/>
          <a:p>
            <a:r>
              <a:rPr lang="fr-CA" dirty="0" smtClean="0">
                <a:latin typeface="Verdana" panose="020B0604030504040204" pitchFamily="34" charset="0"/>
              </a:rPr>
              <a:t>Cas – M. Ernie Ah</a:t>
            </a:r>
            <a:endParaRPr lang="fr-CA" dirty="0">
              <a:latin typeface="Verdana" panose="020B0604030504040204" pitchFamily="34" charset="0"/>
            </a:endParaRPr>
          </a:p>
        </p:txBody>
      </p:sp>
      <p:sp>
        <p:nvSpPr>
          <p:cNvPr id="3" name="Content Placeholder 2"/>
          <p:cNvSpPr>
            <a:spLocks noGrp="1"/>
          </p:cNvSpPr>
          <p:nvPr>
            <p:ph idx="4294967295"/>
            <p:custDataLst>
              <p:tags r:id="rId2"/>
            </p:custDataLst>
          </p:nvPr>
        </p:nvSpPr>
        <p:spPr>
          <a:xfrm>
            <a:off x="3355435" y="1296094"/>
            <a:ext cx="5702300" cy="4811712"/>
          </a:xfrm>
        </p:spPr>
        <p:txBody>
          <a:bodyPr vert="horz" lIns="91440" tIns="45720" rIns="91440" bIns="45720" rtlCol="0" anchor="t">
            <a:noAutofit/>
          </a:bodyPr>
          <a:lstStyle/>
          <a:p>
            <a:r>
              <a:rPr lang="fr-CA" sz="1700" dirty="0" smtClean="0">
                <a:solidFill>
                  <a:srgbClr val="003152"/>
                </a:solidFill>
                <a:latin typeface="Verdana" panose="020B0604030504040204" pitchFamily="34" charset="0"/>
              </a:rPr>
              <a:t>Un homme de 80 ans est évalué par un résident en médecine familiale en raison d’une masse à l’aine droite.</a:t>
            </a:r>
          </a:p>
          <a:p>
            <a:r>
              <a:rPr lang="fr-CA" sz="1700" dirty="0" smtClean="0">
                <a:solidFill>
                  <a:srgbClr val="003152"/>
                </a:solidFill>
                <a:latin typeface="Verdana" panose="020B0604030504040204" pitchFamily="34" charset="0"/>
              </a:rPr>
              <a:t>La masse est apparue après que le patient se soit penché pour libérer la roue de son déambulateur, prise dans le tapis. </a:t>
            </a:r>
          </a:p>
          <a:p>
            <a:r>
              <a:rPr lang="fr-CA" sz="1700" dirty="0" smtClean="0">
                <a:solidFill>
                  <a:srgbClr val="003152"/>
                </a:solidFill>
                <a:latin typeface="Verdana" panose="020B0604030504040204" pitchFamily="34" charset="0"/>
              </a:rPr>
              <a:t>La masse n’est pas douloureuse et ne limite pas les activités du patient. </a:t>
            </a:r>
          </a:p>
          <a:p>
            <a:r>
              <a:rPr lang="fr-CA" sz="1700" dirty="0" smtClean="0">
                <a:solidFill>
                  <a:srgbClr val="003152"/>
                </a:solidFill>
                <a:latin typeface="Verdana" panose="020B0604030504040204" pitchFamily="34" charset="0"/>
              </a:rPr>
              <a:t>Antécédents médicaux : diabète de type II, hypertension, arthrose de la hanche.</a:t>
            </a:r>
            <a:endParaRPr lang="fr-CA" sz="17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fr-CA" sz="1700" dirty="0" smtClean="0">
                <a:solidFill>
                  <a:srgbClr val="003152"/>
                </a:solidFill>
                <a:latin typeface="Verdana" panose="020B0604030504040204" pitchFamily="34" charset="0"/>
              </a:rPr>
              <a:t>Examen physique : le patient est alerte et n’est pas désorienté. TA = 158/72, FC = 94, FR = 16, T = 36,8 °C, SpO</a:t>
            </a:r>
            <a:r>
              <a:rPr lang="fr-CA" sz="1700" baseline="-25000" dirty="0" smtClean="0">
                <a:solidFill>
                  <a:srgbClr val="003152"/>
                </a:solidFill>
                <a:latin typeface="Verdana" panose="020B0604030504040204" pitchFamily="34" charset="0"/>
              </a:rPr>
              <a:t>2</a:t>
            </a:r>
            <a:r>
              <a:rPr lang="fr-CA" sz="1700" dirty="0" smtClean="0">
                <a:solidFill>
                  <a:srgbClr val="003152"/>
                </a:solidFill>
                <a:latin typeface="Verdana" panose="020B0604030504040204" pitchFamily="34" charset="0"/>
              </a:rPr>
              <a:t> = 96 % à l’air ambiant. Hernie inguinale légèrement sensible (taille d’un œuf de poule) du côté droit, au-dessus du ligament inguinal. La hernie diminue de façon spontanée lorsque le patient est en position de décubitus dorsal.</a:t>
            </a:r>
          </a:p>
          <a:p>
            <a:pPr marL="0" indent="0">
              <a:buNone/>
            </a:pPr>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p:cNvPicPr>
            <a:picLocks noChangeAspect="1"/>
          </p:cNvPicPr>
          <p:nvPr>
            <p:custDataLst>
              <p:tags r:id="rId3"/>
            </p:custDataLst>
          </p:nvPr>
        </p:nvPicPr>
        <p:blipFill rotWithShape="1">
          <a:blip r:embed="rId7" cstate="print">
            <a:extLst>
              <a:ext uri="{28A0092B-C50C-407E-A947-70E740481C1C}">
                <a14:useLocalDpi xmlns:a14="http://schemas.microsoft.com/office/drawing/2010/main" val="0"/>
              </a:ext>
            </a:extLst>
          </a:blip>
          <a:srcRect r="60696"/>
          <a:stretch/>
        </p:blipFill>
        <p:spPr>
          <a:xfrm>
            <a:off x="246580" y="1275951"/>
            <a:ext cx="2705527" cy="4572000"/>
          </a:xfrm>
          <a:prstGeom prst="rect">
            <a:avLst/>
          </a:prstGeom>
        </p:spPr>
      </p:pic>
      <p:graphicFrame>
        <p:nvGraphicFramePr>
          <p:cNvPr id="5" name="Table 4"/>
          <p:cNvGraphicFramePr>
            <a:graphicFrameLocks noGrp="1"/>
          </p:cNvGraphicFramePr>
          <p:nvPr>
            <p:custDataLst>
              <p:tags r:id="rId4"/>
            </p:custDataLst>
            <p:extLst>
              <p:ext uri="{D42A27DB-BD31-4B8C-83A1-F6EECF244321}">
                <p14:modId xmlns:p14="http://schemas.microsoft.com/office/powerpoint/2010/main" val="840912062"/>
              </p:ext>
            </p:extLst>
          </p:nvPr>
        </p:nvGraphicFramePr>
        <p:xfrm>
          <a:off x="189781" y="155274"/>
          <a:ext cx="8764438" cy="304800"/>
        </p:xfrm>
        <a:graphic>
          <a:graphicData uri="http://schemas.openxmlformats.org/drawingml/2006/table">
            <a:tbl>
              <a:tblPr firstRow="1" firstCol="1" bandRow="1"/>
              <a:tblGrid>
                <a:gridCol w="8764438"/>
              </a:tblGrid>
              <a:tr h="127611">
                <a:tc>
                  <a:txBody>
                    <a:bodyPr/>
                    <a:lstStyle/>
                    <a:p>
                      <a:pPr marL="0" marR="0" algn="ctr">
                        <a:spcBef>
                          <a:spcPts val="0"/>
                        </a:spcBef>
                        <a:spcAft>
                          <a:spcPts val="0"/>
                        </a:spcAft>
                      </a:pPr>
                      <a:r>
                        <a:rPr lang="fr-CA" sz="2000" b="1" dirty="0" smtClean="0">
                          <a:solidFill>
                            <a:srgbClr val="FFFFFF"/>
                          </a:solidFill>
                          <a:effectLst/>
                          <a:latin typeface="Verdana" panose="020B0604030504040204" pitchFamily="34" charset="0"/>
                        </a:rPr>
                        <a:t>Chirurgie/soins primaires</a:t>
                      </a:r>
                      <a:endParaRPr lang="fr-CA" sz="20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D500"/>
                    </a:solidFill>
                  </a:tcPr>
                </a:tc>
              </a:tr>
            </a:tbl>
          </a:graphicData>
        </a:graphic>
      </p:graphicFrame>
    </p:spTree>
    <p:extLst>
      <p:ext uri="{BB962C8B-B14F-4D97-AF65-F5344CB8AC3E}">
        <p14:creationId xmlns:p14="http://schemas.microsoft.com/office/powerpoint/2010/main" val="21336853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1"/>
            </p:custDataLst>
          </p:nvPr>
        </p:nvSpPr>
        <p:spPr>
          <a:xfrm>
            <a:off x="17253" y="258795"/>
            <a:ext cx="7886700" cy="1325563"/>
          </a:xfrm>
        </p:spPr>
        <p:txBody>
          <a:bodyPr/>
          <a:lstStyle/>
          <a:p>
            <a:r>
              <a:rPr lang="fr-CA" dirty="0" smtClean="0">
                <a:solidFill>
                  <a:srgbClr val="003152"/>
                </a:solidFill>
                <a:latin typeface="Verdana" panose="020B0604030504040204" pitchFamily="34" charset="0"/>
              </a:rPr>
              <a:t>Cas – M. Ernie Ah</a:t>
            </a:r>
            <a:endParaRPr lang="fr-CA" dirty="0">
              <a:solidFill>
                <a:srgbClr val="003152"/>
              </a:solidFill>
              <a:latin typeface="Verdana" panose="020B0604030504040204" pitchFamily="34" charset="0"/>
            </a:endParaRPr>
          </a:p>
        </p:txBody>
      </p:sp>
      <p:sp>
        <p:nvSpPr>
          <p:cNvPr id="3" name="Content Placeholder 2"/>
          <p:cNvSpPr>
            <a:spLocks noGrp="1"/>
          </p:cNvSpPr>
          <p:nvPr>
            <p:ph idx="4294967295"/>
            <p:custDataLst>
              <p:tags r:id="rId2"/>
            </p:custDataLst>
          </p:nvPr>
        </p:nvSpPr>
        <p:spPr>
          <a:xfrm>
            <a:off x="207032" y="1324966"/>
            <a:ext cx="8091488" cy="486582"/>
          </a:xfrm>
        </p:spPr>
        <p:txBody>
          <a:bodyPr>
            <a:noAutofit/>
          </a:bodyPr>
          <a:lstStyle/>
          <a:p>
            <a:r>
              <a:rPr lang="fr-CA" altLang="en-US" sz="1700" dirty="0" smtClean="0">
                <a:solidFill>
                  <a:srgbClr val="003152"/>
                </a:solidFill>
                <a:latin typeface="Verdana" panose="020B0604030504040204" pitchFamily="34" charset="0"/>
              </a:rPr>
              <a:t>Homme de 80 ans chez qui on soupçonne la présence d’une hernie inguinale droite asymptomatique.</a:t>
            </a:r>
            <a:endParaRPr lang="fr-CA" altLang="en-US"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p:cNvPicPr>
            <a:picLocks noChangeAspect="1"/>
          </p:cNvPicPr>
          <p:nvPr>
            <p:custDataLst>
              <p:tags r:id="rId3"/>
            </p:custDataLst>
          </p:nvPr>
        </p:nvPicPr>
        <p:blipFill rotWithShape="1">
          <a:blip r:embed="rId11" cstate="print">
            <a:extLst>
              <a:ext uri="{28A0092B-C50C-407E-A947-70E740481C1C}">
                <a14:useLocalDpi xmlns:a14="http://schemas.microsoft.com/office/drawing/2010/main" val="0"/>
              </a:ext>
            </a:extLst>
          </a:blip>
          <a:srcRect r="8200"/>
          <a:stretch/>
        </p:blipFill>
        <p:spPr>
          <a:xfrm>
            <a:off x="4245090" y="3000029"/>
            <a:ext cx="4676215" cy="3383280"/>
          </a:xfrm>
          <a:prstGeom prst="rect">
            <a:avLst/>
          </a:prstGeom>
        </p:spPr>
      </p:pic>
      <p:sp>
        <p:nvSpPr>
          <p:cNvPr id="10" name="Rectangle 9"/>
          <p:cNvSpPr/>
          <p:nvPr>
            <p:custDataLst>
              <p:tags r:id="rId4"/>
            </p:custDataLst>
          </p:nvPr>
        </p:nvSpPr>
        <p:spPr>
          <a:xfrm>
            <a:off x="-323057" y="3902022"/>
            <a:ext cx="4803168" cy="1400383"/>
          </a:xfrm>
          <a:prstGeom prst="rect">
            <a:avLst/>
          </a:prstGeom>
        </p:spPr>
        <p:txBody>
          <a:bodyPr wrap="square">
            <a:spAutoFit/>
          </a:bodyPr>
          <a:lstStyle/>
          <a:p>
            <a:pPr marL="800100" lvl="1" indent="-342900">
              <a:buFont typeface="Arial" panose="020B0604020202020204" pitchFamily="34" charset="0"/>
              <a:buChar char="•"/>
            </a:pPr>
            <a:r>
              <a:rPr lang="fr-CA" altLang="en-US" sz="1700" dirty="0" smtClean="0">
                <a:solidFill>
                  <a:srgbClr val="003152"/>
                </a:solidFill>
                <a:latin typeface="Verdana" panose="020B0604030504040204" pitchFamily="34" charset="0"/>
              </a:rPr>
              <a:t>M. Ah revient au cabinet pour discuter des résultats et des complications potentielles d’une hernie inguinale qui n’est pas réparée.</a:t>
            </a:r>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840912062"/>
              </p:ext>
            </p:extLst>
          </p:nvPr>
        </p:nvGraphicFramePr>
        <p:xfrm>
          <a:off x="189781" y="155274"/>
          <a:ext cx="8764438" cy="304800"/>
        </p:xfrm>
        <a:graphic>
          <a:graphicData uri="http://schemas.openxmlformats.org/drawingml/2006/table">
            <a:tbl>
              <a:tblPr firstRow="1" firstCol="1" bandRow="1"/>
              <a:tblGrid>
                <a:gridCol w="8764438"/>
              </a:tblGrid>
              <a:tr h="127611">
                <a:tc>
                  <a:txBody>
                    <a:bodyPr/>
                    <a:lstStyle/>
                    <a:p>
                      <a:pPr marL="0" marR="0" algn="ctr">
                        <a:spcBef>
                          <a:spcPts val="0"/>
                        </a:spcBef>
                        <a:spcAft>
                          <a:spcPts val="0"/>
                        </a:spcAft>
                      </a:pPr>
                      <a:r>
                        <a:rPr lang="fr-CA" sz="2000" b="1" dirty="0" smtClean="0">
                          <a:solidFill>
                            <a:srgbClr val="FFFFFF"/>
                          </a:solidFill>
                          <a:effectLst/>
                          <a:latin typeface="Verdana" panose="020B0604030504040204" pitchFamily="34" charset="0"/>
                        </a:rPr>
                        <a:t>Chirurgie/soins primaires</a:t>
                      </a:r>
                      <a:endParaRPr lang="fr-CA" sz="20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D500"/>
                    </a:solidFill>
                  </a:tcPr>
                </a:tc>
              </a:tr>
            </a:tbl>
          </a:graphicData>
        </a:graphic>
      </p:graphicFrame>
      <p:sp>
        <p:nvSpPr>
          <p:cNvPr id="7" name="Content Placeholder 2"/>
          <p:cNvSpPr txBox="1">
            <a:spLocks/>
          </p:cNvSpPr>
          <p:nvPr>
            <p:custDataLst>
              <p:tags r:id="rId6"/>
            </p:custDataLst>
          </p:nvPr>
        </p:nvSpPr>
        <p:spPr>
          <a:xfrm>
            <a:off x="186904" y="3038602"/>
            <a:ext cx="3868402" cy="558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CA" altLang="en-US" sz="1700" dirty="0" smtClean="0">
                <a:solidFill>
                  <a:srgbClr val="003152"/>
                </a:solidFill>
                <a:latin typeface="Verdana" panose="020B0604030504040204" pitchFamily="34" charset="0"/>
              </a:rPr>
              <a:t>L’échographie révèle la présence d’une petite hernie réductible de 3 cm.</a:t>
            </a:r>
            <a:endParaRPr lang="fr-CA" altLang="en-US"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ontent Placeholder 2"/>
          <p:cNvSpPr txBox="1">
            <a:spLocks/>
          </p:cNvSpPr>
          <p:nvPr>
            <p:custDataLst>
              <p:tags r:id="rId7"/>
            </p:custDataLst>
          </p:nvPr>
        </p:nvSpPr>
        <p:spPr>
          <a:xfrm>
            <a:off x="-288551" y="1936724"/>
            <a:ext cx="8687714" cy="1369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r>
              <a:rPr lang="fr-CA" altLang="en-US" sz="1700" dirty="0" smtClean="0">
                <a:solidFill>
                  <a:srgbClr val="003152"/>
                </a:solidFill>
                <a:latin typeface="Verdana" panose="020B0604030504040204" pitchFamily="34" charset="0"/>
              </a:rPr>
              <a:t>Le résident en médecine familiale demande une échographie pour confirmer le diagnostic, pour exclure la possibilité de complications et pour obtenir des preuves objectives appuyant la demande de consultation en chirurgie générale.</a:t>
            </a:r>
          </a:p>
        </p:txBody>
      </p:sp>
      <p:sp>
        <p:nvSpPr>
          <p:cNvPr id="11" name="Rectangle 10"/>
          <p:cNvSpPr/>
          <p:nvPr>
            <p:custDataLst>
              <p:tags r:id="rId8"/>
            </p:custDataLst>
          </p:nvPr>
        </p:nvSpPr>
        <p:spPr>
          <a:xfrm>
            <a:off x="-288551" y="5347255"/>
            <a:ext cx="4533641" cy="1661993"/>
          </a:xfrm>
          <a:prstGeom prst="rect">
            <a:avLst/>
          </a:prstGeom>
        </p:spPr>
        <p:txBody>
          <a:bodyPr wrap="square">
            <a:spAutoFit/>
          </a:bodyPr>
          <a:lstStyle/>
          <a:p>
            <a:pPr marL="800100" lvl="1" indent="-342900">
              <a:buFont typeface="Arial" panose="020B0604020202020204" pitchFamily="34" charset="0"/>
              <a:buChar char="•"/>
            </a:pPr>
            <a:r>
              <a:rPr lang="fr-CA" altLang="en-US" sz="1700" dirty="0" smtClean="0">
                <a:solidFill>
                  <a:srgbClr val="003152"/>
                </a:solidFill>
                <a:latin typeface="Verdana" panose="020B0604030504040204" pitchFamily="34" charset="0"/>
              </a:rPr>
              <a:t>Une demande de consultation en chirurgie générale est soumise et, au triage, on détermine que le cas du patient est une semi-urgence.</a:t>
            </a:r>
            <a:endParaRPr lang="fr-CA" altLang="en-US" sz="17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943686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1"/>
            </p:custDataLst>
          </p:nvPr>
        </p:nvSpPr>
        <p:spPr>
          <a:xfrm>
            <a:off x="-103518" y="244927"/>
            <a:ext cx="7886700" cy="1325562"/>
          </a:xfrm>
        </p:spPr>
        <p:txBody>
          <a:bodyPr/>
          <a:lstStyle/>
          <a:p>
            <a:r>
              <a:rPr lang="fr-CA" dirty="0" smtClean="0">
                <a:solidFill>
                  <a:srgbClr val="003152"/>
                </a:solidFill>
                <a:latin typeface="Verdana" panose="020B0604030504040204" pitchFamily="34" charset="0"/>
              </a:rPr>
              <a:t> Cas – M. Ernie Ah</a:t>
            </a:r>
            <a:endParaRPr lang="fr-CA" dirty="0">
              <a:solidFill>
                <a:srgbClr val="003152"/>
              </a:solidFill>
              <a:latin typeface="Verdana" panose="020B0604030504040204" pitchFamily="34" charset="0"/>
            </a:endParaRPr>
          </a:p>
        </p:txBody>
      </p:sp>
      <p:sp>
        <p:nvSpPr>
          <p:cNvPr id="3" name="Content Placeholder 2"/>
          <p:cNvSpPr>
            <a:spLocks noGrp="1"/>
          </p:cNvSpPr>
          <p:nvPr>
            <p:ph idx="4294967295"/>
            <p:custDataLst>
              <p:tags r:id="rId2"/>
            </p:custDataLst>
          </p:nvPr>
        </p:nvSpPr>
        <p:spPr>
          <a:xfrm>
            <a:off x="35655" y="4713564"/>
            <a:ext cx="4795136" cy="737919"/>
          </a:xfrm>
        </p:spPr>
        <p:txBody>
          <a:bodyPr>
            <a:noAutofit/>
          </a:bodyPr>
          <a:lstStyle/>
          <a:p>
            <a:pPr marL="0" indent="0">
              <a:buNone/>
            </a:pPr>
            <a:endParaRPr lang="fr-CA" sz="17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fr-CA" sz="1700" dirty="0" smtClean="0">
                <a:solidFill>
                  <a:srgbClr val="003152"/>
                </a:solidFill>
                <a:latin typeface="Verdana" panose="020B0604030504040204" pitchFamily="34" charset="0"/>
              </a:rPr>
              <a:t>Un rendez-vous est fixé pour </a:t>
            </a:r>
            <a:br>
              <a:rPr lang="fr-CA" sz="1700" dirty="0" smtClean="0">
                <a:solidFill>
                  <a:srgbClr val="003152"/>
                </a:solidFill>
                <a:latin typeface="Verdana" panose="020B0604030504040204" pitchFamily="34" charset="0"/>
              </a:rPr>
            </a:br>
            <a:r>
              <a:rPr lang="fr-CA" sz="1700" dirty="0" smtClean="0">
                <a:solidFill>
                  <a:srgbClr val="003152"/>
                </a:solidFill>
                <a:latin typeface="Verdana" panose="020B0604030504040204" pitchFamily="34" charset="0"/>
              </a:rPr>
              <a:t>la réparation de la hernie.</a:t>
            </a:r>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custDataLst>
              <p:tags r:id="rId3"/>
            </p:custDataLst>
          </p:nvPr>
        </p:nvPicPr>
        <p:blipFill rotWithShape="1">
          <a:blip r:embed="rId12" cstate="print">
            <a:extLst>
              <a:ext uri="{28A0092B-C50C-407E-A947-70E740481C1C}">
                <a14:useLocalDpi xmlns:a14="http://schemas.microsoft.com/office/drawing/2010/main" val="0"/>
              </a:ext>
            </a:extLst>
          </a:blip>
          <a:srcRect l="17753" r="8428"/>
          <a:stretch/>
        </p:blipFill>
        <p:spPr>
          <a:xfrm>
            <a:off x="4559538" y="1425636"/>
            <a:ext cx="4339431" cy="3918917"/>
          </a:xfrm>
          <a:prstGeom prst="rect">
            <a:avLst/>
          </a:prstGeom>
        </p:spPr>
      </p:pic>
      <p:sp>
        <p:nvSpPr>
          <p:cNvPr id="5" name="Rectangle 4"/>
          <p:cNvSpPr/>
          <p:nvPr>
            <p:custDataLst>
              <p:tags r:id="rId4"/>
            </p:custDataLst>
          </p:nvPr>
        </p:nvSpPr>
        <p:spPr>
          <a:xfrm>
            <a:off x="80285" y="1288767"/>
            <a:ext cx="5163963" cy="615553"/>
          </a:xfrm>
          <a:prstGeom prst="rect">
            <a:avLst/>
          </a:prstGeom>
        </p:spPr>
        <p:txBody>
          <a:bodyPr wrap="square">
            <a:spAutoFit/>
          </a:bodyPr>
          <a:lstStyle/>
          <a:p>
            <a:pPr marL="228600" indent="-228600">
              <a:spcBef>
                <a:spcPts val="1000"/>
              </a:spcBef>
              <a:buFont typeface="Arial" panose="020B0604020202020204" pitchFamily="34" charset="0"/>
              <a:buChar char="•"/>
            </a:pPr>
            <a:r>
              <a:rPr lang="fr-CA" sz="1700" dirty="0" smtClean="0">
                <a:solidFill>
                  <a:srgbClr val="003152"/>
                </a:solidFill>
                <a:latin typeface="Verdana" panose="020B0604030504040204" pitchFamily="34" charset="0"/>
              </a:rPr>
              <a:t>Le résident en chirurgie générale </a:t>
            </a:r>
            <a:br>
              <a:rPr lang="fr-CA" sz="1700" dirty="0" smtClean="0">
                <a:solidFill>
                  <a:srgbClr val="003152"/>
                </a:solidFill>
                <a:latin typeface="Verdana" panose="020B0604030504040204" pitchFamily="34" charset="0"/>
              </a:rPr>
            </a:br>
            <a:r>
              <a:rPr lang="fr-CA" sz="1700" dirty="0" smtClean="0">
                <a:solidFill>
                  <a:srgbClr val="003152"/>
                </a:solidFill>
                <a:latin typeface="Verdana" panose="020B0604030504040204" pitchFamily="34" charset="0"/>
              </a:rPr>
              <a:t>évalue le patient à la clinique.</a:t>
            </a:r>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982689219"/>
              </p:ext>
            </p:extLst>
          </p:nvPr>
        </p:nvGraphicFramePr>
        <p:xfrm>
          <a:off x="189781" y="155274"/>
          <a:ext cx="8764438" cy="304800"/>
        </p:xfrm>
        <a:graphic>
          <a:graphicData uri="http://schemas.openxmlformats.org/drawingml/2006/table">
            <a:tbl>
              <a:tblPr firstRow="1" firstCol="1" bandRow="1"/>
              <a:tblGrid>
                <a:gridCol w="8764438"/>
              </a:tblGrid>
              <a:tr h="127611">
                <a:tc>
                  <a:txBody>
                    <a:bodyPr/>
                    <a:lstStyle/>
                    <a:p>
                      <a:pPr marL="0" marR="0" algn="ctr">
                        <a:spcBef>
                          <a:spcPts val="0"/>
                        </a:spcBef>
                        <a:spcAft>
                          <a:spcPts val="0"/>
                        </a:spcAft>
                      </a:pPr>
                      <a:r>
                        <a:rPr lang="fr-CA" sz="2000" b="1" dirty="0" smtClean="0">
                          <a:solidFill>
                            <a:srgbClr val="FFFFFF"/>
                          </a:solidFill>
                          <a:effectLst/>
                          <a:latin typeface="Verdana" panose="020B0604030504040204" pitchFamily="34" charset="0"/>
                        </a:rPr>
                        <a:t>Chirurgie/soins primaires</a:t>
                      </a:r>
                      <a:endParaRPr lang="fr-CA" sz="20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D500"/>
                    </a:solidFill>
                  </a:tcPr>
                </a:tc>
              </a:tr>
            </a:tbl>
          </a:graphicData>
        </a:graphic>
      </p:graphicFrame>
      <p:sp>
        <p:nvSpPr>
          <p:cNvPr id="8" name="Rectangle 7"/>
          <p:cNvSpPr/>
          <p:nvPr>
            <p:custDataLst>
              <p:tags r:id="rId6"/>
            </p:custDataLst>
          </p:nvPr>
        </p:nvSpPr>
        <p:spPr>
          <a:xfrm>
            <a:off x="80285" y="1978194"/>
            <a:ext cx="4479254" cy="1923604"/>
          </a:xfrm>
          <a:prstGeom prst="rect">
            <a:avLst/>
          </a:prstGeom>
        </p:spPr>
        <p:txBody>
          <a:bodyPr wrap="square">
            <a:spAutoFit/>
          </a:bodyPr>
          <a:lstStyle/>
          <a:p>
            <a:pPr marL="228600" indent="-228600">
              <a:spcBef>
                <a:spcPts val="1000"/>
              </a:spcBef>
              <a:buFont typeface="Arial" panose="020B0604020202020204" pitchFamily="34" charset="0"/>
              <a:buChar char="•"/>
            </a:pPr>
            <a:r>
              <a:rPr lang="fr-CA" sz="1700" dirty="0" smtClean="0">
                <a:solidFill>
                  <a:srgbClr val="003152"/>
                </a:solidFill>
                <a:latin typeface="Verdana" panose="020B0604030504040204" pitchFamily="34" charset="0"/>
              </a:rPr>
              <a:t>Il explique que lorsqu’elle n’est pas réparée, une hernie peut entraîner des complications, dont une hernie irréductible, et il aborde la question d’une réparation chirurgicale. Le patient est d’accord pour subir une intervention chirurgicale.</a:t>
            </a:r>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custDataLst>
              <p:tags r:id="rId7"/>
            </p:custDataLst>
          </p:nvPr>
        </p:nvSpPr>
        <p:spPr>
          <a:xfrm>
            <a:off x="103518" y="3934439"/>
            <a:ext cx="4140679" cy="1138773"/>
          </a:xfrm>
          <a:prstGeom prst="rect">
            <a:avLst/>
          </a:prstGeom>
        </p:spPr>
        <p:txBody>
          <a:bodyPr wrap="square">
            <a:spAutoFit/>
          </a:bodyPr>
          <a:lstStyle/>
          <a:p>
            <a:pPr marL="228600" indent="-228600">
              <a:spcBef>
                <a:spcPts val="1000"/>
              </a:spcBef>
              <a:buFont typeface="Arial" panose="020B0604020202020204" pitchFamily="34" charset="0"/>
              <a:buChar char="•"/>
            </a:pPr>
            <a:r>
              <a:rPr lang="fr-CA" sz="1700" dirty="0" smtClean="0">
                <a:solidFill>
                  <a:srgbClr val="003152"/>
                </a:solidFill>
                <a:latin typeface="Verdana" panose="020B0604030504040204" pitchFamily="34" charset="0"/>
              </a:rPr>
              <a:t>Selon l’horaire du chirurgien membre du personnel, une salle d’opération est disponible dans quatre mois.</a:t>
            </a:r>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Content Placeholder 2"/>
          <p:cNvSpPr txBox="1">
            <a:spLocks/>
          </p:cNvSpPr>
          <p:nvPr>
            <p:custDataLst>
              <p:tags r:id="rId8"/>
            </p:custDataLst>
          </p:nvPr>
        </p:nvSpPr>
        <p:spPr>
          <a:xfrm>
            <a:off x="64830" y="5298604"/>
            <a:ext cx="8935817" cy="8281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fr-CA" sz="17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fr-CA" sz="1700" dirty="0" smtClean="0">
                <a:solidFill>
                  <a:srgbClr val="003152"/>
                </a:solidFill>
                <a:latin typeface="Verdana" panose="020B0604030504040204" pitchFamily="34" charset="0"/>
              </a:rPr>
              <a:t>Le patient subit une intervention chirurgicale d’un jour sans complication, </a:t>
            </a:r>
            <a:br>
              <a:rPr lang="fr-CA" sz="1700" dirty="0" smtClean="0">
                <a:solidFill>
                  <a:srgbClr val="003152"/>
                </a:solidFill>
                <a:latin typeface="Verdana" panose="020B0604030504040204" pitchFamily="34" charset="0"/>
              </a:rPr>
            </a:br>
            <a:r>
              <a:rPr lang="fr-CA" sz="1700" dirty="0" smtClean="0">
                <a:solidFill>
                  <a:srgbClr val="003152"/>
                </a:solidFill>
                <a:latin typeface="Verdana" panose="020B0604030504040204" pitchFamily="34" charset="0"/>
              </a:rPr>
              <a:t>et il obtient son congé de l’hôpital.</a:t>
            </a:r>
          </a:p>
        </p:txBody>
      </p:sp>
      <p:sp>
        <p:nvSpPr>
          <p:cNvPr id="11" name="Content Placeholder 2"/>
          <p:cNvSpPr txBox="1">
            <a:spLocks/>
          </p:cNvSpPr>
          <p:nvPr>
            <p:custDataLst>
              <p:tags r:id="rId9"/>
            </p:custDataLst>
          </p:nvPr>
        </p:nvSpPr>
        <p:spPr>
          <a:xfrm>
            <a:off x="82083" y="6385535"/>
            <a:ext cx="8678863" cy="5414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CA" sz="1700" dirty="0" smtClean="0">
                <a:solidFill>
                  <a:srgbClr val="003152"/>
                </a:solidFill>
                <a:latin typeface="Verdana" panose="020B0604030504040204" pitchFamily="34" charset="0"/>
              </a:rPr>
              <a:t>Le chirurgien fixe une visite de suivi quatre semaines plus tard. </a:t>
            </a:r>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81148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1"/>
            </p:custDataLst>
          </p:nvPr>
        </p:nvSpPr>
        <p:spPr>
          <a:xfrm>
            <a:off x="127000" y="395004"/>
            <a:ext cx="7886700" cy="1325563"/>
          </a:xfrm>
        </p:spPr>
        <p:txBody>
          <a:bodyPr/>
          <a:lstStyle/>
          <a:p>
            <a:r>
              <a:rPr lang="fr-CA" dirty="0" smtClean="0">
                <a:latin typeface="Verdana" panose="020B0604030504040204" pitchFamily="34" charset="0"/>
              </a:rPr>
              <a:t>Cas – Mme Alda</a:t>
            </a:r>
            <a:r>
              <a:rPr lang="fr-CA" dirty="0" smtClean="0"/>
              <a:t> </a:t>
            </a:r>
            <a:r>
              <a:rPr lang="fr-CA" dirty="0" err="1" smtClean="0">
                <a:latin typeface="Verdana" panose="020B0604030504040204" pitchFamily="34" charset="0"/>
              </a:rPr>
              <a:t>Ritis</a:t>
            </a:r>
            <a:endParaRPr lang="fr-CA" dirty="0">
              <a:latin typeface="Verdana" panose="020B0604030504040204" pitchFamily="34" charset="0"/>
              <a:ea typeface="Verdana" panose="020B0604030504040204" pitchFamily="34" charset="0"/>
              <a:cs typeface="Verdana" panose="020B0604030504040204" pitchFamily="34" charset="0"/>
            </a:endParaRPr>
          </a:p>
        </p:txBody>
      </p:sp>
      <p:sp>
        <p:nvSpPr>
          <p:cNvPr id="6" name="Content Placeholder 2"/>
          <p:cNvSpPr txBox="1">
            <a:spLocks/>
          </p:cNvSpPr>
          <p:nvPr>
            <p:custDataLst>
              <p:tags r:id="rId2"/>
            </p:custDataLst>
          </p:nvPr>
        </p:nvSpPr>
        <p:spPr>
          <a:xfrm>
            <a:off x="155275" y="1506164"/>
            <a:ext cx="4735225" cy="464392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1700" dirty="0" smtClean="0">
                <a:solidFill>
                  <a:srgbClr val="003152"/>
                </a:solidFill>
                <a:latin typeface="Verdana" panose="020B0604030504040204" pitchFamily="34" charset="0"/>
              </a:rPr>
              <a:t>Une femme de 65 ans se rend dans une clinique orthopédique pour y subir une évaluation préopératoire en raison d’une arthrose du genou douloureuse et limitant sa mobilité.</a:t>
            </a:r>
          </a:p>
          <a:p>
            <a:r>
              <a:rPr lang="fr-CA" sz="1700" dirty="0" smtClean="0">
                <a:solidFill>
                  <a:srgbClr val="003152"/>
                </a:solidFill>
                <a:latin typeface="Verdana" panose="020B0604030504040204" pitchFamily="34" charset="0"/>
              </a:rPr>
              <a:t>Antécédents médicaux : hypertension.</a:t>
            </a:r>
          </a:p>
          <a:p>
            <a:r>
              <a:rPr lang="fr-CA" sz="1700" dirty="0" smtClean="0">
                <a:solidFill>
                  <a:srgbClr val="003152"/>
                </a:solidFill>
                <a:latin typeface="Verdana" panose="020B0604030504040204" pitchFamily="34" charset="0"/>
              </a:rPr>
              <a:t>Examen physique : la patiente est alerte et n’est pas désorientée. TA = 138/72, FC = 94, FR = 16, T = 36,8 °C, SpO</a:t>
            </a:r>
            <a:r>
              <a:rPr lang="fr-CA" sz="1700" baseline="-25000" dirty="0" smtClean="0">
                <a:solidFill>
                  <a:srgbClr val="003152"/>
                </a:solidFill>
                <a:latin typeface="Verdana" panose="020B0604030504040204" pitchFamily="34" charset="0"/>
              </a:rPr>
              <a:t>2</a:t>
            </a:r>
            <a:r>
              <a:rPr lang="fr-CA" sz="1700" dirty="0" smtClean="0">
                <a:solidFill>
                  <a:srgbClr val="003152"/>
                </a:solidFill>
                <a:latin typeface="Verdana" panose="020B0604030504040204" pitchFamily="34" charset="0"/>
              </a:rPr>
              <a:t> = 96 % à l’air ambiant. Indice de masse corporelle (IMC) : 28. Présence d’une crépitation et d’une douleur graves à l’examen de l’articulation du genou, et amplitude des mouvements limitée.</a:t>
            </a:r>
          </a:p>
          <a:p>
            <a:r>
              <a:rPr lang="fr-CA" sz="1700" dirty="0" smtClean="0">
                <a:solidFill>
                  <a:srgbClr val="003152"/>
                </a:solidFill>
                <a:latin typeface="Verdana" panose="020B0604030504040204" pitchFamily="34" charset="0"/>
              </a:rPr>
              <a:t>Le chirurgien orthopédique recommande une arthroplastie totale du genou droit pour la prise en charge d’une arthrose grave du genou.</a:t>
            </a:r>
            <a:endParaRPr lang="fr-CA" sz="17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endParaRPr lang="fr-CA" sz="17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5259270" y="1427529"/>
            <a:ext cx="3418499" cy="5126805"/>
          </a:xfrm>
          <a:prstGeom prst="rect">
            <a:avLst/>
          </a:prstGeom>
        </p:spPr>
      </p:pic>
      <p:graphicFrame>
        <p:nvGraphicFramePr>
          <p:cNvPr id="7" name="Table 6"/>
          <p:cNvGraphicFramePr>
            <a:graphicFrameLocks noGrp="1"/>
          </p:cNvGraphicFramePr>
          <p:nvPr>
            <p:custDataLst>
              <p:tags r:id="rId4"/>
            </p:custDataLst>
            <p:extLst>
              <p:ext uri="{D42A27DB-BD31-4B8C-83A1-F6EECF244321}">
                <p14:modId xmlns:p14="http://schemas.microsoft.com/office/powerpoint/2010/main" val="2812379375"/>
              </p:ext>
            </p:extLst>
          </p:nvPr>
        </p:nvGraphicFramePr>
        <p:xfrm>
          <a:off x="269317" y="201512"/>
          <a:ext cx="8613719" cy="487680"/>
        </p:xfrm>
        <a:graphic>
          <a:graphicData uri="http://schemas.openxmlformats.org/drawingml/2006/table">
            <a:tbl>
              <a:tblPr firstRow="1" firstCol="1" bandRow="1"/>
              <a:tblGrid>
                <a:gridCol w="8613719"/>
              </a:tblGrid>
              <a:tr h="0">
                <a:tc>
                  <a:txBody>
                    <a:bodyPr/>
                    <a:lstStyle/>
                    <a:p>
                      <a:pPr marL="0" marR="0" algn="ctr">
                        <a:spcBef>
                          <a:spcPts val="0"/>
                        </a:spcBef>
                        <a:spcAft>
                          <a:spcPts val="0"/>
                        </a:spcAft>
                      </a:pPr>
                      <a:r>
                        <a:rPr lang="fr-CA" sz="1600" b="1" dirty="0" smtClean="0">
                          <a:solidFill>
                            <a:srgbClr val="FFFFFF"/>
                          </a:solidFill>
                          <a:effectLst/>
                          <a:latin typeface="Verdana" panose="020B0604030504040204" pitchFamily="34" charset="0"/>
                        </a:rPr>
                        <a:t>Chirurgie/anesthésie/médecine interne/</a:t>
                      </a:r>
                      <a:br>
                        <a:rPr lang="fr-CA" sz="1600" b="1" dirty="0" smtClean="0">
                          <a:solidFill>
                            <a:srgbClr val="FFFFFF"/>
                          </a:solidFill>
                          <a:effectLst/>
                          <a:latin typeface="Verdana" panose="020B0604030504040204" pitchFamily="34" charset="0"/>
                        </a:rPr>
                      </a:br>
                      <a:r>
                        <a:rPr lang="fr-CA" sz="1600" b="1" dirty="0" smtClean="0">
                          <a:solidFill>
                            <a:srgbClr val="FFFFFF"/>
                          </a:solidFill>
                          <a:effectLst/>
                          <a:latin typeface="Verdana" panose="020B0604030504040204" pitchFamily="34" charset="0"/>
                        </a:rPr>
                        <a:t>soins primaires/soins préopératoires</a:t>
                      </a:r>
                      <a:endParaRPr lang="fr-CA"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7521"/>
                    </a:solidFill>
                  </a:tcPr>
                </a:tc>
              </a:tr>
            </a:tbl>
          </a:graphicData>
        </a:graphic>
      </p:graphicFrame>
    </p:spTree>
    <p:extLst>
      <p:ext uri="{BB962C8B-B14F-4D97-AF65-F5344CB8AC3E}">
        <p14:creationId xmlns:p14="http://schemas.microsoft.com/office/powerpoint/2010/main" val="38959777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1"/>
            </p:custDataLst>
          </p:nvPr>
        </p:nvSpPr>
        <p:spPr>
          <a:xfrm>
            <a:off x="59906" y="373184"/>
            <a:ext cx="7886700" cy="1325562"/>
          </a:xfrm>
        </p:spPr>
        <p:txBody>
          <a:bodyPr/>
          <a:lstStyle/>
          <a:p>
            <a:r>
              <a:rPr lang="fr-CA" dirty="0" smtClean="0">
                <a:latin typeface="Verdana" panose="020B0604030504040204" pitchFamily="34" charset="0"/>
              </a:rPr>
              <a:t>Cas – Mme Alda</a:t>
            </a:r>
            <a:r>
              <a:rPr lang="fr-CA" dirty="0" smtClean="0"/>
              <a:t> </a:t>
            </a:r>
            <a:r>
              <a:rPr lang="fr-CA" dirty="0" err="1" smtClean="0">
                <a:latin typeface="Verdana" panose="020B0604030504040204" pitchFamily="34" charset="0"/>
              </a:rPr>
              <a:t>Ritis</a:t>
            </a:r>
            <a:endParaRPr lang="fr-CA"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4294967295"/>
            <p:custDataLst>
              <p:tags r:id="rId2"/>
            </p:custDataLst>
          </p:nvPr>
        </p:nvSpPr>
        <p:spPr>
          <a:xfrm>
            <a:off x="0" y="1573334"/>
            <a:ext cx="5448300" cy="5929492"/>
          </a:xfrm>
        </p:spPr>
        <p:txBody>
          <a:bodyPr vert="horz" lIns="91440" tIns="45720" rIns="91440" bIns="45720" rtlCol="0" anchor="t">
            <a:normAutofit/>
          </a:bodyPr>
          <a:lstStyle/>
          <a:p>
            <a:pPr>
              <a:spcAft>
                <a:spcPts val="600"/>
              </a:spcAft>
            </a:pPr>
            <a:r>
              <a:rPr lang="fr-CA" sz="1700" dirty="0" smtClean="0">
                <a:solidFill>
                  <a:srgbClr val="003152"/>
                </a:solidFill>
                <a:latin typeface="Verdana" panose="020B0604030504040204" pitchFamily="34" charset="0"/>
              </a:rPr>
              <a:t>Mme </a:t>
            </a:r>
            <a:r>
              <a:rPr lang="fr-CA" sz="1700" dirty="0" err="1" smtClean="0">
                <a:solidFill>
                  <a:srgbClr val="003152"/>
                </a:solidFill>
                <a:latin typeface="Verdana" panose="020B0604030504040204" pitchFamily="34" charset="0"/>
              </a:rPr>
              <a:t>Ritis</a:t>
            </a:r>
            <a:r>
              <a:rPr lang="fr-CA" sz="1700" dirty="0" smtClean="0">
                <a:solidFill>
                  <a:srgbClr val="003152"/>
                </a:solidFill>
                <a:latin typeface="Verdana" panose="020B0604030504040204" pitchFamily="34" charset="0"/>
              </a:rPr>
              <a:t> est évaluée par un résident en anesthésie dans une clinique préopératoire.</a:t>
            </a:r>
          </a:p>
          <a:p>
            <a:pPr>
              <a:spcAft>
                <a:spcPts val="600"/>
              </a:spcAft>
            </a:pPr>
            <a:r>
              <a:rPr lang="fr-CA" sz="1700" dirty="0" smtClean="0">
                <a:solidFill>
                  <a:srgbClr val="003152"/>
                </a:solidFill>
                <a:latin typeface="Verdana" panose="020B0604030504040204" pitchFamily="34" charset="0"/>
              </a:rPr>
              <a:t>Mme </a:t>
            </a:r>
            <a:r>
              <a:rPr lang="fr-CA" sz="1700" dirty="0" err="1" smtClean="0">
                <a:solidFill>
                  <a:srgbClr val="003152"/>
                </a:solidFill>
                <a:latin typeface="Verdana" panose="020B0604030504040204" pitchFamily="34" charset="0"/>
              </a:rPr>
              <a:t>Ritis</a:t>
            </a:r>
            <a:r>
              <a:rPr lang="fr-CA" sz="1700" dirty="0" smtClean="0">
                <a:solidFill>
                  <a:srgbClr val="003152"/>
                </a:solidFill>
                <a:latin typeface="Verdana" panose="020B0604030504040204" pitchFamily="34" charset="0"/>
              </a:rPr>
              <a:t> n’a pas d’antécédents médicaux, mis à part l’hypertension, et elle n’a jamais subi d’intervention chirurgicale.</a:t>
            </a:r>
          </a:p>
          <a:p>
            <a:pPr>
              <a:spcAft>
                <a:spcPts val="600"/>
              </a:spcAft>
            </a:pPr>
            <a:r>
              <a:rPr lang="fr-CA" sz="1700" dirty="0" smtClean="0">
                <a:solidFill>
                  <a:srgbClr val="003152"/>
                </a:solidFill>
                <a:latin typeface="Verdana" panose="020B0604030504040204" pitchFamily="34" charset="0"/>
              </a:rPr>
              <a:t>Elle n’a jamais fumé et elle consomme de l’alcool socialement.</a:t>
            </a:r>
          </a:p>
          <a:p>
            <a:pPr>
              <a:spcAft>
                <a:spcPts val="600"/>
              </a:spcAft>
            </a:pPr>
            <a:r>
              <a:rPr lang="fr-CA" sz="1700" dirty="0" smtClean="0">
                <a:solidFill>
                  <a:srgbClr val="003152"/>
                </a:solidFill>
                <a:latin typeface="Verdana" panose="020B0604030504040204" pitchFamily="34" charset="0"/>
              </a:rPr>
              <a:t>Elle nage 4 fois par semaine durant une heure.</a:t>
            </a:r>
          </a:p>
          <a:p>
            <a:pPr>
              <a:spcAft>
                <a:spcPts val="600"/>
              </a:spcAft>
            </a:pPr>
            <a:r>
              <a:rPr lang="fr-CA" sz="1700" dirty="0" smtClean="0">
                <a:solidFill>
                  <a:srgbClr val="003152"/>
                </a:solidFill>
                <a:latin typeface="Verdana" panose="020B0604030504040204" pitchFamily="34" charset="0"/>
              </a:rPr>
              <a:t>Le résident en anesthésie demande des analyses de laboratoire initiales, dont une formule sanguine complète, un bilan biochimique, un dosage des facteurs de coagulation et la mesure du taux d’HbA</a:t>
            </a:r>
            <a:r>
              <a:rPr lang="fr-CA" sz="1700" baseline="-25000" dirty="0" smtClean="0">
                <a:solidFill>
                  <a:srgbClr val="003152"/>
                </a:solidFill>
                <a:latin typeface="Verdana" panose="020B0604030504040204" pitchFamily="34" charset="0"/>
              </a:rPr>
              <a:t>1c</a:t>
            </a:r>
            <a:r>
              <a:rPr lang="fr-CA" sz="1700" dirty="0" smtClean="0">
                <a:solidFill>
                  <a:srgbClr val="003152"/>
                </a:solidFill>
                <a:latin typeface="Verdana" panose="020B0604030504040204" pitchFamily="34" charset="0"/>
              </a:rPr>
              <a:t>; il demande également un électrocardiogramme et une radiographie thoracique.</a:t>
            </a:r>
            <a:endParaRPr lang="fr-CA" sz="1700" dirty="0">
              <a:solidFill>
                <a:srgbClr val="003152"/>
              </a:solidFill>
              <a:latin typeface="Verdana" panose="020B0604030504040204" pitchFamily="34" charset="0"/>
            </a:endParaRPr>
          </a:p>
        </p:txBody>
      </p:sp>
      <p:pic>
        <p:nvPicPr>
          <p:cNvPr id="5" name="Picture 4"/>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5693433" y="1423842"/>
            <a:ext cx="3225471" cy="4838207"/>
          </a:xfrm>
          <a:prstGeom prst="rect">
            <a:avLst/>
          </a:prstGeom>
        </p:spPr>
      </p:pic>
      <p:graphicFrame>
        <p:nvGraphicFramePr>
          <p:cNvPr id="8" name="Table 7"/>
          <p:cNvGraphicFramePr>
            <a:graphicFrameLocks noGrp="1"/>
          </p:cNvGraphicFramePr>
          <p:nvPr>
            <p:custDataLst>
              <p:tags r:id="rId4"/>
            </p:custDataLst>
            <p:extLst>
              <p:ext uri="{D42A27DB-BD31-4B8C-83A1-F6EECF244321}">
                <p14:modId xmlns:p14="http://schemas.microsoft.com/office/powerpoint/2010/main" val="1786807234"/>
              </p:ext>
            </p:extLst>
          </p:nvPr>
        </p:nvGraphicFramePr>
        <p:xfrm>
          <a:off x="269317" y="201512"/>
          <a:ext cx="8613719" cy="487680"/>
        </p:xfrm>
        <a:graphic>
          <a:graphicData uri="http://schemas.openxmlformats.org/drawingml/2006/table">
            <a:tbl>
              <a:tblPr firstRow="1" firstCol="1" bandRow="1"/>
              <a:tblGrid>
                <a:gridCol w="8613719"/>
              </a:tblGrid>
              <a:tr h="0">
                <a:tc>
                  <a:txBody>
                    <a:bodyPr/>
                    <a:lstStyle/>
                    <a:p>
                      <a:pPr marL="0" marR="0" algn="ctr">
                        <a:spcBef>
                          <a:spcPts val="0"/>
                        </a:spcBef>
                        <a:spcAft>
                          <a:spcPts val="0"/>
                        </a:spcAft>
                      </a:pPr>
                      <a:r>
                        <a:rPr lang="fr-CA" sz="1600" b="1" dirty="0" smtClean="0">
                          <a:solidFill>
                            <a:srgbClr val="FFFFFF"/>
                          </a:solidFill>
                          <a:effectLst/>
                          <a:latin typeface="Verdana" panose="020B0604030504040204" pitchFamily="34" charset="0"/>
                        </a:rPr>
                        <a:t>Chirurgie/anesthésie/médecine interne/</a:t>
                      </a:r>
                      <a:br>
                        <a:rPr lang="fr-CA" sz="1600" b="1" dirty="0" smtClean="0">
                          <a:solidFill>
                            <a:srgbClr val="FFFFFF"/>
                          </a:solidFill>
                          <a:effectLst/>
                          <a:latin typeface="Verdana" panose="020B0604030504040204" pitchFamily="34" charset="0"/>
                        </a:rPr>
                      </a:br>
                      <a:r>
                        <a:rPr lang="fr-CA" sz="1600" b="1" dirty="0" smtClean="0">
                          <a:solidFill>
                            <a:srgbClr val="FFFFFF"/>
                          </a:solidFill>
                          <a:effectLst/>
                          <a:latin typeface="Verdana" panose="020B0604030504040204" pitchFamily="34" charset="0"/>
                        </a:rPr>
                        <a:t>soins primaires/soins préopératoires</a:t>
                      </a:r>
                      <a:endParaRPr lang="fr-CA"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7521"/>
                    </a:solidFill>
                  </a:tcPr>
                </a:tc>
              </a:tr>
            </a:tbl>
          </a:graphicData>
        </a:graphic>
      </p:graphicFrame>
    </p:spTree>
    <p:extLst>
      <p:ext uri="{BB962C8B-B14F-4D97-AF65-F5344CB8AC3E}">
        <p14:creationId xmlns:p14="http://schemas.microsoft.com/office/powerpoint/2010/main" val="20201813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1"/>
            </p:custDataLst>
          </p:nvPr>
        </p:nvSpPr>
        <p:spPr>
          <a:xfrm>
            <a:off x="25400" y="484188"/>
            <a:ext cx="7886700" cy="1325562"/>
          </a:xfrm>
        </p:spPr>
        <p:txBody>
          <a:bodyPr/>
          <a:lstStyle/>
          <a:p>
            <a:r>
              <a:rPr lang="fr-CA" dirty="0" smtClean="0">
                <a:latin typeface="Verdana" panose="020B0604030504040204" pitchFamily="34" charset="0"/>
              </a:rPr>
              <a:t>Cas – Mme Alda</a:t>
            </a:r>
            <a:r>
              <a:rPr lang="fr-CA" dirty="0" smtClean="0"/>
              <a:t> </a:t>
            </a:r>
            <a:r>
              <a:rPr lang="fr-CA" dirty="0" err="1" smtClean="0">
                <a:latin typeface="Verdana" panose="020B0604030504040204" pitchFamily="34" charset="0"/>
              </a:rPr>
              <a:t>Ritis</a:t>
            </a:r>
            <a:endParaRPr lang="fr-CA"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4294967295"/>
            <p:custDataLst>
              <p:tags r:id="rId2"/>
            </p:custDataLst>
          </p:nvPr>
        </p:nvSpPr>
        <p:spPr>
          <a:xfrm>
            <a:off x="51759" y="1654715"/>
            <a:ext cx="4451230" cy="4511675"/>
          </a:xfrm>
        </p:spPr>
        <p:txBody>
          <a:bodyPr vert="horz" lIns="91440" tIns="45720" rIns="91440" bIns="45720" rtlCol="0" anchor="t">
            <a:noAutofit/>
          </a:bodyPr>
          <a:lstStyle/>
          <a:p>
            <a:pPr>
              <a:spcAft>
                <a:spcPts val="600"/>
              </a:spcAft>
            </a:pPr>
            <a:r>
              <a:rPr lang="fr-CA" sz="1700" dirty="0" smtClean="0">
                <a:solidFill>
                  <a:srgbClr val="003152"/>
                </a:solidFill>
                <a:latin typeface="Verdana" panose="020B0604030504040204" pitchFamily="34" charset="0"/>
              </a:rPr>
              <a:t>La radiographie thoracique montre un petit nodule à l’apex du poumon droit.</a:t>
            </a:r>
          </a:p>
          <a:p>
            <a:pPr>
              <a:spcAft>
                <a:spcPts val="600"/>
              </a:spcAft>
            </a:pPr>
            <a:r>
              <a:rPr lang="fr-CA" sz="1700" dirty="0" smtClean="0">
                <a:solidFill>
                  <a:srgbClr val="003152"/>
                </a:solidFill>
                <a:latin typeface="Verdana" panose="020B0604030504040204" pitchFamily="34" charset="0"/>
              </a:rPr>
              <a:t>Le chirurgien reporte l’arthroplastie du genou pour orienter la patiente vers un pneumologue en vue d’un bilan. Le résident en pneumologie évalue la patiente. Il demande une tomodensitométrie du thorax, qui montre un nodule pulmonaire calcifié de 1,2 cm sans caractéristique à risque élevé.</a:t>
            </a:r>
          </a:p>
          <a:p>
            <a:pPr>
              <a:spcAft>
                <a:spcPts val="600"/>
              </a:spcAft>
            </a:pPr>
            <a:r>
              <a:rPr lang="fr-CA" sz="1700" dirty="0" smtClean="0">
                <a:solidFill>
                  <a:srgbClr val="003152"/>
                </a:solidFill>
                <a:latin typeface="Verdana" panose="020B0604030504040204" pitchFamily="34" charset="0"/>
              </a:rPr>
              <a:t>Afin de dresser un portrait plus complet, le résident en pneumologie demande une biopsie pulmonaire guidée par tomodensitométrie. </a:t>
            </a:r>
            <a:endParaRPr lang="fr-CA" sz="1700" dirty="0">
              <a:solidFill>
                <a:srgbClr val="003152"/>
              </a:solidFill>
              <a:latin typeface="Verdana" panose="020B0604030504040204" pitchFamily="34" charset="0"/>
            </a:endParaRPr>
          </a:p>
        </p:txBody>
      </p:sp>
      <p:graphicFrame>
        <p:nvGraphicFramePr>
          <p:cNvPr id="4" name="Table 3"/>
          <p:cNvGraphicFramePr>
            <a:graphicFrameLocks noGrp="1"/>
          </p:cNvGraphicFramePr>
          <p:nvPr>
            <p:custDataLst>
              <p:tags r:id="rId3"/>
            </p:custDataLst>
            <p:extLst>
              <p:ext uri="{D42A27DB-BD31-4B8C-83A1-F6EECF244321}">
                <p14:modId xmlns:p14="http://schemas.microsoft.com/office/powerpoint/2010/main" val="3390902530"/>
              </p:ext>
            </p:extLst>
          </p:nvPr>
        </p:nvGraphicFramePr>
        <p:xfrm>
          <a:off x="4589253" y="1829191"/>
          <a:ext cx="4146137" cy="3980673"/>
        </p:xfrm>
        <a:graphic>
          <a:graphicData uri="http://schemas.openxmlformats.org/drawingml/2006/table">
            <a:tbl>
              <a:tblPr firstRow="1" bandRow="1">
                <a:tableStyleId>{5C22544A-7EE6-4342-B048-85BDC9FD1C3A}</a:tableStyleId>
              </a:tblPr>
              <a:tblGrid>
                <a:gridCol w="1966822">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4181179876"/>
                    </a:ext>
                  </a:extLst>
                </a:gridCol>
                <a:gridCol w="2179315">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674773259"/>
                    </a:ext>
                  </a:extLst>
                </a:gridCol>
              </a:tblGrid>
              <a:tr h="346599">
                <a:tc>
                  <a:txBody>
                    <a:bodyPr/>
                    <a:lstStyle/>
                    <a:p>
                      <a:r>
                        <a:rPr lang="fr-CA" sz="1400" dirty="0" smtClean="0">
                          <a:latin typeface="Verdana" panose="020B0604030504040204" pitchFamily="34" charset="0"/>
                        </a:rPr>
                        <a:t>Évaluation</a:t>
                      </a:r>
                      <a:endParaRPr lang="fr-CA" sz="1400" dirty="0">
                        <a:latin typeface="Verdana" panose="020B0604030504040204" pitchFamily="34" charset="0"/>
                      </a:endParaRPr>
                    </a:p>
                  </a:txBody>
                  <a:tcPr>
                    <a:solidFill>
                      <a:srgbClr val="557FA6"/>
                    </a:solidFill>
                  </a:tcPr>
                </a:tc>
                <a:tc>
                  <a:txBody>
                    <a:bodyPr/>
                    <a:lstStyle/>
                    <a:p>
                      <a:r>
                        <a:rPr lang="fr-CA" sz="1400" dirty="0" smtClean="0">
                          <a:latin typeface="Verdana" panose="020B0604030504040204" pitchFamily="34" charset="0"/>
                        </a:rPr>
                        <a:t>Résultats </a:t>
                      </a:r>
                      <a:endParaRPr lang="fr-CA" sz="1400" dirty="0">
                        <a:latin typeface="Verdana" panose="020B0604030504040204" pitchFamily="34" charset="0"/>
                      </a:endParaRPr>
                    </a:p>
                  </a:txBody>
                  <a:tcPr>
                    <a:solidFill>
                      <a:srgbClr val="557FA6"/>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84534839"/>
                  </a:ext>
                </a:extLst>
              </a:tr>
              <a:tr h="346599">
                <a:tc>
                  <a:txBody>
                    <a:bodyPr/>
                    <a:lstStyle/>
                    <a:p>
                      <a:r>
                        <a:rPr lang="fr-CA" sz="1400" dirty="0" smtClean="0">
                          <a:latin typeface="Verdana" panose="020B0604030504040204" pitchFamily="34" charset="0"/>
                        </a:rPr>
                        <a:t>Hémoglobine</a:t>
                      </a:r>
                      <a:endParaRPr lang="fr-CA" sz="1400" dirty="0">
                        <a:latin typeface="Verdana" panose="020B0604030504040204" pitchFamily="34" charset="0"/>
                      </a:endParaRPr>
                    </a:p>
                  </a:txBody>
                  <a:tcPr>
                    <a:solidFill>
                      <a:srgbClr val="BBC7D9"/>
                    </a:solidFill>
                  </a:tcPr>
                </a:tc>
                <a:tc>
                  <a:txBody>
                    <a:bodyPr/>
                    <a:lstStyle/>
                    <a:p>
                      <a:r>
                        <a:rPr lang="fr-CA" sz="1400" dirty="0" smtClean="0">
                          <a:latin typeface="Verdana" panose="020B0604030504040204" pitchFamily="34" charset="0"/>
                        </a:rPr>
                        <a:t>126 (120 à 160 g/L)</a:t>
                      </a:r>
                      <a:endParaRPr lang="fr-CA" sz="1400" dirty="0">
                        <a:latin typeface="Verdana" panose="020B0604030504040204" pitchFamily="34" charset="0"/>
                      </a:endParaRPr>
                    </a:p>
                  </a:txBody>
                  <a:tcPr>
                    <a:solidFill>
                      <a:srgbClr val="BBC7D9"/>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4239503000"/>
                  </a:ext>
                </a:extLst>
              </a:tr>
              <a:tr h="346599">
                <a:tc>
                  <a:txBody>
                    <a:bodyPr/>
                    <a:lstStyle/>
                    <a:p>
                      <a:r>
                        <a:rPr lang="fr-CA" sz="1400" dirty="0" smtClean="0">
                          <a:latin typeface="Verdana" panose="020B0604030504040204" pitchFamily="34" charset="0"/>
                        </a:rPr>
                        <a:t>Leucocytes </a:t>
                      </a:r>
                      <a:endParaRPr lang="fr-CA" sz="1400" dirty="0">
                        <a:latin typeface="Verdana" panose="020B0604030504040204" pitchFamily="34" charset="0"/>
                      </a:endParaRPr>
                    </a:p>
                  </a:txBody>
                  <a:tcPr>
                    <a:solidFill>
                      <a:srgbClr val="D8DFE0"/>
                    </a:solidFill>
                  </a:tcPr>
                </a:tc>
                <a:tc>
                  <a:txBody>
                    <a:bodyPr/>
                    <a:lstStyle/>
                    <a:p>
                      <a:r>
                        <a:rPr lang="fr-CA" sz="1400" dirty="0" smtClean="0">
                          <a:latin typeface="Verdana" panose="020B0604030504040204" pitchFamily="34" charset="0"/>
                        </a:rPr>
                        <a:t>9,8 (</a:t>
                      </a:r>
                      <a:r>
                        <a:rPr lang="fr-CA" sz="1400" dirty="0" smtClean="0">
                          <a:solidFill>
                            <a:srgbClr val="2A2A2A"/>
                          </a:solidFill>
                          <a:latin typeface="Verdana" panose="020B0604030504040204" pitchFamily="34" charset="0"/>
                        </a:rPr>
                        <a:t>4 à 10 x 10^9/L)</a:t>
                      </a:r>
                      <a:endParaRPr lang="fr-CA" sz="1400" dirty="0">
                        <a:solidFill>
                          <a:srgbClr val="2A2A2A"/>
                        </a:solidFill>
                        <a:latin typeface="Verdana" panose="020B0604030504040204" pitchFamily="34" charset="0"/>
                        <a:ea typeface="Verdana" panose="020B0604030504040204" pitchFamily="34" charset="0"/>
                        <a:cs typeface="Verdana" panose="020B0604030504040204" pitchFamily="34" charset="0"/>
                      </a:endParaRPr>
                    </a:p>
                  </a:txBody>
                  <a:tcPr>
                    <a:solidFill>
                      <a:srgbClr val="D8DFE0"/>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2"/>
                  </a:ext>
                </a:extLst>
              </a:tr>
              <a:tr h="346599">
                <a:tc>
                  <a:txBody>
                    <a:bodyPr/>
                    <a:lstStyle/>
                    <a:p>
                      <a:r>
                        <a:rPr lang="fr-CA" sz="1400" dirty="0" smtClean="0">
                          <a:latin typeface="Verdana" panose="020B0604030504040204" pitchFamily="34" charset="0"/>
                        </a:rPr>
                        <a:t>Plaquettes</a:t>
                      </a:r>
                      <a:endParaRPr lang="fr-CA" sz="1400" dirty="0">
                        <a:latin typeface="Verdana" panose="020B0604030504040204" pitchFamily="34" charset="0"/>
                      </a:endParaRPr>
                    </a:p>
                  </a:txBody>
                  <a:tcPr>
                    <a:solidFill>
                      <a:srgbClr val="BBC7D9"/>
                    </a:solidFill>
                  </a:tcPr>
                </a:tc>
                <a:tc>
                  <a:txBody>
                    <a:bodyPr/>
                    <a:lstStyle/>
                    <a:p>
                      <a:r>
                        <a:rPr lang="fr-CA" sz="1400" dirty="0" smtClean="0">
                          <a:solidFill>
                            <a:srgbClr val="2A2A2A"/>
                          </a:solidFill>
                          <a:latin typeface="Verdana" panose="020B0604030504040204" pitchFamily="34" charset="0"/>
                        </a:rPr>
                        <a:t>205 (150 à 140 10</a:t>
                      </a:r>
                      <a:r>
                        <a:rPr lang="fr-CA" sz="1400" baseline="30000" dirty="0" smtClean="0">
                          <a:solidFill>
                            <a:srgbClr val="2A2A2A"/>
                          </a:solidFill>
                          <a:latin typeface="Verdana" panose="020B0604030504040204" pitchFamily="34" charset="0"/>
                        </a:rPr>
                        <a:t>e</a:t>
                      </a:r>
                      <a:r>
                        <a:rPr lang="fr-CA" sz="1400" dirty="0" smtClean="0">
                          <a:solidFill>
                            <a:srgbClr val="2A2A2A"/>
                          </a:solidFill>
                          <a:latin typeface="Verdana" panose="020B0604030504040204" pitchFamily="34" charset="0"/>
                        </a:rPr>
                        <a:t>9/L)</a:t>
                      </a:r>
                      <a:endParaRPr lang="fr-CA" sz="1400" dirty="0">
                        <a:solidFill>
                          <a:srgbClr val="2A2A2A"/>
                        </a:solidFill>
                        <a:latin typeface="Verdana" panose="020B0604030504040204" pitchFamily="34" charset="0"/>
                      </a:endParaRPr>
                    </a:p>
                  </a:txBody>
                  <a:tcPr>
                    <a:solidFill>
                      <a:srgbClr val="BBC7D9"/>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3"/>
                  </a:ext>
                </a:extLst>
              </a:tr>
              <a:tr h="346599">
                <a:tc>
                  <a:txBody>
                    <a:bodyPr/>
                    <a:lstStyle/>
                    <a:p>
                      <a:r>
                        <a:rPr lang="fr-CA" sz="1400" dirty="0" smtClean="0">
                          <a:latin typeface="Verdana" panose="020B0604030504040204" pitchFamily="34" charset="0"/>
                        </a:rPr>
                        <a:t>Sodium</a:t>
                      </a:r>
                      <a:endParaRPr lang="fr-CA" sz="1400" dirty="0">
                        <a:latin typeface="Verdana" panose="020B0604030504040204" pitchFamily="34" charset="0"/>
                      </a:endParaRPr>
                    </a:p>
                  </a:txBody>
                  <a:tcPr>
                    <a:solidFill>
                      <a:srgbClr val="D8DFE0"/>
                    </a:solidFill>
                  </a:tcPr>
                </a:tc>
                <a:tc>
                  <a:txBody>
                    <a:bodyPr/>
                    <a:lstStyle/>
                    <a:p>
                      <a:r>
                        <a:rPr lang="fr-CA" sz="1400" dirty="0" smtClean="0">
                          <a:latin typeface="Verdana" panose="020B0604030504040204" pitchFamily="34" charset="0"/>
                        </a:rPr>
                        <a:t>135 (</a:t>
                      </a:r>
                      <a:r>
                        <a:rPr lang="fr-CA" sz="1400" dirty="0" smtClean="0">
                          <a:solidFill>
                            <a:srgbClr val="2A2A2A"/>
                          </a:solidFill>
                          <a:latin typeface="Verdana" panose="020B0604030504040204" pitchFamily="34" charset="0"/>
                        </a:rPr>
                        <a:t>135 à 145 </a:t>
                      </a:r>
                      <a:r>
                        <a:rPr lang="fr-CA" sz="1400" dirty="0" err="1" smtClean="0">
                          <a:solidFill>
                            <a:srgbClr val="2A2A2A"/>
                          </a:solidFill>
                          <a:latin typeface="Verdana" panose="020B0604030504040204" pitchFamily="34" charset="0"/>
                        </a:rPr>
                        <a:t>mmol</a:t>
                      </a:r>
                      <a:r>
                        <a:rPr lang="fr-CA" sz="1400" dirty="0" smtClean="0">
                          <a:solidFill>
                            <a:srgbClr val="2A2A2A"/>
                          </a:solidFill>
                          <a:latin typeface="Verdana" panose="020B0604030504040204" pitchFamily="34" charset="0"/>
                        </a:rPr>
                        <a:t>/L)</a:t>
                      </a:r>
                      <a:endParaRPr lang="fr-CA" sz="1400" dirty="0">
                        <a:latin typeface="Verdana" panose="020B0604030504040204" pitchFamily="34" charset="0"/>
                        <a:ea typeface="Verdana" panose="020B0604030504040204" pitchFamily="34" charset="0"/>
                        <a:cs typeface="Verdana" panose="020B0604030504040204" pitchFamily="34" charset="0"/>
                      </a:endParaRPr>
                    </a:p>
                  </a:txBody>
                  <a:tcPr>
                    <a:solidFill>
                      <a:srgbClr val="D8DFE0"/>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4"/>
                  </a:ext>
                </a:extLst>
              </a:tr>
              <a:tr h="346599">
                <a:tc>
                  <a:txBody>
                    <a:bodyPr/>
                    <a:lstStyle/>
                    <a:p>
                      <a:r>
                        <a:rPr lang="fr-CA" sz="1400" dirty="0" smtClean="0">
                          <a:latin typeface="Verdana" panose="020B0604030504040204" pitchFamily="34" charset="0"/>
                        </a:rPr>
                        <a:t>Potassium</a:t>
                      </a:r>
                      <a:endParaRPr lang="fr-CA" sz="1400" dirty="0">
                        <a:latin typeface="Verdana" panose="020B0604030504040204" pitchFamily="34" charset="0"/>
                      </a:endParaRPr>
                    </a:p>
                  </a:txBody>
                  <a:tcPr>
                    <a:solidFill>
                      <a:srgbClr val="BBC7D9"/>
                    </a:solidFill>
                  </a:tcPr>
                </a:tc>
                <a:tc>
                  <a:txBody>
                    <a:bodyPr/>
                    <a:lstStyle/>
                    <a:p>
                      <a:r>
                        <a:rPr lang="fr-CA" sz="1400" dirty="0" smtClean="0">
                          <a:latin typeface="Verdana" panose="020B0604030504040204" pitchFamily="34" charset="0"/>
                        </a:rPr>
                        <a:t> 4,6 (</a:t>
                      </a:r>
                      <a:r>
                        <a:rPr lang="fr-CA" sz="1400" dirty="0" smtClean="0">
                          <a:solidFill>
                            <a:srgbClr val="2A2A2A"/>
                          </a:solidFill>
                          <a:latin typeface="Verdana" panose="020B0604030504040204" pitchFamily="34" charset="0"/>
                        </a:rPr>
                        <a:t>3,5 à 5 </a:t>
                      </a:r>
                      <a:r>
                        <a:rPr lang="fr-CA" sz="1400" dirty="0" err="1" smtClean="0">
                          <a:solidFill>
                            <a:srgbClr val="2A2A2A"/>
                          </a:solidFill>
                          <a:latin typeface="Verdana" panose="020B0604030504040204" pitchFamily="34" charset="0"/>
                        </a:rPr>
                        <a:t>mmol</a:t>
                      </a:r>
                      <a:r>
                        <a:rPr lang="fr-CA" sz="1400" dirty="0" smtClean="0">
                          <a:solidFill>
                            <a:srgbClr val="2A2A2A"/>
                          </a:solidFill>
                          <a:latin typeface="Verdana" panose="020B0604030504040204" pitchFamily="34" charset="0"/>
                        </a:rPr>
                        <a:t>/L)</a:t>
                      </a:r>
                      <a:endParaRPr lang="fr-CA" sz="1400" dirty="0">
                        <a:latin typeface="Verdana" panose="020B0604030504040204" pitchFamily="34" charset="0"/>
                        <a:ea typeface="Verdana" panose="020B0604030504040204" pitchFamily="34" charset="0"/>
                        <a:cs typeface="Verdana" panose="020B0604030504040204" pitchFamily="34" charset="0"/>
                      </a:endParaRPr>
                    </a:p>
                  </a:txBody>
                  <a:tcPr>
                    <a:solidFill>
                      <a:srgbClr val="BBC7D9"/>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5"/>
                  </a:ext>
                </a:extLst>
              </a:tr>
              <a:tr h="346599">
                <a:tc>
                  <a:txBody>
                    <a:bodyPr/>
                    <a:lstStyle/>
                    <a:p>
                      <a:r>
                        <a:rPr lang="fr-CA" sz="1400" dirty="0" smtClean="0">
                          <a:latin typeface="Verdana" panose="020B0604030504040204" pitchFamily="34" charset="0"/>
                        </a:rPr>
                        <a:t>Créatinine</a:t>
                      </a:r>
                      <a:endParaRPr lang="fr-CA" sz="1400" dirty="0">
                        <a:latin typeface="Verdana" panose="020B0604030504040204" pitchFamily="34" charset="0"/>
                      </a:endParaRPr>
                    </a:p>
                  </a:txBody>
                  <a:tcPr>
                    <a:solidFill>
                      <a:srgbClr val="D8DFE0"/>
                    </a:solidFill>
                  </a:tcPr>
                </a:tc>
                <a:tc>
                  <a:txBody>
                    <a:bodyPr/>
                    <a:lstStyle/>
                    <a:p>
                      <a:r>
                        <a:rPr lang="fr-CA" sz="1400" dirty="0" smtClean="0">
                          <a:latin typeface="Verdana" panose="020B0604030504040204" pitchFamily="34" charset="0"/>
                        </a:rPr>
                        <a:t>80 (</a:t>
                      </a:r>
                      <a:r>
                        <a:rPr lang="fr-CA" sz="1400" dirty="0" smtClean="0">
                          <a:solidFill>
                            <a:srgbClr val="222222"/>
                          </a:solidFill>
                          <a:latin typeface="Verdana" panose="020B0604030504040204" pitchFamily="34" charset="0"/>
                        </a:rPr>
                        <a:t>50 à 90 µmol/L)</a:t>
                      </a:r>
                      <a:endParaRPr lang="fr-CA" sz="1400" dirty="0">
                        <a:latin typeface="Verdana" panose="020B0604030504040204" pitchFamily="34" charset="0"/>
                        <a:ea typeface="Verdana" panose="020B0604030504040204" pitchFamily="34" charset="0"/>
                        <a:cs typeface="Verdana" panose="020B0604030504040204" pitchFamily="34" charset="0"/>
                      </a:endParaRPr>
                    </a:p>
                  </a:txBody>
                  <a:tcPr>
                    <a:solidFill>
                      <a:srgbClr val="D8DFE0"/>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6"/>
                  </a:ext>
                </a:extLst>
              </a:tr>
              <a:tr h="346599">
                <a:tc>
                  <a:txBody>
                    <a:bodyPr/>
                    <a:lstStyle/>
                    <a:p>
                      <a:r>
                        <a:rPr lang="fr-CA" sz="1400" dirty="0" smtClean="0">
                          <a:latin typeface="Verdana" panose="020B0604030504040204" pitchFamily="34" charset="0"/>
                        </a:rPr>
                        <a:t>RIN</a:t>
                      </a:r>
                      <a:endParaRPr lang="fr-CA" sz="1400" dirty="0">
                        <a:latin typeface="Verdana" panose="020B0604030504040204" pitchFamily="34" charset="0"/>
                      </a:endParaRPr>
                    </a:p>
                  </a:txBody>
                  <a:tcPr>
                    <a:solidFill>
                      <a:srgbClr val="BBC7D9"/>
                    </a:solidFill>
                  </a:tcPr>
                </a:tc>
                <a:tc>
                  <a:txBody>
                    <a:bodyPr/>
                    <a:lstStyle/>
                    <a:p>
                      <a:r>
                        <a:rPr lang="fr-CA" sz="1400" dirty="0" smtClean="0">
                          <a:latin typeface="Verdana" panose="020B0604030504040204" pitchFamily="34" charset="0"/>
                        </a:rPr>
                        <a:t>1,1 (0,9 à 1,2)</a:t>
                      </a:r>
                      <a:endParaRPr lang="fr-CA" sz="1400" dirty="0">
                        <a:latin typeface="Verdana" panose="020B0604030504040204" pitchFamily="34" charset="0"/>
                      </a:endParaRPr>
                    </a:p>
                  </a:txBody>
                  <a:tcPr>
                    <a:solidFill>
                      <a:srgbClr val="BBC7D9"/>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4265695262"/>
                  </a:ext>
                </a:extLst>
              </a:tr>
              <a:tr h="0">
                <a:tc>
                  <a:txBody>
                    <a:bodyPr/>
                    <a:lstStyle/>
                    <a:p>
                      <a:r>
                        <a:rPr lang="fr-CA" sz="1400" dirty="0" smtClean="0">
                          <a:latin typeface="Verdana" panose="020B0604030504040204" pitchFamily="34" charset="0"/>
                        </a:rPr>
                        <a:t>TTP</a:t>
                      </a:r>
                      <a:endParaRPr lang="fr-CA" sz="1400" dirty="0">
                        <a:latin typeface="Verdana" panose="020B0604030504040204" pitchFamily="34" charset="0"/>
                      </a:endParaRPr>
                    </a:p>
                  </a:txBody>
                  <a:tcPr>
                    <a:solidFill>
                      <a:srgbClr val="D8DFE0"/>
                    </a:solidFill>
                  </a:tcPr>
                </a:tc>
                <a:tc>
                  <a:txBody>
                    <a:bodyPr/>
                    <a:lstStyle/>
                    <a:p>
                      <a:r>
                        <a:rPr lang="fr-CA" sz="1400" dirty="0" smtClean="0">
                          <a:latin typeface="Verdana" panose="020B0604030504040204" pitchFamily="34" charset="0"/>
                        </a:rPr>
                        <a:t>32 (20 à 40 secondes)</a:t>
                      </a:r>
                      <a:endParaRPr lang="fr-CA" sz="1400" dirty="0">
                        <a:latin typeface="Verdana" panose="020B0604030504040204" pitchFamily="34" charset="0"/>
                      </a:endParaRPr>
                    </a:p>
                  </a:txBody>
                  <a:tcPr>
                    <a:solidFill>
                      <a:srgbClr val="D8DFE0"/>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8"/>
                  </a:ext>
                </a:extLst>
              </a:tr>
              <a:tr h="346599">
                <a:tc>
                  <a:txBody>
                    <a:bodyPr/>
                    <a:lstStyle/>
                    <a:p>
                      <a:r>
                        <a:rPr lang="fr-CA" sz="1400" dirty="0" smtClean="0">
                          <a:latin typeface="Verdana" panose="020B0604030504040204" pitchFamily="34" charset="0"/>
                        </a:rPr>
                        <a:t>HbA</a:t>
                      </a:r>
                      <a:r>
                        <a:rPr lang="fr-CA" sz="1400" baseline="-25000" dirty="0" smtClean="0">
                          <a:latin typeface="Verdana" panose="020B0604030504040204" pitchFamily="34" charset="0"/>
                        </a:rPr>
                        <a:t>1c</a:t>
                      </a:r>
                      <a:endParaRPr lang="fr-CA" sz="1400" baseline="-25000" dirty="0">
                        <a:latin typeface="Verdana" panose="020B0604030504040204" pitchFamily="34" charset="0"/>
                      </a:endParaRPr>
                    </a:p>
                  </a:txBody>
                  <a:tcPr>
                    <a:solidFill>
                      <a:srgbClr val="BBC7D9"/>
                    </a:solidFill>
                  </a:tcPr>
                </a:tc>
                <a:tc>
                  <a:txBody>
                    <a:bodyPr/>
                    <a:lstStyle/>
                    <a:p>
                      <a:r>
                        <a:rPr lang="fr-CA" sz="1400" dirty="0" smtClean="0">
                          <a:solidFill>
                            <a:srgbClr val="2A2A2A"/>
                          </a:solidFill>
                          <a:latin typeface="Verdana" panose="020B0604030504040204" pitchFamily="34" charset="0"/>
                        </a:rPr>
                        <a:t>5,8 (4,0 à 6,0 %)</a:t>
                      </a:r>
                      <a:endParaRPr lang="fr-CA" sz="1400" dirty="0">
                        <a:latin typeface="Verdana" panose="020B0604030504040204" pitchFamily="34" charset="0"/>
                        <a:ea typeface="Verdana" panose="020B0604030504040204" pitchFamily="34" charset="0"/>
                        <a:cs typeface="Verdana" panose="020B0604030504040204" pitchFamily="34" charset="0"/>
                      </a:endParaRPr>
                    </a:p>
                  </a:txBody>
                  <a:tcPr>
                    <a:solidFill>
                      <a:srgbClr val="BBC7D9"/>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9"/>
                  </a:ext>
                </a:extLst>
              </a:tr>
            </a:tbl>
          </a:graphicData>
        </a:graphic>
      </p:graphicFrame>
      <p:graphicFrame>
        <p:nvGraphicFramePr>
          <p:cNvPr id="6" name="Table 5"/>
          <p:cNvGraphicFramePr>
            <a:graphicFrameLocks noGrp="1"/>
          </p:cNvGraphicFramePr>
          <p:nvPr>
            <p:custDataLst>
              <p:tags r:id="rId4"/>
            </p:custDataLst>
            <p:extLst>
              <p:ext uri="{D42A27DB-BD31-4B8C-83A1-F6EECF244321}">
                <p14:modId xmlns:p14="http://schemas.microsoft.com/office/powerpoint/2010/main" val="1230555255"/>
              </p:ext>
            </p:extLst>
          </p:nvPr>
        </p:nvGraphicFramePr>
        <p:xfrm>
          <a:off x="269317" y="201512"/>
          <a:ext cx="8613719" cy="487680"/>
        </p:xfrm>
        <a:graphic>
          <a:graphicData uri="http://schemas.openxmlformats.org/drawingml/2006/table">
            <a:tbl>
              <a:tblPr firstRow="1" firstCol="1" bandRow="1"/>
              <a:tblGrid>
                <a:gridCol w="8613719"/>
              </a:tblGrid>
              <a:tr h="0">
                <a:tc>
                  <a:txBody>
                    <a:bodyPr/>
                    <a:lstStyle/>
                    <a:p>
                      <a:pPr marL="0" marR="0" algn="ctr">
                        <a:spcBef>
                          <a:spcPts val="0"/>
                        </a:spcBef>
                        <a:spcAft>
                          <a:spcPts val="0"/>
                        </a:spcAft>
                      </a:pPr>
                      <a:r>
                        <a:rPr lang="fr-CA" sz="1600" b="1" dirty="0" smtClean="0">
                          <a:solidFill>
                            <a:srgbClr val="FFFFFF"/>
                          </a:solidFill>
                          <a:effectLst/>
                          <a:latin typeface="Verdana" panose="020B0604030504040204" pitchFamily="34" charset="0"/>
                        </a:rPr>
                        <a:t>Chirurgie/anesthésie/médecine interne/</a:t>
                      </a:r>
                      <a:br>
                        <a:rPr lang="fr-CA" sz="1600" b="1" dirty="0" smtClean="0">
                          <a:solidFill>
                            <a:srgbClr val="FFFFFF"/>
                          </a:solidFill>
                          <a:effectLst/>
                          <a:latin typeface="Verdana" panose="020B0604030504040204" pitchFamily="34" charset="0"/>
                        </a:rPr>
                      </a:br>
                      <a:r>
                        <a:rPr lang="fr-CA" sz="1600" b="1" dirty="0" smtClean="0">
                          <a:solidFill>
                            <a:srgbClr val="FFFFFF"/>
                          </a:solidFill>
                          <a:effectLst/>
                          <a:latin typeface="Verdana" panose="020B0604030504040204" pitchFamily="34" charset="0"/>
                        </a:rPr>
                        <a:t>soins primaires/soins préopératoires</a:t>
                      </a:r>
                      <a:endParaRPr lang="fr-CA"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7521"/>
                    </a:solidFill>
                  </a:tcPr>
                </a:tc>
              </a:tr>
            </a:tbl>
          </a:graphicData>
        </a:graphic>
      </p:graphicFrame>
    </p:spTree>
    <p:extLst>
      <p:ext uri="{BB962C8B-B14F-4D97-AF65-F5344CB8AC3E}">
        <p14:creationId xmlns:p14="http://schemas.microsoft.com/office/powerpoint/2010/main" val="2281379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97325" y="140837"/>
            <a:ext cx="7674692" cy="1287741"/>
          </a:xfrm>
        </p:spPr>
        <p:txBody>
          <a:bodyPr/>
          <a:lstStyle/>
          <a:p>
            <a:r>
              <a:rPr lang="fr-CA" dirty="0" smtClean="0">
                <a:solidFill>
                  <a:srgbClr val="003152"/>
                </a:solidFill>
                <a:latin typeface="Verdana" panose="020B0604030504040204" pitchFamily="34" charset="0"/>
              </a:rPr>
              <a:t>Gestion des ressources</a:t>
            </a:r>
            <a:endParaRPr lang="fr-CA" dirty="0">
              <a:solidFill>
                <a:srgbClr val="003152"/>
              </a:solidFill>
              <a:latin typeface="Verdana" panose="020B0604030504040204" pitchFamily="34" charset="0"/>
            </a:endParaRPr>
          </a:p>
        </p:txBody>
      </p:sp>
      <p:sp>
        <p:nvSpPr>
          <p:cNvPr id="3" name="Content Placeholder 2"/>
          <p:cNvSpPr>
            <a:spLocks noGrp="1"/>
          </p:cNvSpPr>
          <p:nvPr>
            <p:ph idx="1"/>
            <p:custDataLst>
              <p:tags r:id="rId2"/>
            </p:custDataLst>
          </p:nvPr>
        </p:nvSpPr>
        <p:spPr>
          <a:xfrm>
            <a:off x="1466811" y="3701660"/>
            <a:ext cx="7045303" cy="2212601"/>
          </a:xfrm>
        </p:spPr>
        <p:txBody>
          <a:bodyPr>
            <a:noAutofit/>
          </a:bodyPr>
          <a:lstStyle/>
          <a:p>
            <a:pPr marL="0" indent="0">
              <a:buNone/>
            </a:pPr>
            <a:r>
              <a:rPr lang="fr-CA" sz="2400" dirty="0" smtClean="0">
                <a:solidFill>
                  <a:srgbClr val="003152"/>
                </a:solidFill>
                <a:latin typeface="Verdana" panose="020B0604030504040204" pitchFamily="34" charset="0"/>
              </a:rPr>
              <a:t>Soins offerts en employant les moyens </a:t>
            </a:r>
            <a:br>
              <a:rPr lang="fr-CA" sz="2400" dirty="0" smtClean="0">
                <a:solidFill>
                  <a:srgbClr val="003152"/>
                </a:solidFill>
                <a:latin typeface="Verdana" panose="020B0604030504040204" pitchFamily="34" charset="0"/>
              </a:rPr>
            </a:br>
            <a:r>
              <a:rPr lang="fr-CA" sz="2400" dirty="0" smtClean="0">
                <a:solidFill>
                  <a:srgbClr val="003152"/>
                </a:solidFill>
                <a:latin typeface="Verdana" panose="020B0604030504040204" pitchFamily="34" charset="0"/>
              </a:rPr>
              <a:t>les plus efficaces pour le diagnostic des affections et le traitement des patients, </a:t>
            </a:r>
            <a:br>
              <a:rPr lang="fr-CA" sz="2400" dirty="0" smtClean="0">
                <a:solidFill>
                  <a:srgbClr val="003152"/>
                </a:solidFill>
                <a:latin typeface="Verdana" panose="020B0604030504040204" pitchFamily="34" charset="0"/>
              </a:rPr>
            </a:br>
            <a:r>
              <a:rPr lang="fr-CA" sz="2400" dirty="0" smtClean="0">
                <a:solidFill>
                  <a:srgbClr val="003152"/>
                </a:solidFill>
                <a:latin typeface="Verdana" panose="020B0604030504040204" pitchFamily="34" charset="0"/>
              </a:rPr>
              <a:t>et en respectant la nécessité d’utiliser les ressources de façon responsable, c’est-à-dire en assurant une répartition équitable </a:t>
            </a:r>
            <a:br>
              <a:rPr lang="fr-CA" sz="2400" dirty="0" smtClean="0">
                <a:solidFill>
                  <a:srgbClr val="003152"/>
                </a:solidFill>
                <a:latin typeface="Verdana" panose="020B0604030504040204" pitchFamily="34" charset="0"/>
              </a:rPr>
            </a:br>
            <a:r>
              <a:rPr lang="fr-CA" sz="2400" dirty="0" smtClean="0">
                <a:solidFill>
                  <a:srgbClr val="003152"/>
                </a:solidFill>
                <a:latin typeface="Verdana" panose="020B0604030504040204" pitchFamily="34" charset="0"/>
              </a:rPr>
              <a:t>et un usage judicieux des ressources.</a:t>
            </a:r>
          </a:p>
          <a:p>
            <a:pPr marL="0" indent="0">
              <a:buNone/>
            </a:pPr>
            <a:endParaRPr lang="fr-CA" sz="24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Rectangle 13"/>
          <p:cNvSpPr/>
          <p:nvPr>
            <p:custDataLst>
              <p:tags r:id="rId3"/>
            </p:custDataLst>
          </p:nvPr>
        </p:nvSpPr>
        <p:spPr>
          <a:xfrm>
            <a:off x="441830" y="1897725"/>
            <a:ext cx="7383732" cy="1754326"/>
          </a:xfrm>
          <a:prstGeom prst="rect">
            <a:avLst/>
          </a:prstGeom>
          <a:noFill/>
        </p:spPr>
        <p:txBody>
          <a:bodyPr wrap="square" lIns="91440" tIns="45720" rIns="91440" bIns="45720">
            <a:spAutoFit/>
          </a:bodyPr>
          <a:lstStyle/>
          <a:p>
            <a:pPr algn="ctr"/>
            <a:r>
              <a:rPr lang="fr-CA" sz="5400" b="1" dirty="0" smtClean="0">
                <a:ln w="3175">
                  <a:solidFill>
                    <a:srgbClr val="998D5F"/>
                  </a:solidFill>
                  <a:prstDash val="solid"/>
                </a:ln>
                <a:solidFill>
                  <a:srgbClr val="EF7521"/>
                </a:solidFill>
              </a:rPr>
              <a:t>Gestion des ressources = médecine parcimonieuse</a:t>
            </a:r>
            <a:endParaRPr lang="fr-CA" sz="5400" b="1" cap="none" spc="0" dirty="0">
              <a:ln w="3175">
                <a:solidFill>
                  <a:srgbClr val="998D5F"/>
                </a:solidFill>
                <a:prstDash val="solid"/>
              </a:ln>
              <a:solidFill>
                <a:srgbClr val="EF7521"/>
              </a:solidFill>
              <a:effectLst/>
            </a:endParaRPr>
          </a:p>
        </p:txBody>
      </p:sp>
      <p:sp>
        <p:nvSpPr>
          <p:cNvPr id="5" name="Rectangle 4"/>
          <p:cNvSpPr/>
          <p:nvPr/>
        </p:nvSpPr>
        <p:spPr>
          <a:xfrm>
            <a:off x="983411" y="59821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64269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520700" y="88900"/>
            <a:ext cx="7975600" cy="6667499"/>
          </a:xfrm>
        </p:spPr>
        <p:txBody>
          <a:bodyPr>
            <a:noAutofit/>
          </a:bodyPr>
          <a:lstStyle/>
          <a:p>
            <a:r>
              <a:rPr lang="en-CA" sz="1500" b="1" u="sng" dirty="0">
                <a:solidFill>
                  <a:srgbClr val="FF0000"/>
                </a:solidFill>
              </a:rPr>
              <a:t>Comment </a:t>
            </a:r>
            <a:r>
              <a:rPr lang="en-CA" sz="1500" b="1" u="sng" dirty="0" err="1">
                <a:solidFill>
                  <a:srgbClr val="FF0000"/>
                </a:solidFill>
              </a:rPr>
              <a:t>utiliser</a:t>
            </a:r>
            <a:r>
              <a:rPr lang="en-CA" sz="1500" b="1" u="sng" dirty="0">
                <a:solidFill>
                  <a:srgbClr val="FF0000"/>
                </a:solidFill>
              </a:rPr>
              <a:t> </a:t>
            </a:r>
            <a:r>
              <a:rPr lang="en-CA" sz="1500" b="1" u="sng" dirty="0" err="1">
                <a:solidFill>
                  <a:srgbClr val="FF0000"/>
                </a:solidFill>
              </a:rPr>
              <a:t>cette</a:t>
            </a:r>
            <a:r>
              <a:rPr lang="en-CA" sz="1500" b="1" u="sng" dirty="0">
                <a:solidFill>
                  <a:srgbClr val="FF0000"/>
                </a:solidFill>
              </a:rPr>
              <a:t> </a:t>
            </a:r>
            <a:r>
              <a:rPr lang="en-US" sz="1500" b="1" u="sng" dirty="0" err="1" smtClean="0">
                <a:solidFill>
                  <a:srgbClr val="FF0000"/>
                </a:solidFill>
              </a:rPr>
              <a:t>présentation</a:t>
            </a:r>
            <a:endParaRPr lang="en-US" sz="1500" b="1" u="sng" dirty="0">
              <a:solidFill>
                <a:srgbClr val="FF0000"/>
              </a:solidFill>
            </a:endParaRPr>
          </a:p>
          <a:p>
            <a:r>
              <a:rPr lang="en-US" sz="1500" dirty="0" err="1"/>
              <a:t>Cette</a:t>
            </a:r>
            <a:r>
              <a:rPr lang="en-US" sz="1500" dirty="0"/>
              <a:t> </a:t>
            </a:r>
            <a:r>
              <a:rPr lang="en-US" sz="1500" dirty="0" err="1" smtClean="0"/>
              <a:t>présenation</a:t>
            </a:r>
            <a:r>
              <a:rPr lang="en-US" sz="1500" dirty="0" smtClean="0"/>
              <a:t> PowerPoint </a:t>
            </a:r>
            <a:r>
              <a:rPr lang="en-US" sz="1500" dirty="0" err="1" smtClean="0"/>
              <a:t>est</a:t>
            </a:r>
            <a:r>
              <a:rPr lang="en-US" sz="1500" dirty="0" smtClean="0"/>
              <a:t> </a:t>
            </a:r>
            <a:r>
              <a:rPr lang="en-US" sz="1500" dirty="0" err="1"/>
              <a:t>constituée</a:t>
            </a:r>
            <a:r>
              <a:rPr lang="en-US" sz="1500" dirty="0"/>
              <a:t> d’un </a:t>
            </a:r>
            <a:r>
              <a:rPr lang="en-US" sz="1500" dirty="0" err="1"/>
              <a:t>jeu</a:t>
            </a:r>
            <a:r>
              <a:rPr lang="en-US" sz="1500" dirty="0"/>
              <a:t> de </a:t>
            </a:r>
            <a:r>
              <a:rPr lang="en-US" sz="1500" dirty="0" err="1"/>
              <a:t>diapositives</a:t>
            </a:r>
            <a:r>
              <a:rPr lang="en-US" sz="1500" dirty="0"/>
              <a:t> </a:t>
            </a:r>
            <a:r>
              <a:rPr lang="en-US" sz="1500" dirty="0" err="1"/>
              <a:t>principales</a:t>
            </a:r>
            <a:r>
              <a:rPr lang="en-US" sz="1500" dirty="0"/>
              <a:t> et </a:t>
            </a:r>
            <a:r>
              <a:rPr lang="en-US" sz="1500" dirty="0" err="1"/>
              <a:t>permet</a:t>
            </a:r>
            <a:r>
              <a:rPr lang="en-US" sz="1500" dirty="0"/>
              <a:t> </a:t>
            </a:r>
            <a:r>
              <a:rPr lang="en-US" sz="1500" dirty="0" err="1"/>
              <a:t>d’adapter</a:t>
            </a:r>
            <a:r>
              <a:rPr lang="en-US" sz="1500" dirty="0"/>
              <a:t> la </a:t>
            </a:r>
            <a:r>
              <a:rPr lang="en-US" sz="1500" dirty="0" err="1"/>
              <a:t>présentation</a:t>
            </a:r>
            <a:r>
              <a:rPr lang="en-US" sz="1500" dirty="0"/>
              <a:t> (</a:t>
            </a:r>
            <a:r>
              <a:rPr lang="en-US" sz="1500" dirty="0" err="1"/>
              <a:t>effectuer</a:t>
            </a:r>
            <a:r>
              <a:rPr lang="en-US" sz="1500" dirty="0"/>
              <a:t> un </a:t>
            </a:r>
            <a:r>
              <a:rPr lang="en-US" sz="1500" dirty="0" err="1"/>
              <a:t>choix</a:t>
            </a:r>
            <a:r>
              <a:rPr lang="en-US" sz="1500" dirty="0"/>
              <a:t> </a:t>
            </a:r>
            <a:r>
              <a:rPr lang="en-US" sz="1500" dirty="0" err="1"/>
              <a:t>parmi</a:t>
            </a:r>
            <a:r>
              <a:rPr lang="en-US" sz="1500" dirty="0"/>
              <a:t> les </a:t>
            </a:r>
            <a:r>
              <a:rPr lang="en-US" sz="1500" dirty="0" err="1"/>
              <a:t>diapositives</a:t>
            </a:r>
            <a:r>
              <a:rPr lang="en-US" sz="1500" dirty="0"/>
              <a:t> </a:t>
            </a:r>
            <a:r>
              <a:rPr lang="en-US" sz="1500" dirty="0" err="1"/>
              <a:t>complémentaires</a:t>
            </a:r>
            <a:r>
              <a:rPr lang="en-US" sz="1500" dirty="0"/>
              <a:t>) </a:t>
            </a:r>
            <a:r>
              <a:rPr lang="en-US" sz="1500" dirty="0" err="1"/>
              <a:t>en</a:t>
            </a:r>
            <a:r>
              <a:rPr lang="en-US" sz="1500" dirty="0"/>
              <a:t> </a:t>
            </a:r>
            <a:r>
              <a:rPr lang="en-US" sz="1500" dirty="0" err="1"/>
              <a:t>fonction</a:t>
            </a:r>
            <a:r>
              <a:rPr lang="en-US" sz="1500" dirty="0"/>
              <a:t> de </a:t>
            </a:r>
            <a:r>
              <a:rPr lang="en-US" sz="1500" dirty="0" err="1"/>
              <a:t>l’auditoire</a:t>
            </a:r>
            <a:r>
              <a:rPr lang="en-US" sz="1500" dirty="0"/>
              <a:t> </a:t>
            </a:r>
            <a:r>
              <a:rPr lang="en-US" sz="1500" dirty="0" err="1"/>
              <a:t>cible</a:t>
            </a:r>
            <a:r>
              <a:rPr lang="en-US" sz="1500" dirty="0"/>
              <a:t>, </a:t>
            </a:r>
            <a:r>
              <a:rPr lang="en-US" sz="1500" dirty="0" err="1"/>
              <a:t>selon</a:t>
            </a:r>
            <a:r>
              <a:rPr lang="en-US" sz="1500" dirty="0"/>
              <a:t> la </a:t>
            </a:r>
            <a:r>
              <a:rPr lang="en-US" sz="1500" dirty="0" err="1"/>
              <a:t>spécialité</a:t>
            </a:r>
            <a:r>
              <a:rPr lang="en-US" sz="1500" dirty="0"/>
              <a:t> des participants. </a:t>
            </a:r>
          </a:p>
          <a:p>
            <a:r>
              <a:rPr lang="en-US" sz="1300" i="1" u="sng" dirty="0" smtClean="0"/>
              <a:t>Avis</a:t>
            </a:r>
            <a:r>
              <a:rPr lang="en-US" sz="1300" i="1" dirty="0" smtClean="0"/>
              <a:t> </a:t>
            </a:r>
            <a:r>
              <a:rPr lang="en-US" sz="1300" i="1" dirty="0"/>
              <a:t>: les </a:t>
            </a:r>
            <a:r>
              <a:rPr lang="en-US" sz="1300" i="1" dirty="0" err="1"/>
              <a:t>diapositives</a:t>
            </a:r>
            <a:r>
              <a:rPr lang="en-US" sz="1300" i="1" dirty="0"/>
              <a:t> </a:t>
            </a:r>
            <a:r>
              <a:rPr lang="en-US" sz="1300" i="1" dirty="0" err="1"/>
              <a:t>complémentaires</a:t>
            </a:r>
            <a:r>
              <a:rPr lang="en-US" sz="1300" i="1" dirty="0"/>
              <a:t> ne </a:t>
            </a:r>
            <a:r>
              <a:rPr lang="en-US" sz="1300" i="1" dirty="0" err="1"/>
              <a:t>présentent</a:t>
            </a:r>
            <a:r>
              <a:rPr lang="en-US" sz="1300" i="1" dirty="0"/>
              <a:t> </a:t>
            </a:r>
            <a:r>
              <a:rPr lang="en-US" sz="1300" i="1" dirty="0" smtClean="0"/>
              <a:t>pas </a:t>
            </a:r>
            <a:r>
              <a:rPr lang="en-US" sz="1300" i="1" dirty="0"/>
              <a:t>de </a:t>
            </a:r>
            <a:r>
              <a:rPr lang="en-US" sz="1300" i="1" dirty="0" err="1"/>
              <a:t>cas</a:t>
            </a:r>
            <a:r>
              <a:rPr lang="en-US" sz="1300" i="1" dirty="0"/>
              <a:t> </a:t>
            </a:r>
            <a:r>
              <a:rPr lang="en-US" sz="1300" i="1" dirty="0" err="1"/>
              <a:t>spécifiques</a:t>
            </a:r>
            <a:r>
              <a:rPr lang="en-US" sz="1300" i="1" dirty="0"/>
              <a:t> </a:t>
            </a:r>
            <a:r>
              <a:rPr lang="en-US" sz="1300" i="1" dirty="0" err="1"/>
              <a:t>d’une</a:t>
            </a:r>
            <a:r>
              <a:rPr lang="en-US" sz="1300" i="1" dirty="0"/>
              <a:t> </a:t>
            </a:r>
            <a:r>
              <a:rPr lang="en-US" sz="1300" i="1" dirty="0" err="1"/>
              <a:t>spécialité</a:t>
            </a:r>
            <a:r>
              <a:rPr lang="en-US" sz="1300" i="1" dirty="0"/>
              <a:t> pour </a:t>
            </a:r>
            <a:r>
              <a:rPr lang="en-US" sz="1300" i="1" dirty="0" err="1"/>
              <a:t>l’ensemble</a:t>
            </a:r>
            <a:r>
              <a:rPr lang="en-US" sz="1300" i="1" dirty="0"/>
              <a:t> des sous-</a:t>
            </a:r>
            <a:r>
              <a:rPr lang="en-US" sz="1300" i="1" dirty="0" err="1"/>
              <a:t>spécialités</a:t>
            </a:r>
            <a:r>
              <a:rPr lang="en-US" sz="1300" i="1" dirty="0"/>
              <a:t>; </a:t>
            </a:r>
            <a:r>
              <a:rPr lang="en-US" sz="1300" i="1" dirty="0" err="1"/>
              <a:t>si</a:t>
            </a:r>
            <a:r>
              <a:rPr lang="en-US" sz="1300" i="1" dirty="0"/>
              <a:t> </a:t>
            </a:r>
            <a:r>
              <a:rPr lang="en-US" sz="1300" i="1" dirty="0" err="1"/>
              <a:t>votre</a:t>
            </a:r>
            <a:r>
              <a:rPr lang="en-US" sz="1300" i="1" dirty="0"/>
              <a:t> </a:t>
            </a:r>
            <a:r>
              <a:rPr lang="en-US" sz="1300" i="1" dirty="0" err="1"/>
              <a:t>spécialité</a:t>
            </a:r>
            <a:r>
              <a:rPr lang="en-US" sz="1300" i="1" dirty="0"/>
              <a:t> </a:t>
            </a:r>
            <a:r>
              <a:rPr lang="en-US" sz="1300" i="1" dirty="0" err="1"/>
              <a:t>n’est</a:t>
            </a:r>
            <a:r>
              <a:rPr lang="en-US" sz="1300" i="1" dirty="0"/>
              <a:t> pas </a:t>
            </a:r>
            <a:r>
              <a:rPr lang="en-US" sz="1300" i="1" dirty="0" err="1"/>
              <a:t>représentée</a:t>
            </a:r>
            <a:r>
              <a:rPr lang="en-US" sz="1300" i="1" dirty="0"/>
              <a:t>, </a:t>
            </a:r>
            <a:r>
              <a:rPr lang="en-US" sz="1300" i="1" dirty="0" err="1"/>
              <a:t>veuillez</a:t>
            </a:r>
            <a:r>
              <a:rPr lang="en-US" sz="1300" i="1" dirty="0"/>
              <a:t> </a:t>
            </a:r>
            <a:r>
              <a:rPr lang="en-US" sz="1300" i="1" dirty="0" err="1"/>
              <a:t>utiliser</a:t>
            </a:r>
            <a:r>
              <a:rPr lang="en-US" sz="1300" i="1" dirty="0"/>
              <a:t> les </a:t>
            </a:r>
            <a:r>
              <a:rPr lang="en-US" sz="1300" i="1" dirty="0" err="1"/>
              <a:t>cas</a:t>
            </a:r>
            <a:r>
              <a:rPr lang="en-US" sz="1300" i="1" dirty="0"/>
              <a:t> </a:t>
            </a:r>
            <a:r>
              <a:rPr lang="en-US" sz="1300" i="1" dirty="0" err="1"/>
              <a:t>présentés</a:t>
            </a:r>
            <a:r>
              <a:rPr lang="en-US" sz="1300" i="1" dirty="0"/>
              <a:t> </a:t>
            </a:r>
            <a:r>
              <a:rPr lang="en-US" sz="1300" i="1" dirty="0" err="1"/>
              <a:t>comme</a:t>
            </a:r>
            <a:r>
              <a:rPr lang="en-US" sz="1300" i="1" dirty="0"/>
              <a:t> guide pour </a:t>
            </a:r>
            <a:r>
              <a:rPr lang="en-US" sz="1300" i="1" dirty="0" err="1"/>
              <a:t>concevoir</a:t>
            </a:r>
            <a:r>
              <a:rPr lang="en-US" sz="1300" i="1" dirty="0"/>
              <a:t> </a:t>
            </a:r>
            <a:r>
              <a:rPr lang="en-US" sz="1300" i="1" dirty="0" err="1"/>
              <a:t>votre</a:t>
            </a:r>
            <a:r>
              <a:rPr lang="en-US" sz="1300" i="1" dirty="0"/>
              <a:t> </a:t>
            </a:r>
            <a:r>
              <a:rPr lang="en-US" sz="1300" i="1" dirty="0" err="1"/>
              <a:t>propre</a:t>
            </a:r>
            <a:r>
              <a:rPr lang="en-US" sz="1300" i="1" dirty="0"/>
              <a:t> </a:t>
            </a:r>
            <a:r>
              <a:rPr lang="en-US" sz="1300" i="1" dirty="0" err="1"/>
              <a:t>cas</a:t>
            </a:r>
            <a:r>
              <a:rPr lang="en-US" sz="1300" i="1" dirty="0" smtClean="0"/>
              <a:t>.</a:t>
            </a:r>
          </a:p>
          <a:p>
            <a:r>
              <a:rPr lang="en-US" sz="1500" dirty="0" err="1" smtClean="0"/>
              <a:t>Cette</a:t>
            </a:r>
            <a:r>
              <a:rPr lang="en-US" sz="1500" dirty="0" smtClean="0"/>
              <a:t> presentation </a:t>
            </a:r>
            <a:r>
              <a:rPr lang="en-US" sz="1500" dirty="0" err="1" smtClean="0"/>
              <a:t>contient</a:t>
            </a:r>
            <a:r>
              <a:rPr lang="en-US" sz="1500" dirty="0" smtClean="0"/>
              <a:t> </a:t>
            </a:r>
            <a:r>
              <a:rPr lang="en-US" sz="1500" u="sng" dirty="0" err="1" smtClean="0"/>
              <a:t>tous</a:t>
            </a:r>
            <a:r>
              <a:rPr lang="en-US" sz="1500" u="sng" dirty="0" smtClean="0"/>
              <a:t> </a:t>
            </a:r>
            <a:r>
              <a:rPr lang="en-US" sz="1500" dirty="0" smtClean="0"/>
              <a:t>les </a:t>
            </a:r>
            <a:r>
              <a:rPr lang="en-US" sz="1500" dirty="0" err="1" smtClean="0"/>
              <a:t>cas</a:t>
            </a:r>
            <a:r>
              <a:rPr lang="en-US" sz="1500" dirty="0" smtClean="0"/>
              <a:t>. </a:t>
            </a:r>
            <a:r>
              <a:rPr lang="en-US" sz="1500" dirty="0" err="1" smtClean="0"/>
              <a:t>Pourtélécharger</a:t>
            </a:r>
            <a:r>
              <a:rPr lang="en-US" sz="1500" dirty="0" smtClean="0"/>
              <a:t> </a:t>
            </a:r>
            <a:r>
              <a:rPr lang="en-US" sz="1500" dirty="0" err="1" smtClean="0"/>
              <a:t>une</a:t>
            </a:r>
            <a:r>
              <a:rPr lang="en-US" sz="1500" dirty="0" smtClean="0"/>
              <a:t> presentation avec </a:t>
            </a:r>
            <a:r>
              <a:rPr lang="en-US" sz="1500" dirty="0" err="1" smtClean="0"/>
              <a:t>juste</a:t>
            </a:r>
            <a:r>
              <a:rPr lang="en-US" sz="1500" dirty="0" smtClean="0"/>
              <a:t> un des </a:t>
            </a:r>
            <a:r>
              <a:rPr lang="en-US" sz="1500" dirty="0" err="1" smtClean="0"/>
              <a:t>cas</a:t>
            </a:r>
            <a:r>
              <a:rPr lang="en-US" sz="1500" dirty="0" smtClean="0"/>
              <a:t>, </a:t>
            </a:r>
            <a:r>
              <a:rPr lang="en-US" sz="1500" dirty="0" err="1" smtClean="0"/>
              <a:t>voir</a:t>
            </a:r>
            <a:r>
              <a:rPr lang="en-US" sz="1500" dirty="0" smtClean="0"/>
              <a:t> note site web:</a:t>
            </a:r>
            <a:r>
              <a:rPr lang="en-CA" sz="1500" dirty="0" smtClean="0">
                <a:hlinkClick r:id="rId3" action="ppaction://hlinkfile"/>
              </a:rPr>
              <a:t>royalcollege.ca/</a:t>
            </a:r>
            <a:r>
              <a:rPr lang="en-CA" sz="1500" dirty="0" err="1" smtClean="0">
                <a:hlinkClick r:id="rId3" action="ppaction://hlinkfile"/>
              </a:rPr>
              <a:t>gestiondesressources</a:t>
            </a:r>
            <a:endParaRPr lang="en-CA" sz="1500" dirty="0" smtClean="0"/>
          </a:p>
          <a:p>
            <a:endParaRPr lang="en-US" sz="1500" dirty="0" smtClean="0"/>
          </a:p>
          <a:p>
            <a:r>
              <a:rPr lang="en-CA" sz="1200" i="1" dirty="0"/>
              <a:t> </a:t>
            </a:r>
            <a:r>
              <a:rPr lang="en-CA" sz="1200" b="1" i="1" dirty="0" err="1" smtClean="0"/>
              <a:t>Cas</a:t>
            </a:r>
            <a:r>
              <a:rPr lang="en-CA" sz="1200" b="1" i="1" dirty="0" smtClean="0"/>
              <a:t> </a:t>
            </a:r>
            <a:r>
              <a:rPr lang="en-CA" sz="1200" b="1" i="1" dirty="0" err="1"/>
              <a:t>prédéterminés</a:t>
            </a:r>
            <a:r>
              <a:rPr lang="en-CA" sz="1200" b="1" i="1" dirty="0"/>
              <a:t>:</a:t>
            </a:r>
            <a:endParaRPr lang="en-US" sz="1200" i="1" dirty="0"/>
          </a:p>
          <a:p>
            <a:pPr lvl="0"/>
            <a:r>
              <a:rPr lang="en-CA" sz="1200" b="1" dirty="0" err="1">
                <a:solidFill>
                  <a:srgbClr val="414F5C"/>
                </a:solidFill>
              </a:rPr>
              <a:t>Médecine</a:t>
            </a:r>
            <a:r>
              <a:rPr lang="en-CA" sz="1200" b="1" dirty="0">
                <a:solidFill>
                  <a:srgbClr val="414F5C"/>
                </a:solidFill>
              </a:rPr>
              <a:t>/</a:t>
            </a:r>
            <a:r>
              <a:rPr lang="en-CA" sz="1200" b="1" dirty="0" err="1">
                <a:solidFill>
                  <a:srgbClr val="414F5C"/>
                </a:solidFill>
              </a:rPr>
              <a:t>médecine</a:t>
            </a:r>
            <a:r>
              <a:rPr lang="en-CA" sz="1200" b="1" dirty="0">
                <a:solidFill>
                  <a:srgbClr val="414F5C"/>
                </a:solidFill>
              </a:rPr>
              <a:t> </a:t>
            </a:r>
            <a:r>
              <a:rPr lang="en-CA" sz="1200" b="1" dirty="0" err="1">
                <a:solidFill>
                  <a:srgbClr val="414F5C"/>
                </a:solidFill>
              </a:rPr>
              <a:t>d’urgence</a:t>
            </a:r>
            <a:r>
              <a:rPr lang="en-CA" sz="1200" dirty="0">
                <a:solidFill>
                  <a:srgbClr val="414F5C"/>
                </a:solidFill>
              </a:rPr>
              <a:t> </a:t>
            </a:r>
            <a:r>
              <a:rPr lang="en-CA" sz="1200" dirty="0"/>
              <a:t>– </a:t>
            </a:r>
            <a:r>
              <a:rPr lang="en-CA" sz="1200" dirty="0" err="1"/>
              <a:t>traitement</a:t>
            </a:r>
            <a:r>
              <a:rPr lang="en-CA" sz="1200" dirty="0"/>
              <a:t> </a:t>
            </a:r>
            <a:r>
              <a:rPr lang="en-CA" sz="1200" dirty="0" err="1"/>
              <a:t>d’une</a:t>
            </a:r>
            <a:r>
              <a:rPr lang="en-CA" sz="1200" dirty="0"/>
              <a:t> </a:t>
            </a:r>
            <a:r>
              <a:rPr lang="en-CA" sz="1200" dirty="0" err="1"/>
              <a:t>bactériurie</a:t>
            </a:r>
            <a:r>
              <a:rPr lang="en-CA" sz="1200" dirty="0"/>
              <a:t> </a:t>
            </a:r>
            <a:r>
              <a:rPr lang="en-CA" sz="1200" dirty="0" err="1"/>
              <a:t>asymptomatique</a:t>
            </a:r>
            <a:r>
              <a:rPr lang="en-CA" sz="1200" dirty="0"/>
              <a:t> à la suite </a:t>
            </a:r>
            <a:r>
              <a:rPr lang="en-CA" sz="1200" dirty="0" err="1"/>
              <a:t>d’examens</a:t>
            </a:r>
            <a:r>
              <a:rPr lang="en-CA" sz="1200" dirty="0"/>
              <a:t> </a:t>
            </a:r>
            <a:r>
              <a:rPr lang="en-CA" sz="1200" dirty="0" err="1"/>
              <a:t>inutiles</a:t>
            </a:r>
            <a:r>
              <a:rPr lang="en-CA" sz="1200" dirty="0"/>
              <a:t> </a:t>
            </a:r>
            <a:r>
              <a:rPr lang="en-CA" sz="1200" dirty="0" err="1"/>
              <a:t>visant</a:t>
            </a:r>
            <a:r>
              <a:rPr lang="en-CA" sz="1200" dirty="0"/>
              <a:t> à </a:t>
            </a:r>
            <a:r>
              <a:rPr lang="en-CA" sz="1200" dirty="0" err="1"/>
              <a:t>déceler</a:t>
            </a:r>
            <a:r>
              <a:rPr lang="en-CA" sz="1200" dirty="0"/>
              <a:t> des </a:t>
            </a:r>
            <a:r>
              <a:rPr lang="en-CA" sz="1200" dirty="0" err="1"/>
              <a:t>lésions</a:t>
            </a:r>
            <a:r>
              <a:rPr lang="en-CA" sz="1200" dirty="0"/>
              <a:t> </a:t>
            </a:r>
            <a:r>
              <a:rPr lang="en-CA" sz="1200" dirty="0" err="1"/>
              <a:t>rénales</a:t>
            </a:r>
            <a:r>
              <a:rPr lang="en-CA" sz="1200" dirty="0"/>
              <a:t> </a:t>
            </a:r>
            <a:r>
              <a:rPr lang="en-CA" sz="1200" dirty="0" err="1"/>
              <a:t>aiguës</a:t>
            </a:r>
            <a:r>
              <a:rPr lang="en-CA" sz="1200" dirty="0"/>
              <a:t> </a:t>
            </a:r>
            <a:r>
              <a:rPr lang="en-CA" sz="1200" dirty="0" err="1"/>
              <a:t>attribuables</a:t>
            </a:r>
            <a:r>
              <a:rPr lang="en-CA" sz="1200" dirty="0"/>
              <a:t> à </a:t>
            </a:r>
            <a:r>
              <a:rPr lang="en-CA" sz="1200" dirty="0" err="1"/>
              <a:t>une</a:t>
            </a:r>
            <a:r>
              <a:rPr lang="en-CA" sz="1200" dirty="0"/>
              <a:t> </a:t>
            </a:r>
            <a:r>
              <a:rPr lang="en-CA" sz="1200" dirty="0" err="1"/>
              <a:t>rétention</a:t>
            </a:r>
            <a:r>
              <a:rPr lang="en-CA" sz="1200" dirty="0"/>
              <a:t> </a:t>
            </a:r>
            <a:r>
              <a:rPr lang="en-CA" sz="1200" dirty="0" err="1"/>
              <a:t>urinaire</a:t>
            </a:r>
            <a:r>
              <a:rPr lang="en-CA" sz="1200" dirty="0"/>
              <a:t>.</a:t>
            </a:r>
            <a:endParaRPr lang="en-US" sz="1200" dirty="0"/>
          </a:p>
          <a:p>
            <a:pPr lvl="0"/>
            <a:r>
              <a:rPr lang="en-CA" sz="1200" b="1" dirty="0" err="1">
                <a:solidFill>
                  <a:srgbClr val="00C1DE"/>
                </a:solidFill>
              </a:rPr>
              <a:t>Pédiatrie</a:t>
            </a:r>
            <a:r>
              <a:rPr lang="en-CA" sz="1200" b="1" dirty="0">
                <a:solidFill>
                  <a:srgbClr val="00C1DE"/>
                </a:solidFill>
              </a:rPr>
              <a:t>/</a:t>
            </a:r>
            <a:r>
              <a:rPr lang="en-CA" sz="1200" b="1" dirty="0" err="1">
                <a:solidFill>
                  <a:srgbClr val="00C1DE"/>
                </a:solidFill>
              </a:rPr>
              <a:t>soins</a:t>
            </a:r>
            <a:r>
              <a:rPr lang="en-CA" sz="1200" b="1" dirty="0">
                <a:solidFill>
                  <a:srgbClr val="00C1DE"/>
                </a:solidFill>
              </a:rPr>
              <a:t> </a:t>
            </a:r>
            <a:r>
              <a:rPr lang="en-CA" sz="1200" b="1" dirty="0" err="1">
                <a:solidFill>
                  <a:srgbClr val="00C1DE"/>
                </a:solidFill>
              </a:rPr>
              <a:t>primaire</a:t>
            </a:r>
            <a:r>
              <a:rPr lang="en-CA" sz="1200" dirty="0">
                <a:solidFill>
                  <a:srgbClr val="00C1DE"/>
                </a:solidFill>
              </a:rPr>
              <a:t> </a:t>
            </a:r>
            <a:r>
              <a:rPr lang="en-CA" sz="1200" dirty="0"/>
              <a:t>– </a:t>
            </a:r>
            <a:r>
              <a:rPr lang="en-CA" sz="1200" dirty="0" err="1"/>
              <a:t>effet</a:t>
            </a:r>
            <a:r>
              <a:rPr lang="en-CA" sz="1200" dirty="0"/>
              <a:t> </a:t>
            </a:r>
            <a:r>
              <a:rPr lang="en-CA" sz="1200" dirty="0" err="1"/>
              <a:t>indésirable</a:t>
            </a:r>
            <a:r>
              <a:rPr lang="en-CA" sz="1200" dirty="0"/>
              <a:t> </a:t>
            </a:r>
            <a:r>
              <a:rPr lang="en-CA" sz="1200" dirty="0" err="1"/>
              <a:t>causé</a:t>
            </a:r>
            <a:r>
              <a:rPr lang="en-CA" sz="1200" dirty="0"/>
              <a:t> par un </a:t>
            </a:r>
            <a:r>
              <a:rPr lang="en-CA" sz="1200" dirty="0" err="1"/>
              <a:t>traitement</a:t>
            </a:r>
            <a:r>
              <a:rPr lang="en-CA" sz="1200" dirty="0"/>
              <a:t> inutile avec un </a:t>
            </a:r>
            <a:r>
              <a:rPr lang="en-CA" sz="1200" dirty="0" err="1"/>
              <a:t>antagoniste</a:t>
            </a:r>
            <a:r>
              <a:rPr lang="en-CA" sz="1200" dirty="0"/>
              <a:t> des </a:t>
            </a:r>
            <a:r>
              <a:rPr lang="en-CA" sz="1200" dirty="0" err="1"/>
              <a:t>récepteurs</a:t>
            </a:r>
            <a:r>
              <a:rPr lang="en-CA" sz="1200" dirty="0"/>
              <a:t> H2 chez un </a:t>
            </a:r>
            <a:r>
              <a:rPr lang="en-CA" sz="1200" dirty="0" err="1"/>
              <a:t>nourrisson</a:t>
            </a:r>
            <a:r>
              <a:rPr lang="en-CA" sz="1200" dirty="0"/>
              <a:t> </a:t>
            </a:r>
            <a:r>
              <a:rPr lang="en-CA" sz="1200" dirty="0" err="1"/>
              <a:t>souffrant</a:t>
            </a:r>
            <a:r>
              <a:rPr lang="en-CA" sz="1200" dirty="0"/>
              <a:t> de reflux.</a:t>
            </a:r>
            <a:endParaRPr lang="en-US" sz="1200" dirty="0"/>
          </a:p>
          <a:p>
            <a:pPr lvl="0"/>
            <a:r>
              <a:rPr lang="en-CA" sz="1200" b="1" dirty="0" err="1">
                <a:solidFill>
                  <a:srgbClr val="998D5F"/>
                </a:solidFill>
              </a:rPr>
              <a:t>Psychiatrie</a:t>
            </a:r>
            <a:r>
              <a:rPr lang="en-CA" sz="1200" b="1" dirty="0">
                <a:solidFill>
                  <a:srgbClr val="998D5F"/>
                </a:solidFill>
              </a:rPr>
              <a:t>/</a:t>
            </a:r>
            <a:r>
              <a:rPr lang="en-CA" sz="1200" b="1" dirty="0" err="1">
                <a:solidFill>
                  <a:srgbClr val="998D5F"/>
                </a:solidFill>
              </a:rPr>
              <a:t>soins</a:t>
            </a:r>
            <a:r>
              <a:rPr lang="en-CA" sz="1200" b="1" dirty="0">
                <a:solidFill>
                  <a:srgbClr val="998D5F"/>
                </a:solidFill>
              </a:rPr>
              <a:t> </a:t>
            </a:r>
            <a:r>
              <a:rPr lang="en-CA" sz="1200" b="1" dirty="0" err="1">
                <a:solidFill>
                  <a:srgbClr val="998D5F"/>
                </a:solidFill>
              </a:rPr>
              <a:t>primaires</a:t>
            </a:r>
            <a:r>
              <a:rPr lang="en-CA" sz="1200" b="1" dirty="0">
                <a:solidFill>
                  <a:srgbClr val="998D5F"/>
                </a:solidFill>
              </a:rPr>
              <a:t> </a:t>
            </a:r>
            <a:r>
              <a:rPr lang="en-CA" sz="1200" dirty="0"/>
              <a:t>– chute </a:t>
            </a:r>
            <a:r>
              <a:rPr lang="en-CA" sz="1200" dirty="0" err="1"/>
              <a:t>d’une</a:t>
            </a:r>
            <a:r>
              <a:rPr lang="en-CA" sz="1200" dirty="0"/>
              <a:t> </a:t>
            </a:r>
            <a:r>
              <a:rPr lang="en-CA" sz="1200" dirty="0" err="1"/>
              <a:t>personne</a:t>
            </a:r>
            <a:r>
              <a:rPr lang="en-CA" sz="1200" dirty="0"/>
              <a:t> </a:t>
            </a:r>
            <a:r>
              <a:rPr lang="en-CA" sz="1200" dirty="0" err="1"/>
              <a:t>âgée</a:t>
            </a:r>
            <a:r>
              <a:rPr lang="en-CA" sz="1200" dirty="0"/>
              <a:t> </a:t>
            </a:r>
            <a:r>
              <a:rPr lang="en-CA" sz="1200" dirty="0" err="1"/>
              <a:t>attribuable</a:t>
            </a:r>
            <a:r>
              <a:rPr lang="en-CA" sz="1200" dirty="0"/>
              <a:t> à </a:t>
            </a:r>
            <a:r>
              <a:rPr lang="en-CA" sz="1200" dirty="0" err="1"/>
              <a:t>l’administration</a:t>
            </a:r>
            <a:r>
              <a:rPr lang="en-CA" sz="1200" dirty="0"/>
              <a:t> inutile </a:t>
            </a:r>
            <a:r>
              <a:rPr lang="en-CA" sz="1200" dirty="0" err="1"/>
              <a:t>d’une</a:t>
            </a:r>
            <a:r>
              <a:rPr lang="en-CA" sz="1200" dirty="0"/>
              <a:t> </a:t>
            </a:r>
            <a:r>
              <a:rPr lang="en-CA" sz="1200" dirty="0" err="1"/>
              <a:t>benzodiazépine</a:t>
            </a:r>
            <a:r>
              <a:rPr lang="en-CA" sz="1200" dirty="0"/>
              <a:t> pour le </a:t>
            </a:r>
            <a:r>
              <a:rPr lang="en-CA" sz="1200" dirty="0" err="1"/>
              <a:t>traitement</a:t>
            </a:r>
            <a:r>
              <a:rPr lang="en-CA" sz="1200" dirty="0"/>
              <a:t> de </a:t>
            </a:r>
            <a:r>
              <a:rPr lang="en-CA" sz="1200" dirty="0" err="1"/>
              <a:t>l’insomnie</a:t>
            </a:r>
            <a:r>
              <a:rPr lang="en-CA" sz="1200" dirty="0"/>
              <a:t>.</a:t>
            </a:r>
            <a:endParaRPr lang="en-US" sz="1200" dirty="0"/>
          </a:p>
          <a:p>
            <a:pPr lvl="0"/>
            <a:r>
              <a:rPr lang="en-CA" sz="1200" b="1" dirty="0">
                <a:solidFill>
                  <a:srgbClr val="C3D500"/>
                </a:solidFill>
              </a:rPr>
              <a:t>Intervention </a:t>
            </a:r>
            <a:r>
              <a:rPr lang="en-CA" sz="1200" b="1" dirty="0" err="1">
                <a:solidFill>
                  <a:srgbClr val="C3D500"/>
                </a:solidFill>
              </a:rPr>
              <a:t>chirurgicale</a:t>
            </a:r>
            <a:r>
              <a:rPr lang="en-CA" sz="1200" b="1" dirty="0">
                <a:solidFill>
                  <a:srgbClr val="C3D500"/>
                </a:solidFill>
              </a:rPr>
              <a:t>/</a:t>
            </a:r>
            <a:r>
              <a:rPr lang="en-CA" sz="1200" b="1" dirty="0" err="1">
                <a:solidFill>
                  <a:srgbClr val="C3D500"/>
                </a:solidFill>
              </a:rPr>
              <a:t>soins</a:t>
            </a:r>
            <a:r>
              <a:rPr lang="en-CA" sz="1200" b="1" dirty="0">
                <a:solidFill>
                  <a:srgbClr val="C3D500"/>
                </a:solidFill>
              </a:rPr>
              <a:t> </a:t>
            </a:r>
            <a:r>
              <a:rPr lang="en-CA" sz="1200" b="1" dirty="0" err="1">
                <a:solidFill>
                  <a:srgbClr val="C3D500"/>
                </a:solidFill>
              </a:rPr>
              <a:t>primaires</a:t>
            </a:r>
            <a:r>
              <a:rPr lang="en-CA" sz="1200" dirty="0">
                <a:solidFill>
                  <a:srgbClr val="C3D500"/>
                </a:solidFill>
              </a:rPr>
              <a:t> </a:t>
            </a:r>
            <a:r>
              <a:rPr lang="en-CA" sz="1200" dirty="0"/>
              <a:t>– </a:t>
            </a:r>
            <a:r>
              <a:rPr lang="en-CA" sz="1200" dirty="0" err="1"/>
              <a:t>examens</a:t>
            </a:r>
            <a:r>
              <a:rPr lang="en-CA" sz="1200" dirty="0"/>
              <a:t> et prise </a:t>
            </a:r>
            <a:r>
              <a:rPr lang="en-CA" sz="1200" dirty="0" err="1"/>
              <a:t>en</a:t>
            </a:r>
            <a:r>
              <a:rPr lang="en-CA" sz="1200" dirty="0"/>
              <a:t> charge </a:t>
            </a:r>
            <a:r>
              <a:rPr lang="en-CA" sz="1200" dirty="0" err="1"/>
              <a:t>inutiles</a:t>
            </a:r>
            <a:r>
              <a:rPr lang="en-CA" sz="1200" dirty="0"/>
              <a:t> </a:t>
            </a:r>
            <a:r>
              <a:rPr lang="en-CA" sz="1200" dirty="0" err="1"/>
              <a:t>d’une</a:t>
            </a:r>
            <a:r>
              <a:rPr lang="en-CA" sz="1200" dirty="0"/>
              <a:t> </a:t>
            </a:r>
            <a:r>
              <a:rPr lang="en-CA" sz="1200" dirty="0" err="1"/>
              <a:t>hernie</a:t>
            </a:r>
            <a:r>
              <a:rPr lang="en-CA" sz="1200" dirty="0"/>
              <a:t> </a:t>
            </a:r>
            <a:r>
              <a:rPr lang="en-CA" sz="1200" dirty="0" err="1"/>
              <a:t>inguinale</a:t>
            </a:r>
            <a:r>
              <a:rPr lang="en-CA" sz="1200" dirty="0"/>
              <a:t> </a:t>
            </a:r>
            <a:r>
              <a:rPr lang="en-CA" sz="1200" dirty="0" err="1"/>
              <a:t>légèrement</a:t>
            </a:r>
            <a:r>
              <a:rPr lang="en-CA" sz="1200" dirty="0"/>
              <a:t> </a:t>
            </a:r>
            <a:r>
              <a:rPr lang="en-CA" sz="1200" dirty="0" err="1"/>
              <a:t>symptomatique</a:t>
            </a:r>
            <a:r>
              <a:rPr lang="en-CA" sz="1200" dirty="0"/>
              <a:t>.</a:t>
            </a:r>
            <a:endParaRPr lang="en-US" sz="1200" dirty="0"/>
          </a:p>
          <a:p>
            <a:pPr lvl="0"/>
            <a:r>
              <a:rPr lang="en-CA" sz="1200" b="1" dirty="0">
                <a:solidFill>
                  <a:srgbClr val="EF7521"/>
                </a:solidFill>
              </a:rPr>
              <a:t>Intervention </a:t>
            </a:r>
            <a:r>
              <a:rPr lang="en-CA" sz="1200" b="1" dirty="0" err="1">
                <a:solidFill>
                  <a:srgbClr val="EF7521"/>
                </a:solidFill>
              </a:rPr>
              <a:t>chirurgicale</a:t>
            </a:r>
            <a:r>
              <a:rPr lang="en-CA" sz="1200" b="1" dirty="0">
                <a:solidFill>
                  <a:srgbClr val="EF7521"/>
                </a:solidFill>
              </a:rPr>
              <a:t>/</a:t>
            </a:r>
            <a:r>
              <a:rPr lang="en-CA" sz="1200" b="1" dirty="0" err="1">
                <a:solidFill>
                  <a:srgbClr val="EF7521"/>
                </a:solidFill>
              </a:rPr>
              <a:t>anesthésie</a:t>
            </a:r>
            <a:r>
              <a:rPr lang="en-CA" sz="1200" b="1" dirty="0">
                <a:solidFill>
                  <a:srgbClr val="EF7521"/>
                </a:solidFill>
              </a:rPr>
              <a:t>/</a:t>
            </a:r>
            <a:r>
              <a:rPr lang="en-CA" sz="1200" b="1" dirty="0" err="1">
                <a:solidFill>
                  <a:srgbClr val="EF7521"/>
                </a:solidFill>
              </a:rPr>
              <a:t>médecine</a:t>
            </a:r>
            <a:r>
              <a:rPr lang="en-CA" sz="1200" b="1" dirty="0">
                <a:solidFill>
                  <a:srgbClr val="EF7521"/>
                </a:solidFill>
              </a:rPr>
              <a:t> interne/</a:t>
            </a:r>
            <a:r>
              <a:rPr lang="en-CA" sz="1200" b="1" dirty="0" err="1">
                <a:solidFill>
                  <a:srgbClr val="EF7521"/>
                </a:solidFill>
              </a:rPr>
              <a:t>soins</a:t>
            </a:r>
            <a:r>
              <a:rPr lang="en-CA" sz="1200" b="1" dirty="0">
                <a:solidFill>
                  <a:srgbClr val="EF7521"/>
                </a:solidFill>
              </a:rPr>
              <a:t> </a:t>
            </a:r>
            <a:r>
              <a:rPr lang="en-CA" sz="1200" b="1" dirty="0" err="1">
                <a:solidFill>
                  <a:srgbClr val="EF7521"/>
                </a:solidFill>
              </a:rPr>
              <a:t>primaires</a:t>
            </a:r>
            <a:r>
              <a:rPr lang="en-CA" sz="1200" b="1" dirty="0">
                <a:solidFill>
                  <a:srgbClr val="EF7521"/>
                </a:solidFill>
              </a:rPr>
              <a:t> </a:t>
            </a:r>
            <a:r>
              <a:rPr lang="en-CA" sz="1200" dirty="0"/>
              <a:t>– </a:t>
            </a:r>
            <a:r>
              <a:rPr lang="en-CA" sz="1200" dirty="0" err="1"/>
              <a:t>examens</a:t>
            </a:r>
            <a:r>
              <a:rPr lang="en-CA" sz="1200" dirty="0"/>
              <a:t> </a:t>
            </a:r>
            <a:r>
              <a:rPr lang="en-CA" sz="1200" dirty="0" err="1"/>
              <a:t>préopératoires</a:t>
            </a:r>
            <a:r>
              <a:rPr lang="en-CA" sz="1200" dirty="0"/>
              <a:t> </a:t>
            </a:r>
            <a:r>
              <a:rPr lang="en-CA" sz="1200" dirty="0" err="1"/>
              <a:t>inutiles</a:t>
            </a:r>
            <a:r>
              <a:rPr lang="en-CA" sz="1200" dirty="0"/>
              <a:t> </a:t>
            </a:r>
            <a:r>
              <a:rPr lang="en-CA" sz="1200" dirty="0" err="1"/>
              <a:t>menant</a:t>
            </a:r>
            <a:r>
              <a:rPr lang="en-CA" sz="1200" dirty="0"/>
              <a:t> à la </a:t>
            </a:r>
            <a:r>
              <a:rPr lang="en-CA" sz="1200" dirty="0" err="1"/>
              <a:t>découverte</a:t>
            </a:r>
            <a:r>
              <a:rPr lang="en-CA" sz="1200" dirty="0"/>
              <a:t> d’un </a:t>
            </a:r>
            <a:r>
              <a:rPr lang="en-CA" sz="1200" dirty="0" err="1"/>
              <a:t>incidentalome</a:t>
            </a:r>
            <a:r>
              <a:rPr lang="en-CA" sz="1200" dirty="0"/>
              <a:t> et </a:t>
            </a:r>
            <a:r>
              <a:rPr lang="en-CA" sz="1200" dirty="0" err="1"/>
              <a:t>entraînant</a:t>
            </a:r>
            <a:r>
              <a:rPr lang="en-CA" sz="1200" dirty="0"/>
              <a:t> le report </a:t>
            </a:r>
            <a:r>
              <a:rPr lang="en-CA" sz="1200" dirty="0" err="1"/>
              <a:t>d’une</a:t>
            </a:r>
            <a:r>
              <a:rPr lang="en-CA" sz="1200" dirty="0"/>
              <a:t> intervention </a:t>
            </a:r>
            <a:r>
              <a:rPr lang="en-CA" sz="1200" dirty="0" err="1"/>
              <a:t>chirurgicale</a:t>
            </a:r>
            <a:r>
              <a:rPr lang="en-CA" sz="1200" dirty="0"/>
              <a:t>.</a:t>
            </a:r>
            <a:endParaRPr lang="en-US" sz="1200" dirty="0"/>
          </a:p>
          <a:p>
            <a:r>
              <a:rPr lang="en-CA" sz="1500" dirty="0"/>
              <a:t> </a:t>
            </a:r>
            <a:r>
              <a:rPr lang="en-CA" sz="1500" dirty="0" err="1" smtClean="0"/>
              <a:t>Vous</a:t>
            </a:r>
            <a:r>
              <a:rPr lang="en-CA" sz="1500" dirty="0" smtClean="0"/>
              <a:t> </a:t>
            </a:r>
            <a:r>
              <a:rPr lang="en-CA" sz="1500" dirty="0" err="1"/>
              <a:t>ferez</a:t>
            </a:r>
            <a:r>
              <a:rPr lang="en-CA" sz="1500" dirty="0"/>
              <a:t> un retour sur le </a:t>
            </a:r>
            <a:r>
              <a:rPr lang="en-CA" sz="1500" dirty="0" err="1"/>
              <a:t>cas</a:t>
            </a:r>
            <a:r>
              <a:rPr lang="en-CA" sz="1500" dirty="0"/>
              <a:t> </a:t>
            </a:r>
            <a:r>
              <a:rPr lang="en-CA" sz="1500" dirty="0" err="1"/>
              <a:t>deux</a:t>
            </a:r>
            <a:r>
              <a:rPr lang="en-CA" sz="1500" dirty="0"/>
              <a:t> </a:t>
            </a:r>
            <a:r>
              <a:rPr lang="en-CA" sz="1500" dirty="0" err="1"/>
              <a:t>fois</a:t>
            </a:r>
            <a:r>
              <a:rPr lang="en-CA" sz="1500" dirty="0"/>
              <a:t> au </a:t>
            </a:r>
            <a:r>
              <a:rPr lang="en-CA" sz="1500" dirty="0" err="1"/>
              <a:t>cours</a:t>
            </a:r>
            <a:r>
              <a:rPr lang="en-CA" sz="1500" dirty="0"/>
              <a:t> du module </a:t>
            </a:r>
            <a:r>
              <a:rPr lang="en-CA" sz="1500" dirty="0" err="1"/>
              <a:t>afin</a:t>
            </a:r>
            <a:r>
              <a:rPr lang="en-CA" sz="1500" dirty="0"/>
              <a:t> </a:t>
            </a:r>
            <a:r>
              <a:rPr lang="en-CA" sz="1500" dirty="0" err="1"/>
              <a:t>d’ancrer</a:t>
            </a:r>
            <a:r>
              <a:rPr lang="en-CA" sz="1500" dirty="0"/>
              <a:t> la </a:t>
            </a:r>
            <a:r>
              <a:rPr lang="en-CA" sz="1500" dirty="0" err="1"/>
              <a:t>théorie</a:t>
            </a:r>
            <a:r>
              <a:rPr lang="en-CA" sz="1500" dirty="0"/>
              <a:t> </a:t>
            </a:r>
            <a:r>
              <a:rPr lang="en-CA" sz="1500" dirty="0" err="1"/>
              <a:t>dans</a:t>
            </a:r>
            <a:r>
              <a:rPr lang="en-CA" sz="1500" dirty="0"/>
              <a:t> la </a:t>
            </a:r>
            <a:r>
              <a:rPr lang="en-CA" sz="1500" dirty="0" err="1"/>
              <a:t>pratique</a:t>
            </a:r>
            <a:r>
              <a:rPr lang="en-CA" sz="1500" dirty="0"/>
              <a:t>. Aux moments </a:t>
            </a:r>
            <a:r>
              <a:rPr lang="en-CA" sz="1500" dirty="0" err="1"/>
              <a:t>prévus</a:t>
            </a:r>
            <a:r>
              <a:rPr lang="en-CA" sz="1500" dirty="0"/>
              <a:t> à </a:t>
            </a:r>
            <a:r>
              <a:rPr lang="en-CA" sz="1500" dirty="0" err="1"/>
              <a:t>cet</a:t>
            </a:r>
            <a:r>
              <a:rPr lang="en-CA" sz="1500" dirty="0"/>
              <a:t> </a:t>
            </a:r>
            <a:r>
              <a:rPr lang="en-CA" sz="1500" dirty="0" err="1"/>
              <a:t>effet</a:t>
            </a:r>
            <a:r>
              <a:rPr lang="en-CA" sz="1500" dirty="0"/>
              <a:t>, </a:t>
            </a:r>
            <a:r>
              <a:rPr lang="en-CA" sz="1500" dirty="0" err="1"/>
              <a:t>une</a:t>
            </a:r>
            <a:r>
              <a:rPr lang="en-CA" sz="1500" dirty="0"/>
              <a:t> </a:t>
            </a:r>
            <a:r>
              <a:rPr lang="en-CA" sz="1500" dirty="0" err="1"/>
              <a:t>remarque</a:t>
            </a:r>
            <a:r>
              <a:rPr lang="en-CA" sz="1500" dirty="0"/>
              <a:t> </a:t>
            </a:r>
            <a:r>
              <a:rPr lang="en-CA" sz="1500" dirty="0" err="1"/>
              <a:t>dans</a:t>
            </a:r>
            <a:r>
              <a:rPr lang="en-CA" sz="1500" dirty="0"/>
              <a:t> le document </a:t>
            </a:r>
            <a:r>
              <a:rPr lang="en-CA" sz="1500" dirty="0" err="1"/>
              <a:t>vous</a:t>
            </a:r>
            <a:r>
              <a:rPr lang="en-CA" sz="1500" dirty="0"/>
              <a:t> </a:t>
            </a:r>
            <a:r>
              <a:rPr lang="en-CA" sz="1500" dirty="0" err="1"/>
              <a:t>invitera</a:t>
            </a:r>
            <a:r>
              <a:rPr lang="en-CA" sz="1500" dirty="0"/>
              <a:t> à </a:t>
            </a:r>
            <a:r>
              <a:rPr lang="en-CA" sz="1500" dirty="0" err="1"/>
              <a:t>choisir</a:t>
            </a:r>
            <a:r>
              <a:rPr lang="en-CA" sz="1500" dirty="0"/>
              <a:t> le </a:t>
            </a:r>
            <a:r>
              <a:rPr lang="en-CA" sz="1500" dirty="0" err="1"/>
              <a:t>cas</a:t>
            </a:r>
            <a:r>
              <a:rPr lang="en-CA" sz="1500" dirty="0"/>
              <a:t> qui </a:t>
            </a:r>
            <a:r>
              <a:rPr lang="en-CA" sz="1500" dirty="0" err="1"/>
              <a:t>convient</a:t>
            </a:r>
            <a:r>
              <a:rPr lang="en-CA" sz="1500" dirty="0"/>
              <a:t> le </a:t>
            </a:r>
            <a:r>
              <a:rPr lang="en-CA" sz="1500" dirty="0" err="1"/>
              <a:t>mieux</a:t>
            </a:r>
            <a:r>
              <a:rPr lang="en-CA" sz="1500" dirty="0"/>
              <a:t> à </a:t>
            </a:r>
            <a:r>
              <a:rPr lang="en-CA" sz="1500" dirty="0" err="1"/>
              <a:t>votre</a:t>
            </a:r>
            <a:r>
              <a:rPr lang="en-CA" sz="1500" dirty="0"/>
              <a:t> </a:t>
            </a:r>
            <a:r>
              <a:rPr lang="en-CA" sz="1500" dirty="0" err="1"/>
              <a:t>spécialité</a:t>
            </a:r>
            <a:r>
              <a:rPr lang="en-CA" sz="1500" dirty="0"/>
              <a:t>. </a:t>
            </a:r>
            <a:endParaRPr lang="en-CA" sz="1500" dirty="0" smtClean="0"/>
          </a:p>
          <a:p>
            <a:r>
              <a:rPr lang="en-CA" sz="1500" dirty="0" err="1" smtClean="0"/>
              <a:t>Vous</a:t>
            </a:r>
            <a:r>
              <a:rPr lang="en-CA" sz="1500" dirty="0" smtClean="0"/>
              <a:t> </a:t>
            </a:r>
            <a:r>
              <a:rPr lang="en-CA" sz="1500" dirty="0" err="1"/>
              <a:t>trouverez</a:t>
            </a:r>
            <a:r>
              <a:rPr lang="en-CA" sz="1500" dirty="0"/>
              <a:t> </a:t>
            </a:r>
            <a:r>
              <a:rPr lang="en-CA" sz="1500" dirty="0" smtClean="0"/>
              <a:t>un </a:t>
            </a:r>
            <a:r>
              <a:rPr lang="en-CA" sz="1500" dirty="0" err="1" smtClean="0"/>
              <a:t>en</a:t>
            </a:r>
            <a:r>
              <a:rPr lang="en-CA" sz="1500" dirty="0" smtClean="0"/>
              <a:t>-tête à </a:t>
            </a:r>
            <a:r>
              <a:rPr lang="en-CA" sz="1500" dirty="0" err="1"/>
              <a:t>chaque</a:t>
            </a:r>
            <a:r>
              <a:rPr lang="en-CA" sz="1500" dirty="0"/>
              <a:t> </a:t>
            </a:r>
            <a:r>
              <a:rPr lang="en-CA" sz="1500" dirty="0" err="1"/>
              <a:t>cas</a:t>
            </a:r>
            <a:r>
              <a:rPr lang="en-CA" sz="1500" dirty="0"/>
              <a:t> </a:t>
            </a:r>
            <a:r>
              <a:rPr lang="en-CA" sz="1500" dirty="0" err="1" smtClean="0"/>
              <a:t>prédéterminé</a:t>
            </a:r>
            <a:endParaRPr lang="en-US" sz="1500" dirty="0"/>
          </a:p>
          <a:p>
            <a:endParaRPr lang="en-US" sz="1500" dirty="0"/>
          </a:p>
        </p:txBody>
      </p:sp>
    </p:spTree>
    <p:extLst>
      <p:ext uri="{BB962C8B-B14F-4D97-AF65-F5344CB8AC3E}">
        <p14:creationId xmlns:p14="http://schemas.microsoft.com/office/powerpoint/2010/main" val="29972266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custDataLst>
              <p:tags r:id="rId1"/>
            </p:custDataLst>
            <p:extLst>
              <p:ext uri="{D42A27DB-BD31-4B8C-83A1-F6EECF244321}">
                <p14:modId xmlns:p14="http://schemas.microsoft.com/office/powerpoint/2010/main" val="2287935722"/>
              </p:ext>
            </p:extLst>
          </p:nvPr>
        </p:nvGraphicFramePr>
        <p:xfrm>
          <a:off x="949567" y="2207116"/>
          <a:ext cx="7365289" cy="372794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8" name="TextBox 17"/>
          <p:cNvSpPr txBox="1"/>
          <p:nvPr>
            <p:custDataLst>
              <p:tags r:id="rId2"/>
            </p:custDataLst>
          </p:nvPr>
        </p:nvSpPr>
        <p:spPr>
          <a:xfrm>
            <a:off x="583254" y="615546"/>
            <a:ext cx="3451961" cy="707886"/>
          </a:xfrm>
          <a:prstGeom prst="rect">
            <a:avLst/>
          </a:prstGeom>
          <a:noFill/>
        </p:spPr>
        <p:txBody>
          <a:bodyPr wrap="square" rtlCol="0">
            <a:spAutoFit/>
          </a:bodyPr>
          <a:lstStyle/>
          <a:p>
            <a:r>
              <a:rPr lang="fr-CA" sz="4000" b="1" dirty="0" smtClean="0">
                <a:ln w="3175">
                  <a:solidFill>
                    <a:srgbClr val="998D5F"/>
                  </a:solidFill>
                  <a:prstDash val="solid"/>
                </a:ln>
                <a:solidFill>
                  <a:srgbClr val="414F5C"/>
                </a:solidFill>
                <a:effectLst>
                  <a:outerShdw blurRad="41275" dist="20320" dir="1800000" algn="tl" rotWithShape="0">
                    <a:srgbClr val="000000">
                      <a:alpha val="40000"/>
                    </a:srgbClr>
                  </a:outerShdw>
                </a:effectLst>
                <a:latin typeface="Verdana" panose="020B0604030504040204" pitchFamily="34" charset="0"/>
              </a:rPr>
              <a:t>Valeur =</a:t>
            </a:r>
            <a:endParaRPr lang="fr-CA" sz="4000" b="1" dirty="0">
              <a:ln w="3175">
                <a:solidFill>
                  <a:srgbClr val="998D5F"/>
                </a:solidFill>
                <a:prstDash val="solid"/>
              </a:ln>
              <a:solidFill>
                <a:srgbClr val="414F5C"/>
              </a:solidFill>
              <a:effectLst>
                <a:outerShdw blurRad="41275" dist="20320" dir="1800000" algn="tl" rotWithShape="0">
                  <a:srgbClr val="000000">
                    <a:alpha val="40000"/>
                  </a:srgbClr>
                </a:outerShdw>
              </a:effectLst>
              <a:latin typeface="Verdana" panose="020B0604030504040204" pitchFamily="34" charset="0"/>
            </a:endParaRPr>
          </a:p>
        </p:txBody>
      </p:sp>
      <p:sp>
        <p:nvSpPr>
          <p:cNvPr id="19" name="TextBox 18"/>
          <p:cNvSpPr txBox="1"/>
          <p:nvPr>
            <p:custDataLst>
              <p:tags r:id="rId3"/>
            </p:custDataLst>
          </p:nvPr>
        </p:nvSpPr>
        <p:spPr>
          <a:xfrm>
            <a:off x="2916182" y="264756"/>
            <a:ext cx="2575320" cy="707886"/>
          </a:xfrm>
          <a:prstGeom prst="rect">
            <a:avLst/>
          </a:prstGeom>
          <a:noFill/>
        </p:spPr>
        <p:txBody>
          <a:bodyPr wrap="square" rtlCol="0">
            <a:spAutoFit/>
          </a:bodyPr>
          <a:lstStyle/>
          <a:p>
            <a:pPr algn="ctr"/>
            <a:r>
              <a:rPr lang="fr-CA" sz="4000" b="1" dirty="0" smtClean="0">
                <a:ln w="3175">
                  <a:solidFill>
                    <a:srgbClr val="998D5F"/>
                  </a:solidFill>
                  <a:prstDash val="solid"/>
                </a:ln>
                <a:solidFill>
                  <a:srgbClr val="414F5C"/>
                </a:solidFill>
                <a:effectLst>
                  <a:outerShdw blurRad="41275" dist="20320" dir="1800000" algn="tl" rotWithShape="0">
                    <a:srgbClr val="000000">
                      <a:alpha val="40000"/>
                    </a:srgbClr>
                  </a:outerShdw>
                </a:effectLst>
                <a:latin typeface="Verdana" panose="020B0604030504040204" pitchFamily="34" charset="0"/>
              </a:rPr>
              <a:t>Qualité</a:t>
            </a:r>
            <a:endParaRPr lang="fr-CA" sz="4000" b="1" dirty="0">
              <a:ln w="3175">
                <a:solidFill>
                  <a:srgbClr val="998D5F"/>
                </a:solidFill>
                <a:prstDash val="solid"/>
              </a:ln>
              <a:solidFill>
                <a:srgbClr val="414F5C"/>
              </a:solidFill>
              <a:effectLst>
                <a:outerShdw blurRad="41275" dist="20320" dir="1800000" algn="tl" rotWithShape="0">
                  <a:srgbClr val="000000">
                    <a:alpha val="40000"/>
                  </a:srgbClr>
                </a:outerShdw>
              </a:effectLst>
              <a:latin typeface="Verdana" panose="020B0604030504040204" pitchFamily="34" charset="0"/>
            </a:endParaRPr>
          </a:p>
        </p:txBody>
      </p:sp>
      <p:sp>
        <p:nvSpPr>
          <p:cNvPr id="20" name="TextBox 19"/>
          <p:cNvSpPr txBox="1"/>
          <p:nvPr>
            <p:custDataLst>
              <p:tags r:id="rId4"/>
            </p:custDataLst>
          </p:nvPr>
        </p:nvSpPr>
        <p:spPr>
          <a:xfrm>
            <a:off x="3321863" y="1132696"/>
            <a:ext cx="1763959" cy="707886"/>
          </a:xfrm>
          <a:prstGeom prst="rect">
            <a:avLst/>
          </a:prstGeom>
          <a:noFill/>
        </p:spPr>
        <p:txBody>
          <a:bodyPr wrap="square" rtlCol="0">
            <a:spAutoFit/>
          </a:bodyPr>
          <a:lstStyle/>
          <a:p>
            <a:pPr algn="ctr"/>
            <a:r>
              <a:rPr lang="fr-CA" sz="4000" b="1" dirty="0" smtClean="0">
                <a:ln w="3175">
                  <a:solidFill>
                    <a:srgbClr val="998D5F"/>
                  </a:solidFill>
                  <a:prstDash val="solid"/>
                </a:ln>
                <a:solidFill>
                  <a:srgbClr val="414F5C"/>
                </a:solidFill>
                <a:effectLst>
                  <a:outerShdw blurRad="41275" dist="20320" dir="1800000" algn="tl" rotWithShape="0">
                    <a:srgbClr val="000000">
                      <a:alpha val="40000"/>
                    </a:srgbClr>
                  </a:outerShdw>
                </a:effectLst>
                <a:latin typeface="Verdana" panose="020B0604030504040204" pitchFamily="34" charset="0"/>
              </a:rPr>
              <a:t>Coût</a:t>
            </a:r>
            <a:endParaRPr lang="fr-CA" sz="4000" b="1" dirty="0">
              <a:ln w="3175">
                <a:solidFill>
                  <a:srgbClr val="998D5F"/>
                </a:solidFill>
                <a:prstDash val="solid"/>
              </a:ln>
              <a:solidFill>
                <a:srgbClr val="414F5C"/>
              </a:solidFill>
              <a:effectLst>
                <a:outerShdw blurRad="41275" dist="20320" dir="1800000" algn="tl" rotWithShape="0">
                  <a:srgbClr val="000000">
                    <a:alpha val="40000"/>
                  </a:srgbClr>
                </a:outerShdw>
              </a:effectLst>
              <a:latin typeface="Verdana" panose="020B0604030504040204" pitchFamily="34" charset="0"/>
            </a:endParaRPr>
          </a:p>
        </p:txBody>
      </p:sp>
      <p:cxnSp>
        <p:nvCxnSpPr>
          <p:cNvPr id="21" name="Straight Connector 20"/>
          <p:cNvCxnSpPr/>
          <p:nvPr>
            <p:custDataLst>
              <p:tags r:id="rId5"/>
            </p:custDataLst>
          </p:nvPr>
        </p:nvCxnSpPr>
        <p:spPr bwMode="auto">
          <a:xfrm flipV="1">
            <a:off x="3135524" y="1084092"/>
            <a:ext cx="2005955" cy="3865"/>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7" name="Rectangle 6"/>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3574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1"/>
            </p:custDataLst>
          </p:nvPr>
        </p:nvSpPr>
        <p:spPr>
          <a:xfrm>
            <a:off x="220941" y="443016"/>
            <a:ext cx="3451961" cy="707886"/>
          </a:xfrm>
          <a:prstGeom prst="rect">
            <a:avLst/>
          </a:prstGeom>
          <a:noFill/>
        </p:spPr>
        <p:txBody>
          <a:bodyPr wrap="square" rtlCol="0">
            <a:spAutoFit/>
          </a:bodyPr>
          <a:lstStyle/>
          <a:p>
            <a:r>
              <a:rPr lang="fr-CA" sz="4000" b="1" dirty="0" smtClean="0">
                <a:ln w="3175">
                  <a:solidFill>
                    <a:srgbClr val="998D5F"/>
                  </a:solidFill>
                  <a:prstDash val="solid"/>
                </a:ln>
                <a:solidFill>
                  <a:srgbClr val="414F5C"/>
                </a:solidFill>
                <a:effectLst>
                  <a:outerShdw blurRad="41275" dist="20320" dir="1800000" algn="tl" rotWithShape="0">
                    <a:srgbClr val="000000">
                      <a:alpha val="40000"/>
                    </a:srgbClr>
                  </a:outerShdw>
                </a:effectLst>
                <a:latin typeface="Verdana" panose="020B0604030504040204" pitchFamily="34" charset="0"/>
              </a:rPr>
              <a:t>Valeur =</a:t>
            </a:r>
            <a:endParaRPr lang="fr-CA" sz="4000" b="1" dirty="0">
              <a:ln w="3175">
                <a:solidFill>
                  <a:srgbClr val="998D5F"/>
                </a:solidFill>
                <a:prstDash val="solid"/>
              </a:ln>
              <a:solidFill>
                <a:srgbClr val="414F5C"/>
              </a:solidFill>
              <a:effectLst>
                <a:outerShdw blurRad="41275" dist="20320" dir="1800000" algn="tl" rotWithShape="0">
                  <a:srgbClr val="000000">
                    <a:alpha val="40000"/>
                  </a:srgbClr>
                </a:outerShdw>
              </a:effectLst>
              <a:latin typeface="Verdana" panose="020B0604030504040204" pitchFamily="34" charset="0"/>
            </a:endParaRPr>
          </a:p>
        </p:txBody>
      </p:sp>
      <p:sp>
        <p:nvSpPr>
          <p:cNvPr id="21" name="TextBox 20"/>
          <p:cNvSpPr txBox="1"/>
          <p:nvPr>
            <p:custDataLst>
              <p:tags r:id="rId2"/>
            </p:custDataLst>
          </p:nvPr>
        </p:nvSpPr>
        <p:spPr>
          <a:xfrm>
            <a:off x="2528469" y="92226"/>
            <a:ext cx="2575320" cy="707886"/>
          </a:xfrm>
          <a:prstGeom prst="rect">
            <a:avLst/>
          </a:prstGeom>
          <a:noFill/>
        </p:spPr>
        <p:txBody>
          <a:bodyPr wrap="square" rtlCol="0">
            <a:spAutoFit/>
          </a:bodyPr>
          <a:lstStyle/>
          <a:p>
            <a:pPr algn="ctr"/>
            <a:r>
              <a:rPr lang="fr-CA" sz="4000" b="1" dirty="0" smtClean="0">
                <a:ln w="3175">
                  <a:solidFill>
                    <a:srgbClr val="998D5F"/>
                  </a:solidFill>
                  <a:prstDash val="solid"/>
                </a:ln>
                <a:solidFill>
                  <a:srgbClr val="414F5C"/>
                </a:solidFill>
                <a:effectLst>
                  <a:outerShdw blurRad="41275" dist="20320" dir="1800000" algn="tl" rotWithShape="0">
                    <a:srgbClr val="000000">
                      <a:alpha val="40000"/>
                    </a:srgbClr>
                  </a:outerShdw>
                </a:effectLst>
                <a:latin typeface="Verdana" panose="020B0604030504040204" pitchFamily="34" charset="0"/>
              </a:rPr>
              <a:t>Qualité</a:t>
            </a:r>
            <a:endParaRPr lang="fr-CA" sz="4000" b="1" dirty="0">
              <a:ln w="3175">
                <a:solidFill>
                  <a:srgbClr val="998D5F"/>
                </a:solidFill>
                <a:prstDash val="solid"/>
              </a:ln>
              <a:solidFill>
                <a:srgbClr val="414F5C"/>
              </a:solidFill>
              <a:effectLst>
                <a:outerShdw blurRad="41275" dist="20320" dir="1800000" algn="tl" rotWithShape="0">
                  <a:srgbClr val="000000">
                    <a:alpha val="40000"/>
                  </a:srgbClr>
                </a:outerShdw>
              </a:effectLst>
              <a:latin typeface="Verdana" panose="020B0604030504040204" pitchFamily="34" charset="0"/>
            </a:endParaRPr>
          </a:p>
        </p:txBody>
      </p:sp>
      <p:sp>
        <p:nvSpPr>
          <p:cNvPr id="22" name="TextBox 21"/>
          <p:cNvSpPr txBox="1"/>
          <p:nvPr>
            <p:custDataLst>
              <p:tags r:id="rId3"/>
            </p:custDataLst>
          </p:nvPr>
        </p:nvSpPr>
        <p:spPr>
          <a:xfrm>
            <a:off x="2934150" y="960166"/>
            <a:ext cx="1763959" cy="707886"/>
          </a:xfrm>
          <a:prstGeom prst="rect">
            <a:avLst/>
          </a:prstGeom>
          <a:noFill/>
        </p:spPr>
        <p:txBody>
          <a:bodyPr wrap="square" rtlCol="0">
            <a:spAutoFit/>
          </a:bodyPr>
          <a:lstStyle/>
          <a:p>
            <a:pPr algn="ctr"/>
            <a:r>
              <a:rPr lang="fr-CA" sz="4000" b="1" dirty="0" smtClean="0">
                <a:ln w="3175">
                  <a:solidFill>
                    <a:srgbClr val="998D5F"/>
                  </a:solidFill>
                  <a:prstDash val="solid"/>
                </a:ln>
                <a:solidFill>
                  <a:srgbClr val="414F5C"/>
                </a:solidFill>
                <a:effectLst>
                  <a:outerShdw blurRad="41275" dist="20320" dir="1800000" algn="tl" rotWithShape="0">
                    <a:srgbClr val="000000">
                      <a:alpha val="40000"/>
                    </a:srgbClr>
                  </a:outerShdw>
                </a:effectLst>
                <a:latin typeface="Verdana" panose="020B0604030504040204" pitchFamily="34" charset="0"/>
              </a:rPr>
              <a:t>Coût</a:t>
            </a:r>
            <a:endParaRPr lang="fr-CA" sz="4000" b="1" dirty="0">
              <a:ln w="3175">
                <a:solidFill>
                  <a:srgbClr val="998D5F"/>
                </a:solidFill>
                <a:prstDash val="solid"/>
              </a:ln>
              <a:solidFill>
                <a:srgbClr val="414F5C"/>
              </a:solidFill>
              <a:effectLst>
                <a:outerShdw blurRad="41275" dist="20320" dir="1800000" algn="tl" rotWithShape="0">
                  <a:srgbClr val="000000">
                    <a:alpha val="40000"/>
                  </a:srgbClr>
                </a:outerShdw>
              </a:effectLst>
              <a:latin typeface="Verdana" panose="020B0604030504040204" pitchFamily="34" charset="0"/>
            </a:endParaRPr>
          </a:p>
        </p:txBody>
      </p:sp>
      <p:cxnSp>
        <p:nvCxnSpPr>
          <p:cNvPr id="23" name="Straight Connector 22"/>
          <p:cNvCxnSpPr/>
          <p:nvPr>
            <p:custDataLst>
              <p:tags r:id="rId4"/>
            </p:custDataLst>
          </p:nvPr>
        </p:nvCxnSpPr>
        <p:spPr bwMode="auto">
          <a:xfrm flipV="1">
            <a:off x="2911235" y="911562"/>
            <a:ext cx="2005955" cy="3865"/>
          </a:xfrm>
          <a:prstGeom prst="line">
            <a:avLst/>
          </a:prstGeom>
          <a:solidFill>
            <a:schemeClr val="accent1"/>
          </a:solidFill>
          <a:ln w="57150" cap="flat" cmpd="sng" algn="ctr">
            <a:solidFill>
              <a:schemeClr val="tx1"/>
            </a:solidFill>
            <a:prstDash val="solid"/>
            <a:round/>
            <a:headEnd type="none" w="med" len="med"/>
            <a:tailEnd type="none" w="med" len="med"/>
          </a:ln>
          <a:effectLst/>
        </p:spPr>
      </p:cxnSp>
      <p:graphicFrame>
        <p:nvGraphicFramePr>
          <p:cNvPr id="7" name="Diagram 6"/>
          <p:cNvGraphicFramePr/>
          <p:nvPr>
            <p:custDataLst>
              <p:tags r:id="rId5"/>
            </p:custDataLst>
            <p:extLst>
              <p:ext uri="{D42A27DB-BD31-4B8C-83A1-F6EECF244321}">
                <p14:modId xmlns:p14="http://schemas.microsoft.com/office/powerpoint/2010/main" val="2249867232"/>
              </p:ext>
            </p:extLst>
          </p:nvPr>
        </p:nvGraphicFramePr>
        <p:xfrm>
          <a:off x="1504616" y="1932317"/>
          <a:ext cx="6310915" cy="46229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Rectangle 7"/>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67903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711200"/>
            <a:ext cx="8864600" cy="1346200"/>
          </a:xfrm>
        </p:spPr>
        <p:txBody>
          <a:bodyPr>
            <a:normAutofit fontScale="90000"/>
          </a:bodyPr>
          <a:lstStyle/>
          <a:p>
            <a:r>
              <a:rPr lang="fr-CA" sz="3600" dirty="0"/>
              <a:t>Problèmes de qualité : sous-utilisation, surutilisation, utilisation inappropriée</a:t>
            </a:r>
            <a:r>
              <a:rPr lang="en-CA" dirty="0"/>
              <a:t/>
            </a:r>
            <a:br>
              <a:rPr lang="en-CA" dirty="0"/>
            </a:br>
            <a:endParaRPr lang="en-CA"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837228685"/>
              </p:ext>
            </p:extLst>
          </p:nvPr>
        </p:nvGraphicFramePr>
        <p:xfrm>
          <a:off x="647700" y="1638300"/>
          <a:ext cx="7556500" cy="4371849"/>
        </p:xfrm>
        <a:graphic>
          <a:graphicData uri="http://schemas.openxmlformats.org/drawingml/2006/table">
            <a:tbl>
              <a:tblPr firstRow="1" bandRow="1">
                <a:tableStyleId>{5C22544A-7EE6-4342-B048-85BDC9FD1C3A}</a:tableStyleId>
              </a:tblPr>
              <a:tblGrid>
                <a:gridCol w="3932296"/>
                <a:gridCol w="3624204"/>
              </a:tblGrid>
              <a:tr h="301297">
                <a:tc>
                  <a:txBody>
                    <a:bodyPr/>
                    <a:lstStyle/>
                    <a:p>
                      <a:pPr algn="l">
                        <a:lnSpc>
                          <a:spcPct val="115000"/>
                        </a:lnSpc>
                        <a:spcAft>
                          <a:spcPts val="0"/>
                        </a:spcAft>
                      </a:pPr>
                      <a:r>
                        <a:rPr lang="fr-CA" sz="1800" kern="1200" dirty="0">
                          <a:effectLst/>
                        </a:rPr>
                        <a:t>Définition</a:t>
                      </a:r>
                      <a:endParaRPr lang="en-CA" sz="1800" dirty="0">
                        <a:effectLst/>
                        <a:latin typeface="Calibri"/>
                        <a:ea typeface="Times New Roman"/>
                        <a:cs typeface="Times New Roman"/>
                      </a:endParaRPr>
                    </a:p>
                  </a:txBody>
                  <a:tcPr marL="53680" marR="53680" marT="26840" marB="26840"/>
                </a:tc>
                <a:tc>
                  <a:txBody>
                    <a:bodyPr/>
                    <a:lstStyle/>
                    <a:p>
                      <a:pPr algn="l">
                        <a:lnSpc>
                          <a:spcPct val="115000"/>
                        </a:lnSpc>
                        <a:spcAft>
                          <a:spcPts val="0"/>
                        </a:spcAft>
                      </a:pPr>
                      <a:r>
                        <a:rPr lang="fr-CA" sz="1800" kern="1200">
                          <a:effectLst/>
                        </a:rPr>
                        <a:t>Exemple </a:t>
                      </a:r>
                      <a:endParaRPr lang="en-CA" sz="1800">
                        <a:effectLst/>
                        <a:latin typeface="Calibri"/>
                        <a:ea typeface="Times New Roman"/>
                        <a:cs typeface="Times New Roman"/>
                      </a:endParaRPr>
                    </a:p>
                  </a:txBody>
                  <a:tcPr marL="53680" marR="53680" marT="26840" marB="26840"/>
                </a:tc>
              </a:tr>
              <a:tr h="796287">
                <a:tc>
                  <a:txBody>
                    <a:bodyPr/>
                    <a:lstStyle/>
                    <a:p>
                      <a:pPr algn="l">
                        <a:lnSpc>
                          <a:spcPct val="115000"/>
                        </a:lnSpc>
                        <a:spcAft>
                          <a:spcPts val="0"/>
                        </a:spcAft>
                      </a:pPr>
                      <a:r>
                        <a:rPr lang="fr-CA" sz="1800" kern="1200" dirty="0">
                          <a:effectLst/>
                        </a:rPr>
                        <a:t>Sous-utilisation : Défaut de fournir à un patient les soins dont il a besoin. </a:t>
                      </a:r>
                      <a:endParaRPr lang="en-CA" sz="1800" dirty="0">
                        <a:effectLst/>
                        <a:latin typeface="Calibri"/>
                        <a:ea typeface="Times New Roman"/>
                        <a:cs typeface="Times New Roman"/>
                      </a:endParaRPr>
                    </a:p>
                  </a:txBody>
                  <a:tcPr marL="53680" marR="53680" marT="26840" marB="26840"/>
                </a:tc>
                <a:tc>
                  <a:txBody>
                    <a:bodyPr/>
                    <a:lstStyle/>
                    <a:p>
                      <a:pPr algn="l">
                        <a:lnSpc>
                          <a:spcPct val="115000"/>
                        </a:lnSpc>
                        <a:spcAft>
                          <a:spcPts val="0"/>
                        </a:spcAft>
                      </a:pPr>
                      <a:r>
                        <a:rPr lang="fr-CA" sz="1800" kern="1200" dirty="0">
                          <a:effectLst/>
                        </a:rPr>
                        <a:t>Ne pas vacciner un enfant contre la rougeole ou la polio. </a:t>
                      </a:r>
                      <a:endParaRPr lang="en-CA" sz="1800" dirty="0">
                        <a:effectLst/>
                        <a:latin typeface="Calibri"/>
                        <a:ea typeface="Times New Roman"/>
                        <a:cs typeface="Times New Roman"/>
                      </a:endParaRPr>
                    </a:p>
                  </a:txBody>
                  <a:tcPr marL="53680" marR="53680" marT="26840" marB="26840"/>
                </a:tc>
              </a:tr>
              <a:tr h="1291276">
                <a:tc>
                  <a:txBody>
                    <a:bodyPr/>
                    <a:lstStyle/>
                    <a:p>
                      <a:pPr algn="l">
                        <a:lnSpc>
                          <a:spcPct val="115000"/>
                        </a:lnSpc>
                        <a:spcAft>
                          <a:spcPts val="0"/>
                        </a:spcAft>
                      </a:pPr>
                      <a:r>
                        <a:rPr lang="fr-CA" sz="1800" kern="1200" dirty="0">
                          <a:effectLst/>
                        </a:rPr>
                        <a:t>Surutilisation : Fournir des soins de santé lorsque les préjudices potentiels surpassent les bienfaits possibles.</a:t>
                      </a:r>
                      <a:endParaRPr lang="en-CA" sz="1800" dirty="0">
                        <a:effectLst/>
                        <a:latin typeface="Calibri"/>
                        <a:ea typeface="Times New Roman"/>
                        <a:cs typeface="Times New Roman"/>
                      </a:endParaRPr>
                    </a:p>
                  </a:txBody>
                  <a:tcPr marL="53680" marR="53680" marT="26840" marB="26840"/>
                </a:tc>
                <a:tc>
                  <a:txBody>
                    <a:bodyPr/>
                    <a:lstStyle/>
                    <a:p>
                      <a:pPr algn="l">
                        <a:lnSpc>
                          <a:spcPct val="115000"/>
                        </a:lnSpc>
                        <a:spcAft>
                          <a:spcPts val="0"/>
                        </a:spcAft>
                      </a:pPr>
                      <a:r>
                        <a:rPr lang="fr-CA" sz="1800" kern="1200">
                          <a:effectLst/>
                        </a:rPr>
                        <a:t>Prescrire un antibiotique pour une infection virale, comme un rhume, qu’un antibiotique ne permet pas de traiter efficacement. </a:t>
                      </a:r>
                      <a:endParaRPr lang="en-CA" sz="1800">
                        <a:effectLst/>
                        <a:latin typeface="Calibri"/>
                        <a:ea typeface="Times New Roman"/>
                        <a:cs typeface="Times New Roman"/>
                      </a:endParaRPr>
                    </a:p>
                  </a:txBody>
                  <a:tcPr marL="53680" marR="53680" marT="26840" marB="26840"/>
                </a:tc>
              </a:tr>
              <a:tr h="1786265">
                <a:tc>
                  <a:txBody>
                    <a:bodyPr/>
                    <a:lstStyle/>
                    <a:p>
                      <a:pPr algn="l">
                        <a:lnSpc>
                          <a:spcPct val="115000"/>
                        </a:lnSpc>
                        <a:spcAft>
                          <a:spcPts val="0"/>
                        </a:spcAft>
                      </a:pPr>
                      <a:r>
                        <a:rPr lang="fr-CA" sz="1800" kern="1200">
                          <a:effectLst/>
                        </a:rPr>
                        <a:t>Utilisation inappropriée : Fournir des soins appropriés dont le patient ne profite pas pleinement, puisqu’une complication imprévue est survenue. </a:t>
                      </a:r>
                      <a:endParaRPr lang="en-CA" sz="1800">
                        <a:effectLst/>
                        <a:latin typeface="Calibri"/>
                        <a:ea typeface="Times New Roman"/>
                        <a:cs typeface="Times New Roman"/>
                      </a:endParaRPr>
                    </a:p>
                  </a:txBody>
                  <a:tcPr marL="53680" marR="53680" marT="26840" marB="26840"/>
                </a:tc>
                <a:tc>
                  <a:txBody>
                    <a:bodyPr/>
                    <a:lstStyle/>
                    <a:p>
                      <a:pPr algn="l">
                        <a:lnSpc>
                          <a:spcPct val="115000"/>
                        </a:lnSpc>
                        <a:spcAft>
                          <a:spcPts val="0"/>
                        </a:spcAft>
                      </a:pPr>
                      <a:r>
                        <a:rPr lang="fr-CA" sz="1800" kern="1200" dirty="0">
                          <a:effectLst/>
                        </a:rPr>
                        <a:t>Complications évitables d’une chirurgie ou de l’usage de médicaments. Un patient qui développe une éruption cutanée après avoir pris de la pénicilline, alors que l’on savait qu’il y était allergique.</a:t>
                      </a:r>
                      <a:endParaRPr lang="en-CA" sz="1800" dirty="0">
                        <a:effectLst/>
                        <a:latin typeface="Calibri"/>
                        <a:ea typeface="Times New Roman"/>
                        <a:cs typeface="Times New Roman"/>
                      </a:endParaRPr>
                    </a:p>
                  </a:txBody>
                  <a:tcPr marL="53680" marR="53680" marT="26840" marB="26840"/>
                </a:tc>
              </a:tr>
            </a:tbl>
          </a:graphicData>
        </a:graphic>
      </p:graphicFrame>
    </p:spTree>
    <p:extLst>
      <p:ext uri="{BB962C8B-B14F-4D97-AF65-F5344CB8AC3E}">
        <p14:creationId xmlns:p14="http://schemas.microsoft.com/office/powerpoint/2010/main" val="3097592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365126"/>
            <a:ext cx="7480300" cy="1616074"/>
          </a:xfrm>
        </p:spPr>
        <p:txBody>
          <a:bodyPr>
            <a:normAutofit fontScale="90000"/>
          </a:bodyPr>
          <a:lstStyle/>
          <a:p>
            <a:r>
              <a:rPr lang="fr-CA" dirty="0"/>
              <a:t>Préjudices d’une surutilisation</a:t>
            </a:r>
            <a:r>
              <a:rPr lang="en-CA" dirty="0"/>
              <a:t/>
            </a:r>
            <a:br>
              <a:rPr lang="en-CA" dirty="0"/>
            </a:br>
            <a:endParaRPr lang="en-CA" dirty="0"/>
          </a:p>
        </p:txBody>
      </p:sp>
      <p:sp>
        <p:nvSpPr>
          <p:cNvPr id="3" name="Content Placeholder 2"/>
          <p:cNvSpPr>
            <a:spLocks noGrp="1"/>
          </p:cNvSpPr>
          <p:nvPr>
            <p:ph idx="1"/>
          </p:nvPr>
        </p:nvSpPr>
        <p:spPr>
          <a:xfrm>
            <a:off x="628650" y="1854199"/>
            <a:ext cx="7674692" cy="4137025"/>
          </a:xfrm>
        </p:spPr>
        <p:txBody>
          <a:bodyPr>
            <a:normAutofit/>
          </a:bodyPr>
          <a:lstStyle/>
          <a:p>
            <a:pPr marL="0" indent="0">
              <a:buNone/>
            </a:pPr>
            <a:r>
              <a:rPr lang="fr-CA" dirty="0"/>
              <a:t>Patients </a:t>
            </a:r>
            <a:endParaRPr lang="en-CA" dirty="0"/>
          </a:p>
          <a:p>
            <a:pPr lvl="0"/>
            <a:r>
              <a:rPr lang="fr-CA" sz="1900" dirty="0"/>
              <a:t>Physiques – événements indésirables, découvertes fortuites</a:t>
            </a:r>
            <a:endParaRPr lang="en-CA" sz="1900" dirty="0"/>
          </a:p>
          <a:p>
            <a:pPr lvl="0"/>
            <a:r>
              <a:rPr lang="fr-CA" sz="1900" dirty="0"/>
              <a:t>Psychologiques – anxiété, peur</a:t>
            </a:r>
            <a:endParaRPr lang="en-CA" sz="1900" dirty="0"/>
          </a:p>
          <a:p>
            <a:pPr lvl="0"/>
            <a:r>
              <a:rPr lang="fr-CA" sz="1900" dirty="0"/>
              <a:t>Financiers – coûts directs ou associés (absence au travail)</a:t>
            </a:r>
            <a:endParaRPr lang="en-CA" sz="1900" dirty="0"/>
          </a:p>
          <a:p>
            <a:pPr marL="0" indent="0">
              <a:buNone/>
            </a:pPr>
            <a:r>
              <a:rPr lang="fr-CA" dirty="0"/>
              <a:t>Système de soins de santé </a:t>
            </a:r>
            <a:endParaRPr lang="en-CA" dirty="0"/>
          </a:p>
          <a:p>
            <a:pPr lvl="0"/>
            <a:r>
              <a:rPr lang="fr-CA" sz="2000" dirty="0"/>
              <a:t>Pressions exercées sur les fournisseurs de soins </a:t>
            </a:r>
            <a:endParaRPr lang="en-CA" sz="2000" dirty="0"/>
          </a:p>
          <a:p>
            <a:pPr lvl="0"/>
            <a:r>
              <a:rPr lang="fr-CA" sz="2000" dirty="0"/>
              <a:t>Augmentation des délais d’attente</a:t>
            </a:r>
            <a:endParaRPr lang="en-CA" sz="2000" dirty="0"/>
          </a:p>
          <a:p>
            <a:pPr lvl="0"/>
            <a:r>
              <a:rPr lang="fr-CA" sz="2000" dirty="0"/>
              <a:t>Coûts associés au gaspillage des ressources </a:t>
            </a:r>
            <a:endParaRPr lang="fr-CA" sz="2000" dirty="0" smtClean="0"/>
          </a:p>
          <a:p>
            <a:pPr lvl="0"/>
            <a:endParaRPr lang="en-CA" sz="2000" dirty="0"/>
          </a:p>
          <a:p>
            <a:pPr marL="0" indent="0">
              <a:buNone/>
            </a:pPr>
            <a:endParaRPr lang="en-CA" dirty="0"/>
          </a:p>
        </p:txBody>
      </p:sp>
    </p:spTree>
    <p:extLst>
      <p:ext uri="{BB962C8B-B14F-4D97-AF65-F5344CB8AC3E}">
        <p14:creationId xmlns:p14="http://schemas.microsoft.com/office/powerpoint/2010/main" val="3110958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custDataLst>
              <p:tags r:id="rId1"/>
            </p:custDataLst>
          </p:nvPr>
        </p:nvSpPr>
        <p:spPr>
          <a:xfrm>
            <a:off x="7315200" y="6527554"/>
            <a:ext cx="1828800" cy="330860"/>
          </a:xfrm>
          <a:prstGeom prst="rect">
            <a:avLst/>
          </a:prstGeom>
          <a:noFill/>
        </p:spPr>
        <p:txBody>
          <a:bodyPr wrap="square" rtlCol="0">
            <a:spAutoFit/>
          </a:bodyPr>
          <a:lstStyle/>
          <a:p>
            <a:pPr algn="r"/>
            <a:r>
              <a:rPr lang="fr-CA" sz="1550" i="1" dirty="0" smtClean="0">
                <a:solidFill>
                  <a:srgbClr val="003152"/>
                </a:solidFill>
                <a:latin typeface="Verdana" panose="020B0604030504040204" pitchFamily="34" charset="0"/>
              </a:rPr>
              <a:t>ICIS, 2016</a:t>
            </a:r>
            <a:r>
              <a:rPr lang="fr-CA" sz="1550" i="1" baseline="30000" dirty="0" smtClean="0">
                <a:solidFill>
                  <a:srgbClr val="003152"/>
                </a:solidFill>
                <a:latin typeface="Verdana" panose="020B0604030504040204" pitchFamily="34" charset="0"/>
              </a:rPr>
              <a:t>1</a:t>
            </a:r>
            <a:endParaRPr lang="fr-CA" sz="1550" i="1" baseline="30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itle 1"/>
          <p:cNvSpPr>
            <a:spLocks noGrp="1"/>
          </p:cNvSpPr>
          <p:nvPr>
            <p:ph type="ctrTitle"/>
            <p:custDataLst>
              <p:tags r:id="rId2"/>
            </p:custDataLst>
          </p:nvPr>
        </p:nvSpPr>
        <p:spPr>
          <a:xfrm>
            <a:off x="138022" y="103846"/>
            <a:ext cx="7772400" cy="1774077"/>
          </a:xfrm>
        </p:spPr>
        <p:txBody>
          <a:bodyPr>
            <a:normAutofit/>
          </a:bodyPr>
          <a:lstStyle/>
          <a:p>
            <a:pPr algn="l"/>
            <a:r>
              <a:rPr lang="fr-CA" sz="3600" dirty="0" smtClean="0"/>
              <a:t>Point de vue des différents systèmes : durabilité des soins de santé</a:t>
            </a:r>
            <a:endParaRPr lang="fr-CA" sz="4800" dirty="0"/>
          </a:p>
        </p:txBody>
      </p:sp>
      <p:pic>
        <p:nvPicPr>
          <p:cNvPr id="1026" name="Picture 2" descr="https://www.cihi.ca/sites/default/files/image/1-nhex2016-fr_howmuch.jpg"/>
          <p:cNvPicPr>
            <a:picLocks noChangeAspect="1" noChangeArrowheads="1"/>
          </p:cNvPicPr>
          <p:nvPr/>
        </p:nvPicPr>
        <p:blipFill rotWithShape="1">
          <a:blip r:embed="rId5">
            <a:extLst>
              <a:ext uri="{28A0092B-C50C-407E-A947-70E740481C1C}">
                <a14:useLocalDpi xmlns:a14="http://schemas.microsoft.com/office/drawing/2010/main" val="0"/>
              </a:ext>
            </a:extLst>
          </a:blip>
          <a:srcRect t="12453" b="1357"/>
          <a:stretch/>
        </p:blipFill>
        <p:spPr bwMode="auto">
          <a:xfrm>
            <a:off x="1339833" y="1917700"/>
            <a:ext cx="6382690" cy="483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8825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custDataLst>
              <p:tags r:id="rId1"/>
            </p:custDataLst>
          </p:nvPr>
        </p:nvSpPr>
        <p:spPr>
          <a:xfrm>
            <a:off x="138022" y="40346"/>
            <a:ext cx="7772400" cy="1774077"/>
          </a:xfrm>
        </p:spPr>
        <p:txBody>
          <a:bodyPr>
            <a:normAutofit/>
          </a:bodyPr>
          <a:lstStyle/>
          <a:p>
            <a:pPr algn="l"/>
            <a:r>
              <a:rPr lang="fr-CA" sz="3600" dirty="0" smtClean="0"/>
              <a:t>Point de vue des différents systèmes : durabilité des soins de santé</a:t>
            </a:r>
            <a:endParaRPr lang="fr-CA" sz="4800" dirty="0"/>
          </a:p>
        </p:txBody>
      </p:sp>
      <p:sp>
        <p:nvSpPr>
          <p:cNvPr id="5" name="TextBox 4"/>
          <p:cNvSpPr txBox="1"/>
          <p:nvPr>
            <p:custDataLst>
              <p:tags r:id="rId2"/>
            </p:custDataLst>
          </p:nvPr>
        </p:nvSpPr>
        <p:spPr>
          <a:xfrm>
            <a:off x="7315200" y="6527554"/>
            <a:ext cx="1828800" cy="330860"/>
          </a:xfrm>
          <a:prstGeom prst="rect">
            <a:avLst/>
          </a:prstGeom>
          <a:noFill/>
        </p:spPr>
        <p:txBody>
          <a:bodyPr wrap="square" rtlCol="0">
            <a:spAutoFit/>
          </a:bodyPr>
          <a:lstStyle/>
          <a:p>
            <a:pPr algn="r"/>
            <a:r>
              <a:rPr lang="fr-CA" sz="1550" i="1" dirty="0" smtClean="0">
                <a:solidFill>
                  <a:srgbClr val="003152"/>
                </a:solidFill>
                <a:latin typeface="Verdana" panose="020B0604030504040204" pitchFamily="34" charset="0"/>
              </a:rPr>
              <a:t>ICIS, 2017</a:t>
            </a:r>
            <a:r>
              <a:rPr lang="fr-CA" sz="1550" i="1" baseline="30000" dirty="0" smtClean="0">
                <a:solidFill>
                  <a:srgbClr val="003152"/>
                </a:solidFill>
                <a:latin typeface="Verdana" panose="020B0604030504040204" pitchFamily="34" charset="0"/>
              </a:rPr>
              <a:t>1</a:t>
            </a:r>
            <a:endParaRPr lang="fr-CA" sz="1550" i="1" baseline="30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2" name="AutoShape 2" descr="Unnecessary care in Canada Infographi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Unnecessary care in Canada Infographi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Unnecessary care in Canada Infographi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5"/>
          <a:srcRect l="18336" t="30858" r="43865" b="16998"/>
          <a:stretch/>
        </p:blipFill>
        <p:spPr bwMode="auto">
          <a:xfrm>
            <a:off x="1414142" y="1854200"/>
            <a:ext cx="6297424" cy="48867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24319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66823" y="6514759"/>
            <a:ext cx="7177177" cy="330860"/>
          </a:xfrm>
          <a:prstGeom prst="rect">
            <a:avLst/>
          </a:prstGeom>
          <a:noFill/>
        </p:spPr>
        <p:txBody>
          <a:bodyPr wrap="square" rtlCol="0">
            <a:spAutoFit/>
          </a:bodyPr>
          <a:lstStyle/>
          <a:p>
            <a:pPr algn="r"/>
            <a:r>
              <a:rPr lang="en-CA" sz="1550" i="1" dirty="0" err="1" smtClean="0">
                <a:solidFill>
                  <a:srgbClr val="003152"/>
                </a:solidFill>
                <a:latin typeface="Verdana" panose="020B0604030504040204" pitchFamily="34" charset="0"/>
                <a:ea typeface="Verdana" panose="020B0604030504040204" pitchFamily="34" charset="0"/>
                <a:cs typeface="Verdana" panose="020B0604030504040204" pitchFamily="34" charset="0"/>
              </a:rPr>
              <a:t>D’après</a:t>
            </a:r>
            <a:r>
              <a:rPr lang="en-CA" sz="155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 Berwick</a:t>
            </a:r>
            <a:r>
              <a:rPr lang="en-CA" sz="1550" i="1" dirty="0">
                <a:solidFill>
                  <a:srgbClr val="003152"/>
                </a:solidFill>
                <a:latin typeface="Verdana" panose="020B0604030504040204" pitchFamily="34" charset="0"/>
                <a:ea typeface="Verdana" panose="020B0604030504040204" pitchFamily="34" charset="0"/>
                <a:cs typeface="Verdana" panose="020B0604030504040204" pitchFamily="34" charset="0"/>
              </a:rPr>
              <a:t>, D et al.  JAMA. 2012;307(14):</a:t>
            </a:r>
            <a:r>
              <a:rPr lang="en-CA" sz="1550" i="1" dirty="0" smtClean="0">
                <a:solidFill>
                  <a:srgbClr val="003152"/>
                </a:solidFill>
                <a:latin typeface="Verdana" panose="020B0604030504040204" pitchFamily="34" charset="0"/>
                <a:ea typeface="Verdana" panose="020B0604030504040204" pitchFamily="34" charset="0"/>
                <a:cs typeface="Verdana" panose="020B0604030504040204" pitchFamily="34" charset="0"/>
              </a:rPr>
              <a:t>1513-1516</a:t>
            </a:r>
            <a:r>
              <a:rPr lang="en-CA" sz="1550" i="1" baseline="30000" dirty="0" smtClean="0">
                <a:solidFill>
                  <a:srgbClr val="003152"/>
                </a:solidFill>
                <a:latin typeface="Verdana" panose="020B0604030504040204" pitchFamily="34" charset="0"/>
                <a:ea typeface="Verdana" panose="020B0604030504040204" pitchFamily="34" charset="0"/>
                <a:cs typeface="Verdana" panose="020B0604030504040204" pitchFamily="34" charset="0"/>
              </a:rPr>
              <a:t>1</a:t>
            </a:r>
            <a:endParaRPr lang="en-US" sz="1550" i="1" baseline="30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914400" y="6019800"/>
            <a:ext cx="13716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custDataLst>
              <p:tags r:id="rId1"/>
            </p:custDataLst>
          </p:nvPr>
        </p:nvSpPr>
        <p:spPr>
          <a:xfrm>
            <a:off x="110384" y="866186"/>
            <a:ext cx="9706716" cy="707886"/>
          </a:xfrm>
          <a:prstGeom prst="rect">
            <a:avLst/>
          </a:prstGeom>
          <a:noFill/>
        </p:spPr>
        <p:txBody>
          <a:bodyPr wrap="square" rtlCol="0">
            <a:spAutoFit/>
          </a:bodyPr>
          <a:lstStyle/>
          <a:p>
            <a:r>
              <a:rPr lang="fr-CA" sz="4000" b="1" dirty="0">
                <a:solidFill>
                  <a:srgbClr val="002060"/>
                </a:solidFill>
                <a:latin typeface="Verdana" panose="020B0604030504040204" pitchFamily="34" charset="0"/>
              </a:rPr>
              <a:t>Six catégories de gaspillage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4800" y="1828697"/>
            <a:ext cx="4641600" cy="4623557"/>
          </a:xfrm>
          <a:prstGeom prst="rect">
            <a:avLst/>
          </a:prstGeom>
        </p:spPr>
      </p:pic>
    </p:spTree>
    <p:extLst>
      <p:ext uri="{BB962C8B-B14F-4D97-AF65-F5344CB8AC3E}">
        <p14:creationId xmlns:p14="http://schemas.microsoft.com/office/powerpoint/2010/main" val="27437902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12570" y="2127979"/>
            <a:ext cx="7928268" cy="3183644"/>
          </a:xfrm>
        </p:spPr>
        <p:txBody>
          <a:bodyPr>
            <a:noAutofit/>
          </a:bodyPr>
          <a:lstStyle/>
          <a:p>
            <a:pPr marL="0" indent="0" algn="ctr">
              <a:buNone/>
            </a:pPr>
            <a:r>
              <a:rPr lang="fr-CA" sz="1800" dirty="0" smtClean="0">
                <a:solidFill>
                  <a:srgbClr val="002060"/>
                </a:solidFill>
                <a:latin typeface="Verdana" panose="020B0604030504040204" pitchFamily="34" charset="0"/>
              </a:rPr>
              <a:t>« On croit à tort que la gestion des ressources est synonyme </a:t>
            </a:r>
            <a:br>
              <a:rPr lang="fr-CA" sz="1800" dirty="0" smtClean="0">
                <a:solidFill>
                  <a:srgbClr val="002060"/>
                </a:solidFill>
                <a:latin typeface="Verdana" panose="020B0604030504040204" pitchFamily="34" charset="0"/>
              </a:rPr>
            </a:br>
            <a:r>
              <a:rPr lang="fr-CA" sz="1800" dirty="0" smtClean="0">
                <a:solidFill>
                  <a:srgbClr val="002060"/>
                </a:solidFill>
                <a:latin typeface="Verdana" panose="020B0604030504040204" pitchFamily="34" charset="0"/>
              </a:rPr>
              <a:t>de rationnement des soins. </a:t>
            </a:r>
            <a:r>
              <a:rPr lang="fr-CA" sz="1800" b="1" dirty="0" smtClean="0">
                <a:solidFill>
                  <a:srgbClr val="002060"/>
                </a:solidFill>
                <a:latin typeface="Verdana" panose="020B0604030504040204" pitchFamily="34" charset="0"/>
              </a:rPr>
              <a:t>C’est tout à fait faux. </a:t>
            </a:r>
            <a:br>
              <a:rPr lang="fr-CA" sz="1800" b="1" dirty="0" smtClean="0">
                <a:solidFill>
                  <a:srgbClr val="002060"/>
                </a:solidFill>
                <a:latin typeface="Verdana" panose="020B0604030504040204" pitchFamily="34" charset="0"/>
              </a:rPr>
            </a:br>
            <a:r>
              <a:rPr lang="fr-CA" sz="1800" b="1" dirty="0" smtClean="0">
                <a:solidFill>
                  <a:srgbClr val="557FA6"/>
                </a:solidFill>
                <a:latin typeface="Verdana" panose="020B0604030504040204" pitchFamily="34" charset="0"/>
              </a:rPr>
              <a:t>Le rationnement</a:t>
            </a:r>
            <a:r>
              <a:rPr lang="fr-CA" sz="1800" dirty="0" smtClean="0">
                <a:solidFill>
                  <a:srgbClr val="002060"/>
                </a:solidFill>
                <a:latin typeface="Verdana" panose="020B0604030504040204" pitchFamily="34" charset="0"/>
              </a:rPr>
              <a:t>, c’est lorsqu’un prestataire de soins de santé </a:t>
            </a:r>
            <a:br>
              <a:rPr lang="fr-CA" sz="1800" dirty="0" smtClean="0">
                <a:solidFill>
                  <a:srgbClr val="002060"/>
                </a:solidFill>
                <a:latin typeface="Verdana" panose="020B0604030504040204" pitchFamily="34" charset="0"/>
              </a:rPr>
            </a:br>
            <a:r>
              <a:rPr lang="fr-CA" sz="1800" dirty="0" smtClean="0">
                <a:solidFill>
                  <a:srgbClr val="002060"/>
                </a:solidFill>
                <a:latin typeface="Verdana" panose="020B0604030504040204" pitchFamily="34" charset="0"/>
              </a:rPr>
              <a:t>se repose sur certains critères, dont l’âge, pour choisir les patients qui subiront des examens ou des interventions, ou qui recevront des traitements donnés. </a:t>
            </a:r>
            <a:r>
              <a:rPr lang="fr-CA" sz="1800" b="1" dirty="0" smtClean="0">
                <a:solidFill>
                  <a:srgbClr val="EF7521"/>
                </a:solidFill>
                <a:latin typeface="Verdana" panose="020B0604030504040204" pitchFamily="34" charset="0"/>
              </a:rPr>
              <a:t>La gestion des ressources</a:t>
            </a:r>
            <a:r>
              <a:rPr lang="fr-CA" sz="1800" dirty="0" smtClean="0">
                <a:solidFill>
                  <a:srgbClr val="002060"/>
                </a:solidFill>
                <a:latin typeface="Verdana" panose="020B0604030504040204" pitchFamily="34" charset="0"/>
              </a:rPr>
              <a:t>, c’est lorsqu’un prestataire de soins de santé décide de ne pas offrir certains soins à des patients en se reposant sur des preuves démontrant leur inefficacité. Ces décisions sont prises conjointement avec le patient.</a:t>
            </a:r>
            <a:r>
              <a:rPr lang="fr-CA" sz="2400" dirty="0" smtClean="0"/>
              <a:t> </a:t>
            </a:r>
            <a:r>
              <a:rPr lang="fr-CA" sz="1800" dirty="0" smtClean="0">
                <a:solidFill>
                  <a:srgbClr val="002060"/>
                </a:solidFill>
                <a:latin typeface="Verdana" panose="020B0604030504040204" pitchFamily="34" charset="0"/>
              </a:rPr>
              <a:t>Nous devons offrir aux patients </a:t>
            </a:r>
            <a:br>
              <a:rPr lang="fr-CA" sz="1800" dirty="0" smtClean="0">
                <a:solidFill>
                  <a:srgbClr val="002060"/>
                </a:solidFill>
                <a:latin typeface="Verdana" panose="020B0604030504040204" pitchFamily="34" charset="0"/>
              </a:rPr>
            </a:br>
            <a:r>
              <a:rPr lang="fr-CA" sz="1800" dirty="0" smtClean="0">
                <a:solidFill>
                  <a:srgbClr val="002060"/>
                </a:solidFill>
                <a:latin typeface="Verdana" panose="020B0604030504040204" pitchFamily="34" charset="0"/>
              </a:rPr>
              <a:t>les soins dont ils ont besoin, mais nous devons également tenir compte de ce dont ils n’ont pas besoin et éviter les soins qui pourraient leur causer un préjudice. »</a:t>
            </a:r>
          </a:p>
          <a:p>
            <a:pPr marL="0" indent="0" algn="ctr">
              <a:buNone/>
            </a:pPr>
            <a:r>
              <a:rPr lang="fr-CA" sz="2400" dirty="0" smtClean="0"/>
              <a:t> </a:t>
            </a:r>
            <a:endParaRPr lang="fr-CA" sz="1800" dirty="0" smtClean="0"/>
          </a:p>
          <a:p>
            <a:pPr marL="0" indent="0" algn="ctr">
              <a:buNone/>
            </a:pPr>
            <a:endParaRPr lang="fr-CA" sz="1800" dirty="0"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fr-CA" sz="2400" dirty="0" smtClean="0"/>
              <a:t/>
            </a:r>
            <a:br>
              <a:rPr lang="fr-CA" sz="2400" dirty="0" smtClean="0"/>
            </a:br>
            <a:endParaRPr lang="fr-CA" sz="18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ectangle 3"/>
          <p:cNvSpPr/>
          <p:nvPr>
            <p:custDataLst>
              <p:tags r:id="rId2"/>
            </p:custDataLst>
          </p:nvPr>
        </p:nvSpPr>
        <p:spPr>
          <a:xfrm>
            <a:off x="775113" y="522075"/>
            <a:ext cx="7011342" cy="923330"/>
          </a:xfrm>
          <a:prstGeom prst="rect">
            <a:avLst/>
          </a:prstGeom>
          <a:noFill/>
        </p:spPr>
        <p:txBody>
          <a:bodyPr wrap="none" lIns="91440" tIns="45720" rIns="91440" bIns="45720">
            <a:spAutoFit/>
          </a:bodyPr>
          <a:lstStyle/>
          <a:p>
            <a:pPr algn="ctr"/>
            <a:r>
              <a:rPr lang="fr-CA" sz="5400" b="1" cap="none" spc="0" dirty="0" smtClean="0">
                <a:ln w="12700">
                  <a:solidFill>
                    <a:srgbClr val="003152"/>
                  </a:solidFill>
                  <a:prstDash val="solid"/>
                </a:ln>
                <a:solidFill>
                  <a:srgbClr val="00C1DE"/>
                </a:solidFill>
                <a:effectLst>
                  <a:outerShdw dist="38100" dir="2640000" algn="bl" rotWithShape="0">
                    <a:schemeClr val="accent1"/>
                  </a:outerShdw>
                </a:effectLst>
              </a:rPr>
              <a:t>Gestion ≠ rationnement</a:t>
            </a:r>
            <a:endParaRPr lang="fr-CA" sz="5400" b="1" cap="none" spc="0" dirty="0">
              <a:ln w="12700">
                <a:solidFill>
                  <a:srgbClr val="003152"/>
                </a:solidFill>
                <a:prstDash val="solid"/>
              </a:ln>
              <a:solidFill>
                <a:srgbClr val="00C1DE"/>
              </a:solidFill>
              <a:effectLst>
                <a:outerShdw dist="38100" dir="2640000" algn="bl" rotWithShape="0">
                  <a:schemeClr val="accent1"/>
                </a:outerShdw>
              </a:effectLst>
            </a:endParaRPr>
          </a:p>
        </p:txBody>
      </p:sp>
      <p:sp>
        <p:nvSpPr>
          <p:cNvPr id="5" name="Content Placeholder 2"/>
          <p:cNvSpPr txBox="1">
            <a:spLocks/>
          </p:cNvSpPr>
          <p:nvPr>
            <p:custDataLst>
              <p:tags r:id="rId3"/>
            </p:custDataLst>
          </p:nvPr>
        </p:nvSpPr>
        <p:spPr>
          <a:xfrm>
            <a:off x="4313204" y="5311623"/>
            <a:ext cx="4710023" cy="18232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endParaRPr lang="fr-CA" sz="1600" b="1" dirty="0" smtClean="0">
              <a:latin typeface="Verdana" panose="020B0604030504040204" pitchFamily="34" charset="0"/>
              <a:ea typeface="Verdana" panose="020B0604030504040204" pitchFamily="34" charset="0"/>
              <a:cs typeface="Verdana" panose="020B0604030504040204" pitchFamily="34" charset="0"/>
            </a:endParaRPr>
          </a:p>
          <a:p>
            <a:pPr marL="0" indent="0" algn="r">
              <a:buFont typeface="Arial"/>
              <a:buNone/>
            </a:pPr>
            <a:r>
              <a:rPr lang="fr-CA" sz="1600" b="1" i="1" dirty="0" smtClean="0">
                <a:latin typeface="Verdana" panose="020B0604030504040204" pitchFamily="34" charset="0"/>
              </a:rPr>
              <a:t>-</a:t>
            </a:r>
            <a:r>
              <a:rPr lang="fr-CA" sz="1600" b="1" i="1" dirty="0" smtClean="0">
                <a:solidFill>
                  <a:srgbClr val="002060"/>
                </a:solidFill>
                <a:latin typeface="Verdana" panose="020B0604030504040204" pitchFamily="34" charset="0"/>
              </a:rPr>
              <a:t>Dre</a:t>
            </a:r>
            <a:r>
              <a:rPr lang="fr-CA" sz="1600" b="1" i="1" baseline="30000" dirty="0" smtClean="0">
                <a:solidFill>
                  <a:srgbClr val="002060"/>
                </a:solidFill>
                <a:latin typeface="Verdana" panose="020B0604030504040204" pitchFamily="34" charset="0"/>
              </a:rPr>
              <a:t> </a:t>
            </a:r>
            <a:r>
              <a:rPr lang="fr-CA" sz="1600" b="1" i="1" dirty="0" smtClean="0">
                <a:solidFill>
                  <a:srgbClr val="002060"/>
                </a:solidFill>
                <a:latin typeface="Verdana" panose="020B0604030504040204" pitchFamily="34" charset="0"/>
              </a:rPr>
              <a:t>Wendy </a:t>
            </a:r>
            <a:r>
              <a:rPr lang="fr-CA" sz="1600" b="1" i="1" dirty="0" err="1" smtClean="0">
                <a:solidFill>
                  <a:srgbClr val="002060"/>
                </a:solidFill>
                <a:latin typeface="Verdana" panose="020B0604030504040204" pitchFamily="34" charset="0"/>
              </a:rPr>
              <a:t>Levinson</a:t>
            </a:r>
            <a:endParaRPr lang="fr-CA" sz="1600" b="1" i="1" dirty="0" smtClean="0">
              <a:solidFill>
                <a:srgbClr val="002060"/>
              </a:solidFill>
              <a:latin typeface="Verdana" panose="020B0604030504040204" pitchFamily="34" charset="0"/>
            </a:endParaRPr>
          </a:p>
          <a:p>
            <a:pPr marL="0" indent="0" algn="r">
              <a:buFont typeface="Arial"/>
              <a:buNone/>
            </a:pPr>
            <a:r>
              <a:rPr lang="fr-CA" sz="1600" i="1" dirty="0" smtClean="0">
                <a:solidFill>
                  <a:srgbClr val="002060"/>
                </a:solidFill>
                <a:latin typeface="Verdana" panose="020B0604030504040204" pitchFamily="34" charset="0"/>
              </a:rPr>
              <a:t>Vidéo d’un cours de l’IHI Open School</a:t>
            </a:r>
            <a:r>
              <a:rPr lang="fr-CA" sz="1600" i="1" baseline="30000" dirty="0" smtClean="0">
                <a:solidFill>
                  <a:srgbClr val="002060"/>
                </a:solidFill>
                <a:latin typeface="Verdana" panose="020B0604030504040204" pitchFamily="34" charset="0"/>
              </a:rPr>
              <a:t>1</a:t>
            </a:r>
          </a:p>
        </p:txBody>
      </p:sp>
      <p:sp>
        <p:nvSpPr>
          <p:cNvPr id="6" name="Rectangle 5"/>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33779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29045" y="37321"/>
            <a:ext cx="7674692" cy="1287741"/>
          </a:xfrm>
        </p:spPr>
        <p:txBody>
          <a:bodyPr>
            <a:normAutofit/>
          </a:bodyPr>
          <a:lstStyle/>
          <a:p>
            <a:r>
              <a:rPr lang="fr-CA" dirty="0" smtClean="0">
                <a:solidFill>
                  <a:srgbClr val="002060"/>
                </a:solidFill>
                <a:latin typeface="Verdana" panose="020B0604030504040204" pitchFamily="34" charset="0"/>
              </a:rPr>
              <a:t>Éthique de la gestion </a:t>
            </a:r>
            <a:br>
              <a:rPr lang="fr-CA" dirty="0" smtClean="0">
                <a:solidFill>
                  <a:srgbClr val="002060"/>
                </a:solidFill>
                <a:latin typeface="Verdana" panose="020B0604030504040204" pitchFamily="34" charset="0"/>
              </a:rPr>
            </a:br>
            <a:r>
              <a:rPr lang="fr-CA" dirty="0" smtClean="0">
                <a:solidFill>
                  <a:srgbClr val="002060"/>
                </a:solidFill>
                <a:latin typeface="Verdana" panose="020B0604030504040204" pitchFamily="34" charset="0"/>
              </a:rPr>
              <a:t>des ressources</a:t>
            </a:r>
            <a:endParaRPr lang="fr-CA" dirty="0">
              <a:solidFill>
                <a:srgbClr val="002060"/>
              </a:solidFill>
              <a:latin typeface="Verdana" panose="020B0604030504040204" pitchFamily="34" charset="0"/>
            </a:endParaRPr>
          </a:p>
        </p:txBody>
      </p:sp>
      <p:sp>
        <p:nvSpPr>
          <p:cNvPr id="4" name="Rectangle 3"/>
          <p:cNvSpPr/>
          <p:nvPr>
            <p:custDataLst>
              <p:tags r:id="rId2"/>
            </p:custDataLst>
          </p:nvPr>
        </p:nvSpPr>
        <p:spPr>
          <a:xfrm>
            <a:off x="385522" y="2507973"/>
            <a:ext cx="4970033" cy="2169825"/>
          </a:xfrm>
          <a:prstGeom prst="rect">
            <a:avLst/>
          </a:prstGeom>
          <a:noFill/>
        </p:spPr>
        <p:txBody>
          <a:bodyPr wrap="square" lIns="91440" tIns="45720" rIns="91440" bIns="45720">
            <a:spAutoFit/>
          </a:bodyPr>
          <a:lstStyle/>
          <a:p>
            <a:r>
              <a:rPr lang="fr-CA" sz="4500" b="1" dirty="0" smtClean="0">
                <a:ln w="22225">
                  <a:solidFill>
                    <a:srgbClr val="003152"/>
                  </a:solidFill>
                  <a:prstDash val="solid"/>
                </a:ln>
                <a:solidFill>
                  <a:srgbClr val="C3D500"/>
                </a:solidFill>
              </a:rPr>
              <a:t>Bienfaisance</a:t>
            </a:r>
          </a:p>
          <a:p>
            <a:r>
              <a:rPr lang="fr-CA" sz="4500" b="1" cap="none" spc="0" dirty="0" smtClean="0">
                <a:ln w="22225">
                  <a:solidFill>
                    <a:srgbClr val="003152"/>
                  </a:solidFill>
                  <a:prstDash val="solid"/>
                </a:ln>
                <a:solidFill>
                  <a:srgbClr val="C3D500"/>
                </a:solidFill>
                <a:effectLst/>
              </a:rPr>
              <a:t>Non-malfaisance</a:t>
            </a:r>
          </a:p>
          <a:p>
            <a:r>
              <a:rPr lang="fr-CA" sz="4500" b="1" dirty="0" smtClean="0">
                <a:ln w="22225">
                  <a:solidFill>
                    <a:srgbClr val="003152"/>
                  </a:solidFill>
                  <a:prstDash val="solid"/>
                </a:ln>
                <a:solidFill>
                  <a:srgbClr val="C3D500"/>
                </a:solidFill>
              </a:rPr>
              <a:t>Justice</a:t>
            </a:r>
            <a:endParaRPr lang="fr-CA" sz="4500" b="1" cap="none" spc="0" dirty="0">
              <a:ln w="22225">
                <a:solidFill>
                  <a:srgbClr val="003152"/>
                </a:solidFill>
                <a:prstDash val="solid"/>
              </a:ln>
              <a:solidFill>
                <a:srgbClr val="C3D500"/>
              </a:solidFill>
              <a:effectLst/>
            </a:endParaRPr>
          </a:p>
        </p:txBody>
      </p:sp>
      <p:sp>
        <p:nvSpPr>
          <p:cNvPr id="5" name="Rectangle 4"/>
          <p:cNvSpPr/>
          <p:nvPr>
            <p:custDataLst>
              <p:tags r:id="rId3"/>
            </p:custDataLst>
          </p:nvPr>
        </p:nvSpPr>
        <p:spPr>
          <a:xfrm>
            <a:off x="4416909" y="3078214"/>
            <a:ext cx="5091965" cy="1015663"/>
          </a:xfrm>
          <a:prstGeom prst="rect">
            <a:avLst/>
          </a:prstGeom>
          <a:noFill/>
        </p:spPr>
        <p:txBody>
          <a:bodyPr wrap="square" lIns="91440" tIns="45720" rIns="91440" bIns="45720">
            <a:spAutoFit/>
          </a:bodyPr>
          <a:lstStyle/>
          <a:p>
            <a:pPr algn="ctr"/>
            <a:r>
              <a:rPr lang="fr-CA" sz="6000" b="1" cap="none" spc="0" dirty="0" smtClean="0">
                <a:ln w="12700">
                  <a:solidFill>
                    <a:srgbClr val="BBC7D9"/>
                  </a:solidFill>
                  <a:prstDash val="solid"/>
                </a:ln>
                <a:solidFill>
                  <a:srgbClr val="414F5C"/>
                </a:solidFill>
                <a:effectLst>
                  <a:outerShdw dist="38100" dir="2640000" algn="bl" rotWithShape="0">
                    <a:schemeClr val="tx2">
                      <a:lumMod val="75000"/>
                    </a:schemeClr>
                  </a:outerShdw>
                </a:effectLst>
              </a:rPr>
              <a:t>Autonomie</a:t>
            </a:r>
            <a:endParaRPr lang="fr-CA" sz="7500" b="1" strike="sngStrike" cap="none" spc="0" dirty="0">
              <a:ln w="12700">
                <a:solidFill>
                  <a:srgbClr val="BBC7D9"/>
                </a:solidFill>
                <a:prstDash val="solid"/>
              </a:ln>
              <a:solidFill>
                <a:srgbClr val="414F5C"/>
              </a:solidFill>
              <a:effectLst>
                <a:outerShdw dist="38100" dir="2640000" algn="bl" rotWithShape="0">
                  <a:schemeClr val="tx2">
                    <a:lumMod val="75000"/>
                  </a:schemeClr>
                </a:outerShdw>
              </a:effectLst>
            </a:endParaRPr>
          </a:p>
        </p:txBody>
      </p:sp>
      <p:sp>
        <p:nvSpPr>
          <p:cNvPr id="7" name="Isosceles Triangle 6"/>
          <p:cNvSpPr/>
          <p:nvPr>
            <p:custDataLst>
              <p:tags r:id="rId4"/>
            </p:custDataLst>
          </p:nvPr>
        </p:nvSpPr>
        <p:spPr>
          <a:xfrm>
            <a:off x="4066391" y="5228217"/>
            <a:ext cx="968188" cy="882127"/>
          </a:xfrm>
          <a:prstGeom prst="triangle">
            <a:avLst/>
          </a:prstGeom>
          <a:solidFill>
            <a:srgbClr val="C8B385"/>
          </a:solidFill>
          <a:ln>
            <a:solidFill>
              <a:srgbClr val="998D5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9" name="Rectangle 8"/>
          <p:cNvSpPr/>
          <p:nvPr>
            <p:custDataLst>
              <p:tags r:id="rId5"/>
            </p:custDataLst>
          </p:nvPr>
        </p:nvSpPr>
        <p:spPr>
          <a:xfrm rot="21354644">
            <a:off x="397016" y="4601927"/>
            <a:ext cx="8382672" cy="623248"/>
          </a:xfrm>
          <a:prstGeom prst="rect">
            <a:avLst/>
          </a:prstGeom>
          <a:solidFill>
            <a:srgbClr val="C8B385"/>
          </a:solidFill>
          <a:ln>
            <a:solidFill>
              <a:srgbClr val="998D5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8" name="Rectangle 7"/>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1246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1"/>
            </p:custDataLst>
          </p:nvPr>
        </p:nvSpPr>
        <p:spPr>
          <a:xfrm>
            <a:off x="50679" y="310554"/>
            <a:ext cx="8972550" cy="1325563"/>
          </a:xfrm>
        </p:spPr>
        <p:txBody>
          <a:bodyPr>
            <a:normAutofit/>
          </a:bodyPr>
          <a:lstStyle/>
          <a:p>
            <a:r>
              <a:rPr lang="fr-CA" sz="4000" dirty="0" smtClean="0">
                <a:solidFill>
                  <a:srgbClr val="002060"/>
                </a:solidFill>
                <a:latin typeface="Verdana" panose="020B0604030504040204" pitchFamily="34" charset="0"/>
              </a:rPr>
              <a:t>Cas – M. </a:t>
            </a:r>
            <a:r>
              <a:rPr lang="fr-CA" sz="4000" dirty="0" err="1" smtClean="0">
                <a:solidFill>
                  <a:srgbClr val="002060"/>
                </a:solidFill>
                <a:latin typeface="Verdana" panose="020B0604030504040204" pitchFamily="34" charset="0"/>
              </a:rPr>
              <a:t>Akay</a:t>
            </a:r>
            <a:r>
              <a:rPr lang="fr-CA" sz="4000" dirty="0" smtClean="0">
                <a:solidFill>
                  <a:srgbClr val="002060"/>
                </a:solidFill>
                <a:latin typeface="Verdana" panose="020B0604030504040204" pitchFamily="34" charset="0"/>
              </a:rPr>
              <a:t> Aye : préjudice attribuable aux soins </a:t>
            </a:r>
            <a:endParaRPr lang="fr-CA" sz="4000" dirty="0">
              <a:solidFill>
                <a:srgbClr val="002060"/>
              </a:solidFill>
              <a:latin typeface="Verdana" panose="020B0604030504040204" pitchFamily="34" charset="0"/>
            </a:endParaRPr>
          </a:p>
        </p:txBody>
      </p:sp>
      <p:sp>
        <p:nvSpPr>
          <p:cNvPr id="5" name="Content Placeholder 2"/>
          <p:cNvSpPr txBox="1">
            <a:spLocks/>
          </p:cNvSpPr>
          <p:nvPr>
            <p:custDataLst>
              <p:tags r:id="rId2"/>
            </p:custDataLst>
          </p:nvPr>
        </p:nvSpPr>
        <p:spPr>
          <a:xfrm>
            <a:off x="497859" y="4234750"/>
            <a:ext cx="8090197" cy="23675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Char char="•"/>
              <a:defRPr/>
            </a:pPr>
            <a:endParaRPr lang="fr-CA" sz="2400" dirty="0" smtClean="0">
              <a:latin typeface="Calibri body"/>
              <a:ea typeface="Verdana" panose="020B0604030504040204" pitchFamily="34" charset="0"/>
              <a:cs typeface="Verdana" panose="020B0604030504040204" pitchFamily="34" charset="0"/>
            </a:endParaRPr>
          </a:p>
          <a:p>
            <a:endParaRPr lang="en-CA" sz="2400" dirty="0">
              <a:latin typeface="Calibri body"/>
            </a:endParaRPr>
          </a:p>
        </p:txBody>
      </p:sp>
      <p:sp>
        <p:nvSpPr>
          <p:cNvPr id="6" name="Content Placeholder 2"/>
          <p:cNvSpPr txBox="1">
            <a:spLocks/>
          </p:cNvSpPr>
          <p:nvPr>
            <p:custDataLst>
              <p:tags r:id="rId3"/>
            </p:custDataLst>
          </p:nvPr>
        </p:nvSpPr>
        <p:spPr>
          <a:xfrm>
            <a:off x="257929" y="5895989"/>
            <a:ext cx="8466537" cy="1117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Char char="•"/>
              <a:defRPr/>
            </a:pPr>
            <a:r>
              <a:rPr lang="fr-CA" sz="1700" dirty="0" smtClean="0">
                <a:solidFill>
                  <a:srgbClr val="002060"/>
                </a:solidFill>
                <a:latin typeface="Verdana" panose="020B0604030504040204" pitchFamily="34" charset="0"/>
              </a:rPr>
              <a:t>Après 48 heures, M. </a:t>
            </a:r>
            <a:r>
              <a:rPr lang="fr-CA" sz="1700" dirty="0" err="1" smtClean="0">
                <a:solidFill>
                  <a:srgbClr val="002060"/>
                </a:solidFill>
                <a:latin typeface="Verdana" panose="020B0604030504040204" pitchFamily="34" charset="0"/>
              </a:rPr>
              <a:t>Akay</a:t>
            </a:r>
            <a:r>
              <a:rPr lang="fr-CA" sz="1700" dirty="0" smtClean="0">
                <a:solidFill>
                  <a:srgbClr val="002060"/>
                </a:solidFill>
                <a:latin typeface="Verdana" panose="020B0604030504040204" pitchFamily="34" charset="0"/>
              </a:rPr>
              <a:t> Aye reçoit un appel du cabinet du médecin visant à l’informer des résultats normaux des analyses.</a:t>
            </a:r>
          </a:p>
        </p:txBody>
      </p:sp>
      <p:sp>
        <p:nvSpPr>
          <p:cNvPr id="7" name="Content Placeholder 2"/>
          <p:cNvSpPr txBox="1">
            <a:spLocks/>
          </p:cNvSpPr>
          <p:nvPr>
            <p:custDataLst>
              <p:tags r:id="rId4"/>
            </p:custDataLst>
          </p:nvPr>
        </p:nvSpPr>
        <p:spPr>
          <a:xfrm>
            <a:off x="156025" y="1840157"/>
            <a:ext cx="4225330" cy="11926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Char char="•"/>
              <a:defRPr/>
            </a:pPr>
            <a:r>
              <a:rPr lang="fr-CA" sz="1700" dirty="0" smtClean="0">
                <a:solidFill>
                  <a:srgbClr val="002060"/>
                </a:solidFill>
                <a:latin typeface="Verdana" panose="020B0604030504040204" pitchFamily="34" charset="0"/>
              </a:rPr>
              <a:t>Après avoir reçu son congé de l’hôpital, M. </a:t>
            </a:r>
            <a:r>
              <a:rPr lang="fr-CA" sz="1700" dirty="0" err="1" smtClean="0">
                <a:solidFill>
                  <a:srgbClr val="002060"/>
                </a:solidFill>
                <a:latin typeface="Verdana" panose="020B0604030504040204" pitchFamily="34" charset="0"/>
              </a:rPr>
              <a:t>Akay</a:t>
            </a:r>
            <a:r>
              <a:rPr lang="fr-CA" sz="1700" dirty="0" smtClean="0">
                <a:solidFill>
                  <a:srgbClr val="002060"/>
                </a:solidFill>
                <a:latin typeface="Verdana" panose="020B0604030504040204" pitchFamily="34" charset="0"/>
              </a:rPr>
              <a:t> Aye se porte bien et termine son antibiothérapie d’une durée de 7 jours.</a:t>
            </a:r>
            <a:endParaRPr lang="fr-CA" sz="17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custDataLst>
              <p:tags r:id="rId5"/>
            </p:custDataLst>
          </p:nvPr>
        </p:nvPicPr>
        <p:blipFill rotWithShape="1">
          <a:blip r:embed="rId11" cstate="print">
            <a:extLst>
              <a:ext uri="{28A0092B-C50C-407E-A947-70E740481C1C}">
                <a14:useLocalDpi xmlns:a14="http://schemas.microsoft.com/office/drawing/2010/main" val="0"/>
              </a:ext>
            </a:extLst>
          </a:blip>
          <a:srcRect t="5327" r="4329"/>
          <a:stretch/>
        </p:blipFill>
        <p:spPr>
          <a:xfrm>
            <a:off x="4594715" y="1667626"/>
            <a:ext cx="4267776" cy="2810203"/>
          </a:xfrm>
          <a:prstGeom prst="rect">
            <a:avLst/>
          </a:prstGeom>
        </p:spPr>
      </p:pic>
      <p:graphicFrame>
        <p:nvGraphicFramePr>
          <p:cNvPr id="8" name="Table 7"/>
          <p:cNvGraphicFramePr>
            <a:graphicFrameLocks noGrp="1"/>
          </p:cNvGraphicFramePr>
          <p:nvPr>
            <p:custDataLst>
              <p:tags r:id="rId6"/>
            </p:custDataLst>
            <p:extLst>
              <p:ext uri="{D42A27DB-BD31-4B8C-83A1-F6EECF244321}">
                <p14:modId xmlns:p14="http://schemas.microsoft.com/office/powerpoint/2010/main" val="657182779"/>
              </p:ext>
            </p:extLst>
          </p:nvPr>
        </p:nvGraphicFramePr>
        <p:xfrm>
          <a:off x="166119" y="84058"/>
          <a:ext cx="8722380" cy="243840"/>
        </p:xfrm>
        <a:graphic>
          <a:graphicData uri="http://schemas.openxmlformats.org/drawingml/2006/table">
            <a:tbl>
              <a:tblPr firstRow="1" firstCol="1" bandRow="1"/>
              <a:tblGrid>
                <a:gridCol w="8722380"/>
              </a:tblGrid>
              <a:tr h="0">
                <a:tc>
                  <a:txBody>
                    <a:bodyPr/>
                    <a:lstStyle/>
                    <a:p>
                      <a:pPr marL="0" marR="0" algn="ctr">
                        <a:spcBef>
                          <a:spcPts val="0"/>
                        </a:spcBef>
                        <a:spcAft>
                          <a:spcPts val="0"/>
                        </a:spcAft>
                      </a:pPr>
                      <a:r>
                        <a:rPr lang="fr-CA" sz="1600" b="1" dirty="0" smtClean="0">
                          <a:solidFill>
                            <a:srgbClr val="FFFFFF"/>
                          </a:solidFill>
                          <a:effectLst/>
                          <a:latin typeface="Verdana" panose="020B0604030504040204" pitchFamily="34" charset="0"/>
                        </a:rPr>
                        <a:t>Médecine en milieu hospitalier</a:t>
                      </a:r>
                      <a:endParaRPr lang="fr-CA"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14F5C"/>
                    </a:solidFill>
                  </a:tcPr>
                </a:tc>
              </a:tr>
            </a:tbl>
          </a:graphicData>
        </a:graphic>
      </p:graphicFrame>
      <p:sp>
        <p:nvSpPr>
          <p:cNvPr id="9" name="Content Placeholder 2"/>
          <p:cNvSpPr txBox="1">
            <a:spLocks/>
          </p:cNvSpPr>
          <p:nvPr>
            <p:custDataLst>
              <p:tags r:id="rId7"/>
            </p:custDataLst>
          </p:nvPr>
        </p:nvSpPr>
        <p:spPr>
          <a:xfrm>
            <a:off x="257929" y="4562557"/>
            <a:ext cx="8466537" cy="13322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Char char="•"/>
              <a:defRPr/>
            </a:pPr>
            <a:r>
              <a:rPr lang="fr-CA" sz="1700" dirty="0" smtClean="0">
                <a:solidFill>
                  <a:srgbClr val="002060"/>
                </a:solidFill>
                <a:latin typeface="Verdana" panose="020B0604030504040204" pitchFamily="34" charset="0"/>
              </a:rPr>
              <a:t>Il consulte son médecin de famille. Un résident en médecine familiale l’évalue et vérifie le taux d’électrolytes et de créatinine. Il demande également des analyses des selles (culture et sensibilité, et recherche d’œufs, de parasites et de la toxine de </a:t>
            </a:r>
            <a:r>
              <a:rPr lang="fr-CA" sz="1700" i="1" dirty="0" smtClean="0">
                <a:solidFill>
                  <a:srgbClr val="002060"/>
                </a:solidFill>
                <a:latin typeface="Verdana" panose="020B0604030504040204" pitchFamily="34" charset="0"/>
              </a:rPr>
              <a:t>Clostridium difficile</a:t>
            </a:r>
            <a:r>
              <a:rPr lang="fr-CA" sz="1700" dirty="0" smtClean="0">
                <a:solidFill>
                  <a:srgbClr val="002060"/>
                </a:solidFill>
                <a:latin typeface="Verdana" panose="020B0604030504040204" pitchFamily="34" charset="0"/>
              </a:rPr>
              <a:t>).</a:t>
            </a:r>
            <a:endParaRPr lang="fr-CA" sz="17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Content Placeholder 2"/>
          <p:cNvSpPr txBox="1">
            <a:spLocks/>
          </p:cNvSpPr>
          <p:nvPr>
            <p:custDataLst>
              <p:tags r:id="rId8"/>
            </p:custDataLst>
          </p:nvPr>
        </p:nvSpPr>
        <p:spPr>
          <a:xfrm>
            <a:off x="163843" y="3424352"/>
            <a:ext cx="4165753" cy="101873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Char char="•"/>
              <a:defRPr/>
            </a:pPr>
            <a:r>
              <a:rPr lang="fr-CA" sz="1700" dirty="0" smtClean="0">
                <a:solidFill>
                  <a:srgbClr val="002060"/>
                </a:solidFill>
                <a:latin typeface="Verdana" panose="020B0604030504040204" pitchFamily="34" charset="0"/>
              </a:rPr>
              <a:t>Ses selles deviennent molles et il doit se rendre fréquemment à la salle de bain, ce qui finit par l’incommoder.</a:t>
            </a:r>
            <a:endParaRPr lang="fr-CA" sz="17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1155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00842" y="278041"/>
            <a:ext cx="7886700" cy="1019537"/>
          </a:xfrm>
        </p:spPr>
        <p:txBody>
          <a:bodyPr/>
          <a:lstStyle/>
          <a:p>
            <a:r>
              <a:rPr lang="fr-CA" dirty="0" smtClean="0">
                <a:solidFill>
                  <a:srgbClr val="003152"/>
                </a:solidFill>
                <a:latin typeface="Verdana" panose="020B0604030504040204" pitchFamily="34" charset="0"/>
              </a:rPr>
              <a:t>Objectifs</a:t>
            </a:r>
            <a:endParaRPr lang="fr-CA" dirty="0">
              <a:solidFill>
                <a:srgbClr val="003152"/>
              </a:solidFill>
              <a:latin typeface="Verdana" panose="020B0604030504040204" pitchFamily="34" charset="0"/>
            </a:endParaRPr>
          </a:p>
        </p:txBody>
      </p:sp>
      <p:sp>
        <p:nvSpPr>
          <p:cNvPr id="3" name="Content Placeholder 2"/>
          <p:cNvSpPr>
            <a:spLocks noGrp="1"/>
          </p:cNvSpPr>
          <p:nvPr>
            <p:ph idx="1"/>
            <p:custDataLst>
              <p:tags r:id="rId2"/>
            </p:custDataLst>
          </p:nvPr>
        </p:nvSpPr>
        <p:spPr>
          <a:xfrm>
            <a:off x="559637" y="1969616"/>
            <a:ext cx="8257167" cy="5534555"/>
          </a:xfrm>
        </p:spPr>
        <p:txBody>
          <a:bodyPr>
            <a:normAutofit/>
          </a:bodyPr>
          <a:lstStyle/>
          <a:p>
            <a:pPr marL="0" indent="0">
              <a:buNone/>
            </a:pPr>
            <a:r>
              <a:rPr lang="fr-CA" sz="2000" dirty="0" smtClean="0">
                <a:solidFill>
                  <a:srgbClr val="003152"/>
                </a:solidFill>
                <a:latin typeface="Verdana" panose="020B0604030504040204" pitchFamily="34" charset="0"/>
              </a:rPr>
              <a:t>Au terme du présent module, les stagiaires seront </a:t>
            </a:r>
            <a:br>
              <a:rPr lang="fr-CA" sz="2000" dirty="0" smtClean="0">
                <a:solidFill>
                  <a:srgbClr val="003152"/>
                </a:solidFill>
                <a:latin typeface="Verdana" panose="020B0604030504040204" pitchFamily="34" charset="0"/>
              </a:rPr>
            </a:br>
            <a:r>
              <a:rPr lang="fr-CA" sz="2000" dirty="0" smtClean="0">
                <a:solidFill>
                  <a:srgbClr val="003152"/>
                </a:solidFill>
                <a:latin typeface="Verdana" panose="020B0604030504040204" pitchFamily="34" charset="0"/>
              </a:rPr>
              <a:t>en mesure de :</a:t>
            </a:r>
          </a:p>
          <a:p>
            <a:r>
              <a:rPr lang="fr-CA" sz="1800" dirty="0" smtClean="0">
                <a:solidFill>
                  <a:srgbClr val="003152"/>
                </a:solidFill>
                <a:latin typeface="Verdana" panose="020B0604030504040204" pitchFamily="34" charset="0"/>
              </a:rPr>
              <a:t>définir les termes courants associés à la gestion des ressources; </a:t>
            </a:r>
          </a:p>
          <a:p>
            <a:r>
              <a:rPr lang="fr-CA" sz="1800" dirty="0" smtClean="0">
                <a:solidFill>
                  <a:srgbClr val="003152"/>
                </a:solidFill>
                <a:latin typeface="Verdana" panose="020B0604030504040204" pitchFamily="34" charset="0"/>
              </a:rPr>
              <a:t>distinguer le rationnement de la gestion des ressources; </a:t>
            </a:r>
            <a:endParaRPr lang="fr-CA" sz="18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fr-CA" sz="1800" dirty="0" smtClean="0">
                <a:solidFill>
                  <a:srgbClr val="003152"/>
                </a:solidFill>
                <a:latin typeface="Verdana" panose="020B0604030504040204" pitchFamily="34" charset="0"/>
              </a:rPr>
              <a:t>discuter des aspects éthiques de la gestion des ressources;</a:t>
            </a:r>
          </a:p>
          <a:p>
            <a:r>
              <a:rPr lang="fr-CA" sz="1800" dirty="0" smtClean="0">
                <a:solidFill>
                  <a:srgbClr val="003152"/>
                </a:solidFill>
                <a:latin typeface="Verdana" panose="020B0604030504040204" pitchFamily="34" charset="0"/>
              </a:rPr>
              <a:t>reconnaître les préjudices causés par une surutilisation des ressources;</a:t>
            </a:r>
            <a:endParaRPr lang="fr-CA" sz="18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fr-CA" sz="1800" dirty="0" smtClean="0">
                <a:solidFill>
                  <a:srgbClr val="003152"/>
                </a:solidFill>
                <a:latin typeface="Verdana" panose="020B0604030504040204" pitchFamily="34" charset="0"/>
              </a:rPr>
              <a:t>cibler les facteurs favorisant une surutilisation des ressources;</a:t>
            </a:r>
          </a:p>
          <a:p>
            <a:r>
              <a:rPr lang="fr-CA" sz="1800" dirty="0" smtClean="0">
                <a:solidFill>
                  <a:srgbClr val="003152"/>
                </a:solidFill>
                <a:latin typeface="Verdana" panose="020B0604030504040204" pitchFamily="34" charset="0"/>
              </a:rPr>
              <a:t>discuter des stratégies pour améliorer la gestion des ressources;</a:t>
            </a:r>
            <a:endParaRPr lang="fr-CA" sz="18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fr-CA" sz="1800" dirty="0" smtClean="0">
                <a:solidFill>
                  <a:srgbClr val="003152"/>
                </a:solidFill>
                <a:latin typeface="Verdana" panose="020B0604030504040204" pitchFamily="34" charset="0"/>
              </a:rPr>
              <a:t>citer des exemples de surutilisation des ressources dans leur spécialité et de cibler des occasions d’améliorer la gestion des ressources.</a:t>
            </a:r>
            <a:endParaRPr lang="fr-CA" sz="18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custDataLst>
              <p:tags r:id="rId3"/>
            </p:custDataLst>
          </p:nvPr>
        </p:nvPicPr>
        <p:blipFill rotWithShape="1">
          <a:blip r:embed="rId7">
            <a:extLst>
              <a:ext uri="{28A0092B-C50C-407E-A947-70E740481C1C}">
                <a14:useLocalDpi xmlns:a14="http://schemas.microsoft.com/office/drawing/2010/main" val="0"/>
              </a:ext>
            </a:extLst>
          </a:blip>
          <a:srcRect r="27109"/>
          <a:stretch/>
        </p:blipFill>
        <p:spPr>
          <a:xfrm>
            <a:off x="2335287" y="6219644"/>
            <a:ext cx="2460999" cy="612187"/>
          </a:xfrm>
          <a:prstGeom prst="rect">
            <a:avLst/>
          </a:prstGeom>
        </p:spPr>
      </p:pic>
      <p:pic>
        <p:nvPicPr>
          <p:cNvPr id="5" name="Picture 4"/>
          <p:cNvPicPr>
            <a:picLocks noChangeAspect="1"/>
          </p:cNvPicPr>
          <p:nvPr>
            <p:custDataLst>
              <p:tags r:id="rId4"/>
            </p:custDataLst>
          </p:nvPr>
        </p:nvPicPr>
        <p:blipFill>
          <a:blip r:embed="rId8" cstate="print">
            <a:extLst>
              <a:ext uri="{28A0092B-C50C-407E-A947-70E740481C1C}">
                <a14:useLocalDpi xmlns:a14="http://schemas.microsoft.com/office/drawing/2010/main" val="0"/>
              </a:ext>
            </a:extLst>
          </a:blip>
          <a:stretch>
            <a:fillRect/>
          </a:stretch>
        </p:blipFill>
        <p:spPr>
          <a:xfrm>
            <a:off x="4813539" y="6022455"/>
            <a:ext cx="1385596" cy="762078"/>
          </a:xfrm>
          <a:prstGeom prst="rect">
            <a:avLst/>
          </a:prstGeom>
        </p:spPr>
      </p:pic>
      <p:pic>
        <p:nvPicPr>
          <p:cNvPr id="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6286" y="6022455"/>
            <a:ext cx="1599961" cy="77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93976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dirty="0" smtClean="0"/>
              <a:t> </a:t>
            </a:r>
          </a:p>
        </p:txBody>
      </p:sp>
      <p:pic>
        <p:nvPicPr>
          <p:cNvPr id="4" name="Picture 3"/>
          <p:cNvPicPr>
            <a:picLocks noChangeAspect="1"/>
          </p:cNvPicPr>
          <p:nvPr>
            <p:custDataLst>
              <p:tags r:id="rId2"/>
            </p:custDataLst>
          </p:nvPr>
        </p:nvPicPr>
        <p:blipFill rotWithShape="1">
          <a:blip r:embed="rId10" cstate="print">
            <a:extLst>
              <a:ext uri="{28A0092B-C50C-407E-A947-70E740481C1C}">
                <a14:useLocalDpi xmlns:a14="http://schemas.microsoft.com/office/drawing/2010/main" val="0"/>
              </a:ext>
            </a:extLst>
          </a:blip>
          <a:srcRect l="11029" t="8235" r="54561" b="41986"/>
          <a:stretch/>
        </p:blipFill>
        <p:spPr>
          <a:xfrm>
            <a:off x="904503" y="2841146"/>
            <a:ext cx="3805520" cy="3200400"/>
          </a:xfrm>
          <a:prstGeom prst="ellipse">
            <a:avLst/>
          </a:prstGeom>
          <a:ln>
            <a:noFill/>
          </a:ln>
          <a:effectLst>
            <a:softEdge rad="112500"/>
          </a:effectLst>
        </p:spPr>
      </p:pic>
      <p:graphicFrame>
        <p:nvGraphicFramePr>
          <p:cNvPr id="11" name="Table 10"/>
          <p:cNvGraphicFramePr>
            <a:graphicFrameLocks noGrp="1"/>
          </p:cNvGraphicFramePr>
          <p:nvPr>
            <p:custDataLst>
              <p:tags r:id="rId3"/>
            </p:custDataLst>
            <p:extLst>
              <p:ext uri="{D42A27DB-BD31-4B8C-83A1-F6EECF244321}">
                <p14:modId xmlns:p14="http://schemas.microsoft.com/office/powerpoint/2010/main" val="657182779"/>
              </p:ext>
            </p:extLst>
          </p:nvPr>
        </p:nvGraphicFramePr>
        <p:xfrm>
          <a:off x="166119" y="84058"/>
          <a:ext cx="8722380" cy="243840"/>
        </p:xfrm>
        <a:graphic>
          <a:graphicData uri="http://schemas.openxmlformats.org/drawingml/2006/table">
            <a:tbl>
              <a:tblPr firstRow="1" firstCol="1" bandRow="1"/>
              <a:tblGrid>
                <a:gridCol w="8722380"/>
              </a:tblGrid>
              <a:tr h="0">
                <a:tc>
                  <a:txBody>
                    <a:bodyPr/>
                    <a:lstStyle/>
                    <a:p>
                      <a:pPr marL="0" marR="0" algn="ctr">
                        <a:spcBef>
                          <a:spcPts val="0"/>
                        </a:spcBef>
                        <a:spcAft>
                          <a:spcPts val="0"/>
                        </a:spcAft>
                      </a:pPr>
                      <a:r>
                        <a:rPr lang="fr-CA" sz="1600" b="1" dirty="0" smtClean="0">
                          <a:solidFill>
                            <a:srgbClr val="FFFFFF"/>
                          </a:solidFill>
                          <a:effectLst/>
                          <a:latin typeface="Verdana" panose="020B0604030504040204" pitchFamily="34" charset="0"/>
                        </a:rPr>
                        <a:t>Médecine en milieu hospitalier</a:t>
                      </a:r>
                      <a:endParaRPr lang="fr-CA"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14F5C"/>
                    </a:solidFill>
                  </a:tcPr>
                </a:tc>
              </a:tr>
            </a:tbl>
          </a:graphicData>
        </a:graphic>
      </p:graphicFrame>
      <p:sp>
        <p:nvSpPr>
          <p:cNvPr id="12" name="Title 1"/>
          <p:cNvSpPr txBox="1">
            <a:spLocks/>
          </p:cNvSpPr>
          <p:nvPr>
            <p:custDataLst>
              <p:tags r:id="rId4"/>
            </p:custDataLst>
          </p:nvPr>
        </p:nvSpPr>
        <p:spPr>
          <a:xfrm>
            <a:off x="50679" y="310554"/>
            <a:ext cx="89725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93152"/>
                </a:solidFill>
                <a:latin typeface="Verdana" charset="0"/>
                <a:ea typeface="Verdana" charset="0"/>
                <a:cs typeface="Verdana" charset="0"/>
              </a:defRPr>
            </a:lvl1pPr>
          </a:lstStyle>
          <a:p>
            <a:r>
              <a:rPr lang="fr-CA" sz="3600" dirty="0" smtClean="0">
                <a:solidFill>
                  <a:srgbClr val="002060"/>
                </a:solidFill>
                <a:latin typeface="Verdana" panose="020B0604030504040204" pitchFamily="34" charset="0"/>
              </a:rPr>
              <a:t>Cas – M. </a:t>
            </a:r>
            <a:r>
              <a:rPr lang="fr-CA" sz="3600" dirty="0" err="1" smtClean="0">
                <a:solidFill>
                  <a:srgbClr val="002060"/>
                </a:solidFill>
                <a:latin typeface="Verdana" panose="020B0604030504040204" pitchFamily="34" charset="0"/>
              </a:rPr>
              <a:t>Akay</a:t>
            </a:r>
            <a:r>
              <a:rPr lang="fr-CA" sz="3600" dirty="0" smtClean="0">
                <a:solidFill>
                  <a:srgbClr val="002060"/>
                </a:solidFill>
                <a:latin typeface="Verdana" panose="020B0604030504040204" pitchFamily="34" charset="0"/>
              </a:rPr>
              <a:t> Aye : préjudice attribuable aux soins </a:t>
            </a:r>
            <a:endParaRPr lang="fr-CA" sz="3600"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8" name="Group 17"/>
          <p:cNvGrpSpPr/>
          <p:nvPr>
            <p:custDataLst>
              <p:tags r:id="rId5"/>
            </p:custDataLst>
          </p:nvPr>
        </p:nvGrpSpPr>
        <p:grpSpPr>
          <a:xfrm>
            <a:off x="4779036" y="1462922"/>
            <a:ext cx="3657601" cy="2741975"/>
            <a:chOff x="251520" y="2132856"/>
            <a:chExt cx="2223955" cy="1524796"/>
          </a:xfrm>
        </p:grpSpPr>
        <p:pic>
          <p:nvPicPr>
            <p:cNvPr id="19" name="Picture 18"/>
            <p:cNvPicPr>
              <a:picLocks noChangeAspect="1"/>
            </p:cNvPicPr>
            <p:nvPr/>
          </p:nvPicPr>
          <p:blipFill rotWithShape="1">
            <a:blip r:embed="rId11">
              <a:alphaModFix amt="50000"/>
            </a:blip>
            <a:srcRect l="11239" t="9383" r="13773" b="25682"/>
            <a:stretch/>
          </p:blipFill>
          <p:spPr>
            <a:xfrm>
              <a:off x="251520" y="2132856"/>
              <a:ext cx="2223955" cy="1492037"/>
            </a:xfrm>
            <a:prstGeom prst="rect">
              <a:avLst/>
            </a:prstGeom>
            <a:ln>
              <a:noFill/>
            </a:ln>
          </p:spPr>
        </p:pic>
        <p:sp>
          <p:nvSpPr>
            <p:cNvPr id="20" name="Oval 19"/>
            <p:cNvSpPr/>
            <p:nvPr/>
          </p:nvSpPr>
          <p:spPr>
            <a:xfrm>
              <a:off x="355445" y="3441628"/>
              <a:ext cx="279648" cy="216024"/>
            </a:xfrm>
            <a:prstGeom prst="ellipse">
              <a:avLst/>
            </a:prstGeom>
            <a:solidFill>
              <a:schemeClr val="lt1">
                <a:alpha val="51000"/>
              </a:schemeClr>
            </a:solidFill>
            <a:ln w="76200" cmpd="sng">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21" name="TextBox 30"/>
          <p:cNvSpPr txBox="1"/>
          <p:nvPr>
            <p:custDataLst>
              <p:tags r:id="rId6"/>
            </p:custDataLst>
          </p:nvPr>
        </p:nvSpPr>
        <p:spPr>
          <a:xfrm>
            <a:off x="5576217" y="2036192"/>
            <a:ext cx="2369251" cy="156966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fr-CA" sz="2000" dirty="0" smtClean="0">
                <a:solidFill>
                  <a:srgbClr val="414F5C"/>
                </a:solidFill>
                <a:latin typeface="Verdana" panose="020B0604030504040204" pitchFamily="34" charset="0"/>
              </a:rPr>
              <a:t>L’approche adoptée dans ce cas est-elle attribuable à des lacunes dans les connaissances?</a:t>
            </a:r>
            <a:endParaRPr lang="fr-CA" sz="2000" dirty="0">
              <a:solidFill>
                <a:srgbClr val="414F5C"/>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Oval 21"/>
          <p:cNvSpPr/>
          <p:nvPr>
            <p:custDataLst>
              <p:tags r:id="rId7"/>
            </p:custDataLst>
          </p:nvPr>
        </p:nvSpPr>
        <p:spPr>
          <a:xfrm>
            <a:off x="4675518" y="3386359"/>
            <a:ext cx="504397" cy="245084"/>
          </a:xfrm>
          <a:prstGeom prst="ellipse">
            <a:avLst/>
          </a:prstGeom>
          <a:noFill/>
          <a:ln w="57150">
            <a:solidFill>
              <a:srgbClr val="414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24223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1"/>
            </p:custDataLst>
          </p:nvPr>
        </p:nvSpPr>
        <p:spPr>
          <a:xfrm>
            <a:off x="69012" y="500334"/>
            <a:ext cx="8660920" cy="1325563"/>
          </a:xfrm>
        </p:spPr>
        <p:txBody>
          <a:bodyPr>
            <a:normAutofit fontScale="90000"/>
          </a:bodyPr>
          <a:lstStyle/>
          <a:p>
            <a:r>
              <a:rPr lang="fr-CA" sz="4200" dirty="0" smtClean="0">
                <a:latin typeface="Verdana" panose="020B0604030504040204" pitchFamily="34" charset="0"/>
              </a:rPr>
              <a:t>Cas – bébé </a:t>
            </a:r>
            <a:r>
              <a:rPr lang="fr-CA" sz="4200" dirty="0" err="1" smtClean="0">
                <a:latin typeface="Verdana" panose="020B0604030504040204" pitchFamily="34" charset="0"/>
              </a:rPr>
              <a:t>Reeve</a:t>
            </a:r>
            <a:r>
              <a:rPr lang="fr-CA" sz="4200" dirty="0" smtClean="0">
                <a:latin typeface="Verdana" panose="020B0604030504040204" pitchFamily="34" charset="0"/>
              </a:rPr>
              <a:t> Flux : préjudice attribuable aux soins</a:t>
            </a:r>
            <a:endParaRPr lang="fr-CA" sz="42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4294967295"/>
            <p:custDataLst>
              <p:tags r:id="rId2"/>
            </p:custDataLst>
          </p:nvPr>
        </p:nvSpPr>
        <p:spPr>
          <a:xfrm>
            <a:off x="167991" y="1923962"/>
            <a:ext cx="7886700" cy="1026273"/>
          </a:xfrm>
        </p:spPr>
        <p:txBody>
          <a:bodyPr vert="horz" lIns="91440" tIns="45720" rIns="91440" bIns="45720" rtlCol="0" anchor="t">
            <a:normAutofit/>
          </a:bodyPr>
          <a:lstStyle/>
          <a:p>
            <a:r>
              <a:rPr lang="fr-CA" sz="1700" dirty="0" smtClean="0">
                <a:solidFill>
                  <a:srgbClr val="003152"/>
                </a:solidFill>
                <a:latin typeface="Verdana" panose="020B0604030504040204" pitchFamily="34" charset="0"/>
              </a:rPr>
              <a:t>Puisque </a:t>
            </a:r>
            <a:r>
              <a:rPr lang="fr-CA" sz="1700" dirty="0" err="1" smtClean="0">
                <a:solidFill>
                  <a:srgbClr val="003152"/>
                </a:solidFill>
                <a:latin typeface="Verdana" panose="020B0604030504040204" pitchFamily="34" charset="0"/>
              </a:rPr>
              <a:t>Reeve</a:t>
            </a:r>
            <a:r>
              <a:rPr lang="fr-CA" sz="1700" dirty="0" smtClean="0">
                <a:solidFill>
                  <a:srgbClr val="003152"/>
                </a:solidFill>
                <a:latin typeface="Verdana" panose="020B0604030504040204" pitchFamily="34" charset="0"/>
              </a:rPr>
              <a:t> a continué de prendre du poids malgré les régurgitations, le traitement avec la </a:t>
            </a:r>
            <a:r>
              <a:rPr lang="fr-CA" sz="1700" dirty="0" err="1" smtClean="0">
                <a:solidFill>
                  <a:srgbClr val="003152"/>
                </a:solidFill>
                <a:latin typeface="Verdana" panose="020B0604030504040204" pitchFamily="34" charset="0"/>
              </a:rPr>
              <a:t>ranitidine</a:t>
            </a:r>
            <a:r>
              <a:rPr lang="fr-CA" sz="1700" dirty="0" smtClean="0">
                <a:solidFill>
                  <a:srgbClr val="003152"/>
                </a:solidFill>
                <a:latin typeface="Verdana" panose="020B0604030504040204" pitchFamily="34" charset="0"/>
              </a:rPr>
              <a:t> a été interrompu avec la conviction que les régurgitations ne sont pas de véritables reflux.</a:t>
            </a:r>
            <a:endParaRPr lang="fr-CA" sz="17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custDataLst>
              <p:tags r:id="rId3"/>
            </p:custDataLst>
          </p:nvPr>
        </p:nvPicPr>
        <p:blipFill rotWithShape="1">
          <a:blip r:embed="rId8" cstate="print">
            <a:extLst>
              <a:ext uri="{28A0092B-C50C-407E-A947-70E740481C1C}">
                <a14:useLocalDpi xmlns:a14="http://schemas.microsoft.com/office/drawing/2010/main" val="0"/>
              </a:ext>
            </a:extLst>
          </a:blip>
          <a:srcRect l="35106" t="63527" r="18202"/>
          <a:stretch/>
        </p:blipFill>
        <p:spPr>
          <a:xfrm>
            <a:off x="2551759" y="4251960"/>
            <a:ext cx="4078654" cy="2124009"/>
          </a:xfrm>
          <a:prstGeom prst="rect">
            <a:avLst/>
          </a:prstGeom>
        </p:spPr>
      </p:pic>
      <p:graphicFrame>
        <p:nvGraphicFramePr>
          <p:cNvPr id="5" name="Table 4"/>
          <p:cNvGraphicFramePr>
            <a:graphicFrameLocks noGrp="1"/>
          </p:cNvGraphicFramePr>
          <p:nvPr>
            <p:custDataLst>
              <p:tags r:id="rId4"/>
            </p:custDataLst>
            <p:extLst>
              <p:ext uri="{D42A27DB-BD31-4B8C-83A1-F6EECF244321}">
                <p14:modId xmlns:p14="http://schemas.microsoft.com/office/powerpoint/2010/main" val="345145812"/>
              </p:ext>
            </p:extLst>
          </p:nvPr>
        </p:nvGraphicFramePr>
        <p:xfrm>
          <a:off x="256685" y="167004"/>
          <a:ext cx="8564688" cy="243840"/>
        </p:xfrm>
        <a:graphic>
          <a:graphicData uri="http://schemas.openxmlformats.org/drawingml/2006/table">
            <a:tbl>
              <a:tblPr firstRow="1" firstCol="1" bandRow="1"/>
              <a:tblGrid>
                <a:gridCol w="8564688"/>
              </a:tblGrid>
              <a:tr h="0">
                <a:tc>
                  <a:txBody>
                    <a:bodyPr/>
                    <a:lstStyle/>
                    <a:p>
                      <a:pPr marL="0" marR="0" algn="ctr">
                        <a:spcBef>
                          <a:spcPts val="0"/>
                        </a:spcBef>
                        <a:spcAft>
                          <a:spcPts val="0"/>
                        </a:spcAft>
                      </a:pPr>
                      <a:r>
                        <a:rPr lang="fr-CA" sz="1600" b="1" dirty="0" smtClean="0">
                          <a:solidFill>
                            <a:srgbClr val="FFFFFF"/>
                          </a:solidFill>
                          <a:effectLst/>
                          <a:latin typeface="Verdana" panose="020B0604030504040204" pitchFamily="34" charset="0"/>
                        </a:rPr>
                        <a:t>Pédiatrie/soins primaires</a:t>
                      </a:r>
                      <a:endParaRPr lang="fr-CA"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1DE"/>
                    </a:solidFill>
                  </a:tcPr>
                </a:tc>
              </a:tr>
            </a:tbl>
          </a:graphicData>
        </a:graphic>
      </p:graphicFrame>
      <p:sp>
        <p:nvSpPr>
          <p:cNvPr id="6" name="Content Placeholder 2"/>
          <p:cNvSpPr txBox="1">
            <a:spLocks/>
          </p:cNvSpPr>
          <p:nvPr>
            <p:custDataLst>
              <p:tags r:id="rId5"/>
            </p:custDataLst>
          </p:nvPr>
        </p:nvSpPr>
        <p:spPr>
          <a:xfrm>
            <a:off x="100640" y="3119234"/>
            <a:ext cx="7886700" cy="8834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CA" sz="1700" dirty="0" smtClean="0">
                <a:solidFill>
                  <a:srgbClr val="003152"/>
                </a:solidFill>
                <a:latin typeface="Verdana" panose="020B0604030504040204" pitchFamily="34" charset="0"/>
              </a:rPr>
              <a:t>À la visite de suivi en gastroentérologie, trois semaines plus tard, l’enfant ne souffre plus de diarrhée.</a:t>
            </a:r>
          </a:p>
          <a:p>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110760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rotWithShape="1">
          <a:blip r:embed="rId9" cstate="print">
            <a:extLst>
              <a:ext uri="{28A0092B-C50C-407E-A947-70E740481C1C}">
                <a14:useLocalDpi xmlns:a14="http://schemas.microsoft.com/office/drawing/2010/main" val="0"/>
              </a:ext>
            </a:extLst>
          </a:blip>
          <a:srcRect l="13743" t="6442" r="13059" b="54007"/>
          <a:stretch/>
        </p:blipFill>
        <p:spPr>
          <a:xfrm>
            <a:off x="849754" y="2787542"/>
            <a:ext cx="4031187" cy="3267184"/>
          </a:xfrm>
          <a:prstGeom prst="ellipse">
            <a:avLst/>
          </a:prstGeom>
          <a:ln>
            <a:noFill/>
          </a:ln>
          <a:effectLst>
            <a:softEdge rad="112500"/>
          </a:effectLst>
        </p:spPr>
      </p:pic>
      <p:graphicFrame>
        <p:nvGraphicFramePr>
          <p:cNvPr id="9" name="Table 8"/>
          <p:cNvGraphicFramePr>
            <a:graphicFrameLocks noGrp="1"/>
          </p:cNvGraphicFramePr>
          <p:nvPr>
            <p:custDataLst>
              <p:tags r:id="rId2"/>
            </p:custDataLst>
            <p:extLst>
              <p:ext uri="{D42A27DB-BD31-4B8C-83A1-F6EECF244321}">
                <p14:modId xmlns:p14="http://schemas.microsoft.com/office/powerpoint/2010/main" val="345145812"/>
              </p:ext>
            </p:extLst>
          </p:nvPr>
        </p:nvGraphicFramePr>
        <p:xfrm>
          <a:off x="256685" y="167004"/>
          <a:ext cx="8564688" cy="243840"/>
        </p:xfrm>
        <a:graphic>
          <a:graphicData uri="http://schemas.openxmlformats.org/drawingml/2006/table">
            <a:tbl>
              <a:tblPr firstRow="1" firstCol="1" bandRow="1"/>
              <a:tblGrid>
                <a:gridCol w="8564688"/>
              </a:tblGrid>
              <a:tr h="0">
                <a:tc>
                  <a:txBody>
                    <a:bodyPr/>
                    <a:lstStyle/>
                    <a:p>
                      <a:pPr marL="0" marR="0" algn="ctr">
                        <a:spcBef>
                          <a:spcPts val="0"/>
                        </a:spcBef>
                        <a:spcAft>
                          <a:spcPts val="0"/>
                        </a:spcAft>
                      </a:pPr>
                      <a:r>
                        <a:rPr lang="fr-CA" sz="1600" b="1" dirty="0" smtClean="0">
                          <a:solidFill>
                            <a:srgbClr val="FFFFFF"/>
                          </a:solidFill>
                          <a:effectLst/>
                          <a:latin typeface="Verdana" panose="020B0604030504040204" pitchFamily="34" charset="0"/>
                        </a:rPr>
                        <a:t>Pédiatrie/soins primaires</a:t>
                      </a:r>
                      <a:endParaRPr lang="fr-CA"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1DE"/>
                    </a:solidFill>
                  </a:tcPr>
                </a:tc>
              </a:tr>
            </a:tbl>
          </a:graphicData>
        </a:graphic>
      </p:graphicFrame>
      <p:grpSp>
        <p:nvGrpSpPr>
          <p:cNvPr id="16" name="Group 15"/>
          <p:cNvGrpSpPr/>
          <p:nvPr>
            <p:custDataLst>
              <p:tags r:id="rId3"/>
            </p:custDataLst>
          </p:nvPr>
        </p:nvGrpSpPr>
        <p:grpSpPr>
          <a:xfrm>
            <a:off x="4779036" y="1462922"/>
            <a:ext cx="3657601" cy="2741975"/>
            <a:chOff x="251520" y="2132856"/>
            <a:chExt cx="2223955" cy="1524796"/>
          </a:xfrm>
        </p:grpSpPr>
        <p:pic>
          <p:nvPicPr>
            <p:cNvPr id="17" name="Picture 16"/>
            <p:cNvPicPr>
              <a:picLocks noChangeAspect="1"/>
            </p:cNvPicPr>
            <p:nvPr/>
          </p:nvPicPr>
          <p:blipFill rotWithShape="1">
            <a:blip r:embed="rId10">
              <a:alphaModFix amt="50000"/>
            </a:blip>
            <a:srcRect l="11239" t="9383" r="13773" b="25682"/>
            <a:stretch/>
          </p:blipFill>
          <p:spPr>
            <a:xfrm>
              <a:off x="251520" y="2132856"/>
              <a:ext cx="2223955" cy="1492037"/>
            </a:xfrm>
            <a:prstGeom prst="rect">
              <a:avLst/>
            </a:prstGeom>
            <a:ln>
              <a:noFill/>
            </a:ln>
          </p:spPr>
        </p:pic>
        <p:sp>
          <p:nvSpPr>
            <p:cNvPr id="18" name="Oval 17"/>
            <p:cNvSpPr/>
            <p:nvPr/>
          </p:nvSpPr>
          <p:spPr>
            <a:xfrm>
              <a:off x="355445" y="3441628"/>
              <a:ext cx="279648" cy="216024"/>
            </a:xfrm>
            <a:prstGeom prst="ellipse">
              <a:avLst/>
            </a:prstGeom>
            <a:solidFill>
              <a:schemeClr val="lt1">
                <a:alpha val="51000"/>
              </a:schemeClr>
            </a:solidFill>
            <a:ln w="76200" cmpd="sng">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9" name="TextBox 30"/>
          <p:cNvSpPr txBox="1"/>
          <p:nvPr>
            <p:custDataLst>
              <p:tags r:id="rId4"/>
            </p:custDataLst>
          </p:nvPr>
        </p:nvSpPr>
        <p:spPr>
          <a:xfrm>
            <a:off x="5576217" y="1984433"/>
            <a:ext cx="2369251" cy="156966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fr-CA" sz="2000" dirty="0" smtClean="0">
                <a:solidFill>
                  <a:srgbClr val="414F5C"/>
                </a:solidFill>
                <a:latin typeface="Verdana" panose="020B0604030504040204" pitchFamily="34" charset="0"/>
              </a:rPr>
              <a:t>L’approche adoptée dans ce cas est-elle attribuable à des lacunes dans les connaissances?</a:t>
            </a:r>
            <a:endParaRPr lang="fr-CA" sz="2000" dirty="0">
              <a:solidFill>
                <a:srgbClr val="414F5C"/>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Title 1"/>
          <p:cNvSpPr>
            <a:spLocks noGrp="1"/>
          </p:cNvSpPr>
          <p:nvPr>
            <p:ph type="title" idx="4294967295"/>
            <p:custDataLst>
              <p:tags r:id="rId5"/>
            </p:custDataLst>
          </p:nvPr>
        </p:nvSpPr>
        <p:spPr>
          <a:xfrm>
            <a:off x="51759" y="414069"/>
            <a:ext cx="8540150" cy="1325563"/>
          </a:xfrm>
        </p:spPr>
        <p:txBody>
          <a:bodyPr>
            <a:normAutofit/>
          </a:bodyPr>
          <a:lstStyle/>
          <a:p>
            <a:r>
              <a:rPr lang="fr-CA" sz="3600" dirty="0" smtClean="0">
                <a:latin typeface="Verdana" panose="020B0604030504040204" pitchFamily="34" charset="0"/>
              </a:rPr>
              <a:t>Cas – bébé </a:t>
            </a:r>
            <a:r>
              <a:rPr lang="fr-CA" sz="3600" dirty="0" err="1" smtClean="0">
                <a:latin typeface="Verdana" panose="020B0604030504040204" pitchFamily="34" charset="0"/>
              </a:rPr>
              <a:t>Reeve</a:t>
            </a:r>
            <a:r>
              <a:rPr lang="fr-CA" sz="3600" dirty="0" smtClean="0">
                <a:latin typeface="Verdana" panose="020B0604030504040204" pitchFamily="34" charset="0"/>
              </a:rPr>
              <a:t> Flux : préjudice attribuable aux soins</a:t>
            </a:r>
            <a:endParaRPr lang="fr-CA" sz="3600" dirty="0">
              <a:latin typeface="Verdana" panose="020B0604030504040204" pitchFamily="34" charset="0"/>
              <a:ea typeface="Verdana" panose="020B0604030504040204" pitchFamily="34" charset="0"/>
              <a:cs typeface="Verdana" panose="020B0604030504040204" pitchFamily="34" charset="0"/>
            </a:endParaRPr>
          </a:p>
        </p:txBody>
      </p:sp>
      <p:sp>
        <p:nvSpPr>
          <p:cNvPr id="21" name="Oval 20"/>
          <p:cNvSpPr/>
          <p:nvPr>
            <p:custDataLst>
              <p:tags r:id="rId6"/>
            </p:custDataLst>
          </p:nvPr>
        </p:nvSpPr>
        <p:spPr>
          <a:xfrm>
            <a:off x="4675518" y="3678459"/>
            <a:ext cx="504397" cy="245084"/>
          </a:xfrm>
          <a:prstGeom prst="ellipse">
            <a:avLst/>
          </a:prstGeom>
          <a:noFill/>
          <a:ln w="57150">
            <a:solidFill>
              <a:srgbClr val="414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86595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1"/>
            </p:custDataLst>
          </p:nvPr>
        </p:nvSpPr>
        <p:spPr>
          <a:xfrm>
            <a:off x="54604" y="362313"/>
            <a:ext cx="9037637" cy="1325563"/>
          </a:xfrm>
        </p:spPr>
        <p:txBody>
          <a:bodyPr>
            <a:normAutofit fontScale="90000"/>
          </a:bodyPr>
          <a:lstStyle/>
          <a:p>
            <a:r>
              <a:rPr lang="fr-CA" dirty="0" smtClean="0">
                <a:latin typeface="Verdana" panose="020B0604030504040204" pitchFamily="34" charset="0"/>
              </a:rPr>
              <a:t>Cas – Mme Hanna </a:t>
            </a:r>
            <a:r>
              <a:rPr lang="fr-CA" dirty="0" err="1" smtClean="0">
                <a:latin typeface="Verdana" panose="020B0604030504040204" pitchFamily="34" charset="0"/>
              </a:rPr>
              <a:t>Fall</a:t>
            </a:r>
            <a:r>
              <a:rPr lang="fr-CA" dirty="0" smtClean="0">
                <a:latin typeface="Verdana" panose="020B0604030504040204" pitchFamily="34" charset="0"/>
              </a:rPr>
              <a:t> : préjudice attribuable aux soins</a:t>
            </a:r>
            <a:endParaRPr lang="fr-CA" dirty="0">
              <a:latin typeface="Verdana" panose="020B0604030504040204" pitchFamily="34" charset="0"/>
            </a:endParaRPr>
          </a:p>
        </p:txBody>
      </p:sp>
      <p:sp>
        <p:nvSpPr>
          <p:cNvPr id="3" name="Content Placeholder 2"/>
          <p:cNvSpPr>
            <a:spLocks noGrp="1"/>
          </p:cNvSpPr>
          <p:nvPr>
            <p:ph idx="4294967295"/>
            <p:custDataLst>
              <p:tags r:id="rId2"/>
            </p:custDataLst>
          </p:nvPr>
        </p:nvSpPr>
        <p:spPr>
          <a:xfrm>
            <a:off x="97590" y="3534713"/>
            <a:ext cx="4324796" cy="577139"/>
          </a:xfrm>
        </p:spPr>
        <p:txBody>
          <a:bodyPr vert="horz" lIns="91440" tIns="45720" rIns="91440" bIns="45720" rtlCol="0" anchor="t">
            <a:noAutofit/>
          </a:bodyPr>
          <a:lstStyle/>
          <a:p>
            <a:r>
              <a:rPr lang="fr-CA" sz="1700" dirty="0" smtClean="0">
                <a:solidFill>
                  <a:srgbClr val="003152"/>
                </a:solidFill>
                <a:latin typeface="Verdana" panose="020B0604030504040204" pitchFamily="34" charset="0"/>
              </a:rPr>
              <a:t>Son hospitalisation est prolongée en raison d’un retard dans l’atteinte des objectifs de réadaptation.</a:t>
            </a:r>
            <a:endParaRPr lang="fr-CA" sz="17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custDataLst>
              <p:tags r:id="rId3"/>
            </p:custDataLst>
          </p:nvPr>
        </p:nvPicPr>
        <p:blipFill rotWithShape="1">
          <a:blip r:embed="rId11" cstate="print">
            <a:extLst>
              <a:ext uri="{28A0092B-C50C-407E-A947-70E740481C1C}">
                <a14:useLocalDpi xmlns:a14="http://schemas.microsoft.com/office/drawing/2010/main" val="0"/>
              </a:ext>
            </a:extLst>
          </a:blip>
          <a:srcRect l="46473" t="55221" r="15144" b="4958"/>
          <a:stretch/>
        </p:blipFill>
        <p:spPr>
          <a:xfrm>
            <a:off x="4628123" y="1688188"/>
            <a:ext cx="4360602" cy="3004582"/>
          </a:xfrm>
          <a:prstGeom prst="rect">
            <a:avLst/>
          </a:prstGeom>
        </p:spPr>
      </p:pic>
      <p:sp>
        <p:nvSpPr>
          <p:cNvPr id="6" name="Content Placeholder 2"/>
          <p:cNvSpPr txBox="1">
            <a:spLocks/>
          </p:cNvSpPr>
          <p:nvPr>
            <p:custDataLst>
              <p:tags r:id="rId4"/>
            </p:custDataLst>
          </p:nvPr>
        </p:nvSpPr>
        <p:spPr>
          <a:xfrm>
            <a:off x="97590" y="4500927"/>
            <a:ext cx="8649592" cy="77868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1700" dirty="0" smtClean="0">
                <a:solidFill>
                  <a:srgbClr val="003152"/>
                </a:solidFill>
                <a:latin typeface="Verdana" panose="020B0604030504040204" pitchFamily="34" charset="0"/>
              </a:rPr>
              <a:t>Elle est finalement transférée vers </a:t>
            </a:r>
            <a:br>
              <a:rPr lang="fr-CA" sz="1700" dirty="0" smtClean="0">
                <a:solidFill>
                  <a:srgbClr val="003152"/>
                </a:solidFill>
                <a:latin typeface="Verdana" panose="020B0604030504040204" pitchFamily="34" charset="0"/>
              </a:rPr>
            </a:br>
            <a:r>
              <a:rPr lang="fr-CA" sz="1700" dirty="0" smtClean="0">
                <a:solidFill>
                  <a:srgbClr val="003152"/>
                </a:solidFill>
                <a:latin typeface="Verdana" panose="020B0604030504040204" pitchFamily="34" charset="0"/>
              </a:rPr>
              <a:t>un centre de réadaptation, où elle </a:t>
            </a:r>
            <a:br>
              <a:rPr lang="fr-CA" sz="1700" dirty="0" smtClean="0">
                <a:solidFill>
                  <a:srgbClr val="003152"/>
                </a:solidFill>
                <a:latin typeface="Verdana" panose="020B0604030504040204" pitchFamily="34" charset="0"/>
              </a:rPr>
            </a:br>
            <a:r>
              <a:rPr lang="fr-CA" sz="1700" dirty="0" smtClean="0">
                <a:solidFill>
                  <a:srgbClr val="003152"/>
                </a:solidFill>
                <a:latin typeface="Verdana" panose="020B0604030504040204" pitchFamily="34" charset="0"/>
              </a:rPr>
              <a:t>demeure pendant trois mois.</a:t>
            </a:r>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able 7"/>
          <p:cNvGraphicFramePr>
            <a:graphicFrameLocks noGrp="1"/>
          </p:cNvGraphicFramePr>
          <p:nvPr>
            <p:custDataLst>
              <p:tags r:id="rId5"/>
            </p:custDataLst>
            <p:extLst>
              <p:ext uri="{D42A27DB-BD31-4B8C-83A1-F6EECF244321}">
                <p14:modId xmlns:p14="http://schemas.microsoft.com/office/powerpoint/2010/main" val="897166691"/>
              </p:ext>
            </p:extLst>
          </p:nvPr>
        </p:nvGraphicFramePr>
        <p:xfrm>
          <a:off x="345056" y="184258"/>
          <a:ext cx="8589778" cy="243840"/>
        </p:xfrm>
        <a:graphic>
          <a:graphicData uri="http://schemas.openxmlformats.org/drawingml/2006/table">
            <a:tbl>
              <a:tblPr firstRow="1" firstCol="1" bandRow="1"/>
              <a:tblGrid>
                <a:gridCol w="8589778"/>
              </a:tblGrid>
              <a:tr h="0">
                <a:tc>
                  <a:txBody>
                    <a:bodyPr/>
                    <a:lstStyle/>
                    <a:p>
                      <a:pPr marL="0" marR="0" algn="ctr">
                        <a:spcBef>
                          <a:spcPts val="0"/>
                        </a:spcBef>
                        <a:spcAft>
                          <a:spcPts val="0"/>
                        </a:spcAft>
                      </a:pPr>
                      <a:r>
                        <a:rPr lang="fr-CA" sz="1600" b="1" dirty="0" smtClean="0">
                          <a:solidFill>
                            <a:srgbClr val="FFFFFF"/>
                          </a:solidFill>
                          <a:effectLst/>
                          <a:latin typeface="Verdana" panose="020B0604030504040204" pitchFamily="34" charset="0"/>
                        </a:rPr>
                        <a:t>Psychiatrie/soins primaires</a:t>
                      </a:r>
                      <a:endParaRPr lang="fr-CA"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8D5F"/>
                    </a:solidFill>
                  </a:tcPr>
                </a:tc>
              </a:tr>
            </a:tbl>
          </a:graphicData>
        </a:graphic>
      </p:graphicFrame>
      <p:sp>
        <p:nvSpPr>
          <p:cNvPr id="7" name="Content Placeholder 2"/>
          <p:cNvSpPr txBox="1">
            <a:spLocks/>
          </p:cNvSpPr>
          <p:nvPr>
            <p:custDataLst>
              <p:tags r:id="rId6"/>
            </p:custDataLst>
          </p:nvPr>
        </p:nvSpPr>
        <p:spPr>
          <a:xfrm>
            <a:off x="135144" y="1653682"/>
            <a:ext cx="4492979" cy="27133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CA" sz="1700" dirty="0" smtClean="0">
                <a:solidFill>
                  <a:srgbClr val="003152"/>
                </a:solidFill>
                <a:latin typeface="Verdana" panose="020B0604030504040204" pitchFamily="34" charset="0"/>
              </a:rPr>
              <a:t>Après l’</a:t>
            </a:r>
            <a:r>
              <a:rPr lang="fr-CA" sz="1700" dirty="0" err="1" smtClean="0">
                <a:solidFill>
                  <a:srgbClr val="003152"/>
                </a:solidFill>
                <a:latin typeface="Verdana" panose="020B0604030504040204" pitchFamily="34" charset="0"/>
              </a:rPr>
              <a:t>hémiarthroplastie</a:t>
            </a:r>
            <a:r>
              <a:rPr lang="fr-CA" sz="1700" dirty="0" smtClean="0">
                <a:solidFill>
                  <a:srgbClr val="003152"/>
                </a:solidFill>
                <a:latin typeface="Verdana" panose="020B0604030504040204" pitchFamily="34" charset="0"/>
              </a:rPr>
              <a:t> de la hanche gauche, Mme </a:t>
            </a:r>
            <a:r>
              <a:rPr lang="fr-CA" sz="1700" dirty="0" err="1" smtClean="0">
                <a:solidFill>
                  <a:srgbClr val="003152"/>
                </a:solidFill>
                <a:latin typeface="Verdana" panose="020B0604030504040204" pitchFamily="34" charset="0"/>
              </a:rPr>
              <a:t>Fall</a:t>
            </a:r>
            <a:r>
              <a:rPr lang="fr-CA" sz="1700" dirty="0" smtClean="0">
                <a:solidFill>
                  <a:srgbClr val="003152"/>
                </a:solidFill>
                <a:latin typeface="Verdana" panose="020B0604030504040204" pitchFamily="34" charset="0"/>
              </a:rPr>
              <a:t> souffre d’une douleur intense exigeant un traitement avec plusieurs analgésiques, dont l’acétaminophène, la </a:t>
            </a:r>
            <a:r>
              <a:rPr lang="fr-CA" sz="1700" dirty="0" err="1" smtClean="0">
                <a:solidFill>
                  <a:srgbClr val="003152"/>
                </a:solidFill>
                <a:latin typeface="Verdana" panose="020B0604030504040204" pitchFamily="34" charset="0"/>
              </a:rPr>
              <a:t>gabapentine</a:t>
            </a:r>
            <a:r>
              <a:rPr lang="fr-CA" sz="1700" dirty="0" smtClean="0">
                <a:solidFill>
                  <a:srgbClr val="003152"/>
                </a:solidFill>
                <a:latin typeface="Verdana" panose="020B0604030504040204" pitchFamily="34" charset="0"/>
              </a:rPr>
              <a:t> et l’</a:t>
            </a:r>
            <a:r>
              <a:rPr lang="fr-CA" sz="1700" dirty="0" err="1" smtClean="0">
                <a:solidFill>
                  <a:srgbClr val="003152"/>
                </a:solidFill>
                <a:latin typeface="Verdana" panose="020B0604030504040204" pitchFamily="34" charset="0"/>
              </a:rPr>
              <a:t>hydromorphone</a:t>
            </a:r>
            <a:r>
              <a:rPr lang="fr-CA" sz="1700" dirty="0" smtClean="0">
                <a:solidFill>
                  <a:srgbClr val="003152"/>
                </a:solidFill>
                <a:latin typeface="Verdana" panose="020B0604030504040204" pitchFamily="34" charset="0"/>
              </a:rPr>
              <a:t>.</a:t>
            </a:r>
          </a:p>
          <a:p>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Content Placeholder 2"/>
          <p:cNvSpPr txBox="1">
            <a:spLocks/>
          </p:cNvSpPr>
          <p:nvPr>
            <p:custDataLst>
              <p:tags r:id="rId7"/>
            </p:custDataLst>
          </p:nvPr>
        </p:nvSpPr>
        <p:spPr>
          <a:xfrm>
            <a:off x="77745" y="5898101"/>
            <a:ext cx="9100759" cy="10432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1700" dirty="0" smtClean="0">
                <a:solidFill>
                  <a:srgbClr val="003152"/>
                </a:solidFill>
                <a:latin typeface="Verdana" panose="020B0604030504040204" pitchFamily="34" charset="0"/>
              </a:rPr>
              <a:t>La dose de </a:t>
            </a:r>
            <a:r>
              <a:rPr lang="fr-CA" sz="1700" dirty="0" err="1" smtClean="0">
                <a:solidFill>
                  <a:srgbClr val="003152"/>
                </a:solidFill>
                <a:latin typeface="Verdana" panose="020B0604030504040204" pitchFamily="34" charset="0"/>
              </a:rPr>
              <a:t>lorazépam</a:t>
            </a:r>
            <a:r>
              <a:rPr lang="fr-CA" sz="1700" dirty="0" smtClean="0">
                <a:solidFill>
                  <a:srgbClr val="003152"/>
                </a:solidFill>
                <a:latin typeface="Verdana" panose="020B0604030504040204" pitchFamily="34" charset="0"/>
              </a:rPr>
              <a:t> est diminuée progressivement, puis le traitement est interrompu. La patiente consulte à nouveau son médecin de famille en raison d’une insomnie, et la dose d’</a:t>
            </a:r>
            <a:r>
              <a:rPr lang="fr-CA" sz="1700" dirty="0" err="1" smtClean="0">
                <a:solidFill>
                  <a:srgbClr val="003152"/>
                </a:solidFill>
                <a:latin typeface="Verdana" panose="020B0604030504040204" pitchFamily="34" charset="0"/>
              </a:rPr>
              <a:t>hydromorphone</a:t>
            </a:r>
            <a:r>
              <a:rPr lang="fr-CA" sz="1700" dirty="0" smtClean="0">
                <a:solidFill>
                  <a:srgbClr val="003152"/>
                </a:solidFill>
                <a:latin typeface="Verdana" panose="020B0604030504040204" pitchFamily="34" charset="0"/>
              </a:rPr>
              <a:t> est diminuée graduellement. </a:t>
            </a:r>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Content Placeholder 2"/>
          <p:cNvSpPr txBox="1">
            <a:spLocks/>
          </p:cNvSpPr>
          <p:nvPr>
            <p:custDataLst>
              <p:tags r:id="rId8"/>
            </p:custDataLst>
          </p:nvPr>
        </p:nvSpPr>
        <p:spPr>
          <a:xfrm>
            <a:off x="77746" y="5289702"/>
            <a:ext cx="8310678" cy="6234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1700" dirty="0" smtClean="0">
                <a:solidFill>
                  <a:srgbClr val="003152"/>
                </a:solidFill>
                <a:latin typeface="Verdana" panose="020B0604030504040204" pitchFamily="34" charset="0"/>
              </a:rPr>
              <a:t>Après l’obtention de son congé, des soins à domicile lui sont offerts afin de l’aider à prendre son bain.</a:t>
            </a:r>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479461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rotWithShape="1">
          <a:blip r:embed="rId9" cstate="print">
            <a:extLst>
              <a:ext uri="{28A0092B-C50C-407E-A947-70E740481C1C}">
                <a14:useLocalDpi xmlns:a14="http://schemas.microsoft.com/office/drawing/2010/main" val="0"/>
              </a:ext>
            </a:extLst>
          </a:blip>
          <a:srcRect l="11235" r="56068" b="56725"/>
          <a:stretch/>
        </p:blipFill>
        <p:spPr>
          <a:xfrm>
            <a:off x="829595" y="2538056"/>
            <a:ext cx="3812998" cy="3351895"/>
          </a:xfrm>
          <a:prstGeom prst="ellipse">
            <a:avLst/>
          </a:prstGeom>
          <a:ln>
            <a:noFill/>
          </a:ln>
          <a:effectLst>
            <a:softEdge rad="112500"/>
          </a:effectLst>
        </p:spPr>
      </p:pic>
      <p:graphicFrame>
        <p:nvGraphicFramePr>
          <p:cNvPr id="10" name="Table 9"/>
          <p:cNvGraphicFramePr>
            <a:graphicFrameLocks noGrp="1"/>
          </p:cNvGraphicFramePr>
          <p:nvPr>
            <p:custDataLst>
              <p:tags r:id="rId2"/>
            </p:custDataLst>
            <p:extLst>
              <p:ext uri="{D42A27DB-BD31-4B8C-83A1-F6EECF244321}">
                <p14:modId xmlns:p14="http://schemas.microsoft.com/office/powerpoint/2010/main" val="897166691"/>
              </p:ext>
            </p:extLst>
          </p:nvPr>
        </p:nvGraphicFramePr>
        <p:xfrm>
          <a:off x="345056" y="184258"/>
          <a:ext cx="8589778" cy="243840"/>
        </p:xfrm>
        <a:graphic>
          <a:graphicData uri="http://schemas.openxmlformats.org/drawingml/2006/table">
            <a:tbl>
              <a:tblPr firstRow="1" firstCol="1" bandRow="1"/>
              <a:tblGrid>
                <a:gridCol w="8589778"/>
              </a:tblGrid>
              <a:tr h="0">
                <a:tc>
                  <a:txBody>
                    <a:bodyPr/>
                    <a:lstStyle/>
                    <a:p>
                      <a:pPr marL="0" marR="0" algn="ctr">
                        <a:spcBef>
                          <a:spcPts val="0"/>
                        </a:spcBef>
                        <a:spcAft>
                          <a:spcPts val="0"/>
                        </a:spcAft>
                      </a:pPr>
                      <a:r>
                        <a:rPr lang="fr-CA" sz="1600" b="1" dirty="0" smtClean="0">
                          <a:solidFill>
                            <a:srgbClr val="FFFFFF"/>
                          </a:solidFill>
                          <a:effectLst/>
                          <a:latin typeface="Verdana" panose="020B0604030504040204" pitchFamily="34" charset="0"/>
                        </a:rPr>
                        <a:t>Psychiatrie/soins primaires</a:t>
                      </a:r>
                      <a:endParaRPr lang="fr-CA"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8D5F"/>
                    </a:solidFill>
                  </a:tcPr>
                </a:tc>
              </a:tr>
            </a:tbl>
          </a:graphicData>
        </a:graphic>
      </p:graphicFrame>
      <p:grpSp>
        <p:nvGrpSpPr>
          <p:cNvPr id="22" name="Group 21"/>
          <p:cNvGrpSpPr/>
          <p:nvPr>
            <p:custDataLst>
              <p:tags r:id="rId3"/>
            </p:custDataLst>
          </p:nvPr>
        </p:nvGrpSpPr>
        <p:grpSpPr>
          <a:xfrm>
            <a:off x="4779036" y="1602622"/>
            <a:ext cx="3657601" cy="2741975"/>
            <a:chOff x="251520" y="2132856"/>
            <a:chExt cx="2223955" cy="1524796"/>
          </a:xfrm>
        </p:grpSpPr>
        <p:pic>
          <p:nvPicPr>
            <p:cNvPr id="23" name="Picture 22"/>
            <p:cNvPicPr>
              <a:picLocks noChangeAspect="1"/>
            </p:cNvPicPr>
            <p:nvPr/>
          </p:nvPicPr>
          <p:blipFill rotWithShape="1">
            <a:blip r:embed="rId10">
              <a:alphaModFix amt="50000"/>
            </a:blip>
            <a:srcRect l="11239" t="9383" r="13773" b="25682"/>
            <a:stretch/>
          </p:blipFill>
          <p:spPr>
            <a:xfrm>
              <a:off x="251520" y="2132856"/>
              <a:ext cx="2223955" cy="1492037"/>
            </a:xfrm>
            <a:prstGeom prst="rect">
              <a:avLst/>
            </a:prstGeom>
            <a:ln>
              <a:noFill/>
            </a:ln>
          </p:spPr>
        </p:pic>
        <p:sp>
          <p:nvSpPr>
            <p:cNvPr id="24" name="Oval 23"/>
            <p:cNvSpPr/>
            <p:nvPr/>
          </p:nvSpPr>
          <p:spPr>
            <a:xfrm>
              <a:off x="355445" y="3441628"/>
              <a:ext cx="279648" cy="216024"/>
            </a:xfrm>
            <a:prstGeom prst="ellipse">
              <a:avLst/>
            </a:prstGeom>
            <a:solidFill>
              <a:schemeClr val="lt1">
                <a:alpha val="51000"/>
              </a:schemeClr>
            </a:solidFill>
            <a:ln w="76200" cmpd="sng">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25" name="TextBox 30"/>
          <p:cNvSpPr txBox="1"/>
          <p:nvPr>
            <p:custDataLst>
              <p:tags r:id="rId4"/>
            </p:custDataLst>
          </p:nvPr>
        </p:nvSpPr>
        <p:spPr>
          <a:xfrm>
            <a:off x="5576217" y="2124133"/>
            <a:ext cx="2369251" cy="156966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fr-CA" sz="2000" dirty="0" smtClean="0">
                <a:solidFill>
                  <a:srgbClr val="414F5C"/>
                </a:solidFill>
                <a:latin typeface="Verdana" panose="020B0604030504040204" pitchFamily="34" charset="0"/>
              </a:rPr>
              <a:t>L’approche adoptée dans ce cas est-elle attribuable à des lacunes dans les connaissances?</a:t>
            </a:r>
            <a:endParaRPr lang="fr-CA" sz="2000" dirty="0">
              <a:solidFill>
                <a:srgbClr val="414F5C"/>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Oval 25"/>
          <p:cNvSpPr/>
          <p:nvPr>
            <p:custDataLst>
              <p:tags r:id="rId5"/>
            </p:custDataLst>
          </p:nvPr>
        </p:nvSpPr>
        <p:spPr>
          <a:xfrm>
            <a:off x="4675518" y="3780059"/>
            <a:ext cx="504397" cy="245084"/>
          </a:xfrm>
          <a:prstGeom prst="ellipse">
            <a:avLst/>
          </a:prstGeom>
          <a:noFill/>
          <a:ln w="57150">
            <a:solidFill>
              <a:srgbClr val="414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a:spLocks noGrp="1"/>
          </p:cNvSpPr>
          <p:nvPr>
            <p:ph type="title" idx="4294967295"/>
            <p:custDataLst>
              <p:tags r:id="rId6"/>
            </p:custDataLst>
          </p:nvPr>
        </p:nvSpPr>
        <p:spPr>
          <a:xfrm>
            <a:off x="106364" y="379566"/>
            <a:ext cx="8330274" cy="1325563"/>
          </a:xfrm>
        </p:spPr>
        <p:txBody>
          <a:bodyPr>
            <a:normAutofit fontScale="90000"/>
          </a:bodyPr>
          <a:lstStyle/>
          <a:p>
            <a:r>
              <a:rPr lang="fr-CA" dirty="0" smtClean="0">
                <a:latin typeface="Verdana" panose="020B0604030504040204" pitchFamily="34" charset="0"/>
              </a:rPr>
              <a:t>Cas – Mme Hanna </a:t>
            </a:r>
            <a:r>
              <a:rPr lang="fr-CA" dirty="0" err="1" smtClean="0">
                <a:latin typeface="Verdana" panose="020B0604030504040204" pitchFamily="34" charset="0"/>
              </a:rPr>
              <a:t>Fall</a:t>
            </a:r>
            <a:r>
              <a:rPr lang="fr-CA" dirty="0" smtClean="0">
                <a:latin typeface="Verdana" panose="020B0604030504040204" pitchFamily="34" charset="0"/>
              </a:rPr>
              <a:t> : préjudice attribuable aux soins</a:t>
            </a:r>
            <a:endParaRPr lang="fr-CA" dirty="0">
              <a:latin typeface="Verdana" panose="020B0604030504040204" pitchFamily="34" charset="0"/>
            </a:endParaRPr>
          </a:p>
        </p:txBody>
      </p:sp>
      <p:sp>
        <p:nvSpPr>
          <p:cNvPr id="11" name="Rectangle 10"/>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71840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1"/>
            </p:custDataLst>
          </p:nvPr>
        </p:nvSpPr>
        <p:spPr>
          <a:xfrm>
            <a:off x="120770" y="379563"/>
            <a:ext cx="8350250" cy="1325563"/>
          </a:xfrm>
        </p:spPr>
        <p:txBody>
          <a:bodyPr>
            <a:normAutofit fontScale="90000"/>
          </a:bodyPr>
          <a:lstStyle/>
          <a:p>
            <a:r>
              <a:rPr lang="fr-CA" dirty="0" smtClean="0">
                <a:latin typeface="Verdana" panose="020B0604030504040204" pitchFamily="34" charset="0"/>
              </a:rPr>
              <a:t>Cas – M.</a:t>
            </a:r>
            <a:r>
              <a:rPr lang="fr-CA" sz="4000" dirty="0" smtClean="0">
                <a:latin typeface="Verdana" panose="020B0604030504040204" pitchFamily="34" charset="0"/>
              </a:rPr>
              <a:t> Ernie Ah : préjudice attribuable aux soins</a:t>
            </a:r>
            <a:endParaRPr lang="fr-CA" sz="4000" dirty="0">
              <a:latin typeface="Verdana" panose="020B0604030504040204" pitchFamily="34" charset="0"/>
            </a:endParaRPr>
          </a:p>
        </p:txBody>
      </p:sp>
      <p:pic>
        <p:nvPicPr>
          <p:cNvPr id="4" name="Picture 3"/>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l="3419"/>
          <a:stretch/>
        </p:blipFill>
        <p:spPr>
          <a:xfrm>
            <a:off x="6072633" y="1303681"/>
            <a:ext cx="2878133" cy="4486771"/>
          </a:xfrm>
          <a:prstGeom prst="rect">
            <a:avLst/>
          </a:prstGeom>
        </p:spPr>
      </p:pic>
      <p:sp>
        <p:nvSpPr>
          <p:cNvPr id="5" name="Content Placeholder 2"/>
          <p:cNvSpPr txBox="1">
            <a:spLocks/>
          </p:cNvSpPr>
          <p:nvPr>
            <p:custDataLst>
              <p:tags r:id="rId3"/>
            </p:custDataLst>
          </p:nvPr>
        </p:nvSpPr>
        <p:spPr>
          <a:xfrm>
            <a:off x="95353" y="5886560"/>
            <a:ext cx="9290185" cy="9714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1700" dirty="0" smtClean="0">
                <a:solidFill>
                  <a:srgbClr val="003152"/>
                </a:solidFill>
                <a:latin typeface="Verdana" panose="020B0604030504040204" pitchFamily="34" charset="0"/>
              </a:rPr>
              <a:t>Six mois plus tard, M. Ernie Ah éprouve toujours de la douleur, et une masse </a:t>
            </a:r>
            <a:br>
              <a:rPr lang="fr-CA" sz="1700" dirty="0" smtClean="0">
                <a:solidFill>
                  <a:srgbClr val="003152"/>
                </a:solidFill>
                <a:latin typeface="Verdana" panose="020B0604030504040204" pitchFamily="34" charset="0"/>
              </a:rPr>
            </a:br>
            <a:r>
              <a:rPr lang="fr-CA" sz="1700" dirty="0" smtClean="0">
                <a:solidFill>
                  <a:srgbClr val="003152"/>
                </a:solidFill>
                <a:latin typeface="Verdana" panose="020B0604030504040204" pitchFamily="34" charset="0"/>
              </a:rPr>
              <a:t>est encore palpable du côté droit. Le médecin de famille demande une </a:t>
            </a:r>
            <a:br>
              <a:rPr lang="fr-CA" sz="1700" dirty="0" smtClean="0">
                <a:solidFill>
                  <a:srgbClr val="003152"/>
                </a:solidFill>
                <a:latin typeface="Verdana" panose="020B0604030504040204" pitchFamily="34" charset="0"/>
              </a:rPr>
            </a:br>
            <a:r>
              <a:rPr lang="fr-CA" sz="1700" dirty="0" smtClean="0">
                <a:solidFill>
                  <a:srgbClr val="003152"/>
                </a:solidFill>
                <a:latin typeface="Verdana" panose="020B0604030504040204" pitchFamily="34" charset="0"/>
              </a:rPr>
              <a:t>nouvelle échographie, qui montre une récidive de la hernie.</a:t>
            </a:r>
            <a:endParaRPr lang="fr-CA" sz="1700" dirty="0">
              <a:solidFill>
                <a:srgbClr val="003152"/>
              </a:solidFill>
              <a:latin typeface="Verdana" panose="020B0604030504040204" pitchFamily="34" charset="0"/>
            </a:endParaRPr>
          </a:p>
        </p:txBody>
      </p:sp>
      <p:graphicFrame>
        <p:nvGraphicFramePr>
          <p:cNvPr id="6" name="Table 5"/>
          <p:cNvGraphicFramePr>
            <a:graphicFrameLocks noGrp="1"/>
          </p:cNvGraphicFramePr>
          <p:nvPr>
            <p:custDataLst>
              <p:tags r:id="rId4"/>
            </p:custDataLst>
            <p:extLst>
              <p:ext uri="{D42A27DB-BD31-4B8C-83A1-F6EECF244321}">
                <p14:modId xmlns:p14="http://schemas.microsoft.com/office/powerpoint/2010/main" val="498032390"/>
              </p:ext>
            </p:extLst>
          </p:nvPr>
        </p:nvGraphicFramePr>
        <p:xfrm>
          <a:off x="189781" y="155274"/>
          <a:ext cx="8764438" cy="304800"/>
        </p:xfrm>
        <a:graphic>
          <a:graphicData uri="http://schemas.openxmlformats.org/drawingml/2006/table">
            <a:tbl>
              <a:tblPr firstRow="1" firstCol="1" bandRow="1"/>
              <a:tblGrid>
                <a:gridCol w="8764438"/>
              </a:tblGrid>
              <a:tr h="127611">
                <a:tc>
                  <a:txBody>
                    <a:bodyPr/>
                    <a:lstStyle/>
                    <a:p>
                      <a:pPr marL="0" marR="0" algn="ctr">
                        <a:spcBef>
                          <a:spcPts val="0"/>
                        </a:spcBef>
                        <a:spcAft>
                          <a:spcPts val="0"/>
                        </a:spcAft>
                      </a:pPr>
                      <a:r>
                        <a:rPr lang="fr-CA" sz="2000" b="1" dirty="0" smtClean="0">
                          <a:solidFill>
                            <a:srgbClr val="FFFFFF"/>
                          </a:solidFill>
                          <a:effectLst/>
                          <a:latin typeface="Verdana" panose="020B0604030504040204" pitchFamily="34" charset="0"/>
                        </a:rPr>
                        <a:t>Chirurgie/soins primaires</a:t>
                      </a:r>
                      <a:endParaRPr lang="fr-CA" sz="20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D500"/>
                    </a:solidFill>
                  </a:tcPr>
                </a:tc>
              </a:tr>
            </a:tbl>
          </a:graphicData>
        </a:graphic>
      </p:graphicFrame>
      <p:sp>
        <p:nvSpPr>
          <p:cNvPr id="7" name="Content Placeholder 2"/>
          <p:cNvSpPr txBox="1">
            <a:spLocks/>
          </p:cNvSpPr>
          <p:nvPr>
            <p:custDataLst>
              <p:tags r:id="rId5"/>
            </p:custDataLst>
          </p:nvPr>
        </p:nvSpPr>
        <p:spPr>
          <a:xfrm>
            <a:off x="164366" y="1635879"/>
            <a:ext cx="5803900" cy="12210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CA" sz="1700" dirty="0" smtClean="0">
                <a:solidFill>
                  <a:srgbClr val="003152"/>
                </a:solidFill>
                <a:latin typeface="Verdana" panose="020B0604030504040204" pitchFamily="34" charset="0"/>
              </a:rPr>
              <a:t>M. Ernie Ah ressent de la douleur au site de l’intervention chirurgicale. Il rencontre le médecin de famille le jour suivant pour une réévaluation et pour la prescription d’autres analgésiques.</a:t>
            </a:r>
          </a:p>
        </p:txBody>
      </p:sp>
      <p:sp>
        <p:nvSpPr>
          <p:cNvPr id="8" name="Content Placeholder 2"/>
          <p:cNvSpPr txBox="1">
            <a:spLocks/>
          </p:cNvSpPr>
          <p:nvPr>
            <p:custDataLst>
              <p:tags r:id="rId6"/>
            </p:custDataLst>
          </p:nvPr>
        </p:nvSpPr>
        <p:spPr>
          <a:xfrm>
            <a:off x="113456" y="2807393"/>
            <a:ext cx="5803900" cy="9962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CA" sz="1700" dirty="0" smtClean="0">
                <a:solidFill>
                  <a:srgbClr val="003152"/>
                </a:solidFill>
                <a:latin typeface="Verdana" panose="020B0604030504040204" pitchFamily="34" charset="0"/>
              </a:rPr>
              <a:t>Deux semaines plus tard, M. Ernie Ah ressent toujours de la douleur. Le médecin de famille palpe l’aine droite et y décèle une masse. </a:t>
            </a:r>
          </a:p>
        </p:txBody>
      </p:sp>
      <p:sp>
        <p:nvSpPr>
          <p:cNvPr id="9" name="Content Placeholder 2"/>
          <p:cNvSpPr txBox="1">
            <a:spLocks/>
          </p:cNvSpPr>
          <p:nvPr>
            <p:custDataLst>
              <p:tags r:id="rId7"/>
            </p:custDataLst>
          </p:nvPr>
        </p:nvSpPr>
        <p:spPr>
          <a:xfrm>
            <a:off x="112140" y="3702362"/>
            <a:ext cx="5803900" cy="13039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CA" sz="1700" dirty="0" smtClean="0">
                <a:solidFill>
                  <a:srgbClr val="003152"/>
                </a:solidFill>
                <a:latin typeface="Verdana" panose="020B0604030504040204" pitchFamily="34" charset="0"/>
              </a:rPr>
              <a:t>M. Ernie Ah subit une nouvelle échographie, qui révèle la présence d’un petit </a:t>
            </a:r>
            <a:r>
              <a:rPr lang="fr-CA" sz="1700" dirty="0" err="1" smtClean="0">
                <a:solidFill>
                  <a:srgbClr val="003152"/>
                </a:solidFill>
                <a:latin typeface="Verdana" panose="020B0604030504040204" pitchFamily="34" charset="0"/>
              </a:rPr>
              <a:t>sérome</a:t>
            </a:r>
            <a:r>
              <a:rPr lang="fr-CA" sz="1700" dirty="0" smtClean="0">
                <a:solidFill>
                  <a:srgbClr val="003152"/>
                </a:solidFill>
                <a:latin typeface="Verdana" panose="020B0604030504040204" pitchFamily="34" charset="0"/>
              </a:rPr>
              <a:t>. Le patient continue de prendre au besoin de l’acétaminophène et de l’</a:t>
            </a:r>
            <a:r>
              <a:rPr lang="fr-CA" sz="1700" dirty="0" err="1" smtClean="0">
                <a:solidFill>
                  <a:srgbClr val="003152"/>
                </a:solidFill>
                <a:latin typeface="Verdana" panose="020B0604030504040204" pitchFamily="34" charset="0"/>
              </a:rPr>
              <a:t>oxycodone</a:t>
            </a:r>
            <a:r>
              <a:rPr lang="fr-CA" sz="1700" dirty="0" smtClean="0">
                <a:solidFill>
                  <a:srgbClr val="003152"/>
                </a:solidFill>
                <a:latin typeface="Verdana" panose="020B0604030504040204" pitchFamily="34" charset="0"/>
              </a:rPr>
              <a:t> contre la douleur, tel que prévu.</a:t>
            </a:r>
          </a:p>
        </p:txBody>
      </p:sp>
      <p:sp>
        <p:nvSpPr>
          <p:cNvPr id="10" name="Content Placeholder 2"/>
          <p:cNvSpPr txBox="1">
            <a:spLocks/>
          </p:cNvSpPr>
          <p:nvPr>
            <p:custDataLst>
              <p:tags r:id="rId8"/>
            </p:custDataLst>
          </p:nvPr>
        </p:nvSpPr>
        <p:spPr>
          <a:xfrm>
            <a:off x="92014" y="4930009"/>
            <a:ext cx="5803900" cy="10652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CA" sz="1700" dirty="0" smtClean="0">
                <a:solidFill>
                  <a:srgbClr val="003152"/>
                </a:solidFill>
                <a:latin typeface="Verdana" panose="020B0604030504040204" pitchFamily="34" charset="0"/>
              </a:rPr>
              <a:t>Au rendez-vous de suivi, le chirurgien généraliste ne décèle rien de particulier, et le patient reçoit son congé de l’unité de soins chirurgicaux.</a:t>
            </a:r>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396258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custDataLst>
              <p:tags r:id="rId1"/>
            </p:custDataLst>
            <p:extLst>
              <p:ext uri="{D42A27DB-BD31-4B8C-83A1-F6EECF244321}">
                <p14:modId xmlns:p14="http://schemas.microsoft.com/office/powerpoint/2010/main" val="4209741729"/>
              </p:ext>
            </p:extLst>
          </p:nvPr>
        </p:nvGraphicFramePr>
        <p:xfrm>
          <a:off x="189781" y="155274"/>
          <a:ext cx="8764438" cy="304800"/>
        </p:xfrm>
        <a:graphic>
          <a:graphicData uri="http://schemas.openxmlformats.org/drawingml/2006/table">
            <a:tbl>
              <a:tblPr firstRow="1" firstCol="1" bandRow="1"/>
              <a:tblGrid>
                <a:gridCol w="8764438"/>
              </a:tblGrid>
              <a:tr h="127611">
                <a:tc>
                  <a:txBody>
                    <a:bodyPr/>
                    <a:lstStyle/>
                    <a:p>
                      <a:pPr marL="0" marR="0" algn="ctr">
                        <a:spcBef>
                          <a:spcPts val="0"/>
                        </a:spcBef>
                        <a:spcAft>
                          <a:spcPts val="0"/>
                        </a:spcAft>
                      </a:pPr>
                      <a:r>
                        <a:rPr lang="fr-CA" sz="2000" b="1" dirty="0" smtClean="0">
                          <a:solidFill>
                            <a:srgbClr val="FFFFFF"/>
                          </a:solidFill>
                          <a:effectLst/>
                          <a:latin typeface="Verdana" panose="020B0604030504040204" pitchFamily="34" charset="0"/>
                        </a:rPr>
                        <a:t>Chirurgie/soins primaires</a:t>
                      </a:r>
                      <a:endParaRPr lang="fr-CA" sz="20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3D500"/>
                    </a:solidFill>
                  </a:tcPr>
                </a:tc>
              </a:tr>
            </a:tbl>
          </a:graphicData>
        </a:graphic>
      </p:graphicFrame>
      <p:grpSp>
        <p:nvGrpSpPr>
          <p:cNvPr id="20" name="Group 19"/>
          <p:cNvGrpSpPr/>
          <p:nvPr>
            <p:custDataLst>
              <p:tags r:id="rId2"/>
            </p:custDataLst>
          </p:nvPr>
        </p:nvGrpSpPr>
        <p:grpSpPr>
          <a:xfrm>
            <a:off x="4855236" y="1268688"/>
            <a:ext cx="3657601" cy="2741975"/>
            <a:chOff x="251520" y="2132856"/>
            <a:chExt cx="2223955" cy="1524796"/>
          </a:xfrm>
        </p:grpSpPr>
        <p:pic>
          <p:nvPicPr>
            <p:cNvPr id="21" name="Picture 20"/>
            <p:cNvPicPr>
              <a:picLocks noChangeAspect="1"/>
            </p:cNvPicPr>
            <p:nvPr/>
          </p:nvPicPr>
          <p:blipFill rotWithShape="1">
            <a:blip r:embed="rId9">
              <a:alphaModFix amt="50000"/>
            </a:blip>
            <a:srcRect l="11239" t="9383" r="13773" b="25682"/>
            <a:stretch/>
          </p:blipFill>
          <p:spPr>
            <a:xfrm>
              <a:off x="251520" y="2132856"/>
              <a:ext cx="2223955" cy="1492037"/>
            </a:xfrm>
            <a:prstGeom prst="rect">
              <a:avLst/>
            </a:prstGeom>
            <a:ln>
              <a:noFill/>
            </a:ln>
          </p:spPr>
        </p:pic>
        <p:sp>
          <p:nvSpPr>
            <p:cNvPr id="22" name="Oval 21"/>
            <p:cNvSpPr/>
            <p:nvPr/>
          </p:nvSpPr>
          <p:spPr>
            <a:xfrm>
              <a:off x="355445" y="3441628"/>
              <a:ext cx="279648" cy="216024"/>
            </a:xfrm>
            <a:prstGeom prst="ellipse">
              <a:avLst/>
            </a:prstGeom>
            <a:solidFill>
              <a:schemeClr val="lt1">
                <a:alpha val="51000"/>
              </a:schemeClr>
            </a:solidFill>
            <a:ln w="76200" cmpd="sng">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23" name="TextBox 30"/>
          <p:cNvSpPr txBox="1"/>
          <p:nvPr>
            <p:custDataLst>
              <p:tags r:id="rId3"/>
            </p:custDataLst>
          </p:nvPr>
        </p:nvSpPr>
        <p:spPr>
          <a:xfrm>
            <a:off x="5652417" y="1790199"/>
            <a:ext cx="2369251" cy="156966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fr-CA" sz="2000" dirty="0" smtClean="0">
                <a:solidFill>
                  <a:srgbClr val="414F5C"/>
                </a:solidFill>
                <a:latin typeface="Verdana" panose="020B0604030504040204" pitchFamily="34" charset="0"/>
              </a:rPr>
              <a:t>L’approche adoptée dans ce cas est-elle attribuable à des lacunes dans les connaissances?</a:t>
            </a:r>
            <a:endParaRPr lang="fr-CA" sz="2000" dirty="0">
              <a:solidFill>
                <a:srgbClr val="414F5C"/>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Oval 23"/>
          <p:cNvSpPr/>
          <p:nvPr>
            <p:custDataLst>
              <p:tags r:id="rId4"/>
            </p:custDataLst>
          </p:nvPr>
        </p:nvSpPr>
        <p:spPr>
          <a:xfrm>
            <a:off x="4751718" y="3446125"/>
            <a:ext cx="504397" cy="245084"/>
          </a:xfrm>
          <a:prstGeom prst="ellipse">
            <a:avLst/>
          </a:prstGeom>
          <a:noFill/>
          <a:ln w="57150">
            <a:solidFill>
              <a:srgbClr val="414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p:cNvSpPr txBox="1">
            <a:spLocks/>
          </p:cNvSpPr>
          <p:nvPr>
            <p:custDataLst>
              <p:tags r:id="rId5"/>
            </p:custDataLst>
          </p:nvPr>
        </p:nvSpPr>
        <p:spPr>
          <a:xfrm>
            <a:off x="150584" y="439666"/>
            <a:ext cx="835025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000" b="1" kern="1200">
                <a:solidFill>
                  <a:srgbClr val="093152"/>
                </a:solidFill>
                <a:latin typeface="Verdana" charset="0"/>
                <a:ea typeface="Verdana" charset="0"/>
                <a:cs typeface="Verdana" charset="0"/>
              </a:defRPr>
            </a:lvl1pPr>
          </a:lstStyle>
          <a:p>
            <a:r>
              <a:rPr lang="fr-CA" dirty="0" smtClean="0">
                <a:latin typeface="Verdana" panose="020B0604030504040204" pitchFamily="34" charset="0"/>
              </a:rPr>
              <a:t>Cas – M. Ernie Ah : préjudice attribuable aux soins</a:t>
            </a:r>
            <a:endParaRPr lang="fr-CA" dirty="0">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N:\CanMEDS Team\International\ICE\BLOG\Posts\Week #179 (Mar 6 - 10)\RUH_MG_4096.jpg"/>
          <p:cNvPicPr>
            <a:picLocks noChangeAspect="1" noChangeArrowheads="1"/>
          </p:cNvPicPr>
          <p:nvPr>
            <p:custDataLst>
              <p:tags r:id="rId6"/>
            </p:custDataLst>
          </p:nvPr>
        </p:nvPicPr>
        <p:blipFill rotWithShape="1">
          <a:blip r:embed="rId10" cstate="print">
            <a:extLst>
              <a:ext uri="{28A0092B-C50C-407E-A947-70E740481C1C}">
                <a14:useLocalDpi xmlns:a14="http://schemas.microsoft.com/office/drawing/2010/main" val="0"/>
              </a:ext>
            </a:extLst>
          </a:blip>
          <a:srcRect l="54286" r="9720" b="54659"/>
          <a:stretch/>
        </p:blipFill>
        <p:spPr bwMode="auto">
          <a:xfrm>
            <a:off x="944091" y="2808561"/>
            <a:ext cx="4235824" cy="35571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4215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custDataLst>
              <p:tags r:id="rId1"/>
            </p:custDataLst>
          </p:nvPr>
        </p:nvSpPr>
        <p:spPr>
          <a:xfrm>
            <a:off x="271355" y="2024021"/>
            <a:ext cx="2972178" cy="1535442"/>
          </a:xfrm>
        </p:spPr>
        <p:txBody>
          <a:bodyPr vert="horz" lIns="91440" tIns="45720" rIns="91440" bIns="45720" rtlCol="0" anchor="t">
            <a:noAutofit/>
          </a:bodyPr>
          <a:lstStyle/>
          <a:p>
            <a:r>
              <a:rPr lang="fr-CA" sz="2000" dirty="0" smtClean="0">
                <a:solidFill>
                  <a:srgbClr val="003152"/>
                </a:solidFill>
                <a:latin typeface="Verdana" panose="020B0604030504040204" pitchFamily="34" charset="0"/>
              </a:rPr>
              <a:t>Après quatre mois d’examens et de rendez-vous de suivi, les résultats pathologiques démontrent la nature bénigne du nodule.</a:t>
            </a:r>
            <a:endParaRPr lang="fr-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3712778" y="2058526"/>
            <a:ext cx="5090051" cy="3393367"/>
          </a:xfrm>
          <a:prstGeom prst="rect">
            <a:avLst/>
          </a:prstGeom>
        </p:spPr>
      </p:pic>
      <p:graphicFrame>
        <p:nvGraphicFramePr>
          <p:cNvPr id="6" name="Table 5"/>
          <p:cNvGraphicFramePr>
            <a:graphicFrameLocks noGrp="1"/>
          </p:cNvGraphicFramePr>
          <p:nvPr>
            <p:custDataLst>
              <p:tags r:id="rId3"/>
            </p:custDataLst>
            <p:extLst>
              <p:ext uri="{D42A27DB-BD31-4B8C-83A1-F6EECF244321}">
                <p14:modId xmlns:p14="http://schemas.microsoft.com/office/powerpoint/2010/main" val="1010536767"/>
              </p:ext>
            </p:extLst>
          </p:nvPr>
        </p:nvGraphicFramePr>
        <p:xfrm>
          <a:off x="269317" y="201512"/>
          <a:ext cx="8613719" cy="487680"/>
        </p:xfrm>
        <a:graphic>
          <a:graphicData uri="http://schemas.openxmlformats.org/drawingml/2006/table">
            <a:tbl>
              <a:tblPr firstRow="1" firstCol="1" bandRow="1"/>
              <a:tblGrid>
                <a:gridCol w="8613719"/>
              </a:tblGrid>
              <a:tr h="0">
                <a:tc>
                  <a:txBody>
                    <a:bodyPr/>
                    <a:lstStyle/>
                    <a:p>
                      <a:pPr marL="0" marR="0" algn="ctr">
                        <a:spcBef>
                          <a:spcPts val="0"/>
                        </a:spcBef>
                        <a:spcAft>
                          <a:spcPts val="0"/>
                        </a:spcAft>
                      </a:pPr>
                      <a:r>
                        <a:rPr lang="fr-CA" sz="1600" b="1" dirty="0" smtClean="0">
                          <a:solidFill>
                            <a:srgbClr val="FFFFFF"/>
                          </a:solidFill>
                          <a:effectLst/>
                          <a:latin typeface="Verdana" panose="020B0604030504040204" pitchFamily="34" charset="0"/>
                        </a:rPr>
                        <a:t>Chirurgie/anesthésie/médecine interne/</a:t>
                      </a:r>
                      <a:br>
                        <a:rPr lang="fr-CA" sz="1600" b="1" dirty="0" smtClean="0">
                          <a:solidFill>
                            <a:srgbClr val="FFFFFF"/>
                          </a:solidFill>
                          <a:effectLst/>
                          <a:latin typeface="Verdana" panose="020B0604030504040204" pitchFamily="34" charset="0"/>
                        </a:rPr>
                      </a:br>
                      <a:r>
                        <a:rPr lang="fr-CA" sz="1600" b="1" dirty="0" smtClean="0">
                          <a:solidFill>
                            <a:srgbClr val="FFFFFF"/>
                          </a:solidFill>
                          <a:effectLst/>
                          <a:latin typeface="Verdana" panose="020B0604030504040204" pitchFamily="34" charset="0"/>
                        </a:rPr>
                        <a:t>soins primaires/soins préopératoires</a:t>
                      </a:r>
                      <a:endParaRPr lang="fr-CA"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7521"/>
                    </a:solidFill>
                  </a:tcPr>
                </a:tc>
              </a:tr>
            </a:tbl>
          </a:graphicData>
        </a:graphic>
      </p:graphicFrame>
      <p:sp>
        <p:nvSpPr>
          <p:cNvPr id="7" name="Content Placeholder 2"/>
          <p:cNvSpPr txBox="1">
            <a:spLocks/>
          </p:cNvSpPr>
          <p:nvPr>
            <p:custDataLst>
              <p:tags r:id="rId4"/>
            </p:custDataLst>
          </p:nvPr>
        </p:nvSpPr>
        <p:spPr>
          <a:xfrm>
            <a:off x="167835" y="5776878"/>
            <a:ext cx="7163868" cy="55490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CA" sz="2000" dirty="0" smtClean="0">
                <a:solidFill>
                  <a:srgbClr val="003152"/>
                </a:solidFill>
                <a:latin typeface="Verdana" panose="020B0604030504040204" pitchFamily="34" charset="0"/>
              </a:rPr>
              <a:t>La patiente subit l’intervention sans complication.</a:t>
            </a:r>
            <a:endParaRPr lang="fr-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ontent Placeholder 2"/>
          <p:cNvSpPr txBox="1">
            <a:spLocks/>
          </p:cNvSpPr>
          <p:nvPr>
            <p:custDataLst>
              <p:tags r:id="rId5"/>
            </p:custDataLst>
          </p:nvPr>
        </p:nvSpPr>
        <p:spPr>
          <a:xfrm>
            <a:off x="150584" y="4446828"/>
            <a:ext cx="3420752" cy="5294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CA" sz="2000" dirty="0" smtClean="0">
                <a:solidFill>
                  <a:srgbClr val="003152"/>
                </a:solidFill>
                <a:latin typeface="Verdana" panose="020B0604030504040204" pitchFamily="34" charset="0"/>
              </a:rPr>
              <a:t>Une intervention chirurgicale au genou est prévue trois mois plus tard.</a:t>
            </a:r>
          </a:p>
        </p:txBody>
      </p:sp>
      <p:sp>
        <p:nvSpPr>
          <p:cNvPr id="10" name="Title 1"/>
          <p:cNvSpPr txBox="1">
            <a:spLocks/>
          </p:cNvSpPr>
          <p:nvPr>
            <p:custDataLst>
              <p:tags r:id="rId6"/>
            </p:custDataLst>
          </p:nvPr>
        </p:nvSpPr>
        <p:spPr>
          <a:xfrm>
            <a:off x="150584" y="630166"/>
            <a:ext cx="8866416"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000" b="1" kern="1200">
                <a:solidFill>
                  <a:srgbClr val="093152"/>
                </a:solidFill>
                <a:latin typeface="Verdana" charset="0"/>
                <a:ea typeface="Verdana" charset="0"/>
                <a:cs typeface="Verdana" charset="0"/>
              </a:defRPr>
            </a:lvl1pPr>
          </a:lstStyle>
          <a:p>
            <a:r>
              <a:rPr lang="fr-CA" dirty="0" smtClean="0">
                <a:latin typeface="Verdana" panose="020B0604030504040204" pitchFamily="34" charset="0"/>
              </a:rPr>
              <a:t>Cas – Mme Alda</a:t>
            </a:r>
            <a:r>
              <a:rPr lang="fr-CA" dirty="0" smtClean="0"/>
              <a:t> </a:t>
            </a:r>
            <a:r>
              <a:rPr lang="fr-CA" dirty="0" err="1" smtClean="0">
                <a:latin typeface="Verdana" panose="020B0604030504040204" pitchFamily="34" charset="0"/>
              </a:rPr>
              <a:t>Ritis</a:t>
            </a:r>
            <a:r>
              <a:rPr lang="fr-CA" dirty="0" smtClean="0">
                <a:latin typeface="Verdana" panose="020B0604030504040204" pitchFamily="34" charset="0"/>
              </a:rPr>
              <a:t> : préjudice attribuable aux soins</a:t>
            </a:r>
            <a:endParaRPr lang="fr-CA"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118021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custDataLst>
              <p:tags r:id="rId1"/>
            </p:custDataLst>
            <p:extLst>
              <p:ext uri="{D42A27DB-BD31-4B8C-83A1-F6EECF244321}">
                <p14:modId xmlns:p14="http://schemas.microsoft.com/office/powerpoint/2010/main" val="2748350037"/>
              </p:ext>
            </p:extLst>
          </p:nvPr>
        </p:nvGraphicFramePr>
        <p:xfrm>
          <a:off x="269317" y="201512"/>
          <a:ext cx="8613719" cy="487680"/>
        </p:xfrm>
        <a:graphic>
          <a:graphicData uri="http://schemas.openxmlformats.org/drawingml/2006/table">
            <a:tbl>
              <a:tblPr firstRow="1" firstCol="1" bandRow="1"/>
              <a:tblGrid>
                <a:gridCol w="8613719"/>
              </a:tblGrid>
              <a:tr h="0">
                <a:tc>
                  <a:txBody>
                    <a:bodyPr/>
                    <a:lstStyle/>
                    <a:p>
                      <a:pPr marL="0" marR="0" algn="ctr">
                        <a:spcBef>
                          <a:spcPts val="0"/>
                        </a:spcBef>
                        <a:spcAft>
                          <a:spcPts val="0"/>
                        </a:spcAft>
                      </a:pPr>
                      <a:r>
                        <a:rPr lang="fr-CA" sz="1600" b="1" dirty="0" smtClean="0">
                          <a:solidFill>
                            <a:srgbClr val="FFFFFF"/>
                          </a:solidFill>
                          <a:effectLst/>
                          <a:latin typeface="Verdana" panose="020B0604030504040204" pitchFamily="34" charset="0"/>
                        </a:rPr>
                        <a:t>Chirurgie/anesthésie/médecine interne/</a:t>
                      </a:r>
                      <a:br>
                        <a:rPr lang="fr-CA" sz="1600" b="1" dirty="0" smtClean="0">
                          <a:solidFill>
                            <a:srgbClr val="FFFFFF"/>
                          </a:solidFill>
                          <a:effectLst/>
                          <a:latin typeface="Verdana" panose="020B0604030504040204" pitchFamily="34" charset="0"/>
                        </a:rPr>
                      </a:br>
                      <a:r>
                        <a:rPr lang="fr-CA" sz="1600" b="1" dirty="0" smtClean="0">
                          <a:solidFill>
                            <a:srgbClr val="FFFFFF"/>
                          </a:solidFill>
                          <a:effectLst/>
                          <a:latin typeface="Verdana" panose="020B0604030504040204" pitchFamily="34" charset="0"/>
                        </a:rPr>
                        <a:t>soins primaires/soins préopératoires</a:t>
                      </a:r>
                      <a:endParaRPr lang="fr-CA"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7521"/>
                    </a:solidFill>
                  </a:tcPr>
                </a:tc>
              </a:tr>
            </a:tbl>
          </a:graphicData>
        </a:graphic>
      </p:graphicFrame>
      <p:grpSp>
        <p:nvGrpSpPr>
          <p:cNvPr id="14" name="Group 13"/>
          <p:cNvGrpSpPr/>
          <p:nvPr>
            <p:custDataLst>
              <p:tags r:id="rId2"/>
            </p:custDataLst>
          </p:nvPr>
        </p:nvGrpSpPr>
        <p:grpSpPr>
          <a:xfrm>
            <a:off x="4779036" y="1742322"/>
            <a:ext cx="3657601" cy="2741975"/>
            <a:chOff x="251520" y="2132856"/>
            <a:chExt cx="2223955" cy="1524796"/>
          </a:xfrm>
        </p:grpSpPr>
        <p:pic>
          <p:nvPicPr>
            <p:cNvPr id="15" name="Picture 14"/>
            <p:cNvPicPr>
              <a:picLocks noChangeAspect="1"/>
            </p:cNvPicPr>
            <p:nvPr/>
          </p:nvPicPr>
          <p:blipFill rotWithShape="1">
            <a:blip r:embed="rId9">
              <a:alphaModFix amt="50000"/>
            </a:blip>
            <a:srcRect l="11239" t="9383" r="13773" b="25682"/>
            <a:stretch/>
          </p:blipFill>
          <p:spPr>
            <a:xfrm>
              <a:off x="251520" y="2132856"/>
              <a:ext cx="2223955" cy="1492037"/>
            </a:xfrm>
            <a:prstGeom prst="rect">
              <a:avLst/>
            </a:prstGeom>
            <a:ln>
              <a:noFill/>
            </a:ln>
          </p:spPr>
        </p:pic>
        <p:sp>
          <p:nvSpPr>
            <p:cNvPr id="16" name="Oval 15"/>
            <p:cNvSpPr/>
            <p:nvPr/>
          </p:nvSpPr>
          <p:spPr>
            <a:xfrm>
              <a:off x="355445" y="3441628"/>
              <a:ext cx="279648" cy="216024"/>
            </a:xfrm>
            <a:prstGeom prst="ellipse">
              <a:avLst/>
            </a:prstGeom>
            <a:solidFill>
              <a:schemeClr val="lt1">
                <a:alpha val="51000"/>
              </a:schemeClr>
            </a:solidFill>
            <a:ln w="76200" cmpd="sng">
              <a:no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7" name="TextBox 30"/>
          <p:cNvSpPr txBox="1"/>
          <p:nvPr>
            <p:custDataLst>
              <p:tags r:id="rId3"/>
            </p:custDataLst>
          </p:nvPr>
        </p:nvSpPr>
        <p:spPr>
          <a:xfrm>
            <a:off x="5576217" y="2263833"/>
            <a:ext cx="2369251" cy="156966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fr-CA" sz="2000" dirty="0" smtClean="0">
                <a:solidFill>
                  <a:srgbClr val="414F5C"/>
                </a:solidFill>
                <a:latin typeface="Verdana" panose="020B0604030504040204" pitchFamily="34" charset="0"/>
              </a:rPr>
              <a:t>L’approche adoptée dans ce cas est-elle attribuable à des lacunes dans les connaissances?</a:t>
            </a:r>
            <a:endParaRPr lang="fr-CA" sz="2000" dirty="0">
              <a:solidFill>
                <a:srgbClr val="414F5C"/>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Oval 17"/>
          <p:cNvSpPr/>
          <p:nvPr>
            <p:custDataLst>
              <p:tags r:id="rId4"/>
            </p:custDataLst>
          </p:nvPr>
        </p:nvSpPr>
        <p:spPr>
          <a:xfrm>
            <a:off x="4448719" y="3875389"/>
            <a:ext cx="504397" cy="245084"/>
          </a:xfrm>
          <a:prstGeom prst="ellipse">
            <a:avLst/>
          </a:prstGeom>
          <a:noFill/>
          <a:ln w="57150">
            <a:solidFill>
              <a:srgbClr val="414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txBox="1">
            <a:spLocks/>
          </p:cNvSpPr>
          <p:nvPr>
            <p:custDataLst>
              <p:tags r:id="rId5"/>
            </p:custDataLst>
          </p:nvPr>
        </p:nvSpPr>
        <p:spPr>
          <a:xfrm>
            <a:off x="150584" y="541266"/>
            <a:ext cx="8350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93152"/>
                </a:solidFill>
                <a:latin typeface="Verdana" charset="0"/>
                <a:ea typeface="Verdana" charset="0"/>
                <a:cs typeface="Verdana" charset="0"/>
              </a:defRPr>
            </a:lvl1pPr>
          </a:lstStyle>
          <a:p>
            <a:r>
              <a:rPr lang="fr-CA" sz="3600" dirty="0" smtClean="0">
                <a:latin typeface="Verdana" panose="020B0604030504040204" pitchFamily="34" charset="0"/>
              </a:rPr>
              <a:t>Cas – Mme Alda</a:t>
            </a:r>
            <a:r>
              <a:rPr lang="fr-CA" sz="3600" dirty="0" smtClean="0"/>
              <a:t> </a:t>
            </a:r>
            <a:r>
              <a:rPr lang="fr-CA" sz="3600" dirty="0" err="1" smtClean="0">
                <a:latin typeface="Verdana" panose="020B0604030504040204" pitchFamily="34" charset="0"/>
              </a:rPr>
              <a:t>Ritis</a:t>
            </a:r>
            <a:r>
              <a:rPr lang="fr-CA" sz="3600" dirty="0" smtClean="0">
                <a:latin typeface="Verdana" panose="020B0604030504040204" pitchFamily="34" charset="0"/>
              </a:rPr>
              <a:t> : préjudice attribuable aux soins</a:t>
            </a:r>
            <a:endParaRPr lang="fr-CA" sz="3600" dirty="0">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custDataLst>
              <p:tags r:id="rId6"/>
            </p:custDataLst>
          </p:nvPr>
        </p:nvPicPr>
        <p:blipFill rotWithShape="1">
          <a:blip r:embed="rId10" cstate="print">
            <a:extLst>
              <a:ext uri="{28A0092B-C50C-407E-A947-70E740481C1C}">
                <a14:useLocalDpi xmlns:a14="http://schemas.microsoft.com/office/drawing/2010/main" val="0"/>
              </a:ext>
            </a:extLst>
          </a:blip>
          <a:srcRect l="51574" t="8688" b="59402"/>
          <a:stretch/>
        </p:blipFill>
        <p:spPr>
          <a:xfrm>
            <a:off x="981436" y="2787785"/>
            <a:ext cx="3392484" cy="3353130"/>
          </a:xfrm>
          <a:prstGeom prst="ellipse">
            <a:avLst/>
          </a:prstGeom>
          <a:ln>
            <a:noFill/>
          </a:ln>
          <a:effectLst>
            <a:softEdge rad="112500"/>
          </a:effectLst>
        </p:spPr>
      </p:pic>
    </p:spTree>
    <p:extLst>
      <p:ext uri="{BB962C8B-B14F-4D97-AF65-F5344CB8AC3E}">
        <p14:creationId xmlns:p14="http://schemas.microsoft.com/office/powerpoint/2010/main" val="24688425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31835" y="244355"/>
            <a:ext cx="7674692" cy="1287741"/>
          </a:xfrm>
        </p:spPr>
        <p:txBody>
          <a:bodyPr/>
          <a:lstStyle/>
          <a:p>
            <a:r>
              <a:rPr lang="fr-CA" dirty="0" smtClean="0">
                <a:solidFill>
                  <a:srgbClr val="003152"/>
                </a:solidFill>
                <a:latin typeface="Verdana" panose="020B0604030504040204" pitchFamily="34" charset="0"/>
              </a:rPr>
              <a:t>Les résidents et la gestion des ressources</a:t>
            </a:r>
            <a:endParaRPr lang="fr-CA" dirty="0">
              <a:solidFill>
                <a:srgbClr val="003152"/>
              </a:solidFill>
              <a:latin typeface="Verdana" panose="020B0604030504040204" pitchFamily="34" charset="0"/>
            </a:endParaRPr>
          </a:p>
        </p:txBody>
      </p:sp>
      <p:sp>
        <p:nvSpPr>
          <p:cNvPr id="3" name="Content Placeholder 2"/>
          <p:cNvSpPr>
            <a:spLocks noGrp="1"/>
          </p:cNvSpPr>
          <p:nvPr>
            <p:ph idx="1"/>
            <p:custDataLst>
              <p:tags r:id="rId2"/>
            </p:custDataLst>
          </p:nvPr>
        </p:nvSpPr>
        <p:spPr>
          <a:xfrm>
            <a:off x="507880" y="2151225"/>
            <a:ext cx="7886700" cy="3956277"/>
          </a:xfrm>
        </p:spPr>
        <p:txBody>
          <a:bodyPr vert="horz" lIns="91440" tIns="45720" rIns="91440" bIns="45720" rtlCol="0" anchor="t">
            <a:noAutofit/>
          </a:bodyPr>
          <a:lstStyle/>
          <a:p>
            <a:pPr marL="0" indent="0">
              <a:buNone/>
            </a:pPr>
            <a:r>
              <a:rPr lang="fr-CA" sz="2200" dirty="0" smtClean="0">
                <a:solidFill>
                  <a:srgbClr val="003152"/>
                </a:solidFill>
                <a:latin typeface="Verdana" panose="020B0604030504040204" pitchFamily="34" charset="0"/>
              </a:rPr>
              <a:t>Comparaison des patients rencontrés aux urgences par des résidents supervisés et des patients rencontrés uniquement par des médecins traitants :</a:t>
            </a:r>
          </a:p>
          <a:p>
            <a:pPr marL="0" indent="0">
              <a:lnSpc>
                <a:spcPct val="100000"/>
              </a:lnSpc>
              <a:spcBef>
                <a:spcPts val="0"/>
              </a:spcBef>
              <a:buNone/>
            </a:pPr>
            <a:endParaRPr lang="fr-CA" sz="24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lvl="1"/>
            <a:r>
              <a:rPr lang="fr-CA" sz="2000" dirty="0" smtClean="0">
                <a:solidFill>
                  <a:srgbClr val="003152"/>
                </a:solidFill>
                <a:latin typeface="Verdana" panose="020B0604030504040204" pitchFamily="34" charset="0"/>
              </a:rPr>
              <a:t>Taux d’hospitalisation plus élevés (21 % </a:t>
            </a:r>
            <a:r>
              <a:rPr lang="fr-CA" sz="2000" i="1" dirty="0" smtClean="0">
                <a:solidFill>
                  <a:srgbClr val="003152"/>
                </a:solidFill>
                <a:latin typeface="Verdana" panose="020B0604030504040204" pitchFamily="34" charset="0"/>
              </a:rPr>
              <a:t>vs</a:t>
            </a:r>
            <a:r>
              <a:rPr lang="fr-CA" sz="2000" dirty="0" smtClean="0">
                <a:solidFill>
                  <a:srgbClr val="003152"/>
                </a:solidFill>
                <a:latin typeface="Verdana" panose="020B0604030504040204" pitchFamily="34" charset="0"/>
              </a:rPr>
              <a:t> 14 %)</a:t>
            </a:r>
          </a:p>
          <a:p>
            <a:pPr lvl="1"/>
            <a:r>
              <a:rPr lang="fr-CA" sz="2000" dirty="0" smtClean="0">
                <a:solidFill>
                  <a:srgbClr val="003152"/>
                </a:solidFill>
                <a:latin typeface="Verdana" panose="020B0604030504040204" pitchFamily="34" charset="0"/>
              </a:rPr>
              <a:t>Taux d’utilisation des techniques d’imagerie spécialisées plus élevés (28 % </a:t>
            </a:r>
            <a:r>
              <a:rPr lang="fr-CA" sz="2000" i="1" dirty="0" smtClean="0">
                <a:solidFill>
                  <a:srgbClr val="003152"/>
                </a:solidFill>
                <a:latin typeface="Verdana" panose="020B0604030504040204" pitchFamily="34" charset="0"/>
              </a:rPr>
              <a:t>vs</a:t>
            </a:r>
            <a:r>
              <a:rPr lang="fr-CA" sz="2000" dirty="0" smtClean="0">
                <a:solidFill>
                  <a:srgbClr val="003152"/>
                </a:solidFill>
                <a:latin typeface="Verdana" panose="020B0604030504040204" pitchFamily="34" charset="0"/>
              </a:rPr>
              <a:t> 21 %)</a:t>
            </a:r>
          </a:p>
          <a:p>
            <a:pPr lvl="1"/>
            <a:r>
              <a:rPr lang="fr-CA" sz="2000" dirty="0" smtClean="0">
                <a:solidFill>
                  <a:srgbClr val="003152"/>
                </a:solidFill>
                <a:latin typeface="Verdana" panose="020B0604030504040204" pitchFamily="34" charset="0"/>
              </a:rPr>
              <a:t>Durée médiane plus longue du séjour aux urgences (226 minutes </a:t>
            </a:r>
            <a:r>
              <a:rPr lang="fr-CA" sz="2000" i="1" dirty="0" smtClean="0">
                <a:solidFill>
                  <a:srgbClr val="003152"/>
                </a:solidFill>
                <a:latin typeface="Verdana" panose="020B0604030504040204" pitchFamily="34" charset="0"/>
              </a:rPr>
              <a:t>vs</a:t>
            </a:r>
            <a:r>
              <a:rPr lang="fr-CA" sz="2000" dirty="0" smtClean="0">
                <a:solidFill>
                  <a:srgbClr val="003152"/>
                </a:solidFill>
                <a:latin typeface="Verdana" panose="020B0604030504040204" pitchFamily="34" charset="0"/>
              </a:rPr>
              <a:t> 153 minutes)</a:t>
            </a:r>
          </a:p>
          <a:p>
            <a:pPr marL="457200" lvl="1" indent="0">
              <a:buNone/>
            </a:pPr>
            <a:endParaRPr lang="fr-CA"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endParaRPr lang="fr-CA" sz="24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custDataLst>
              <p:tags r:id="rId3"/>
            </p:custDataLst>
          </p:nvPr>
        </p:nvSpPr>
        <p:spPr>
          <a:xfrm>
            <a:off x="3098800" y="6211018"/>
            <a:ext cx="6027947" cy="807913"/>
          </a:xfrm>
          <a:prstGeom prst="rect">
            <a:avLst/>
          </a:prstGeom>
        </p:spPr>
        <p:txBody>
          <a:bodyPr wrap="square" rtlCol="0">
            <a:spAutoFit/>
          </a:bodyPr>
          <a:lstStyle/>
          <a:p>
            <a:pPr marL="285750" indent="-285750" algn="r">
              <a:buFont typeface="Arial" panose="020B0604020202020204" pitchFamily="34" charset="0"/>
              <a:buChar char="•"/>
            </a:pPr>
            <a:endParaRPr lang="fr-CA" sz="1550" i="1"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algn="r"/>
            <a:r>
              <a:rPr lang="fr-CA" sz="1550" i="1" dirty="0" err="1" smtClean="0">
                <a:solidFill>
                  <a:srgbClr val="003152"/>
                </a:solidFill>
                <a:latin typeface="Verdana" panose="020B0604030504040204" pitchFamily="34" charset="0"/>
              </a:rPr>
              <a:t>Pitts</a:t>
            </a:r>
            <a:r>
              <a:rPr lang="fr-CA" sz="1550" i="1" dirty="0" smtClean="0">
                <a:solidFill>
                  <a:srgbClr val="003152"/>
                </a:solidFill>
                <a:latin typeface="Verdana" panose="020B0604030504040204" pitchFamily="34" charset="0"/>
              </a:rPr>
              <a:t> SR et al. 2014. JAMA.</a:t>
            </a:r>
            <a:r>
              <a:rPr lang="fr-CA" sz="1550" i="1" baseline="30000" dirty="0" smtClean="0">
                <a:solidFill>
                  <a:srgbClr val="003152"/>
                </a:solidFill>
                <a:latin typeface="Verdana" panose="020B0604030504040204" pitchFamily="34" charset="0"/>
              </a:rPr>
              <a:t>1</a:t>
            </a:r>
            <a:endParaRPr lang="fr-CA" sz="1550" i="1" baseline="300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algn="r"/>
            <a:endParaRPr lang="fr-CA" sz="1550" i="1"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p:cNvSpPr/>
          <p:nvPr/>
        </p:nvSpPr>
        <p:spPr>
          <a:xfrm>
            <a:off x="983411" y="59821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94269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1"/>
            </p:custDataLst>
          </p:nvPr>
        </p:nvSpPr>
        <p:spPr>
          <a:xfrm>
            <a:off x="155277" y="266644"/>
            <a:ext cx="7570788" cy="1196975"/>
          </a:xfrm>
        </p:spPr>
        <p:txBody>
          <a:bodyPr>
            <a:normAutofit/>
          </a:bodyPr>
          <a:lstStyle/>
          <a:p>
            <a:r>
              <a:rPr lang="fr-CA" sz="4000" dirty="0" smtClean="0">
                <a:latin typeface="Verdana" panose="020B0604030504040204" pitchFamily="34" charset="0"/>
              </a:rPr>
              <a:t>Cas – M. </a:t>
            </a:r>
            <a:r>
              <a:rPr lang="fr-CA" sz="4000" dirty="0" err="1" smtClean="0">
                <a:latin typeface="Verdana" panose="020B0604030504040204" pitchFamily="34" charset="0"/>
              </a:rPr>
              <a:t>Akay</a:t>
            </a:r>
            <a:r>
              <a:rPr lang="fr-CA" sz="4000" dirty="0" smtClean="0">
                <a:latin typeface="Verdana" panose="020B0604030504040204" pitchFamily="34" charset="0"/>
              </a:rPr>
              <a:t> Aye</a:t>
            </a:r>
            <a:endParaRPr lang="fr-CA" sz="4000" dirty="0">
              <a:latin typeface="Verdana" panose="020B0604030504040204" pitchFamily="34" charset="0"/>
            </a:endParaRPr>
          </a:p>
        </p:txBody>
      </p:sp>
      <p:sp>
        <p:nvSpPr>
          <p:cNvPr id="3" name="Content Placeholder 2"/>
          <p:cNvSpPr>
            <a:spLocks noGrp="1"/>
          </p:cNvSpPr>
          <p:nvPr>
            <p:ph idx="4294967295"/>
            <p:custDataLst>
              <p:tags r:id="rId2"/>
            </p:custDataLst>
          </p:nvPr>
        </p:nvSpPr>
        <p:spPr>
          <a:xfrm>
            <a:off x="4514850" y="1927225"/>
            <a:ext cx="4629150" cy="3933825"/>
          </a:xfrm>
        </p:spPr>
        <p:txBody>
          <a:bodyPr>
            <a:normAutofit/>
          </a:bodyPr>
          <a:lstStyle/>
          <a:p>
            <a:endParaRPr lang="fr-CA" sz="2200" dirty="0" smtClean="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fr-CA" sz="2200" dirty="0" smtClean="0">
              <a:latin typeface="Verdana" panose="020B0604030504040204" pitchFamily="34" charset="0"/>
              <a:ea typeface="Verdana" panose="020B0604030504040204" pitchFamily="34" charset="0"/>
              <a:cs typeface="Verdana" panose="020B0604030504040204" pitchFamily="34" charset="0"/>
            </a:endParaRPr>
          </a:p>
          <a:p>
            <a:endParaRPr lang="fr-CA" sz="2200" dirty="0" smtClean="0">
              <a:latin typeface="Verdana" panose="020B0604030504040204" pitchFamily="34" charset="0"/>
              <a:ea typeface="Verdana" panose="020B0604030504040204" pitchFamily="34" charset="0"/>
              <a:cs typeface="Verdana" panose="020B0604030504040204" pitchFamily="34" charset="0"/>
            </a:endParaRPr>
          </a:p>
          <a:p>
            <a:endParaRPr lang="en-CA" sz="22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3"/>
          <p:cNvSpPr>
            <a:spLocks noGrp="1"/>
          </p:cNvSpPr>
          <p:nvPr>
            <p:ph type="body" sz="half" idx="4294967295"/>
            <p:custDataLst>
              <p:tags r:id="rId3"/>
            </p:custDataLst>
          </p:nvPr>
        </p:nvSpPr>
        <p:spPr>
          <a:xfrm>
            <a:off x="148866" y="1500518"/>
            <a:ext cx="4404891" cy="3941763"/>
          </a:xfrm>
        </p:spPr>
        <p:txBody>
          <a:bodyPr>
            <a:normAutofit/>
          </a:bodyPr>
          <a:lstStyle/>
          <a:p>
            <a:pPr>
              <a:lnSpc>
                <a:spcPts val="2000"/>
              </a:lnSpc>
            </a:pPr>
            <a:r>
              <a:rPr lang="fr-CA" sz="1800" dirty="0" smtClean="0">
                <a:solidFill>
                  <a:srgbClr val="003152"/>
                </a:solidFill>
                <a:latin typeface="Verdana" panose="020B0604030504040204" pitchFamily="34" charset="0"/>
              </a:rPr>
              <a:t>Un homme de 80 ans est évalué par un résident en médecine d’urgence en raison d’une fatigue et d’une oligurie présentes depuis quatre jours. Le patient n’éprouve aucune douleur abdominale. </a:t>
            </a:r>
          </a:p>
          <a:p>
            <a:pPr>
              <a:lnSpc>
                <a:spcPts val="2000"/>
              </a:lnSpc>
            </a:pPr>
            <a:r>
              <a:rPr lang="fr-CA" sz="1800" dirty="0" smtClean="0">
                <a:solidFill>
                  <a:srgbClr val="003152"/>
                </a:solidFill>
                <a:latin typeface="Verdana" panose="020B0604030504040204" pitchFamily="34" charset="0"/>
              </a:rPr>
              <a:t>Antécédents médicaux : hypertension; dyslipidémie; hyperplasie bénigne de la prostate. Le patient ne prend aucun nouveau médicament.</a:t>
            </a:r>
          </a:p>
          <a:p>
            <a:pPr>
              <a:lnSpc>
                <a:spcPts val="2000"/>
              </a:lnSpc>
            </a:pPr>
            <a:endParaRPr lang="fr-CA" sz="18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ontent Placeholder 2"/>
          <p:cNvSpPr txBox="1">
            <a:spLocks/>
          </p:cNvSpPr>
          <p:nvPr>
            <p:custDataLst>
              <p:tags r:id="rId4"/>
            </p:custDataLst>
          </p:nvPr>
        </p:nvSpPr>
        <p:spPr>
          <a:xfrm>
            <a:off x="148866" y="3827922"/>
            <a:ext cx="8722380" cy="2843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CA" sz="2200" dirty="0" smtClean="0">
              <a:latin typeface="Verdana" panose="020B0604030504040204" pitchFamily="34" charset="0"/>
              <a:ea typeface="Verdana" panose="020B0604030504040204" pitchFamily="34" charset="0"/>
              <a:cs typeface="Verdana" panose="020B0604030504040204" pitchFamily="34" charset="0"/>
            </a:endParaRPr>
          </a:p>
          <a:p>
            <a:endParaRPr lang="en-CA" sz="2200" dirty="0"/>
          </a:p>
        </p:txBody>
      </p:sp>
      <p:pic>
        <p:nvPicPr>
          <p:cNvPr id="8" name="Picture 7"/>
          <p:cNvPicPr>
            <a:picLocks noChangeAspect="1"/>
          </p:cNvPicPr>
          <p:nvPr>
            <p:custDataLst>
              <p:tags r:id="rId5"/>
            </p:custDataLst>
          </p:nvPr>
        </p:nvPicPr>
        <p:blipFill rotWithShape="1">
          <a:blip r:embed="rId11" cstate="print">
            <a:extLst>
              <a:ext uri="{28A0092B-C50C-407E-A947-70E740481C1C}">
                <a14:useLocalDpi xmlns:a14="http://schemas.microsoft.com/office/drawing/2010/main" val="0"/>
              </a:ext>
            </a:extLst>
          </a:blip>
          <a:srcRect t="-221" r="17941" b="221"/>
          <a:stretch/>
        </p:blipFill>
        <p:spPr>
          <a:xfrm>
            <a:off x="4786104" y="1345719"/>
            <a:ext cx="3723337" cy="3019247"/>
          </a:xfrm>
          <a:prstGeom prst="rect">
            <a:avLst/>
          </a:prstGeom>
        </p:spPr>
      </p:pic>
      <p:sp>
        <p:nvSpPr>
          <p:cNvPr id="5" name="Rectangle 4"/>
          <p:cNvSpPr/>
          <p:nvPr>
            <p:custDataLst>
              <p:tags r:id="rId6"/>
            </p:custDataLst>
          </p:nvPr>
        </p:nvSpPr>
        <p:spPr>
          <a:xfrm>
            <a:off x="948906" y="6003985"/>
            <a:ext cx="1483743" cy="6676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custDataLst>
              <p:tags r:id="rId7"/>
            </p:custDataLst>
          </p:nvPr>
        </p:nvSpPr>
        <p:spPr>
          <a:xfrm>
            <a:off x="148866" y="4530035"/>
            <a:ext cx="8995134" cy="50194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1800" dirty="0" smtClean="0">
                <a:solidFill>
                  <a:srgbClr val="003152"/>
                </a:solidFill>
                <a:latin typeface="Verdana" panose="020B0604030504040204" pitchFamily="34" charset="0"/>
              </a:rPr>
              <a:t>Examen physique : le patient est alerte et n’est pas désorienté. TA = 158/72, FC = 94, FR = 16, T = 36,8 °C, SpO</a:t>
            </a:r>
            <a:r>
              <a:rPr lang="fr-CA" sz="1800" baseline="-25000" dirty="0" smtClean="0">
                <a:solidFill>
                  <a:srgbClr val="003152"/>
                </a:solidFill>
                <a:latin typeface="Verdana" panose="020B0604030504040204" pitchFamily="34" charset="0"/>
              </a:rPr>
              <a:t>2</a:t>
            </a:r>
            <a:r>
              <a:rPr lang="fr-CA" sz="1800" dirty="0" smtClean="0">
                <a:solidFill>
                  <a:srgbClr val="003152"/>
                </a:solidFill>
                <a:latin typeface="Verdana" panose="020B0604030504040204" pitchFamily="34" charset="0"/>
              </a:rPr>
              <a:t> = 96 % à l’air ambiant. Muqueuses humides, pression veineuse jugulaire située à 2 cm au-dessus de l’angle sternal. Abdomen ferme. </a:t>
            </a:r>
            <a:endParaRPr lang="fr-CA" sz="18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fr-CA" sz="1800" dirty="0" smtClean="0">
                <a:solidFill>
                  <a:srgbClr val="003152"/>
                </a:solidFill>
                <a:latin typeface="Verdana" panose="020B0604030504040204" pitchFamily="34" charset="0"/>
              </a:rPr>
              <a:t>Une demande pour des analyses de laboratoire de base est transmise.</a:t>
            </a:r>
          </a:p>
          <a:p>
            <a:r>
              <a:rPr lang="fr-CA" altLang="en-US" sz="1800" dirty="0" smtClean="0">
                <a:solidFill>
                  <a:srgbClr val="003152"/>
                </a:solidFill>
                <a:latin typeface="Verdana" panose="020B0604030504040204" pitchFamily="34" charset="0"/>
              </a:rPr>
              <a:t>Bolus de 1 L de solution saline normale demandé. </a:t>
            </a:r>
          </a:p>
          <a:p>
            <a:r>
              <a:rPr lang="fr-CA" sz="1800" dirty="0" smtClean="0">
                <a:solidFill>
                  <a:srgbClr val="003152"/>
                </a:solidFill>
                <a:latin typeface="Verdana" panose="020B0604030504040204" pitchFamily="34" charset="0"/>
              </a:rPr>
              <a:t>Consultation en médecine interne en vue d’une hospitalisation.</a:t>
            </a:r>
            <a:endParaRPr lang="fr-CA" sz="18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endParaRPr lang="fr-CA" sz="18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0" indent="0">
              <a:buFont typeface="Arial" panose="020B0604020202020204" pitchFamily="34" charset="0"/>
              <a:buNone/>
            </a:pPr>
            <a:endParaRPr lang="fr-CA" sz="18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endParaRPr lang="fr-CA" sz="18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endParaRPr lang="fr-CA" sz="18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2" name="Table 11"/>
          <p:cNvGraphicFramePr>
            <a:graphicFrameLocks noGrp="1"/>
          </p:cNvGraphicFramePr>
          <p:nvPr>
            <p:custDataLst>
              <p:tags r:id="rId8"/>
            </p:custDataLst>
            <p:extLst>
              <p:ext uri="{D42A27DB-BD31-4B8C-83A1-F6EECF244321}">
                <p14:modId xmlns:p14="http://schemas.microsoft.com/office/powerpoint/2010/main" val="66960281"/>
              </p:ext>
            </p:extLst>
          </p:nvPr>
        </p:nvGraphicFramePr>
        <p:xfrm>
          <a:off x="166119" y="84058"/>
          <a:ext cx="8722380" cy="243840"/>
        </p:xfrm>
        <a:graphic>
          <a:graphicData uri="http://schemas.openxmlformats.org/drawingml/2006/table">
            <a:tbl>
              <a:tblPr firstRow="1" firstCol="1" bandRow="1"/>
              <a:tblGrid>
                <a:gridCol w="8722380"/>
              </a:tblGrid>
              <a:tr h="0">
                <a:tc>
                  <a:txBody>
                    <a:bodyPr/>
                    <a:lstStyle/>
                    <a:p>
                      <a:pPr marL="0" marR="0" algn="ctr">
                        <a:spcBef>
                          <a:spcPts val="0"/>
                        </a:spcBef>
                        <a:spcAft>
                          <a:spcPts val="0"/>
                        </a:spcAft>
                      </a:pPr>
                      <a:r>
                        <a:rPr lang="fr-CA" sz="1600" b="1" dirty="0" smtClean="0">
                          <a:solidFill>
                            <a:srgbClr val="FFFFFF"/>
                          </a:solidFill>
                          <a:effectLst/>
                          <a:latin typeface="Verdana" panose="020B0604030504040204" pitchFamily="34" charset="0"/>
                        </a:rPr>
                        <a:t>Médecine/médecine d’urgence</a:t>
                      </a:r>
                      <a:endParaRPr lang="fr-CA"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14F5C"/>
                    </a:solidFill>
                  </a:tcPr>
                </a:tc>
              </a:tr>
            </a:tbl>
          </a:graphicData>
        </a:graphic>
      </p:graphicFrame>
    </p:spTree>
    <p:extLst>
      <p:ext uri="{BB962C8B-B14F-4D97-AF65-F5344CB8AC3E}">
        <p14:creationId xmlns:p14="http://schemas.microsoft.com/office/powerpoint/2010/main" val="25326732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304800" y="1146679"/>
            <a:ext cx="8128000" cy="391426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800" dirty="0" smtClean="0">
                <a:solidFill>
                  <a:srgbClr val="003152"/>
                </a:solidFill>
                <a:latin typeface="Verdana" panose="020B0604030504040204" pitchFamily="34" charset="0"/>
              </a:rPr>
              <a:t>Quels sont les obstacles </a:t>
            </a:r>
            <a:br>
              <a:rPr lang="fr-CA" sz="4800" dirty="0" smtClean="0">
                <a:solidFill>
                  <a:srgbClr val="003152"/>
                </a:solidFill>
                <a:latin typeface="Verdana" panose="020B0604030504040204" pitchFamily="34" charset="0"/>
              </a:rPr>
            </a:br>
            <a:r>
              <a:rPr lang="fr-CA" sz="4800" dirty="0" smtClean="0">
                <a:solidFill>
                  <a:srgbClr val="003152"/>
                </a:solidFill>
                <a:latin typeface="Verdana" panose="020B0604030504040204" pitchFamily="34" charset="0"/>
              </a:rPr>
              <a:t>à la gestion des ressources auxquels sont confrontés les </a:t>
            </a:r>
            <a:r>
              <a:rPr lang="fr-CA" sz="4800" b="1" dirty="0" smtClean="0">
                <a:solidFill>
                  <a:srgbClr val="00C1DE"/>
                </a:solidFill>
                <a:latin typeface="Verdana" panose="020B0604030504040204" pitchFamily="34" charset="0"/>
              </a:rPr>
              <a:t>médecins</a:t>
            </a:r>
            <a:r>
              <a:rPr lang="fr-CA" sz="4800" dirty="0" smtClean="0">
                <a:solidFill>
                  <a:srgbClr val="003152"/>
                </a:solidFill>
                <a:latin typeface="Verdana" panose="020B0604030504040204" pitchFamily="34" charset="0"/>
              </a:rPr>
              <a:t> ainsi que les facteurs favorisant une surutilisation?</a:t>
            </a:r>
            <a:r>
              <a:rPr lang="fr-CA" sz="4000" dirty="0" smtClean="0"/>
              <a:t/>
            </a:r>
            <a:br>
              <a:rPr lang="fr-CA" sz="4000" dirty="0" smtClean="0"/>
            </a:br>
            <a:endParaRPr lang="fr-CA" sz="4800" b="1"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286366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l="5149" t="15719" r="15292" b="34399"/>
          <a:stretch/>
        </p:blipFill>
        <p:spPr>
          <a:xfrm rot="5400000">
            <a:off x="2283084" y="1642239"/>
            <a:ext cx="4553112" cy="1903143"/>
          </a:xfrm>
          <a:prstGeom prst="ellipse">
            <a:avLst/>
          </a:prstGeom>
          <a:ln>
            <a:noFill/>
          </a:ln>
          <a:effectLst>
            <a:softEdge rad="0"/>
          </a:effectLst>
        </p:spPr>
      </p:pic>
      <p:sp>
        <p:nvSpPr>
          <p:cNvPr id="4" name="Cloud 3"/>
          <p:cNvSpPr/>
          <p:nvPr>
            <p:custDataLst>
              <p:tags r:id="rId2"/>
            </p:custDataLst>
          </p:nvPr>
        </p:nvSpPr>
        <p:spPr>
          <a:xfrm>
            <a:off x="234923" y="442496"/>
            <a:ext cx="2170635" cy="1629969"/>
          </a:xfrm>
          <a:prstGeom prst="cloud">
            <a:avLst/>
          </a:prstGeom>
          <a:ln w="38100">
            <a:solidFill>
              <a:srgbClr val="00C1DE"/>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CA" sz="1500" dirty="0" smtClean="0">
                <a:solidFill>
                  <a:srgbClr val="003152"/>
                </a:solidFill>
                <a:latin typeface="Verdana" panose="020B0604030504040204" pitchFamily="34" charset="0"/>
              </a:rPr>
              <a:t>Habitudes établies</a:t>
            </a:r>
            <a:endParaRPr lang="fr-CA" sz="15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loud 5"/>
          <p:cNvSpPr/>
          <p:nvPr>
            <p:custDataLst>
              <p:tags r:id="rId3"/>
            </p:custDataLst>
          </p:nvPr>
        </p:nvSpPr>
        <p:spPr>
          <a:xfrm>
            <a:off x="1028551" y="2455876"/>
            <a:ext cx="2170635" cy="1629969"/>
          </a:xfrm>
          <a:prstGeom prst="cloud">
            <a:avLst/>
          </a:prstGeom>
          <a:ln w="38100">
            <a:solidFill>
              <a:srgbClr val="00C1DE"/>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CA" sz="1500" dirty="0" smtClean="0">
                <a:solidFill>
                  <a:srgbClr val="003152"/>
                </a:solidFill>
                <a:latin typeface="Verdana" panose="020B0604030504040204" pitchFamily="34" charset="0"/>
              </a:rPr>
              <a:t>Approche maximaliste</a:t>
            </a:r>
            <a:endParaRPr lang="fr-CA" sz="15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loud 6"/>
          <p:cNvSpPr/>
          <p:nvPr>
            <p:custDataLst>
              <p:tags r:id="rId4"/>
            </p:custDataLst>
          </p:nvPr>
        </p:nvSpPr>
        <p:spPr>
          <a:xfrm>
            <a:off x="673658" y="4617173"/>
            <a:ext cx="2170635" cy="1629969"/>
          </a:xfrm>
          <a:prstGeom prst="cloud">
            <a:avLst/>
          </a:prstGeom>
          <a:ln w="38100">
            <a:solidFill>
              <a:srgbClr val="00C1DE"/>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fr-CA" sz="1500" dirty="0" smtClean="0">
                <a:solidFill>
                  <a:srgbClr val="003152"/>
                </a:solidFill>
                <a:latin typeface="Verdana" panose="020B0604030504040204" pitchFamily="34" charset="0"/>
              </a:rPr>
              <a:t>Absence de rétroaction à l’égard du comportement</a:t>
            </a:r>
            <a:endParaRPr lang="fr-CA" sz="15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loud 7"/>
          <p:cNvSpPr/>
          <p:nvPr>
            <p:custDataLst>
              <p:tags r:id="rId5"/>
            </p:custDataLst>
          </p:nvPr>
        </p:nvSpPr>
        <p:spPr>
          <a:xfrm>
            <a:off x="5882496" y="442497"/>
            <a:ext cx="2316540" cy="1629969"/>
          </a:xfrm>
          <a:prstGeom prst="cloud">
            <a:avLst/>
          </a:prstGeom>
          <a:ln w="38100">
            <a:solidFill>
              <a:srgbClr val="00C1DE"/>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CA" sz="1500" dirty="0" smtClean="0">
                <a:solidFill>
                  <a:srgbClr val="003152"/>
                </a:solidFill>
                <a:latin typeface="Verdana" panose="020B0604030504040204" pitchFamily="34" charset="0"/>
              </a:rPr>
              <a:t>Demandes et attentes des patients</a:t>
            </a:r>
            <a:endParaRPr lang="fr-CA" sz="15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loud 8"/>
          <p:cNvSpPr/>
          <p:nvPr>
            <p:custDataLst>
              <p:tags r:id="rId6"/>
            </p:custDataLst>
          </p:nvPr>
        </p:nvSpPr>
        <p:spPr>
          <a:xfrm>
            <a:off x="5955449" y="2403932"/>
            <a:ext cx="2170635" cy="1629969"/>
          </a:xfrm>
          <a:prstGeom prst="cloud">
            <a:avLst/>
          </a:prstGeom>
          <a:ln w="38100">
            <a:solidFill>
              <a:srgbClr val="00C1DE"/>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CA" sz="1500" dirty="0" smtClean="0">
                <a:solidFill>
                  <a:srgbClr val="003152"/>
                </a:solidFill>
                <a:latin typeface="Verdana" panose="020B0604030504040204" pitchFamily="34" charset="0"/>
              </a:rPr>
              <a:t>Médecine défensive</a:t>
            </a:r>
            <a:endParaRPr lang="fr-CA" sz="15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Cloud 9"/>
          <p:cNvSpPr/>
          <p:nvPr>
            <p:custDataLst>
              <p:tags r:id="rId7"/>
            </p:custDataLst>
          </p:nvPr>
        </p:nvSpPr>
        <p:spPr>
          <a:xfrm>
            <a:off x="6407963" y="4870367"/>
            <a:ext cx="2170635" cy="1629969"/>
          </a:xfrm>
          <a:prstGeom prst="cloud">
            <a:avLst/>
          </a:prstGeom>
          <a:ln w="38100">
            <a:solidFill>
              <a:srgbClr val="00C1DE"/>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CA" sz="1500" dirty="0" smtClean="0">
                <a:solidFill>
                  <a:srgbClr val="003152"/>
                </a:solidFill>
                <a:latin typeface="Verdana" panose="020B0604030504040204" pitchFamily="34" charset="0"/>
              </a:rPr>
              <a:t>Satisfaction des demandes d’orientation</a:t>
            </a:r>
            <a:endParaRPr lang="fr-CA" sz="15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Cloud 10"/>
          <p:cNvSpPr/>
          <p:nvPr>
            <p:custDataLst>
              <p:tags r:id="rId8"/>
            </p:custDataLst>
          </p:nvPr>
        </p:nvSpPr>
        <p:spPr>
          <a:xfrm>
            <a:off x="3340577" y="5041251"/>
            <a:ext cx="2170635" cy="1629969"/>
          </a:xfrm>
          <a:prstGeom prst="cloud">
            <a:avLst/>
          </a:prstGeom>
          <a:ln w="38100">
            <a:solidFill>
              <a:srgbClr val="00C1DE"/>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CA" sz="1500" dirty="0" smtClean="0">
                <a:solidFill>
                  <a:srgbClr val="003152"/>
                </a:solidFill>
                <a:latin typeface="Verdana" panose="020B0604030504040204" pitchFamily="34" charset="0"/>
              </a:rPr>
              <a:t>Incitatifs financiers</a:t>
            </a:r>
            <a:endParaRPr lang="fr-CA" sz="15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614382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558800" y="1147552"/>
            <a:ext cx="7531100" cy="4641012"/>
          </a:xfrm>
          <a:prstGeom prst="rect">
            <a:avLst/>
          </a:prstGeom>
          <a:ln>
            <a:noFill/>
          </a:ln>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4800" dirty="0" smtClean="0">
                <a:solidFill>
                  <a:srgbClr val="003152"/>
                </a:solidFill>
                <a:latin typeface="Verdana" panose="020B0604030504040204" pitchFamily="34" charset="0"/>
              </a:rPr>
              <a:t>Quels sont les obstacles à la gestion des ressources et les facteurs favorisant la surutilisation </a:t>
            </a:r>
            <a:r>
              <a:rPr lang="fr-CA" sz="4800" b="1" dirty="0" smtClean="0">
                <a:solidFill>
                  <a:srgbClr val="EF7521"/>
                </a:solidFill>
                <a:latin typeface="Verdana" panose="020B0604030504040204" pitchFamily="34" charset="0"/>
              </a:rPr>
              <a:t>propres aux stagiaires</a:t>
            </a:r>
            <a:r>
              <a:rPr lang="fr-CA" sz="4800" dirty="0" smtClean="0">
                <a:solidFill>
                  <a:srgbClr val="003152"/>
                </a:solidFill>
                <a:latin typeface="Verdana" panose="020B0604030504040204" pitchFamily="34" charset="0"/>
              </a:rPr>
              <a:t>?</a:t>
            </a:r>
            <a:endParaRPr lang="fr-CA" sz="48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933572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custDataLst>
              <p:tags r:id="rId1"/>
            </p:custDataLst>
          </p:nvPr>
        </p:nvSpPr>
        <p:spPr>
          <a:xfrm>
            <a:off x="290498" y="244142"/>
            <a:ext cx="2113607" cy="1629968"/>
          </a:xfrm>
          <a:prstGeom prst="cloud">
            <a:avLst/>
          </a:prstGeom>
          <a:ln w="28575">
            <a:solidFill>
              <a:srgbClr val="EF752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fr-CA" sz="1500" dirty="0" smtClean="0">
                <a:solidFill>
                  <a:srgbClr val="003152"/>
                </a:solidFill>
                <a:latin typeface="Verdana" panose="020B0604030504040204" pitchFamily="34" charset="0"/>
              </a:rPr>
              <a:t>Manque de confiance</a:t>
            </a:r>
            <a:endParaRPr lang="fr-CA" sz="15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loud 5"/>
          <p:cNvSpPr/>
          <p:nvPr>
            <p:custDataLst>
              <p:tags r:id="rId2"/>
            </p:custDataLst>
          </p:nvPr>
        </p:nvSpPr>
        <p:spPr>
          <a:xfrm>
            <a:off x="701351" y="2508582"/>
            <a:ext cx="2643160" cy="1629968"/>
          </a:xfrm>
          <a:prstGeom prst="cloud">
            <a:avLst/>
          </a:prstGeom>
          <a:ln w="28575">
            <a:solidFill>
              <a:srgbClr val="EF752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fr-CA" sz="1500" dirty="0" smtClean="0">
                <a:solidFill>
                  <a:srgbClr val="003152"/>
                </a:solidFill>
                <a:latin typeface="Verdana" panose="020B0604030504040204" pitchFamily="34" charset="0"/>
              </a:rPr>
              <a:t>Mauvaise compréhension des données</a:t>
            </a:r>
            <a:endParaRPr lang="fr-CA" sz="15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loud 6"/>
          <p:cNvSpPr/>
          <p:nvPr>
            <p:custDataLst>
              <p:tags r:id="rId3"/>
            </p:custDataLst>
          </p:nvPr>
        </p:nvSpPr>
        <p:spPr>
          <a:xfrm>
            <a:off x="359510" y="4810132"/>
            <a:ext cx="2113607" cy="1629968"/>
          </a:xfrm>
          <a:prstGeom prst="cloud">
            <a:avLst/>
          </a:prstGeom>
          <a:ln w="28575">
            <a:solidFill>
              <a:srgbClr val="EF752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fr-CA" sz="1500" dirty="0" smtClean="0">
                <a:solidFill>
                  <a:srgbClr val="003152"/>
                </a:solidFill>
                <a:latin typeface="Verdana" panose="020B0604030504040204" pitchFamily="34" charset="0"/>
              </a:rPr>
              <a:t>« C’est ainsi qu’on nous l’a appris »</a:t>
            </a:r>
            <a:endParaRPr lang="fr-CA" sz="15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loud 7"/>
          <p:cNvSpPr/>
          <p:nvPr>
            <p:custDataLst>
              <p:tags r:id="rId4"/>
            </p:custDataLst>
          </p:nvPr>
        </p:nvSpPr>
        <p:spPr>
          <a:xfrm>
            <a:off x="6791518" y="226889"/>
            <a:ext cx="2113607" cy="1629968"/>
          </a:xfrm>
          <a:prstGeom prst="cloud">
            <a:avLst/>
          </a:prstGeom>
          <a:ln w="28575">
            <a:solidFill>
              <a:srgbClr val="EF752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fr-CA" sz="1500" dirty="0" smtClean="0">
                <a:solidFill>
                  <a:srgbClr val="003152"/>
                </a:solidFill>
                <a:latin typeface="Verdana" panose="020B0604030504040204" pitchFamily="34" charset="0"/>
              </a:rPr>
              <a:t>Acquisition d’expérience</a:t>
            </a:r>
            <a:endParaRPr lang="fr-CA" sz="15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loud 8"/>
          <p:cNvSpPr/>
          <p:nvPr>
            <p:custDataLst>
              <p:tags r:id="rId5"/>
            </p:custDataLst>
          </p:nvPr>
        </p:nvSpPr>
        <p:spPr>
          <a:xfrm>
            <a:off x="5673044" y="2394877"/>
            <a:ext cx="2376530" cy="1629968"/>
          </a:xfrm>
          <a:prstGeom prst="cloud">
            <a:avLst/>
          </a:prstGeom>
          <a:ln w="28575">
            <a:solidFill>
              <a:srgbClr val="EF752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fr-CA" sz="1500" dirty="0" smtClean="0">
                <a:solidFill>
                  <a:srgbClr val="003152"/>
                </a:solidFill>
                <a:latin typeface="Verdana" panose="020B0604030504040204" pitchFamily="34" charset="0"/>
              </a:rPr>
              <a:t>Absence de rétroaction</a:t>
            </a:r>
            <a:endParaRPr lang="fr-CA" sz="15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Cloud 9"/>
          <p:cNvSpPr/>
          <p:nvPr>
            <p:custDataLst>
              <p:tags r:id="rId6"/>
            </p:custDataLst>
          </p:nvPr>
        </p:nvSpPr>
        <p:spPr>
          <a:xfrm>
            <a:off x="6568009" y="4703208"/>
            <a:ext cx="2113607" cy="1629968"/>
          </a:xfrm>
          <a:prstGeom prst="cloud">
            <a:avLst/>
          </a:prstGeom>
          <a:ln w="28575">
            <a:solidFill>
              <a:srgbClr val="EF752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fr-CA" sz="1500" dirty="0" smtClean="0">
                <a:solidFill>
                  <a:srgbClr val="003152"/>
                </a:solidFill>
                <a:latin typeface="Verdana" panose="020B0604030504040204" pitchFamily="34" charset="0"/>
              </a:rPr>
              <a:t>Temps insuffisant</a:t>
            </a:r>
            <a:endParaRPr lang="fr-CA" sz="15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Cloud 10"/>
          <p:cNvSpPr/>
          <p:nvPr>
            <p:custDataLst>
              <p:tags r:id="rId7"/>
            </p:custDataLst>
          </p:nvPr>
        </p:nvSpPr>
        <p:spPr>
          <a:xfrm>
            <a:off x="3357868" y="5174360"/>
            <a:ext cx="2407932" cy="1629968"/>
          </a:xfrm>
          <a:prstGeom prst="cloud">
            <a:avLst/>
          </a:prstGeom>
          <a:ln w="28575">
            <a:solidFill>
              <a:srgbClr val="EF752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a:r>
              <a:rPr lang="fr-CA" sz="1500" dirty="0" smtClean="0">
                <a:solidFill>
                  <a:srgbClr val="003152"/>
                </a:solidFill>
                <a:latin typeface="Verdana" panose="020B0604030504040204" pitchFamily="34" charset="0"/>
              </a:rPr>
              <a:t>Volonté d’impressionner le superviseur</a:t>
            </a:r>
            <a:endParaRPr lang="fr-CA" sz="15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p:cNvPicPr>
            <a:picLocks noChangeAspect="1"/>
          </p:cNvPicPr>
          <p:nvPr>
            <p:custDataLst>
              <p:tags r:id="rId8"/>
            </p:custDataLst>
          </p:nvPr>
        </p:nvPicPr>
        <p:blipFill rotWithShape="1">
          <a:blip r:embed="rId11" cstate="print">
            <a:extLst>
              <a:ext uri="{28A0092B-C50C-407E-A947-70E740481C1C}">
                <a14:useLocalDpi xmlns:a14="http://schemas.microsoft.com/office/drawing/2010/main" val="0"/>
              </a:ext>
            </a:extLst>
          </a:blip>
          <a:srcRect l="51476" t="11764" b="5411"/>
          <a:stretch/>
        </p:blipFill>
        <p:spPr>
          <a:xfrm>
            <a:off x="3554591" y="157876"/>
            <a:ext cx="1931861" cy="4964725"/>
          </a:xfrm>
          <a:prstGeom prst="ellipse">
            <a:avLst/>
          </a:prstGeom>
          <a:ln>
            <a:noFill/>
          </a:ln>
          <a:effectLst>
            <a:softEdge rad="0"/>
          </a:effectLst>
        </p:spPr>
      </p:pic>
    </p:spTree>
    <p:extLst>
      <p:ext uri="{BB962C8B-B14F-4D97-AF65-F5344CB8AC3E}">
        <p14:creationId xmlns:p14="http://schemas.microsoft.com/office/powerpoint/2010/main" val="16780008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00846" y="69011"/>
            <a:ext cx="7674692" cy="1287741"/>
          </a:xfrm>
        </p:spPr>
        <p:txBody>
          <a:bodyPr/>
          <a:lstStyle/>
          <a:p>
            <a:r>
              <a:rPr lang="fr-CA" dirty="0" smtClean="0">
                <a:solidFill>
                  <a:srgbClr val="003152"/>
                </a:solidFill>
                <a:latin typeface="Verdana" panose="020B0604030504040204" pitchFamily="34" charset="0"/>
              </a:rPr>
              <a:t>Que pouvez-vous faire?</a:t>
            </a:r>
            <a:endParaRPr lang="fr-CA" dirty="0">
              <a:solidFill>
                <a:srgbClr val="003152"/>
              </a:solidFill>
              <a:latin typeface="Verdana" panose="020B0604030504040204" pitchFamily="34" charset="0"/>
            </a:endParaRPr>
          </a:p>
        </p:txBody>
      </p:sp>
      <p:graphicFrame>
        <p:nvGraphicFramePr>
          <p:cNvPr id="9" name="Diagram 8"/>
          <p:cNvGraphicFramePr/>
          <p:nvPr>
            <p:custDataLst>
              <p:tags r:id="rId2"/>
            </p:custDataLst>
            <p:extLst>
              <p:ext uri="{D42A27DB-BD31-4B8C-83A1-F6EECF244321}">
                <p14:modId xmlns:p14="http://schemas.microsoft.com/office/powerpoint/2010/main" val="3893674903"/>
              </p:ext>
            </p:extLst>
          </p:nvPr>
        </p:nvGraphicFramePr>
        <p:xfrm>
          <a:off x="155274" y="1462315"/>
          <a:ext cx="8469086" cy="5003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60682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557123" y="522322"/>
            <a:ext cx="8377327" cy="746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600" b="1" dirty="0" smtClean="0">
                <a:solidFill>
                  <a:srgbClr val="EF7521"/>
                </a:solidFill>
                <a:latin typeface="Verdana" panose="020B0604030504040204" pitchFamily="34" charset="0"/>
              </a:rPr>
              <a:t>1. Devrais-je demander </a:t>
            </a:r>
            <a:br>
              <a:rPr lang="fr-CA" sz="3600" b="1" dirty="0" smtClean="0">
                <a:solidFill>
                  <a:srgbClr val="EF7521"/>
                </a:solidFill>
                <a:latin typeface="Verdana" panose="020B0604030504040204" pitchFamily="34" charset="0"/>
              </a:rPr>
            </a:br>
            <a:r>
              <a:rPr lang="fr-CA" sz="3600" b="1" dirty="0" smtClean="0">
                <a:solidFill>
                  <a:srgbClr val="EF7521"/>
                </a:solidFill>
                <a:latin typeface="Verdana" panose="020B0604030504040204" pitchFamily="34" charset="0"/>
              </a:rPr>
              <a:t>cet examen?</a:t>
            </a:r>
            <a:endParaRPr lang="fr-CA" sz="3600" b="1" dirty="0">
              <a:solidFill>
                <a:srgbClr val="EF7521"/>
              </a:solidFill>
              <a:latin typeface="Verdana" panose="020B0604030504040204" pitchFamily="34" charset="0"/>
            </a:endParaRPr>
          </a:p>
        </p:txBody>
      </p:sp>
      <p:sp>
        <p:nvSpPr>
          <p:cNvPr id="3" name="Content Placeholder 2"/>
          <p:cNvSpPr txBox="1">
            <a:spLocks/>
          </p:cNvSpPr>
          <p:nvPr>
            <p:custDataLst>
              <p:tags r:id="rId2"/>
            </p:custDataLst>
          </p:nvPr>
        </p:nvSpPr>
        <p:spPr>
          <a:xfrm>
            <a:off x="1301510" y="2042012"/>
            <a:ext cx="7048860" cy="40699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altLang="en-US" sz="1700" dirty="0" smtClean="0">
                <a:solidFill>
                  <a:srgbClr val="003152"/>
                </a:solidFill>
                <a:latin typeface="Verdana" panose="020B0604030504040204" pitchFamily="34" charset="0"/>
              </a:rPr>
              <a:t>Cet examen m’aidera-t-il à poser un diagnostic?</a:t>
            </a:r>
          </a:p>
          <a:p>
            <a:pPr marL="0" indent="0">
              <a:buNone/>
            </a:pPr>
            <a:endParaRPr lang="fr-CA" altLang="en-US" sz="17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fr-CA" altLang="en-US" sz="1700" dirty="0" smtClean="0">
                <a:solidFill>
                  <a:srgbClr val="003152"/>
                </a:solidFill>
                <a:latin typeface="Verdana" panose="020B0604030504040204" pitchFamily="34" charset="0"/>
              </a:rPr>
              <a:t>Cet examen pourrait-il induire un changement dans la prise en charge du patient?</a:t>
            </a:r>
          </a:p>
          <a:p>
            <a:pPr marL="0" indent="0">
              <a:buNone/>
            </a:pPr>
            <a:endParaRPr lang="fr-CA" altLang="en-US" sz="17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fr-CA" altLang="en-US" sz="1700" dirty="0" smtClean="0">
                <a:solidFill>
                  <a:srgbClr val="003152"/>
                </a:solidFill>
                <a:latin typeface="Verdana" panose="020B0604030504040204" pitchFamily="34" charset="0"/>
              </a:rPr>
              <a:t>Cet examen est-il redondant par rapport aux renseignements actuels?</a:t>
            </a:r>
          </a:p>
          <a:p>
            <a:pPr marL="0" indent="0">
              <a:buNone/>
            </a:pPr>
            <a:endParaRPr lang="fr-CA" altLang="en-US" sz="17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fr-CA" altLang="en-US" sz="1700" dirty="0" smtClean="0">
                <a:solidFill>
                  <a:srgbClr val="003152"/>
                </a:solidFill>
                <a:latin typeface="Verdana" panose="020B0604030504040204" pitchFamily="34" charset="0"/>
              </a:rPr>
              <a:t>Existe-t-il une probabilité pré-test raisonnable que cet examen soit utile?</a:t>
            </a:r>
          </a:p>
          <a:p>
            <a:pPr marL="0" indent="0">
              <a:buNone/>
            </a:pPr>
            <a:endParaRPr lang="fr-CA" altLang="en-US" sz="17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fr-CA" altLang="en-US" sz="1700" dirty="0" smtClean="0">
                <a:solidFill>
                  <a:srgbClr val="003152"/>
                </a:solidFill>
                <a:latin typeface="Verdana" panose="020B0604030504040204" pitchFamily="34" charset="0"/>
              </a:rPr>
              <a:t>Les bienfaits de l’examen l’emportent-ils sur les risques pour le patient?</a:t>
            </a:r>
          </a:p>
          <a:p>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p:nvPr>
            <p:custDataLst>
              <p:tags r:id="rId3"/>
            </p:custDataLst>
          </p:nvPr>
        </p:nvSpPr>
        <p:spPr>
          <a:xfrm>
            <a:off x="1485901" y="6487001"/>
            <a:ext cx="7645400" cy="569387"/>
          </a:xfrm>
          <a:prstGeom prst="rect">
            <a:avLst/>
          </a:prstGeom>
          <a:noFill/>
        </p:spPr>
        <p:txBody>
          <a:bodyPr wrap="square" rtlCol="0">
            <a:spAutoFit/>
          </a:bodyPr>
          <a:lstStyle/>
          <a:p>
            <a:pPr algn="r"/>
            <a:r>
              <a:rPr lang="fr-CA" altLang="en-US" sz="1550" i="1" dirty="0" smtClean="0">
                <a:solidFill>
                  <a:srgbClr val="003152"/>
                </a:solidFill>
                <a:latin typeface="Verdana" panose="020B0604030504040204" pitchFamily="34" charset="0"/>
              </a:rPr>
              <a:t>D’après les critères cliniques des examens diagnostiques SCARCE</a:t>
            </a:r>
          </a:p>
          <a:p>
            <a:pPr algn="r"/>
            <a:endParaRPr lang="fr-CA" sz="1550" i="1"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custDataLst>
              <p:tags r:id="rId4"/>
            </p:custDataLst>
          </p:nvPr>
        </p:nvSpPr>
        <p:spPr>
          <a:xfrm>
            <a:off x="775789" y="1921241"/>
            <a:ext cx="476412" cy="584775"/>
          </a:xfrm>
          <a:prstGeom prst="rect">
            <a:avLst/>
          </a:prstGeom>
          <a:noFill/>
        </p:spPr>
        <p:txBody>
          <a:bodyPr wrap="none" rtlCol="0">
            <a:spAutoFit/>
          </a:bodyPr>
          <a:lstStyle/>
          <a:p>
            <a:pPr defTabSz="914400"/>
            <a:r>
              <a:rPr lang="fr-CA" sz="3200" b="1" dirty="0" smtClean="0">
                <a:solidFill>
                  <a:srgbClr val="003152"/>
                </a:solidFill>
                <a:latin typeface="Verdana" panose="020B0604030504040204" pitchFamily="34" charset="0"/>
              </a:rPr>
              <a:t>1</a:t>
            </a:r>
            <a:endParaRPr lang="fr-CA" sz="3200" b="1" dirty="0">
              <a:solidFill>
                <a:srgbClr val="003152"/>
              </a:solidFill>
              <a:latin typeface="Verdana" panose="020B0604030504040204" pitchFamily="34" charset="0"/>
            </a:endParaRPr>
          </a:p>
        </p:txBody>
      </p:sp>
      <p:sp>
        <p:nvSpPr>
          <p:cNvPr id="6" name="TextBox 5"/>
          <p:cNvSpPr txBox="1"/>
          <p:nvPr>
            <p:custDataLst>
              <p:tags r:id="rId5"/>
            </p:custDataLst>
          </p:nvPr>
        </p:nvSpPr>
        <p:spPr>
          <a:xfrm>
            <a:off x="775789" y="2737595"/>
            <a:ext cx="476412" cy="584775"/>
          </a:xfrm>
          <a:prstGeom prst="rect">
            <a:avLst/>
          </a:prstGeom>
          <a:noFill/>
        </p:spPr>
        <p:txBody>
          <a:bodyPr wrap="none" rtlCol="0">
            <a:spAutoFit/>
          </a:bodyPr>
          <a:lstStyle/>
          <a:p>
            <a:pPr defTabSz="914400"/>
            <a:r>
              <a:rPr lang="fr-CA" sz="3200" b="1" dirty="0" smtClean="0">
                <a:solidFill>
                  <a:srgbClr val="003152"/>
                </a:solidFill>
                <a:latin typeface="Verdana" panose="020B0604030504040204" pitchFamily="34" charset="0"/>
              </a:rPr>
              <a:t>2</a:t>
            </a:r>
            <a:endParaRPr lang="fr-CA" sz="3200" b="1" dirty="0">
              <a:solidFill>
                <a:srgbClr val="003152"/>
              </a:solidFill>
              <a:latin typeface="Verdana" panose="020B0604030504040204" pitchFamily="34" charset="0"/>
            </a:endParaRPr>
          </a:p>
        </p:txBody>
      </p:sp>
      <p:sp>
        <p:nvSpPr>
          <p:cNvPr id="7" name="TextBox 6"/>
          <p:cNvSpPr txBox="1"/>
          <p:nvPr>
            <p:custDataLst>
              <p:tags r:id="rId6"/>
            </p:custDataLst>
          </p:nvPr>
        </p:nvSpPr>
        <p:spPr>
          <a:xfrm>
            <a:off x="775789" y="5443005"/>
            <a:ext cx="476412" cy="584775"/>
          </a:xfrm>
          <a:prstGeom prst="rect">
            <a:avLst/>
          </a:prstGeom>
          <a:noFill/>
        </p:spPr>
        <p:txBody>
          <a:bodyPr wrap="none" rtlCol="0">
            <a:spAutoFit/>
          </a:bodyPr>
          <a:lstStyle/>
          <a:p>
            <a:pPr defTabSz="914400"/>
            <a:r>
              <a:rPr lang="fr-CA" sz="3200" b="1" dirty="0" smtClean="0">
                <a:solidFill>
                  <a:srgbClr val="003152"/>
                </a:solidFill>
                <a:latin typeface="Verdana" panose="020B0604030504040204" pitchFamily="34" charset="0"/>
              </a:rPr>
              <a:t>5</a:t>
            </a:r>
            <a:endParaRPr lang="fr-CA" sz="3200" b="1" dirty="0">
              <a:solidFill>
                <a:srgbClr val="003152"/>
              </a:solidFill>
              <a:latin typeface="Verdana" panose="020B0604030504040204" pitchFamily="34" charset="0"/>
            </a:endParaRPr>
          </a:p>
        </p:txBody>
      </p:sp>
      <p:sp>
        <p:nvSpPr>
          <p:cNvPr id="8" name="TextBox 7"/>
          <p:cNvSpPr txBox="1"/>
          <p:nvPr>
            <p:custDataLst>
              <p:tags r:id="rId7"/>
            </p:custDataLst>
          </p:nvPr>
        </p:nvSpPr>
        <p:spPr>
          <a:xfrm>
            <a:off x="775789" y="3659780"/>
            <a:ext cx="476412" cy="584775"/>
          </a:xfrm>
          <a:prstGeom prst="rect">
            <a:avLst/>
          </a:prstGeom>
          <a:noFill/>
        </p:spPr>
        <p:txBody>
          <a:bodyPr wrap="none" rtlCol="0">
            <a:spAutoFit/>
          </a:bodyPr>
          <a:lstStyle/>
          <a:p>
            <a:pPr defTabSz="914400"/>
            <a:r>
              <a:rPr lang="fr-CA" sz="3200" b="1" dirty="0" smtClean="0">
                <a:solidFill>
                  <a:srgbClr val="003152"/>
                </a:solidFill>
                <a:latin typeface="Verdana" panose="020B0604030504040204" pitchFamily="34" charset="0"/>
              </a:rPr>
              <a:t>3</a:t>
            </a:r>
            <a:endParaRPr lang="fr-CA" sz="3200" b="1" dirty="0">
              <a:solidFill>
                <a:srgbClr val="003152"/>
              </a:solidFill>
              <a:latin typeface="Verdana" panose="020B0604030504040204" pitchFamily="34" charset="0"/>
            </a:endParaRPr>
          </a:p>
        </p:txBody>
      </p:sp>
      <p:sp>
        <p:nvSpPr>
          <p:cNvPr id="9" name="TextBox 8"/>
          <p:cNvSpPr txBox="1"/>
          <p:nvPr>
            <p:custDataLst>
              <p:tags r:id="rId8"/>
            </p:custDataLst>
          </p:nvPr>
        </p:nvSpPr>
        <p:spPr>
          <a:xfrm>
            <a:off x="775789" y="4485745"/>
            <a:ext cx="476412" cy="584775"/>
          </a:xfrm>
          <a:prstGeom prst="rect">
            <a:avLst/>
          </a:prstGeom>
          <a:noFill/>
        </p:spPr>
        <p:txBody>
          <a:bodyPr wrap="none" rtlCol="0">
            <a:spAutoFit/>
          </a:bodyPr>
          <a:lstStyle/>
          <a:p>
            <a:pPr defTabSz="914400"/>
            <a:r>
              <a:rPr lang="fr-CA" sz="3200" b="1" dirty="0" smtClean="0">
                <a:solidFill>
                  <a:srgbClr val="003152"/>
                </a:solidFill>
                <a:latin typeface="Verdana" panose="020B0604030504040204" pitchFamily="34" charset="0"/>
              </a:rPr>
              <a:t>4</a:t>
            </a:r>
            <a:endParaRPr lang="fr-CA" sz="3200" b="1" dirty="0">
              <a:solidFill>
                <a:srgbClr val="003152"/>
              </a:solidFill>
              <a:latin typeface="Verdana" panose="020B0604030504040204" pitchFamily="34" charset="0"/>
            </a:endParaRPr>
          </a:p>
        </p:txBody>
      </p:sp>
      <p:sp>
        <p:nvSpPr>
          <p:cNvPr id="10" name="Rectangle 9"/>
          <p:cNvSpPr/>
          <p:nvPr>
            <p:custDataLst>
              <p:tags r:id="rId9"/>
            </p:custDataLst>
          </p:nvPr>
        </p:nvSpPr>
        <p:spPr>
          <a:xfrm>
            <a:off x="1013995" y="6111988"/>
            <a:ext cx="1315137" cy="560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45414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custDataLst>
              <p:tags r:id="rId1"/>
            </p:custDataLst>
          </p:nvPr>
        </p:nvSpPr>
        <p:spPr>
          <a:xfrm>
            <a:off x="509728" y="2186624"/>
            <a:ext cx="3976007" cy="1323439"/>
          </a:xfrm>
          <a:prstGeom prst="rect">
            <a:avLst/>
          </a:prstGeom>
          <a:noFill/>
        </p:spPr>
        <p:txBody>
          <a:bodyPr wrap="square" rtlCol="0">
            <a:spAutoFit/>
          </a:bodyPr>
          <a:lstStyle/>
          <a:p>
            <a:r>
              <a:rPr lang="fr-CA" sz="2000" dirty="0" smtClean="0">
                <a:solidFill>
                  <a:srgbClr val="003152"/>
                </a:solidFill>
                <a:latin typeface="Verdana" panose="020B0604030504040204" pitchFamily="34" charset="0"/>
              </a:rPr>
              <a:t>De quelle façon la probabilité pré-test pourrait-elle influer sur votre décision de demander…</a:t>
            </a:r>
            <a:endParaRPr lang="fr-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extBox 8"/>
          <p:cNvSpPr txBox="1"/>
          <p:nvPr>
            <p:custDataLst>
              <p:tags r:id="rId2"/>
            </p:custDataLst>
          </p:nvPr>
        </p:nvSpPr>
        <p:spPr>
          <a:xfrm>
            <a:off x="635121" y="3616770"/>
            <a:ext cx="4482979" cy="1200329"/>
          </a:xfrm>
          <a:prstGeom prst="rect">
            <a:avLst/>
          </a:prstGeom>
          <a:noFill/>
        </p:spPr>
        <p:txBody>
          <a:bodyPr wrap="square" rtlCol="0">
            <a:spAutoFit/>
          </a:bodyPr>
          <a:lstStyle/>
          <a:p>
            <a:pPr marL="457200" indent="-457200">
              <a:buFont typeface="Arial" charset="0"/>
              <a:buChar char="•"/>
            </a:pPr>
            <a:r>
              <a:rPr lang="fr-CA" dirty="0" smtClean="0">
                <a:solidFill>
                  <a:srgbClr val="003152"/>
                </a:solidFill>
                <a:latin typeface="Verdana" panose="020B0604030504040204" pitchFamily="34" charset="0"/>
              </a:rPr>
              <a:t>un dosage des D-dimères</a:t>
            </a:r>
          </a:p>
          <a:p>
            <a:pPr marL="457200" indent="-457200">
              <a:buFont typeface="Arial" charset="0"/>
              <a:buChar char="•"/>
            </a:pPr>
            <a:r>
              <a:rPr lang="fr-CA" dirty="0" smtClean="0">
                <a:solidFill>
                  <a:srgbClr val="003152"/>
                </a:solidFill>
                <a:latin typeface="Verdana" panose="020B0604030504040204" pitchFamily="34" charset="0"/>
              </a:rPr>
              <a:t>une hémoculture</a:t>
            </a:r>
          </a:p>
          <a:p>
            <a:pPr marL="457200" indent="-457200">
              <a:buFont typeface="Arial" charset="0"/>
              <a:buChar char="•"/>
            </a:pPr>
            <a:r>
              <a:rPr lang="fr-CA" dirty="0" smtClean="0">
                <a:solidFill>
                  <a:srgbClr val="003152"/>
                </a:solidFill>
                <a:latin typeface="Verdana" panose="020B0604030504040204" pitchFamily="34" charset="0"/>
              </a:rPr>
              <a:t>une échocardiographie de stress</a:t>
            </a:r>
          </a:p>
          <a:p>
            <a:pPr marL="457200" indent="-457200">
              <a:buFont typeface="Arial" charset="0"/>
              <a:buChar char="•"/>
            </a:pPr>
            <a:endParaRPr lang="fr-CA"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custDataLst>
              <p:tags r:id="rId3"/>
            </p:custDataLst>
          </p:nvPr>
        </p:nvPicPr>
        <p:blipFill>
          <a:blip r:embed="rId11"/>
          <a:stretch>
            <a:fillRect/>
          </a:stretch>
        </p:blipFill>
        <p:spPr>
          <a:xfrm>
            <a:off x="4502988" y="1266902"/>
            <a:ext cx="4018641" cy="5358188"/>
          </a:xfrm>
          <a:prstGeom prst="rect">
            <a:avLst/>
          </a:prstGeom>
        </p:spPr>
      </p:pic>
      <p:sp>
        <p:nvSpPr>
          <p:cNvPr id="10" name="Title 1"/>
          <p:cNvSpPr txBox="1">
            <a:spLocks/>
          </p:cNvSpPr>
          <p:nvPr>
            <p:custDataLst>
              <p:tags r:id="rId4"/>
            </p:custDataLst>
          </p:nvPr>
        </p:nvSpPr>
        <p:spPr>
          <a:xfrm>
            <a:off x="535317" y="503151"/>
            <a:ext cx="8377327" cy="746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600" b="1" dirty="0" smtClean="0">
                <a:solidFill>
                  <a:srgbClr val="EF7521"/>
                </a:solidFill>
                <a:latin typeface="Verdana" panose="020B0604030504040204" pitchFamily="34" charset="0"/>
              </a:rPr>
              <a:t>1. Devrais-je demander </a:t>
            </a:r>
            <a:br>
              <a:rPr lang="fr-CA" sz="3600" b="1" dirty="0" smtClean="0">
                <a:solidFill>
                  <a:srgbClr val="EF7521"/>
                </a:solidFill>
                <a:latin typeface="Verdana" panose="020B0604030504040204" pitchFamily="34" charset="0"/>
              </a:rPr>
            </a:br>
            <a:r>
              <a:rPr lang="fr-CA" sz="3600" b="1" dirty="0" smtClean="0">
                <a:solidFill>
                  <a:srgbClr val="EF7521"/>
                </a:solidFill>
                <a:latin typeface="Verdana" panose="020B0604030504040204" pitchFamily="34" charset="0"/>
              </a:rPr>
              <a:t>cet examen?</a:t>
            </a:r>
            <a:endParaRPr lang="fr-CA" sz="3600" b="1" dirty="0">
              <a:solidFill>
                <a:srgbClr val="EF7521"/>
              </a:solidFill>
              <a:latin typeface="Verdana" panose="020B0604030504040204" pitchFamily="34" charset="0"/>
            </a:endParaRPr>
          </a:p>
        </p:txBody>
      </p:sp>
      <p:sp>
        <p:nvSpPr>
          <p:cNvPr id="11" name="TextBox 10"/>
          <p:cNvSpPr txBox="1"/>
          <p:nvPr>
            <p:custDataLst>
              <p:tags r:id="rId5"/>
            </p:custDataLst>
          </p:nvPr>
        </p:nvSpPr>
        <p:spPr>
          <a:xfrm>
            <a:off x="4291837" y="6540427"/>
            <a:ext cx="4848046" cy="338554"/>
          </a:xfrm>
          <a:prstGeom prst="rect">
            <a:avLst/>
          </a:prstGeom>
          <a:noFill/>
        </p:spPr>
        <p:txBody>
          <a:bodyPr wrap="square" rtlCol="0">
            <a:spAutoFit/>
          </a:bodyPr>
          <a:lstStyle/>
          <a:p>
            <a:pPr algn="r"/>
            <a:r>
              <a:rPr lang="fr-CA" sz="1550" i="1" dirty="0" err="1" smtClean="0">
                <a:solidFill>
                  <a:srgbClr val="003152"/>
                </a:solidFill>
                <a:latin typeface="Verdana" panose="020B0604030504040204" pitchFamily="34" charset="0"/>
              </a:rPr>
              <a:t>Fagan</a:t>
            </a:r>
            <a:r>
              <a:rPr lang="fr-CA" sz="1550" i="1" dirty="0" smtClean="0">
                <a:solidFill>
                  <a:srgbClr val="003152"/>
                </a:solidFill>
                <a:latin typeface="Verdana" panose="020B0604030504040204" pitchFamily="34" charset="0"/>
              </a:rPr>
              <a:t>, TJ. NEJM. 1975. 293 (5). 257</a:t>
            </a:r>
            <a:r>
              <a:rPr lang="fr-CA" sz="1550" i="1" baseline="30000" dirty="0" smtClean="0">
                <a:solidFill>
                  <a:srgbClr val="003152"/>
                </a:solidFill>
                <a:latin typeface="Verdana" panose="020B0604030504040204" pitchFamily="34" charset="0"/>
              </a:rPr>
              <a:t>1</a:t>
            </a:r>
            <a:endParaRPr lang="fr-CA" sz="1550" i="1" baseline="30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2" name="Rectangle 1"/>
          <p:cNvSpPr/>
          <p:nvPr>
            <p:custDataLst>
              <p:tags r:id="rId6"/>
            </p:custDataLst>
          </p:nvPr>
        </p:nvSpPr>
        <p:spPr>
          <a:xfrm>
            <a:off x="4915016" y="6117409"/>
            <a:ext cx="891896" cy="424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100" b="1" dirty="0" smtClean="0">
                <a:solidFill>
                  <a:schemeClr val="tx1"/>
                </a:solidFill>
              </a:rPr>
              <a:t>Probabilité</a:t>
            </a:r>
            <a:r>
              <a:rPr lang="fr-CA" dirty="0" smtClean="0"/>
              <a:t> </a:t>
            </a:r>
            <a:r>
              <a:rPr lang="fr-CA" sz="1100" b="1" dirty="0" smtClean="0">
                <a:solidFill>
                  <a:schemeClr val="tx1"/>
                </a:solidFill>
              </a:rPr>
              <a:t>pré-test</a:t>
            </a:r>
            <a:endParaRPr lang="fr-CA" sz="1100" b="1" dirty="0">
              <a:solidFill>
                <a:schemeClr val="tx1"/>
              </a:solidFill>
            </a:endParaRPr>
          </a:p>
        </p:txBody>
      </p:sp>
      <p:sp>
        <p:nvSpPr>
          <p:cNvPr id="12" name="Rectangle 11"/>
          <p:cNvSpPr/>
          <p:nvPr>
            <p:custDataLst>
              <p:tags r:id="rId7"/>
            </p:custDataLst>
          </p:nvPr>
        </p:nvSpPr>
        <p:spPr>
          <a:xfrm>
            <a:off x="6053582" y="6117409"/>
            <a:ext cx="891896" cy="424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100" b="1" dirty="0" smtClean="0">
                <a:solidFill>
                  <a:schemeClr val="tx1"/>
                </a:solidFill>
              </a:rPr>
              <a:t>Ratio de probabilité</a:t>
            </a:r>
            <a:endParaRPr lang="fr-CA" sz="1100" b="1" dirty="0">
              <a:solidFill>
                <a:schemeClr val="tx1"/>
              </a:solidFill>
            </a:endParaRPr>
          </a:p>
        </p:txBody>
      </p:sp>
      <p:sp>
        <p:nvSpPr>
          <p:cNvPr id="13" name="Rectangle 12"/>
          <p:cNvSpPr/>
          <p:nvPr>
            <p:custDataLst>
              <p:tags r:id="rId8"/>
            </p:custDataLst>
          </p:nvPr>
        </p:nvSpPr>
        <p:spPr>
          <a:xfrm>
            <a:off x="7218298" y="6117409"/>
            <a:ext cx="891896" cy="424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100" b="1" dirty="0" smtClean="0">
                <a:solidFill>
                  <a:schemeClr val="tx1"/>
                </a:solidFill>
              </a:rPr>
              <a:t>Probabilité</a:t>
            </a:r>
            <a:r>
              <a:rPr lang="fr-CA" dirty="0" smtClean="0"/>
              <a:t> </a:t>
            </a:r>
            <a:r>
              <a:rPr lang="fr-CA" sz="1100" b="1" dirty="0" err="1" smtClean="0">
                <a:solidFill>
                  <a:schemeClr val="tx1"/>
                </a:solidFill>
              </a:rPr>
              <a:t>post-test</a:t>
            </a:r>
            <a:endParaRPr lang="fr-CA" sz="1100" b="1" dirty="0">
              <a:solidFill>
                <a:schemeClr val="tx1"/>
              </a:solidFill>
            </a:endParaRPr>
          </a:p>
        </p:txBody>
      </p:sp>
      <p:sp>
        <p:nvSpPr>
          <p:cNvPr id="14" name="Rectangle 13"/>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4260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custDataLst>
              <p:tags r:id="rId1"/>
            </p:custDataLst>
          </p:nvPr>
        </p:nvSpPr>
        <p:spPr>
          <a:xfrm>
            <a:off x="628650" y="1434353"/>
            <a:ext cx="7886700" cy="40699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dirty="0"/>
          </a:p>
        </p:txBody>
      </p:sp>
      <p:graphicFrame>
        <p:nvGraphicFramePr>
          <p:cNvPr id="6" name="Diagram 5"/>
          <p:cNvGraphicFramePr/>
          <p:nvPr>
            <p:custDataLst>
              <p:tags r:id="rId2"/>
            </p:custDataLst>
            <p:extLst>
              <p:ext uri="{D42A27DB-BD31-4B8C-83A1-F6EECF244321}">
                <p14:modId xmlns:p14="http://schemas.microsoft.com/office/powerpoint/2010/main" val="4083200333"/>
              </p:ext>
            </p:extLst>
          </p:nvPr>
        </p:nvGraphicFramePr>
        <p:xfrm>
          <a:off x="1668235" y="2955471"/>
          <a:ext cx="5807529" cy="36648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p:cNvSpPr txBox="1"/>
          <p:nvPr>
            <p:custDataLst>
              <p:tags r:id="rId3"/>
            </p:custDataLst>
          </p:nvPr>
        </p:nvSpPr>
        <p:spPr>
          <a:xfrm>
            <a:off x="946151" y="1986696"/>
            <a:ext cx="7101076" cy="830997"/>
          </a:xfrm>
          <a:prstGeom prst="rect">
            <a:avLst/>
          </a:prstGeom>
          <a:noFill/>
        </p:spPr>
        <p:txBody>
          <a:bodyPr wrap="square" rtlCol="0">
            <a:spAutoFit/>
          </a:bodyPr>
          <a:lstStyle/>
          <a:p>
            <a:pPr algn="ctr"/>
            <a:r>
              <a:rPr lang="fr-CA" sz="2400" dirty="0" smtClean="0">
                <a:solidFill>
                  <a:srgbClr val="003152"/>
                </a:solidFill>
                <a:latin typeface="Verdana" panose="020B0604030504040204" pitchFamily="34" charset="0"/>
              </a:rPr>
              <a:t>Ce traitement </a:t>
            </a:r>
            <a:r>
              <a:rPr lang="fr-CA" sz="2400" dirty="0" err="1" smtClean="0">
                <a:solidFill>
                  <a:srgbClr val="003152"/>
                </a:solidFill>
                <a:latin typeface="Verdana" panose="020B0604030504040204" pitchFamily="34" charset="0"/>
              </a:rPr>
              <a:t>aura-t-il</a:t>
            </a:r>
            <a:r>
              <a:rPr lang="fr-CA" sz="2400" dirty="0" smtClean="0">
                <a:solidFill>
                  <a:srgbClr val="003152"/>
                </a:solidFill>
                <a:latin typeface="Verdana" panose="020B0604030504040204" pitchFamily="34" charset="0"/>
              </a:rPr>
              <a:t> des répercussions </a:t>
            </a:r>
            <a:r>
              <a:rPr lang="fr-CA" sz="2400" u="sng" dirty="0" smtClean="0">
                <a:solidFill>
                  <a:srgbClr val="003152"/>
                </a:solidFill>
                <a:latin typeface="Verdana" panose="020B0604030504040204" pitchFamily="34" charset="0"/>
              </a:rPr>
              <a:t>cliniquement</a:t>
            </a:r>
            <a:r>
              <a:rPr lang="fr-CA" sz="2400" dirty="0" smtClean="0">
                <a:solidFill>
                  <a:srgbClr val="003152"/>
                </a:solidFill>
                <a:latin typeface="Verdana" panose="020B0604030504040204" pitchFamily="34" charset="0"/>
              </a:rPr>
              <a:t> significatives sur les patients?</a:t>
            </a:r>
            <a:endParaRPr lang="fr-CA" sz="2400" dirty="0">
              <a:solidFill>
                <a:srgbClr val="003152"/>
              </a:solidFill>
              <a:latin typeface="Verdana" panose="020B0604030504040204" pitchFamily="34" charset="0"/>
            </a:endParaRPr>
          </a:p>
        </p:txBody>
      </p:sp>
      <p:sp>
        <p:nvSpPr>
          <p:cNvPr id="8" name="Title 1"/>
          <p:cNvSpPr txBox="1">
            <a:spLocks/>
          </p:cNvSpPr>
          <p:nvPr>
            <p:custDataLst>
              <p:tags r:id="rId4"/>
            </p:custDataLst>
          </p:nvPr>
        </p:nvSpPr>
        <p:spPr>
          <a:xfrm>
            <a:off x="524516" y="285193"/>
            <a:ext cx="8183089" cy="746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dirty="0" smtClean="0">
                <a:solidFill>
                  <a:srgbClr val="557FA6"/>
                </a:solidFill>
                <a:latin typeface="Verdana" panose="020B0604030504040204" pitchFamily="34" charset="0"/>
              </a:rPr>
              <a:t>2. Devrais-je prescrire </a:t>
            </a:r>
            <a:br>
              <a:rPr lang="fr-CA" sz="4000" b="1" dirty="0" smtClean="0">
                <a:solidFill>
                  <a:srgbClr val="557FA6"/>
                </a:solidFill>
                <a:latin typeface="Verdana" panose="020B0604030504040204" pitchFamily="34" charset="0"/>
              </a:rPr>
            </a:br>
            <a:r>
              <a:rPr lang="fr-CA" sz="4000" b="1" dirty="0" smtClean="0">
                <a:solidFill>
                  <a:srgbClr val="557FA6"/>
                </a:solidFill>
                <a:latin typeface="Verdana" panose="020B0604030504040204" pitchFamily="34" charset="0"/>
              </a:rPr>
              <a:t>ce traitement?</a:t>
            </a:r>
            <a:endParaRPr lang="fr-CA" sz="4000" b="1" dirty="0">
              <a:solidFill>
                <a:srgbClr val="557FA6"/>
              </a:solidFill>
              <a:latin typeface="Verdana" panose="020B0604030504040204" pitchFamily="34" charset="0"/>
            </a:endParaRPr>
          </a:p>
        </p:txBody>
      </p:sp>
      <p:sp>
        <p:nvSpPr>
          <p:cNvPr id="9" name="Rectangle 8"/>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5029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295916" y="151722"/>
            <a:ext cx="8183089" cy="746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dirty="0" smtClean="0">
                <a:solidFill>
                  <a:srgbClr val="557FA6"/>
                </a:solidFill>
                <a:latin typeface="Verdana" panose="020B0604030504040204" pitchFamily="34" charset="0"/>
              </a:rPr>
              <a:t>2. Devrais-je prescrire </a:t>
            </a:r>
            <a:br>
              <a:rPr lang="fr-CA" sz="4000" b="1" dirty="0" smtClean="0">
                <a:solidFill>
                  <a:srgbClr val="557FA6"/>
                </a:solidFill>
                <a:latin typeface="Verdana" panose="020B0604030504040204" pitchFamily="34" charset="0"/>
              </a:rPr>
            </a:br>
            <a:r>
              <a:rPr lang="fr-CA" sz="4000" b="1" dirty="0" smtClean="0">
                <a:solidFill>
                  <a:srgbClr val="557FA6"/>
                </a:solidFill>
                <a:latin typeface="Verdana" panose="020B0604030504040204" pitchFamily="34" charset="0"/>
              </a:rPr>
              <a:t>ce traitement?</a:t>
            </a:r>
            <a:endParaRPr lang="fr-CA" sz="4000" b="1" dirty="0">
              <a:solidFill>
                <a:srgbClr val="557FA6"/>
              </a:solidFill>
              <a:latin typeface="Verdana" panose="020B0604030504040204" pitchFamily="34" charset="0"/>
            </a:endParaRPr>
          </a:p>
        </p:txBody>
      </p:sp>
      <p:sp>
        <p:nvSpPr>
          <p:cNvPr id="417" name="TextBox 416"/>
          <p:cNvSpPr txBox="1"/>
          <p:nvPr>
            <p:custDataLst>
              <p:tags r:id="rId2"/>
            </p:custDataLst>
          </p:nvPr>
        </p:nvSpPr>
        <p:spPr>
          <a:xfrm>
            <a:off x="50800" y="1373640"/>
            <a:ext cx="9017000" cy="353943"/>
          </a:xfrm>
          <a:prstGeom prst="rect">
            <a:avLst/>
          </a:prstGeom>
          <a:noFill/>
        </p:spPr>
        <p:txBody>
          <a:bodyPr wrap="square" rtlCol="0">
            <a:spAutoFit/>
          </a:bodyPr>
          <a:lstStyle/>
          <a:p>
            <a:pPr algn="ctr"/>
            <a:r>
              <a:rPr lang="fr-CA" sz="1700" dirty="0" smtClean="0">
                <a:solidFill>
                  <a:srgbClr val="003152"/>
                </a:solidFill>
                <a:latin typeface="Verdana" panose="020B0604030504040204" pitchFamily="34" charset="0"/>
              </a:rPr>
              <a:t>Ces deux traitements sont associés à une réduction du risque relatif de 50 %…</a:t>
            </a:r>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grpSp>
        <p:nvGrpSpPr>
          <p:cNvPr id="8" name="Group 7"/>
          <p:cNvGrpSpPr/>
          <p:nvPr>
            <p:custDataLst>
              <p:tags r:id="rId3"/>
            </p:custDataLst>
          </p:nvPr>
        </p:nvGrpSpPr>
        <p:grpSpPr>
          <a:xfrm>
            <a:off x="453029" y="1898078"/>
            <a:ext cx="8146252" cy="4861464"/>
            <a:chOff x="332261" y="1428150"/>
            <a:chExt cx="8466958" cy="5267010"/>
          </a:xfrm>
        </p:grpSpPr>
        <p:sp>
          <p:nvSpPr>
            <p:cNvPr id="414" name="Rectangle 413"/>
            <p:cNvSpPr/>
            <p:nvPr/>
          </p:nvSpPr>
          <p:spPr>
            <a:xfrm>
              <a:off x="332261" y="1441826"/>
              <a:ext cx="4055200" cy="5253334"/>
            </a:xfrm>
            <a:prstGeom prst="rect">
              <a:avLst/>
            </a:prstGeom>
            <a:solidFill>
              <a:schemeClr val="lt1">
                <a:alpha val="0"/>
              </a:schemeClr>
            </a:solidFill>
            <a:ln w="508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5" name="Rectangle 414"/>
            <p:cNvSpPr/>
            <p:nvPr/>
          </p:nvSpPr>
          <p:spPr>
            <a:xfrm>
              <a:off x="4744019" y="1428150"/>
              <a:ext cx="4055200" cy="5244113"/>
            </a:xfrm>
            <a:prstGeom prst="rect">
              <a:avLst/>
            </a:prstGeom>
            <a:solidFill>
              <a:schemeClr val="lt1">
                <a:alpha val="0"/>
              </a:schemeClr>
            </a:solidFill>
            <a:ln w="508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Oval 3"/>
            <p:cNvSpPr/>
            <p:nvPr/>
          </p:nvSpPr>
          <p:spPr>
            <a:xfrm>
              <a:off x="1814540" y="1634988"/>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059468" y="163498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304396" y="163498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549324" y="163498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798480" y="163498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047636" y="163498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296792" y="163498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545948" y="163498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795104" y="163498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044260" y="1634981"/>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814540" y="1844095"/>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059468" y="184408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304396" y="184408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549324" y="184408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798480" y="184408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047636" y="184408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296792" y="184408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545948" y="184408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795104" y="184408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044260" y="1844088"/>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814540" y="2053201"/>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059468" y="2053195"/>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304396" y="2053195"/>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549324" y="2053195"/>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798480" y="2053195"/>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047636" y="2053195"/>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296792" y="2053195"/>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545948" y="2053195"/>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795104" y="2053195"/>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044260" y="2053194"/>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1814540" y="2262306"/>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059468" y="22623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304396" y="22623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549324" y="22623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2798480" y="22623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047636" y="22623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296792" y="22623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545948" y="22623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795104" y="22623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044260" y="226229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814540" y="2472506"/>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059468" y="24725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304396" y="24725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2549324" y="24725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798480" y="24725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3047636" y="24725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3296792" y="24725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3545948" y="24725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3795104" y="2472500"/>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4044260" y="247249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814540" y="268380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2059468" y="268379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2304396" y="268379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2549324" y="268379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2798480" y="268379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3047636" y="268379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3296792" y="268379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3545948" y="268379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3795104" y="268379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4044260" y="26837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814540" y="289509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2059468" y="289508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304396" y="289508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549324" y="289508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798480" y="289508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3047636" y="289508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3296792" y="289508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3545948" y="289508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3795104" y="289508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4044260" y="2895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814540" y="31063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2059468" y="310638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2304396" y="310638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2549324" y="310638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2798480" y="310638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3047636" y="310638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3296792" y="310638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3545948" y="310638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3795104" y="310638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4044260" y="31063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1814540" y="331877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2059468" y="331877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2304396" y="331877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2549324" y="331877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2798480" y="331877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3047636" y="331877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3296792" y="331877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3545948" y="331877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3795104" y="331877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4044260" y="331876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814540" y="352517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2059468" y="352516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2304396" y="352516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2549324" y="352516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2798480" y="352516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3047636" y="352516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3296792" y="352516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3545948" y="352516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3795104" y="352516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4044260" y="352516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1814540" y="4031055"/>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2059468" y="403104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2304396" y="403104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2549324" y="403104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2798480" y="403104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3047636" y="403104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3296792" y="403104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3545948" y="403104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3795104" y="4031049"/>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4044260" y="4031048"/>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1814540" y="424016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2059468" y="4240156"/>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2304396" y="4240156"/>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2549324" y="4240156"/>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2798480" y="4240156"/>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3047636" y="4240156"/>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3296792" y="4240156"/>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3545948" y="4240156"/>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3795104" y="4240156"/>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4044260" y="4240155"/>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1814540" y="4449268"/>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2059468" y="444926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a:off x="2304396" y="444926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2549324" y="444926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2798480" y="4449262"/>
              <a:ext cx="125835" cy="1229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3047636" y="44492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3296792" y="44492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3545948" y="44492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3795104" y="44492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4044260" y="44492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1814540" y="4658373"/>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2059468" y="46583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2304396" y="46583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2549324" y="46583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2798480" y="46583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3047636" y="46583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3296792" y="46583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3545948" y="46583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3795104" y="46583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4044260" y="46583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1814540" y="4868573"/>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2059468" y="48685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2304396" y="48685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2549324" y="48685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2798480" y="48685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3047636" y="48685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3296792" y="48685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3545948" y="48685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3795104" y="48685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4044260" y="48685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1814540" y="507986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2059468" y="50798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2304396" y="50798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2549324" y="50798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2798480" y="50798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3047636" y="50798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3296792" y="50798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3545948" y="50798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3795104" y="50798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4044260" y="50798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1814540" y="529116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2059468" y="529115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2304396" y="529115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2549324" y="529115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2798480" y="529115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3047636" y="529115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3296792" y="529115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3545948" y="529115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3795104" y="529115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4044260" y="5291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1814540" y="55024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2059468" y="550244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2304396" y="550244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a:off x="2549324" y="550244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2798480" y="550244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a:off x="3047636" y="550244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3296792" y="550244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3545948" y="550244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3795104" y="550244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4044260" y="55024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1814540" y="5714843"/>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2059468" y="571483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2304396" y="571483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2549324" y="571483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2798480" y="571483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3047636" y="571483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3296792" y="571483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3545948" y="571483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a:off x="3795104" y="571483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4044260" y="571483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a:off x="1814540" y="592123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2059468" y="592123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2304396" y="592123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2549324" y="592123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2798480" y="592123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3047636" y="592123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a:off x="3296792" y="592123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a:off x="3545948" y="592123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a:off x="3795104" y="592123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a:off x="4044260" y="592123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a:off x="6281763" y="1634987"/>
              <a:ext cx="125835" cy="122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a:off x="6526691" y="1634981"/>
              <a:ext cx="125835" cy="122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a:off x="6771619" y="16349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7016547" y="16349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7265703" y="16349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7514859" y="16349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7764015" y="16349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8013171" y="16349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8262327" y="16349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8511483" y="163498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p:cNvSpPr/>
            <p:nvPr/>
          </p:nvSpPr>
          <p:spPr>
            <a:xfrm>
              <a:off x="6281763" y="18440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p:cNvSpPr/>
            <p:nvPr/>
          </p:nvSpPr>
          <p:spPr>
            <a:xfrm>
              <a:off x="6526691" y="1844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p:cNvSpPr/>
            <p:nvPr/>
          </p:nvSpPr>
          <p:spPr>
            <a:xfrm>
              <a:off x="6771619" y="1844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p:cNvSpPr/>
            <p:nvPr/>
          </p:nvSpPr>
          <p:spPr>
            <a:xfrm>
              <a:off x="7016547" y="1844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p:cNvSpPr/>
            <p:nvPr/>
          </p:nvSpPr>
          <p:spPr>
            <a:xfrm>
              <a:off x="7265703" y="1844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p:cNvSpPr/>
            <p:nvPr/>
          </p:nvSpPr>
          <p:spPr>
            <a:xfrm>
              <a:off x="7514859" y="1844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p:cNvSpPr/>
            <p:nvPr/>
          </p:nvSpPr>
          <p:spPr>
            <a:xfrm>
              <a:off x="7764015" y="1844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p:cNvSpPr/>
            <p:nvPr/>
          </p:nvSpPr>
          <p:spPr>
            <a:xfrm>
              <a:off x="8013171" y="1844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p:cNvSpPr/>
            <p:nvPr/>
          </p:nvSpPr>
          <p:spPr>
            <a:xfrm>
              <a:off x="8262327" y="1844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p:cNvSpPr/>
            <p:nvPr/>
          </p:nvSpPr>
          <p:spPr>
            <a:xfrm>
              <a:off x="8511483" y="184408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a:off x="6281763" y="205320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p:cNvSpPr/>
            <p:nvPr/>
          </p:nvSpPr>
          <p:spPr>
            <a:xfrm>
              <a:off x="6526691" y="20531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p:cNvSpPr/>
            <p:nvPr/>
          </p:nvSpPr>
          <p:spPr>
            <a:xfrm>
              <a:off x="6771619" y="20531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p:cNvSpPr/>
            <p:nvPr/>
          </p:nvSpPr>
          <p:spPr>
            <a:xfrm>
              <a:off x="7016547" y="20531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p:cNvSpPr/>
            <p:nvPr/>
          </p:nvSpPr>
          <p:spPr>
            <a:xfrm>
              <a:off x="7265703" y="20531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p:cNvSpPr/>
            <p:nvPr/>
          </p:nvSpPr>
          <p:spPr>
            <a:xfrm>
              <a:off x="7514859" y="20531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p:cNvSpPr/>
            <p:nvPr/>
          </p:nvSpPr>
          <p:spPr>
            <a:xfrm>
              <a:off x="7764015" y="20531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p:cNvSpPr/>
            <p:nvPr/>
          </p:nvSpPr>
          <p:spPr>
            <a:xfrm>
              <a:off x="8013171" y="20531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p:cNvSpPr/>
            <p:nvPr/>
          </p:nvSpPr>
          <p:spPr>
            <a:xfrm>
              <a:off x="8262327" y="20531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p:cNvSpPr/>
            <p:nvPr/>
          </p:nvSpPr>
          <p:spPr>
            <a:xfrm>
              <a:off x="8511483" y="2053193"/>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p:cNvSpPr/>
            <p:nvPr/>
          </p:nvSpPr>
          <p:spPr>
            <a:xfrm>
              <a:off x="6281763" y="226230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p:cNvSpPr/>
            <p:nvPr/>
          </p:nvSpPr>
          <p:spPr>
            <a:xfrm>
              <a:off x="6526691" y="22622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p:cNvSpPr/>
            <p:nvPr/>
          </p:nvSpPr>
          <p:spPr>
            <a:xfrm>
              <a:off x="6771619" y="22622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Oval 242"/>
            <p:cNvSpPr/>
            <p:nvPr/>
          </p:nvSpPr>
          <p:spPr>
            <a:xfrm>
              <a:off x="7016547" y="22622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p:cNvSpPr/>
            <p:nvPr/>
          </p:nvSpPr>
          <p:spPr>
            <a:xfrm>
              <a:off x="7265703" y="22622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p:cNvSpPr/>
            <p:nvPr/>
          </p:nvSpPr>
          <p:spPr>
            <a:xfrm>
              <a:off x="7514859" y="22622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p:cNvSpPr/>
            <p:nvPr/>
          </p:nvSpPr>
          <p:spPr>
            <a:xfrm>
              <a:off x="7764015" y="22622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p:cNvSpPr/>
            <p:nvPr/>
          </p:nvSpPr>
          <p:spPr>
            <a:xfrm>
              <a:off x="8013171" y="22622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p:cNvSpPr/>
            <p:nvPr/>
          </p:nvSpPr>
          <p:spPr>
            <a:xfrm>
              <a:off x="8262327" y="22622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p:cNvSpPr/>
            <p:nvPr/>
          </p:nvSpPr>
          <p:spPr>
            <a:xfrm>
              <a:off x="8511483" y="226229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p:cNvSpPr/>
            <p:nvPr/>
          </p:nvSpPr>
          <p:spPr>
            <a:xfrm>
              <a:off x="6281763" y="247250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Oval 250"/>
            <p:cNvSpPr/>
            <p:nvPr/>
          </p:nvSpPr>
          <p:spPr>
            <a:xfrm>
              <a:off x="6526691" y="24724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p:cNvSpPr/>
            <p:nvPr/>
          </p:nvSpPr>
          <p:spPr>
            <a:xfrm>
              <a:off x="6771619" y="24724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p:cNvSpPr/>
            <p:nvPr/>
          </p:nvSpPr>
          <p:spPr>
            <a:xfrm>
              <a:off x="7016547" y="24724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p:cNvSpPr/>
            <p:nvPr/>
          </p:nvSpPr>
          <p:spPr>
            <a:xfrm>
              <a:off x="7265703" y="24724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p:cNvSpPr/>
            <p:nvPr/>
          </p:nvSpPr>
          <p:spPr>
            <a:xfrm>
              <a:off x="7514859" y="24724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p:cNvSpPr/>
            <p:nvPr/>
          </p:nvSpPr>
          <p:spPr>
            <a:xfrm>
              <a:off x="7764015" y="24724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p:cNvSpPr/>
            <p:nvPr/>
          </p:nvSpPr>
          <p:spPr>
            <a:xfrm>
              <a:off x="8013171" y="24724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p:cNvSpPr/>
            <p:nvPr/>
          </p:nvSpPr>
          <p:spPr>
            <a:xfrm>
              <a:off x="8262327" y="247249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p:cNvSpPr/>
            <p:nvPr/>
          </p:nvSpPr>
          <p:spPr>
            <a:xfrm>
              <a:off x="8511483" y="247249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p:cNvSpPr/>
            <p:nvPr/>
          </p:nvSpPr>
          <p:spPr>
            <a:xfrm>
              <a:off x="6281763" y="268380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p:cNvSpPr/>
            <p:nvPr/>
          </p:nvSpPr>
          <p:spPr>
            <a:xfrm>
              <a:off x="6526691" y="26837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p:cNvSpPr/>
            <p:nvPr/>
          </p:nvSpPr>
          <p:spPr>
            <a:xfrm>
              <a:off x="6771619" y="26837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p:cNvSpPr/>
            <p:nvPr/>
          </p:nvSpPr>
          <p:spPr>
            <a:xfrm>
              <a:off x="7016547" y="26837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p:cNvSpPr/>
            <p:nvPr/>
          </p:nvSpPr>
          <p:spPr>
            <a:xfrm>
              <a:off x="7265703" y="26837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p:cNvSpPr/>
            <p:nvPr/>
          </p:nvSpPr>
          <p:spPr>
            <a:xfrm>
              <a:off x="7514859" y="26837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p:cNvSpPr/>
            <p:nvPr/>
          </p:nvSpPr>
          <p:spPr>
            <a:xfrm>
              <a:off x="7764015" y="26837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p:cNvSpPr/>
            <p:nvPr/>
          </p:nvSpPr>
          <p:spPr>
            <a:xfrm>
              <a:off x="8013171" y="26837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p:cNvSpPr/>
            <p:nvPr/>
          </p:nvSpPr>
          <p:spPr>
            <a:xfrm>
              <a:off x="8262327" y="26837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p:cNvSpPr/>
            <p:nvPr/>
          </p:nvSpPr>
          <p:spPr>
            <a:xfrm>
              <a:off x="8511483" y="2683793"/>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p:cNvSpPr/>
            <p:nvPr/>
          </p:nvSpPr>
          <p:spPr>
            <a:xfrm>
              <a:off x="6281763" y="289509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270"/>
            <p:cNvSpPr/>
            <p:nvPr/>
          </p:nvSpPr>
          <p:spPr>
            <a:xfrm>
              <a:off x="6526691" y="2895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p:cNvSpPr/>
            <p:nvPr/>
          </p:nvSpPr>
          <p:spPr>
            <a:xfrm>
              <a:off x="6771619" y="2895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p:cNvSpPr/>
            <p:nvPr/>
          </p:nvSpPr>
          <p:spPr>
            <a:xfrm>
              <a:off x="7016547" y="2895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p:cNvSpPr/>
            <p:nvPr/>
          </p:nvSpPr>
          <p:spPr>
            <a:xfrm>
              <a:off x="7265703" y="2895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p:nvPr/>
          </p:nvSpPr>
          <p:spPr>
            <a:xfrm>
              <a:off x="7514859" y="2895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p:cNvSpPr/>
            <p:nvPr/>
          </p:nvSpPr>
          <p:spPr>
            <a:xfrm>
              <a:off x="7764015" y="2895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p:cNvSpPr/>
            <p:nvPr/>
          </p:nvSpPr>
          <p:spPr>
            <a:xfrm>
              <a:off x="8013171" y="2895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p:cNvSpPr/>
            <p:nvPr/>
          </p:nvSpPr>
          <p:spPr>
            <a:xfrm>
              <a:off x="8262327" y="289508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p:nvPr/>
          </p:nvSpPr>
          <p:spPr>
            <a:xfrm>
              <a:off x="8511483" y="289508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p:cNvSpPr/>
            <p:nvPr/>
          </p:nvSpPr>
          <p:spPr>
            <a:xfrm>
              <a:off x="6281763" y="310638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p:cNvSpPr/>
            <p:nvPr/>
          </p:nvSpPr>
          <p:spPr>
            <a:xfrm>
              <a:off x="6526691" y="31063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p:cNvSpPr/>
            <p:nvPr/>
          </p:nvSpPr>
          <p:spPr>
            <a:xfrm>
              <a:off x="6771619" y="31063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p:cNvSpPr/>
            <p:nvPr/>
          </p:nvSpPr>
          <p:spPr>
            <a:xfrm>
              <a:off x="7016547" y="31063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p:cNvSpPr/>
            <p:nvPr/>
          </p:nvSpPr>
          <p:spPr>
            <a:xfrm>
              <a:off x="7265703" y="31063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p:cNvSpPr/>
            <p:nvPr/>
          </p:nvSpPr>
          <p:spPr>
            <a:xfrm>
              <a:off x="7514859" y="31063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p:cNvSpPr/>
            <p:nvPr/>
          </p:nvSpPr>
          <p:spPr>
            <a:xfrm>
              <a:off x="7764015" y="31063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p:cNvSpPr/>
            <p:nvPr/>
          </p:nvSpPr>
          <p:spPr>
            <a:xfrm>
              <a:off x="8013171" y="31063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p:cNvSpPr/>
            <p:nvPr/>
          </p:nvSpPr>
          <p:spPr>
            <a:xfrm>
              <a:off x="8262327" y="310638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p:cNvSpPr/>
            <p:nvPr/>
          </p:nvSpPr>
          <p:spPr>
            <a:xfrm>
              <a:off x="8511483" y="310638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p:cNvSpPr/>
            <p:nvPr/>
          </p:nvSpPr>
          <p:spPr>
            <a:xfrm>
              <a:off x="6281763" y="331877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p:cNvSpPr/>
            <p:nvPr/>
          </p:nvSpPr>
          <p:spPr>
            <a:xfrm>
              <a:off x="6526691" y="331876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p:cNvSpPr/>
            <p:nvPr/>
          </p:nvSpPr>
          <p:spPr>
            <a:xfrm>
              <a:off x="6771619" y="331876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p:cNvSpPr/>
            <p:nvPr/>
          </p:nvSpPr>
          <p:spPr>
            <a:xfrm>
              <a:off x="7016547" y="331876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p:cNvSpPr/>
            <p:nvPr/>
          </p:nvSpPr>
          <p:spPr>
            <a:xfrm>
              <a:off x="7265703" y="331876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p:cNvSpPr/>
            <p:nvPr/>
          </p:nvSpPr>
          <p:spPr>
            <a:xfrm>
              <a:off x="7514859" y="331876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Oval 295"/>
            <p:cNvSpPr/>
            <p:nvPr/>
          </p:nvSpPr>
          <p:spPr>
            <a:xfrm>
              <a:off x="7764015" y="331876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Oval 296"/>
            <p:cNvSpPr/>
            <p:nvPr/>
          </p:nvSpPr>
          <p:spPr>
            <a:xfrm>
              <a:off x="8013171" y="331876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p:cNvSpPr/>
            <p:nvPr/>
          </p:nvSpPr>
          <p:spPr>
            <a:xfrm>
              <a:off x="8262327" y="3318769"/>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p:cNvSpPr/>
            <p:nvPr/>
          </p:nvSpPr>
          <p:spPr>
            <a:xfrm>
              <a:off x="8511483" y="331876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p:cNvSpPr/>
            <p:nvPr/>
          </p:nvSpPr>
          <p:spPr>
            <a:xfrm>
              <a:off x="6281763" y="352517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Oval 300"/>
            <p:cNvSpPr/>
            <p:nvPr/>
          </p:nvSpPr>
          <p:spPr>
            <a:xfrm>
              <a:off x="6526691" y="352516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Oval 301"/>
            <p:cNvSpPr/>
            <p:nvPr/>
          </p:nvSpPr>
          <p:spPr>
            <a:xfrm>
              <a:off x="6771619" y="352516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p:cNvSpPr/>
            <p:nvPr/>
          </p:nvSpPr>
          <p:spPr>
            <a:xfrm>
              <a:off x="7016547" y="352516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p:cNvSpPr/>
            <p:nvPr/>
          </p:nvSpPr>
          <p:spPr>
            <a:xfrm>
              <a:off x="7265703" y="352516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Oval 304"/>
            <p:cNvSpPr/>
            <p:nvPr/>
          </p:nvSpPr>
          <p:spPr>
            <a:xfrm>
              <a:off x="7514859" y="352516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p:cNvSpPr/>
            <p:nvPr/>
          </p:nvSpPr>
          <p:spPr>
            <a:xfrm>
              <a:off x="7764015" y="352516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p:cNvSpPr/>
            <p:nvPr/>
          </p:nvSpPr>
          <p:spPr>
            <a:xfrm>
              <a:off x="8013171" y="352516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p:cNvSpPr/>
            <p:nvPr/>
          </p:nvSpPr>
          <p:spPr>
            <a:xfrm>
              <a:off x="8262327" y="352516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p:cNvSpPr/>
            <p:nvPr/>
          </p:nvSpPr>
          <p:spPr>
            <a:xfrm>
              <a:off x="8511483" y="3525163"/>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p:cNvSpPr/>
            <p:nvPr/>
          </p:nvSpPr>
          <p:spPr>
            <a:xfrm>
              <a:off x="6281763" y="4031054"/>
              <a:ext cx="125835" cy="122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p:cNvSpPr/>
            <p:nvPr/>
          </p:nvSpPr>
          <p:spPr>
            <a:xfrm>
              <a:off x="6526691" y="40310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Oval 311"/>
            <p:cNvSpPr/>
            <p:nvPr/>
          </p:nvSpPr>
          <p:spPr>
            <a:xfrm>
              <a:off x="6771619" y="40310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p:cNvSpPr/>
            <p:nvPr/>
          </p:nvSpPr>
          <p:spPr>
            <a:xfrm>
              <a:off x="7016547" y="40310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p:cNvSpPr/>
            <p:nvPr/>
          </p:nvSpPr>
          <p:spPr>
            <a:xfrm>
              <a:off x="7265703" y="40310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p:cNvSpPr/>
            <p:nvPr/>
          </p:nvSpPr>
          <p:spPr>
            <a:xfrm>
              <a:off x="7514859" y="40310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p:cNvSpPr/>
            <p:nvPr/>
          </p:nvSpPr>
          <p:spPr>
            <a:xfrm>
              <a:off x="7764015" y="40310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a:off x="8013171" y="40310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p:cNvSpPr/>
            <p:nvPr/>
          </p:nvSpPr>
          <p:spPr>
            <a:xfrm>
              <a:off x="8262327" y="40310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p:cNvSpPr/>
            <p:nvPr/>
          </p:nvSpPr>
          <p:spPr>
            <a:xfrm>
              <a:off x="8511483" y="403104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p:cNvSpPr/>
            <p:nvPr/>
          </p:nvSpPr>
          <p:spPr>
            <a:xfrm>
              <a:off x="6281763" y="42401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p:cNvSpPr/>
            <p:nvPr/>
          </p:nvSpPr>
          <p:spPr>
            <a:xfrm>
              <a:off x="6526691" y="4240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p:cNvSpPr/>
            <p:nvPr/>
          </p:nvSpPr>
          <p:spPr>
            <a:xfrm>
              <a:off x="6771619" y="4240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p:cNvSpPr/>
            <p:nvPr/>
          </p:nvSpPr>
          <p:spPr>
            <a:xfrm>
              <a:off x="7016547" y="4240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p:cNvSpPr/>
            <p:nvPr/>
          </p:nvSpPr>
          <p:spPr>
            <a:xfrm>
              <a:off x="7265703" y="4240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p:cNvSpPr/>
            <p:nvPr/>
          </p:nvSpPr>
          <p:spPr>
            <a:xfrm>
              <a:off x="7514859" y="4240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p:cNvSpPr/>
            <p:nvPr/>
          </p:nvSpPr>
          <p:spPr>
            <a:xfrm>
              <a:off x="7764015" y="4240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p:cNvSpPr/>
            <p:nvPr/>
          </p:nvSpPr>
          <p:spPr>
            <a:xfrm>
              <a:off x="8013171" y="4240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p:cNvSpPr/>
            <p:nvPr/>
          </p:nvSpPr>
          <p:spPr>
            <a:xfrm>
              <a:off x="8262327" y="4240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p:cNvSpPr/>
            <p:nvPr/>
          </p:nvSpPr>
          <p:spPr>
            <a:xfrm>
              <a:off x="8511483" y="424015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p:cNvSpPr/>
            <p:nvPr/>
          </p:nvSpPr>
          <p:spPr>
            <a:xfrm>
              <a:off x="6281763" y="44492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p:cNvSpPr/>
            <p:nvPr/>
          </p:nvSpPr>
          <p:spPr>
            <a:xfrm>
              <a:off x="6526691" y="44492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p:cNvSpPr/>
            <p:nvPr/>
          </p:nvSpPr>
          <p:spPr>
            <a:xfrm>
              <a:off x="6771619" y="44492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p:cNvSpPr/>
            <p:nvPr/>
          </p:nvSpPr>
          <p:spPr>
            <a:xfrm>
              <a:off x="7016547" y="44492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p:cNvSpPr/>
            <p:nvPr/>
          </p:nvSpPr>
          <p:spPr>
            <a:xfrm>
              <a:off x="7265703" y="44492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Oval 334"/>
            <p:cNvSpPr/>
            <p:nvPr/>
          </p:nvSpPr>
          <p:spPr>
            <a:xfrm>
              <a:off x="7514859" y="44492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p:cNvSpPr/>
            <p:nvPr/>
          </p:nvSpPr>
          <p:spPr>
            <a:xfrm>
              <a:off x="7764015" y="44492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p:cNvSpPr/>
            <p:nvPr/>
          </p:nvSpPr>
          <p:spPr>
            <a:xfrm>
              <a:off x="8013171" y="44492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p:cNvSpPr/>
            <p:nvPr/>
          </p:nvSpPr>
          <p:spPr>
            <a:xfrm>
              <a:off x="8262327" y="44492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p:cNvSpPr/>
            <p:nvPr/>
          </p:nvSpPr>
          <p:spPr>
            <a:xfrm>
              <a:off x="8511483" y="444926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39"/>
            <p:cNvSpPr/>
            <p:nvPr/>
          </p:nvSpPr>
          <p:spPr>
            <a:xfrm>
              <a:off x="6281763" y="465837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40"/>
            <p:cNvSpPr/>
            <p:nvPr/>
          </p:nvSpPr>
          <p:spPr>
            <a:xfrm>
              <a:off x="6526691" y="46583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41"/>
            <p:cNvSpPr/>
            <p:nvPr/>
          </p:nvSpPr>
          <p:spPr>
            <a:xfrm>
              <a:off x="6771619" y="46583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p:cNvSpPr/>
            <p:nvPr/>
          </p:nvSpPr>
          <p:spPr>
            <a:xfrm>
              <a:off x="7016547" y="46583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p:cNvSpPr/>
            <p:nvPr/>
          </p:nvSpPr>
          <p:spPr>
            <a:xfrm>
              <a:off x="7265703" y="46583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p:cNvSpPr/>
            <p:nvPr/>
          </p:nvSpPr>
          <p:spPr>
            <a:xfrm>
              <a:off x="7514859" y="46583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p:cNvSpPr/>
            <p:nvPr/>
          </p:nvSpPr>
          <p:spPr>
            <a:xfrm>
              <a:off x="7764015" y="46583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p:cNvSpPr/>
            <p:nvPr/>
          </p:nvSpPr>
          <p:spPr>
            <a:xfrm>
              <a:off x="8013171" y="46583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p:cNvSpPr/>
            <p:nvPr/>
          </p:nvSpPr>
          <p:spPr>
            <a:xfrm>
              <a:off x="8262327" y="46583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p:cNvSpPr/>
            <p:nvPr/>
          </p:nvSpPr>
          <p:spPr>
            <a:xfrm>
              <a:off x="8511483" y="465836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p:cNvSpPr/>
            <p:nvPr/>
          </p:nvSpPr>
          <p:spPr>
            <a:xfrm>
              <a:off x="6281763" y="486857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p:cNvSpPr/>
            <p:nvPr/>
          </p:nvSpPr>
          <p:spPr>
            <a:xfrm>
              <a:off x="6526691" y="48685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p:cNvSpPr/>
            <p:nvPr/>
          </p:nvSpPr>
          <p:spPr>
            <a:xfrm>
              <a:off x="6771619" y="48685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p:cNvSpPr/>
            <p:nvPr/>
          </p:nvSpPr>
          <p:spPr>
            <a:xfrm>
              <a:off x="7016547" y="48685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p:cNvSpPr/>
            <p:nvPr/>
          </p:nvSpPr>
          <p:spPr>
            <a:xfrm>
              <a:off x="7265703" y="48685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p:cNvSpPr/>
            <p:nvPr/>
          </p:nvSpPr>
          <p:spPr>
            <a:xfrm>
              <a:off x="7514859" y="48685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Oval 355"/>
            <p:cNvSpPr/>
            <p:nvPr/>
          </p:nvSpPr>
          <p:spPr>
            <a:xfrm>
              <a:off x="7764015" y="48685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56"/>
            <p:cNvSpPr/>
            <p:nvPr/>
          </p:nvSpPr>
          <p:spPr>
            <a:xfrm>
              <a:off x="8013171" y="48685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p:cNvSpPr/>
            <p:nvPr/>
          </p:nvSpPr>
          <p:spPr>
            <a:xfrm>
              <a:off x="8262327" y="486856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p:cNvSpPr/>
            <p:nvPr/>
          </p:nvSpPr>
          <p:spPr>
            <a:xfrm>
              <a:off x="8511483" y="486856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p:cNvSpPr/>
            <p:nvPr/>
          </p:nvSpPr>
          <p:spPr>
            <a:xfrm>
              <a:off x="6281763" y="507986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p:cNvSpPr/>
            <p:nvPr/>
          </p:nvSpPr>
          <p:spPr>
            <a:xfrm>
              <a:off x="6526691" y="50798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p:cNvSpPr/>
            <p:nvPr/>
          </p:nvSpPr>
          <p:spPr>
            <a:xfrm>
              <a:off x="6771619" y="50798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p:cNvSpPr/>
            <p:nvPr/>
          </p:nvSpPr>
          <p:spPr>
            <a:xfrm>
              <a:off x="7016547" y="50798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63"/>
            <p:cNvSpPr/>
            <p:nvPr/>
          </p:nvSpPr>
          <p:spPr>
            <a:xfrm>
              <a:off x="7265703" y="50798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p:cNvSpPr/>
            <p:nvPr/>
          </p:nvSpPr>
          <p:spPr>
            <a:xfrm>
              <a:off x="7514859" y="50798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p:cNvSpPr/>
            <p:nvPr/>
          </p:nvSpPr>
          <p:spPr>
            <a:xfrm>
              <a:off x="7764015" y="50798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366"/>
            <p:cNvSpPr/>
            <p:nvPr/>
          </p:nvSpPr>
          <p:spPr>
            <a:xfrm>
              <a:off x="8013171" y="50798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Oval 367"/>
            <p:cNvSpPr/>
            <p:nvPr/>
          </p:nvSpPr>
          <p:spPr>
            <a:xfrm>
              <a:off x="8262327" y="50798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p:cNvSpPr/>
            <p:nvPr/>
          </p:nvSpPr>
          <p:spPr>
            <a:xfrm>
              <a:off x="8511483" y="507986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p:cNvSpPr/>
            <p:nvPr/>
          </p:nvSpPr>
          <p:spPr>
            <a:xfrm>
              <a:off x="6281763" y="529116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p:cNvSpPr/>
            <p:nvPr/>
          </p:nvSpPr>
          <p:spPr>
            <a:xfrm>
              <a:off x="6526691" y="5291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p:cNvSpPr/>
            <p:nvPr/>
          </p:nvSpPr>
          <p:spPr>
            <a:xfrm>
              <a:off x="6771619" y="5291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Oval 372"/>
            <p:cNvSpPr/>
            <p:nvPr/>
          </p:nvSpPr>
          <p:spPr>
            <a:xfrm>
              <a:off x="7016547" y="5291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p:cNvSpPr/>
            <p:nvPr/>
          </p:nvSpPr>
          <p:spPr>
            <a:xfrm>
              <a:off x="7265703" y="5291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p:cNvSpPr/>
            <p:nvPr/>
          </p:nvSpPr>
          <p:spPr>
            <a:xfrm>
              <a:off x="7514859" y="5291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p:cNvSpPr/>
            <p:nvPr/>
          </p:nvSpPr>
          <p:spPr>
            <a:xfrm>
              <a:off x="7764015" y="5291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p:cNvSpPr/>
            <p:nvPr/>
          </p:nvSpPr>
          <p:spPr>
            <a:xfrm>
              <a:off x="8013171" y="5291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p:cNvSpPr/>
            <p:nvPr/>
          </p:nvSpPr>
          <p:spPr>
            <a:xfrm>
              <a:off x="8262327" y="529115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p:cNvSpPr/>
            <p:nvPr/>
          </p:nvSpPr>
          <p:spPr>
            <a:xfrm>
              <a:off x="8511483" y="529115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p:cNvSpPr/>
            <p:nvPr/>
          </p:nvSpPr>
          <p:spPr>
            <a:xfrm>
              <a:off x="6281763" y="5502454"/>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p:cNvSpPr/>
            <p:nvPr/>
          </p:nvSpPr>
          <p:spPr>
            <a:xfrm>
              <a:off x="6526691" y="55024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p:cNvSpPr/>
            <p:nvPr/>
          </p:nvSpPr>
          <p:spPr>
            <a:xfrm>
              <a:off x="6771619" y="55024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p:cNvSpPr/>
            <p:nvPr/>
          </p:nvSpPr>
          <p:spPr>
            <a:xfrm>
              <a:off x="7016547" y="55024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p:cNvSpPr/>
            <p:nvPr/>
          </p:nvSpPr>
          <p:spPr>
            <a:xfrm>
              <a:off x="7265703" y="55024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p:cNvSpPr/>
            <p:nvPr/>
          </p:nvSpPr>
          <p:spPr>
            <a:xfrm>
              <a:off x="7514859" y="55024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p:cNvSpPr/>
            <p:nvPr/>
          </p:nvSpPr>
          <p:spPr>
            <a:xfrm>
              <a:off x="7764015" y="55024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p:cNvSpPr/>
            <p:nvPr/>
          </p:nvSpPr>
          <p:spPr>
            <a:xfrm>
              <a:off x="8013171" y="55024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p:cNvSpPr/>
            <p:nvPr/>
          </p:nvSpPr>
          <p:spPr>
            <a:xfrm>
              <a:off x="8262327" y="5502448"/>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p:cNvSpPr/>
            <p:nvPr/>
          </p:nvSpPr>
          <p:spPr>
            <a:xfrm>
              <a:off x="8511483" y="550244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p:cNvSpPr/>
            <p:nvPr/>
          </p:nvSpPr>
          <p:spPr>
            <a:xfrm>
              <a:off x="6281763" y="5714842"/>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p:cNvSpPr/>
            <p:nvPr/>
          </p:nvSpPr>
          <p:spPr>
            <a:xfrm>
              <a:off x="6526691" y="571483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p:cNvSpPr/>
            <p:nvPr/>
          </p:nvSpPr>
          <p:spPr>
            <a:xfrm>
              <a:off x="6771619" y="571483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p:cNvSpPr/>
            <p:nvPr/>
          </p:nvSpPr>
          <p:spPr>
            <a:xfrm>
              <a:off x="7016547" y="571483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p:cNvSpPr/>
            <p:nvPr/>
          </p:nvSpPr>
          <p:spPr>
            <a:xfrm>
              <a:off x="7265703" y="571483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p:cNvSpPr/>
            <p:nvPr/>
          </p:nvSpPr>
          <p:spPr>
            <a:xfrm>
              <a:off x="7514859" y="571483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p:cNvSpPr/>
            <p:nvPr/>
          </p:nvSpPr>
          <p:spPr>
            <a:xfrm>
              <a:off x="7764015" y="571483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p:cNvSpPr/>
            <p:nvPr/>
          </p:nvSpPr>
          <p:spPr>
            <a:xfrm>
              <a:off x="8013171" y="571483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p:cNvSpPr/>
            <p:nvPr/>
          </p:nvSpPr>
          <p:spPr>
            <a:xfrm>
              <a:off x="8262327" y="5714836"/>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p:cNvSpPr/>
            <p:nvPr/>
          </p:nvSpPr>
          <p:spPr>
            <a:xfrm>
              <a:off x="8511483" y="5714835"/>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p:cNvSpPr/>
            <p:nvPr/>
          </p:nvSpPr>
          <p:spPr>
            <a:xfrm>
              <a:off x="6281763" y="5921237"/>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p:cNvSpPr/>
            <p:nvPr/>
          </p:nvSpPr>
          <p:spPr>
            <a:xfrm>
              <a:off x="6526691" y="592123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p:cNvSpPr/>
            <p:nvPr/>
          </p:nvSpPr>
          <p:spPr>
            <a:xfrm>
              <a:off x="6771619" y="592123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Oval 402"/>
            <p:cNvSpPr/>
            <p:nvPr/>
          </p:nvSpPr>
          <p:spPr>
            <a:xfrm>
              <a:off x="7016547" y="592123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p:cNvSpPr/>
            <p:nvPr/>
          </p:nvSpPr>
          <p:spPr>
            <a:xfrm>
              <a:off x="7265703" y="592123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p:cNvSpPr/>
            <p:nvPr/>
          </p:nvSpPr>
          <p:spPr>
            <a:xfrm>
              <a:off x="7514859" y="592123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p:cNvSpPr/>
            <p:nvPr/>
          </p:nvSpPr>
          <p:spPr>
            <a:xfrm>
              <a:off x="7764015" y="592123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Oval 406"/>
            <p:cNvSpPr/>
            <p:nvPr/>
          </p:nvSpPr>
          <p:spPr>
            <a:xfrm>
              <a:off x="8013171" y="592123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Oval 407"/>
            <p:cNvSpPr/>
            <p:nvPr/>
          </p:nvSpPr>
          <p:spPr>
            <a:xfrm>
              <a:off x="8262327" y="5921231"/>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p:cNvSpPr/>
            <p:nvPr/>
          </p:nvSpPr>
          <p:spPr>
            <a:xfrm>
              <a:off x="8511483" y="5921230"/>
              <a:ext cx="125835" cy="1229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TextBox 409"/>
            <p:cNvSpPr txBox="1"/>
            <p:nvPr/>
          </p:nvSpPr>
          <p:spPr>
            <a:xfrm>
              <a:off x="373303" y="2457030"/>
              <a:ext cx="1370915" cy="400142"/>
            </a:xfrm>
            <a:prstGeom prst="rect">
              <a:avLst/>
            </a:prstGeom>
            <a:noFill/>
          </p:spPr>
          <p:txBody>
            <a:bodyPr wrap="square" rtlCol="0">
              <a:spAutoFit/>
            </a:bodyPr>
            <a:lstStyle/>
            <a:p>
              <a:pPr algn="ctr"/>
              <a:r>
                <a:rPr lang="fr-CA" b="1" dirty="0" smtClean="0"/>
                <a:t>Témoin</a:t>
              </a:r>
              <a:endParaRPr lang="fr-CA" b="1" dirty="0"/>
            </a:p>
          </p:txBody>
        </p:sp>
        <p:sp>
          <p:nvSpPr>
            <p:cNvPr id="411" name="TextBox 410"/>
            <p:cNvSpPr txBox="1"/>
            <p:nvPr/>
          </p:nvSpPr>
          <p:spPr>
            <a:xfrm>
              <a:off x="4838617" y="2457030"/>
              <a:ext cx="1370915" cy="400142"/>
            </a:xfrm>
            <a:prstGeom prst="rect">
              <a:avLst/>
            </a:prstGeom>
            <a:noFill/>
          </p:spPr>
          <p:txBody>
            <a:bodyPr wrap="square" rtlCol="0">
              <a:spAutoFit/>
            </a:bodyPr>
            <a:lstStyle/>
            <a:p>
              <a:pPr algn="ctr"/>
              <a:r>
                <a:rPr lang="fr-CA" b="1" dirty="0" smtClean="0"/>
                <a:t>Témoin</a:t>
              </a:r>
              <a:endParaRPr lang="fr-CA" b="1" dirty="0"/>
            </a:p>
          </p:txBody>
        </p:sp>
        <p:sp>
          <p:nvSpPr>
            <p:cNvPr id="412" name="TextBox 411"/>
            <p:cNvSpPr txBox="1"/>
            <p:nvPr/>
          </p:nvSpPr>
          <p:spPr>
            <a:xfrm>
              <a:off x="361593" y="4806848"/>
              <a:ext cx="1370915" cy="400142"/>
            </a:xfrm>
            <a:prstGeom prst="rect">
              <a:avLst/>
            </a:prstGeom>
            <a:noFill/>
          </p:spPr>
          <p:txBody>
            <a:bodyPr wrap="square" rtlCol="0">
              <a:spAutoFit/>
            </a:bodyPr>
            <a:lstStyle/>
            <a:p>
              <a:pPr algn="ctr"/>
              <a:r>
                <a:rPr lang="fr-CA" b="1" dirty="0" smtClean="0"/>
                <a:t>Traitement </a:t>
              </a:r>
              <a:endParaRPr lang="fr-CA" b="1" dirty="0"/>
            </a:p>
          </p:txBody>
        </p:sp>
        <p:sp>
          <p:nvSpPr>
            <p:cNvPr id="413" name="TextBox 412"/>
            <p:cNvSpPr txBox="1"/>
            <p:nvPr/>
          </p:nvSpPr>
          <p:spPr>
            <a:xfrm>
              <a:off x="4838617" y="4806848"/>
              <a:ext cx="1370915" cy="400142"/>
            </a:xfrm>
            <a:prstGeom prst="rect">
              <a:avLst/>
            </a:prstGeom>
            <a:noFill/>
          </p:spPr>
          <p:txBody>
            <a:bodyPr wrap="square" rtlCol="0">
              <a:spAutoFit/>
            </a:bodyPr>
            <a:lstStyle/>
            <a:p>
              <a:pPr algn="ctr"/>
              <a:r>
                <a:rPr lang="fr-CA" b="1" dirty="0" smtClean="0"/>
                <a:t>Traitement </a:t>
              </a:r>
              <a:endParaRPr lang="fr-CA" b="1" dirty="0"/>
            </a:p>
          </p:txBody>
        </p:sp>
        <p:sp>
          <p:nvSpPr>
            <p:cNvPr id="416" name="TextBox 415"/>
            <p:cNvSpPr txBox="1"/>
            <p:nvPr/>
          </p:nvSpPr>
          <p:spPr>
            <a:xfrm>
              <a:off x="1154995" y="6173552"/>
              <a:ext cx="1621677" cy="433487"/>
            </a:xfrm>
            <a:prstGeom prst="rect">
              <a:avLst/>
            </a:prstGeom>
            <a:noFill/>
          </p:spPr>
          <p:txBody>
            <a:bodyPr wrap="square" rtlCol="0">
              <a:spAutoFit/>
            </a:bodyPr>
            <a:lstStyle/>
            <a:p>
              <a:pPr algn="ctr"/>
              <a:r>
                <a:rPr lang="fr-CA" sz="2000" b="1" dirty="0" smtClean="0">
                  <a:solidFill>
                    <a:schemeClr val="accent1">
                      <a:lumMod val="50000"/>
                    </a:schemeClr>
                  </a:solidFill>
                </a:rPr>
                <a:t>RRA = 25 %</a:t>
              </a:r>
              <a:endParaRPr lang="fr-CA" sz="2000" b="1" dirty="0">
                <a:solidFill>
                  <a:schemeClr val="accent1">
                    <a:lumMod val="50000"/>
                  </a:schemeClr>
                </a:solidFill>
              </a:endParaRPr>
            </a:p>
          </p:txBody>
        </p:sp>
        <p:sp>
          <p:nvSpPr>
            <p:cNvPr id="419" name="TextBox 418"/>
            <p:cNvSpPr txBox="1"/>
            <p:nvPr/>
          </p:nvSpPr>
          <p:spPr>
            <a:xfrm>
              <a:off x="2674289" y="6173552"/>
              <a:ext cx="1370915" cy="433487"/>
            </a:xfrm>
            <a:prstGeom prst="rect">
              <a:avLst/>
            </a:prstGeom>
            <a:noFill/>
          </p:spPr>
          <p:txBody>
            <a:bodyPr wrap="square" rtlCol="0">
              <a:spAutoFit/>
            </a:bodyPr>
            <a:lstStyle/>
            <a:p>
              <a:pPr algn="ctr"/>
              <a:r>
                <a:rPr lang="fr-CA" sz="2000" b="1" dirty="0" smtClean="0">
                  <a:solidFill>
                    <a:schemeClr val="accent1">
                      <a:lumMod val="50000"/>
                    </a:schemeClr>
                  </a:solidFill>
                </a:rPr>
                <a:t>NST = 4</a:t>
              </a:r>
              <a:endParaRPr lang="fr-CA" sz="2000" b="1" dirty="0">
                <a:solidFill>
                  <a:schemeClr val="accent1">
                    <a:lumMod val="50000"/>
                  </a:schemeClr>
                </a:solidFill>
              </a:endParaRPr>
            </a:p>
          </p:txBody>
        </p:sp>
        <p:sp>
          <p:nvSpPr>
            <p:cNvPr id="420" name="TextBox 419"/>
            <p:cNvSpPr txBox="1"/>
            <p:nvPr/>
          </p:nvSpPr>
          <p:spPr>
            <a:xfrm>
              <a:off x="5671159" y="6173552"/>
              <a:ext cx="1370915" cy="433487"/>
            </a:xfrm>
            <a:prstGeom prst="rect">
              <a:avLst/>
            </a:prstGeom>
            <a:noFill/>
          </p:spPr>
          <p:txBody>
            <a:bodyPr wrap="square" rtlCol="0">
              <a:spAutoFit/>
            </a:bodyPr>
            <a:lstStyle/>
            <a:p>
              <a:pPr algn="ctr"/>
              <a:r>
                <a:rPr lang="fr-CA" sz="2000" b="1" dirty="0" smtClean="0">
                  <a:solidFill>
                    <a:schemeClr val="accent2">
                      <a:lumMod val="75000"/>
                    </a:schemeClr>
                  </a:solidFill>
                </a:rPr>
                <a:t>RRA = 1 %</a:t>
              </a:r>
              <a:endParaRPr lang="fr-CA" sz="2000" b="1" dirty="0">
                <a:solidFill>
                  <a:schemeClr val="accent2">
                    <a:lumMod val="75000"/>
                  </a:schemeClr>
                </a:solidFill>
              </a:endParaRPr>
            </a:p>
          </p:txBody>
        </p:sp>
        <p:sp>
          <p:nvSpPr>
            <p:cNvPr id="421" name="TextBox 420"/>
            <p:cNvSpPr txBox="1"/>
            <p:nvPr/>
          </p:nvSpPr>
          <p:spPr>
            <a:xfrm>
              <a:off x="6939691" y="6173552"/>
              <a:ext cx="1370915" cy="433487"/>
            </a:xfrm>
            <a:prstGeom prst="rect">
              <a:avLst/>
            </a:prstGeom>
            <a:noFill/>
          </p:spPr>
          <p:txBody>
            <a:bodyPr wrap="square" rtlCol="0">
              <a:spAutoFit/>
            </a:bodyPr>
            <a:lstStyle/>
            <a:p>
              <a:pPr algn="ctr"/>
              <a:r>
                <a:rPr lang="fr-CA" sz="2000" b="1" dirty="0" smtClean="0">
                  <a:solidFill>
                    <a:schemeClr val="accent2">
                      <a:lumMod val="75000"/>
                    </a:schemeClr>
                  </a:solidFill>
                </a:rPr>
                <a:t>NST = 100</a:t>
              </a:r>
              <a:endParaRPr lang="fr-CA" sz="2000" b="1" dirty="0">
                <a:solidFill>
                  <a:schemeClr val="accent2">
                    <a:lumMod val="75000"/>
                  </a:schemeClr>
                </a:solidFill>
              </a:endParaRPr>
            </a:p>
          </p:txBody>
        </p:sp>
      </p:grpSp>
    </p:spTree>
    <p:extLst>
      <p:ext uri="{BB962C8B-B14F-4D97-AF65-F5344CB8AC3E}">
        <p14:creationId xmlns:p14="http://schemas.microsoft.com/office/powerpoint/2010/main" val="1140271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544424" y="316186"/>
            <a:ext cx="9265676" cy="746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dirty="0" smtClean="0">
                <a:solidFill>
                  <a:srgbClr val="00C1DE"/>
                </a:solidFill>
                <a:latin typeface="Verdana" panose="020B0604030504040204" pitchFamily="34" charset="0"/>
              </a:rPr>
              <a:t>3. Ai-je tenu compte </a:t>
            </a:r>
            <a:br>
              <a:rPr lang="fr-CA" sz="4000" b="1" dirty="0" smtClean="0">
                <a:solidFill>
                  <a:srgbClr val="00C1DE"/>
                </a:solidFill>
                <a:latin typeface="Verdana" panose="020B0604030504040204" pitchFamily="34" charset="0"/>
              </a:rPr>
            </a:br>
            <a:r>
              <a:rPr lang="fr-CA" sz="4000" b="1" dirty="0" smtClean="0">
                <a:solidFill>
                  <a:srgbClr val="00C1DE"/>
                </a:solidFill>
                <a:latin typeface="Verdana" panose="020B0604030504040204" pitchFamily="34" charset="0"/>
              </a:rPr>
              <a:t>du patient?</a:t>
            </a:r>
            <a:endParaRPr lang="fr-CA" sz="4000" b="1" dirty="0">
              <a:solidFill>
                <a:srgbClr val="00C1DE"/>
              </a:solidFill>
              <a:latin typeface="Verdana" panose="020B0604030504040204" pitchFamily="34" charset="0"/>
            </a:endParaRPr>
          </a:p>
        </p:txBody>
      </p:sp>
      <p:sp>
        <p:nvSpPr>
          <p:cNvPr id="3" name="Content Placeholder 2"/>
          <p:cNvSpPr txBox="1">
            <a:spLocks/>
          </p:cNvSpPr>
          <p:nvPr>
            <p:custDataLst>
              <p:tags r:id="rId2"/>
            </p:custDataLst>
          </p:nvPr>
        </p:nvSpPr>
        <p:spPr>
          <a:xfrm>
            <a:off x="628650" y="1434353"/>
            <a:ext cx="7886700" cy="40699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dirty="0"/>
          </a:p>
        </p:txBody>
      </p:sp>
      <p:sp>
        <p:nvSpPr>
          <p:cNvPr id="5" name="Content Placeholder 2"/>
          <p:cNvSpPr txBox="1">
            <a:spLocks/>
          </p:cNvSpPr>
          <p:nvPr>
            <p:custDataLst>
              <p:tags r:id="rId3"/>
            </p:custDataLst>
          </p:nvPr>
        </p:nvSpPr>
        <p:spPr>
          <a:xfrm>
            <a:off x="421617" y="2206418"/>
            <a:ext cx="7886700" cy="47378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200" dirty="0" smtClean="0">
                <a:solidFill>
                  <a:srgbClr val="003152"/>
                </a:solidFill>
                <a:latin typeface="Verdana" panose="020B0604030504040204" pitchFamily="34" charset="0"/>
              </a:rPr>
              <a:t>Tenir compte des valeurs du patient</a:t>
            </a:r>
            <a:r>
              <a:rPr lang="fr-CA" sz="2200" dirty="0" smtClean="0"/>
              <a:t/>
            </a:r>
            <a:br>
              <a:rPr lang="fr-CA" sz="2200" dirty="0" smtClean="0"/>
            </a:br>
            <a:endParaRPr lang="fr-CA" sz="22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endParaRPr lang="fr-CA" sz="22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fr-CA" sz="2200" dirty="0" smtClean="0">
                <a:solidFill>
                  <a:srgbClr val="003152"/>
                </a:solidFill>
                <a:latin typeface="Verdana" panose="020B0604030504040204" pitchFamily="34" charset="0"/>
              </a:rPr>
              <a:t>Solliciter la participation du patient dans </a:t>
            </a:r>
            <a:br>
              <a:rPr lang="fr-CA" sz="2200" dirty="0" smtClean="0">
                <a:solidFill>
                  <a:srgbClr val="003152"/>
                </a:solidFill>
                <a:latin typeface="Verdana" panose="020B0604030504040204" pitchFamily="34" charset="0"/>
              </a:rPr>
            </a:br>
            <a:r>
              <a:rPr lang="fr-CA" sz="2200" dirty="0" smtClean="0">
                <a:solidFill>
                  <a:srgbClr val="003152"/>
                </a:solidFill>
                <a:latin typeface="Verdana" panose="020B0604030504040204" pitchFamily="34" charset="0"/>
              </a:rPr>
              <a:t>le processus décisionnel</a:t>
            </a:r>
          </a:p>
          <a:p>
            <a:endParaRPr lang="fr-CA" sz="22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endParaRPr lang="fr-CA" sz="22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fr-CA" sz="2200" dirty="0" smtClean="0">
                <a:solidFill>
                  <a:srgbClr val="003152"/>
                </a:solidFill>
                <a:latin typeface="Verdana" panose="020B0604030504040204" pitchFamily="34" charset="0"/>
              </a:rPr>
              <a:t>Vérifier les préoccupations du patient</a:t>
            </a:r>
            <a:endParaRPr lang="fr-CA" sz="2200" dirty="0">
              <a:solidFill>
                <a:srgbClr val="003152"/>
              </a:solidFill>
              <a:latin typeface="Verdana" panose="020B0604030504040204" pitchFamily="34" charset="0"/>
            </a:endParaRPr>
          </a:p>
        </p:txBody>
      </p:sp>
      <p:sp>
        <p:nvSpPr>
          <p:cNvPr id="6" name="Rectangle 5"/>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52910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1"/>
            </p:custDataLst>
          </p:nvPr>
        </p:nvSpPr>
        <p:spPr>
          <a:xfrm>
            <a:off x="103518" y="152046"/>
            <a:ext cx="7886700" cy="1325563"/>
          </a:xfrm>
        </p:spPr>
        <p:txBody>
          <a:bodyPr/>
          <a:lstStyle/>
          <a:p>
            <a:r>
              <a:rPr lang="fr-CA" dirty="0" smtClean="0">
                <a:solidFill>
                  <a:srgbClr val="003152"/>
                </a:solidFill>
                <a:latin typeface="Verdana" panose="020B0604030504040204" pitchFamily="34" charset="0"/>
              </a:rPr>
              <a:t>Cas – M. </a:t>
            </a:r>
            <a:r>
              <a:rPr lang="fr-CA" dirty="0" err="1" smtClean="0">
                <a:solidFill>
                  <a:srgbClr val="003152"/>
                </a:solidFill>
                <a:latin typeface="Verdana" panose="020B0604030504040204" pitchFamily="34" charset="0"/>
              </a:rPr>
              <a:t>Akay</a:t>
            </a:r>
            <a:r>
              <a:rPr lang="fr-CA" dirty="0" smtClean="0">
                <a:solidFill>
                  <a:srgbClr val="003152"/>
                </a:solidFill>
                <a:latin typeface="Verdana" panose="020B0604030504040204" pitchFamily="34" charset="0"/>
              </a:rPr>
              <a:t> Aye</a:t>
            </a:r>
            <a:endParaRPr lang="fr-CA" dirty="0">
              <a:solidFill>
                <a:srgbClr val="003152"/>
              </a:solidFill>
              <a:latin typeface="Verdana" panose="020B0604030504040204" pitchFamily="34" charset="0"/>
            </a:endParaRPr>
          </a:p>
        </p:txBody>
      </p:sp>
      <p:sp>
        <p:nvSpPr>
          <p:cNvPr id="6" name="Content Placeholder 2"/>
          <p:cNvSpPr txBox="1">
            <a:spLocks/>
          </p:cNvSpPr>
          <p:nvPr>
            <p:custDataLst>
              <p:tags r:id="rId2"/>
            </p:custDataLst>
          </p:nvPr>
        </p:nvSpPr>
        <p:spPr>
          <a:xfrm>
            <a:off x="3821984" y="1294834"/>
            <a:ext cx="5417394" cy="54721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ts val="2400"/>
              </a:lnSpc>
              <a:spcBef>
                <a:spcPts val="900"/>
              </a:spcBef>
            </a:pPr>
            <a:r>
              <a:rPr lang="fr-CA" altLang="en-US" sz="1600" dirty="0" smtClean="0">
                <a:solidFill>
                  <a:srgbClr val="003152"/>
                </a:solidFill>
                <a:latin typeface="Verdana" panose="020B0604030504040204" pitchFamily="34" charset="0"/>
              </a:rPr>
              <a:t>Après l’examen des résultats des analyses, le résident en médecine interne demande l’administration </a:t>
            </a:r>
            <a:r>
              <a:rPr lang="fr-CA" altLang="en-US" sz="1600" dirty="0" err="1" smtClean="0">
                <a:solidFill>
                  <a:srgbClr val="003152"/>
                </a:solidFill>
                <a:latin typeface="Verdana" panose="020B0604030504040204" pitchFamily="34" charset="0"/>
              </a:rPr>
              <a:t>i.v</a:t>
            </a:r>
            <a:r>
              <a:rPr lang="fr-CA" altLang="en-US" sz="1600" dirty="0" smtClean="0">
                <a:solidFill>
                  <a:srgbClr val="003152"/>
                </a:solidFill>
                <a:latin typeface="Verdana" panose="020B0604030504040204" pitchFamily="34" charset="0"/>
              </a:rPr>
              <a:t>. de </a:t>
            </a:r>
            <a:r>
              <a:rPr lang="fr-CA" altLang="en-US" sz="1600" dirty="0" err="1" smtClean="0">
                <a:solidFill>
                  <a:srgbClr val="003152"/>
                </a:solidFill>
                <a:latin typeface="Verdana" panose="020B0604030504040204" pitchFamily="34" charset="0"/>
              </a:rPr>
              <a:t>ceftriaxone</a:t>
            </a:r>
            <a:r>
              <a:rPr lang="fr-CA" altLang="en-US" sz="1600" dirty="0" smtClean="0">
                <a:solidFill>
                  <a:srgbClr val="003152"/>
                </a:solidFill>
                <a:latin typeface="Verdana" panose="020B0604030504040204" pitchFamily="34" charset="0"/>
              </a:rPr>
              <a:t> à raison de 1 g toutes les 24 heures pour le traitement d’une infection urinaire potentielle.</a:t>
            </a:r>
            <a:endParaRPr lang="fr-CA" altLang="en-US" sz="16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lvl="1">
              <a:lnSpc>
                <a:spcPts val="2400"/>
              </a:lnSpc>
              <a:spcBef>
                <a:spcPts val="900"/>
              </a:spcBef>
            </a:pPr>
            <a:r>
              <a:rPr lang="fr-CA" altLang="en-US" sz="1600" dirty="0" smtClean="0">
                <a:solidFill>
                  <a:srgbClr val="003152"/>
                </a:solidFill>
                <a:latin typeface="Verdana" panose="020B0604030504040204" pitchFamily="34" charset="0"/>
              </a:rPr>
              <a:t>Au moment de l’hospitalisation, des ordonnances sont rédigées par le résident, qui demande des analyses supplémentaires :</a:t>
            </a:r>
          </a:p>
          <a:p>
            <a:pPr marL="1257300" lvl="2" indent="-342900">
              <a:buFont typeface="Symbol" panose="05050102010706020507" pitchFamily="18" charset="2"/>
              <a:buChar char=""/>
            </a:pPr>
            <a:r>
              <a:rPr lang="fr-CA" altLang="en-US" sz="1400" dirty="0" smtClean="0">
                <a:solidFill>
                  <a:srgbClr val="003152"/>
                </a:solidFill>
                <a:latin typeface="Verdana" panose="020B0604030504040204" pitchFamily="34" charset="0"/>
              </a:rPr>
              <a:t>Trois séries d’hémocultures</a:t>
            </a:r>
            <a:endParaRPr lang="fr-CA" altLang="en-US" sz="14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1257300" lvl="2" indent="-342900">
              <a:buFont typeface="Symbol" panose="05050102010706020507" pitchFamily="18" charset="2"/>
              <a:buChar char=""/>
            </a:pPr>
            <a:r>
              <a:rPr lang="fr-CA" altLang="en-US" sz="1400" dirty="0" smtClean="0">
                <a:solidFill>
                  <a:srgbClr val="003152"/>
                </a:solidFill>
                <a:latin typeface="Verdana" panose="020B0604030504040204" pitchFamily="34" charset="0"/>
              </a:rPr>
              <a:t>TSH; enzymes hépatiques (ALAT, GGT, </a:t>
            </a:r>
            <a:r>
              <a:rPr lang="fr-CA" altLang="en-US" sz="1400" dirty="0" err="1" smtClean="0">
                <a:solidFill>
                  <a:srgbClr val="003152"/>
                </a:solidFill>
                <a:latin typeface="Verdana" panose="020B0604030504040204" pitchFamily="34" charset="0"/>
              </a:rPr>
              <a:t>phosph</a:t>
            </a:r>
            <a:r>
              <a:rPr lang="fr-CA" altLang="en-US" sz="1400" dirty="0" smtClean="0">
                <a:solidFill>
                  <a:srgbClr val="003152"/>
                </a:solidFill>
                <a:latin typeface="Verdana" panose="020B0604030504040204" pitchFamily="34" charset="0"/>
              </a:rPr>
              <a:t>. </a:t>
            </a:r>
            <a:r>
              <a:rPr lang="fr-CA" altLang="en-US" sz="1400" dirty="0" err="1" smtClean="0">
                <a:solidFill>
                  <a:srgbClr val="003152"/>
                </a:solidFill>
                <a:latin typeface="Verdana" panose="020B0604030504040204" pitchFamily="34" charset="0"/>
              </a:rPr>
              <a:t>alc</a:t>
            </a:r>
            <a:r>
              <a:rPr lang="fr-CA" altLang="en-US" sz="1400" dirty="0" smtClean="0">
                <a:solidFill>
                  <a:srgbClr val="003152"/>
                </a:solidFill>
                <a:latin typeface="Verdana" panose="020B0604030504040204" pitchFamily="34" charset="0"/>
              </a:rPr>
              <a:t>., bilirubine, albumine)</a:t>
            </a:r>
            <a:endParaRPr lang="fr-CA" altLang="en-US" sz="14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1257300" lvl="2" indent="-342900">
              <a:buFont typeface="Symbol" panose="05050102010706020507" pitchFamily="18" charset="2"/>
              <a:buChar char=""/>
            </a:pPr>
            <a:r>
              <a:rPr lang="fr-CA" altLang="en-US" sz="1400" dirty="0" smtClean="0">
                <a:solidFill>
                  <a:srgbClr val="003152"/>
                </a:solidFill>
                <a:latin typeface="Verdana" panose="020B0604030504040204" pitchFamily="34" charset="0"/>
              </a:rPr>
              <a:t>Échographie abdominale (urgente)</a:t>
            </a:r>
          </a:p>
          <a:p>
            <a:pPr marL="1257300" lvl="2" indent="-342900">
              <a:buFont typeface="Symbol" panose="05050102010706020507" pitchFamily="18" charset="2"/>
              <a:buChar char=""/>
            </a:pPr>
            <a:r>
              <a:rPr lang="fr-CA" altLang="en-US" sz="1400" dirty="0" smtClean="0">
                <a:solidFill>
                  <a:srgbClr val="003152"/>
                </a:solidFill>
                <a:latin typeface="Verdana" panose="020B0604030504040204" pitchFamily="34" charset="0"/>
              </a:rPr>
              <a:t>Tomodensitométrie de l’appareil urinaire</a:t>
            </a:r>
            <a:endParaRPr lang="fr-CA" altLang="en-US" sz="14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1257300" lvl="2" indent="-342900">
              <a:buFont typeface="Symbol" panose="05050102010706020507" pitchFamily="18" charset="2"/>
              <a:buChar char=""/>
            </a:pPr>
            <a:r>
              <a:rPr lang="fr-CA" altLang="en-US" sz="1400" dirty="0" smtClean="0">
                <a:solidFill>
                  <a:srgbClr val="003152"/>
                </a:solidFill>
                <a:latin typeface="Verdana" panose="020B0604030504040204" pitchFamily="34" charset="0"/>
              </a:rPr>
              <a:t>Nouvelle demande : créatinine, urée, électrolytes, calcium, PO</a:t>
            </a:r>
            <a:r>
              <a:rPr lang="fr-CA" altLang="en-US" sz="1400" baseline="-25000" dirty="0" smtClean="0">
                <a:solidFill>
                  <a:srgbClr val="003152"/>
                </a:solidFill>
                <a:latin typeface="Verdana" panose="020B0604030504040204" pitchFamily="34" charset="0"/>
              </a:rPr>
              <a:t>4</a:t>
            </a:r>
            <a:r>
              <a:rPr lang="fr-CA" altLang="en-US" sz="1400" dirty="0" smtClean="0">
                <a:solidFill>
                  <a:srgbClr val="003152"/>
                </a:solidFill>
                <a:latin typeface="Verdana" panose="020B0604030504040204" pitchFamily="34" charset="0"/>
              </a:rPr>
              <a:t> et Mg toutes les 6 heures</a:t>
            </a:r>
          </a:p>
          <a:p>
            <a:pPr marL="1257300" lvl="2" indent="-342900">
              <a:buFont typeface="Symbol" panose="05050102010706020507" pitchFamily="18" charset="2"/>
              <a:buChar char=""/>
            </a:pPr>
            <a:r>
              <a:rPr lang="fr-CA" altLang="en-US" sz="1400" dirty="0" smtClean="0">
                <a:solidFill>
                  <a:srgbClr val="003152"/>
                </a:solidFill>
                <a:latin typeface="Verdana" panose="020B0604030504040204" pitchFamily="34" charset="0"/>
              </a:rPr>
              <a:t>RIN, temps de céphaline, formule sanguine complète le matin</a:t>
            </a:r>
            <a:endParaRPr lang="fr-CA" altLang="en-US" sz="14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lvl="1">
              <a:lnSpc>
                <a:spcPts val="2400"/>
              </a:lnSpc>
              <a:spcBef>
                <a:spcPts val="900"/>
              </a:spcBef>
            </a:pPr>
            <a:endParaRPr lang="fr-CA" altLang="en-US" sz="16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457200" lvl="1" indent="0">
              <a:lnSpc>
                <a:spcPts val="2400"/>
              </a:lnSpc>
              <a:spcBef>
                <a:spcPts val="900"/>
              </a:spcBef>
              <a:buNone/>
            </a:pPr>
            <a:endParaRPr lang="fr-CA" altLang="en-US" sz="16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lvl="2">
              <a:lnSpc>
                <a:spcPts val="2400"/>
              </a:lnSpc>
              <a:spcBef>
                <a:spcPts val="900"/>
              </a:spcBef>
            </a:pPr>
            <a:endParaRPr lang="fr-CA" altLang="en-US" sz="16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endParaRPr lang="fr-CA" sz="16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le 6"/>
          <p:cNvGraphicFramePr>
            <a:graphicFrameLocks noGrp="1"/>
          </p:cNvGraphicFramePr>
          <p:nvPr>
            <p:custDataLst>
              <p:tags r:id="rId3"/>
            </p:custDataLst>
            <p:extLst>
              <p:ext uri="{D42A27DB-BD31-4B8C-83A1-F6EECF244321}">
                <p14:modId xmlns:p14="http://schemas.microsoft.com/office/powerpoint/2010/main" val="2912484825"/>
              </p:ext>
            </p:extLst>
          </p:nvPr>
        </p:nvGraphicFramePr>
        <p:xfrm>
          <a:off x="226649" y="1494999"/>
          <a:ext cx="4083269" cy="4700874"/>
        </p:xfrm>
        <a:graphic>
          <a:graphicData uri="http://schemas.openxmlformats.org/drawingml/2006/table">
            <a:tbl>
              <a:tblPr firstRow="1" bandRow="1">
                <a:tableStyleId>{5C22544A-7EE6-4342-B048-85BDC9FD1C3A}</a:tableStyleId>
              </a:tblPr>
              <a:tblGrid>
                <a:gridCol w="1774679">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4181179876"/>
                    </a:ext>
                  </a:extLst>
                </a:gridCol>
                <a:gridCol w="2308590">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674773259"/>
                    </a:ext>
                  </a:extLst>
                </a:gridCol>
              </a:tblGrid>
              <a:tr h="0">
                <a:tc>
                  <a:txBody>
                    <a:bodyPr/>
                    <a:lstStyle/>
                    <a:p>
                      <a:r>
                        <a:rPr lang="fr-CA" sz="1400" dirty="0" smtClean="0">
                          <a:latin typeface="Verdana" panose="020B0604030504040204" pitchFamily="34" charset="0"/>
                        </a:rPr>
                        <a:t>Évaluation</a:t>
                      </a:r>
                      <a:endParaRPr lang="fr-CA" sz="1400" dirty="0">
                        <a:latin typeface="Verdana" panose="020B0604030504040204" pitchFamily="34" charset="0"/>
                      </a:endParaRPr>
                    </a:p>
                  </a:txBody>
                  <a:tcPr>
                    <a:solidFill>
                      <a:srgbClr val="557FA6"/>
                    </a:solidFill>
                  </a:tcPr>
                </a:tc>
                <a:tc>
                  <a:txBody>
                    <a:bodyPr/>
                    <a:lstStyle/>
                    <a:p>
                      <a:r>
                        <a:rPr lang="fr-CA" sz="1400" dirty="0" smtClean="0">
                          <a:latin typeface="Verdana" panose="020B0604030504040204" pitchFamily="34" charset="0"/>
                        </a:rPr>
                        <a:t>Résultats </a:t>
                      </a:r>
                      <a:endParaRPr lang="fr-CA" sz="1400" dirty="0">
                        <a:latin typeface="Verdana" panose="020B0604030504040204" pitchFamily="34" charset="0"/>
                      </a:endParaRPr>
                    </a:p>
                  </a:txBody>
                  <a:tcPr>
                    <a:solidFill>
                      <a:srgbClr val="557FA6"/>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84534839"/>
                  </a:ext>
                </a:extLst>
              </a:tr>
              <a:tr h="346599">
                <a:tc>
                  <a:txBody>
                    <a:bodyPr/>
                    <a:lstStyle/>
                    <a:p>
                      <a:r>
                        <a:rPr lang="fr-CA" sz="1400" dirty="0" smtClean="0">
                          <a:latin typeface="Verdana" panose="020B0604030504040204" pitchFamily="34" charset="0"/>
                        </a:rPr>
                        <a:t>Hémoglobine</a:t>
                      </a:r>
                      <a:endParaRPr lang="fr-CA" sz="1400" dirty="0">
                        <a:latin typeface="Verdana" panose="020B0604030504040204" pitchFamily="34" charset="0"/>
                      </a:endParaRPr>
                    </a:p>
                  </a:txBody>
                  <a:tcPr>
                    <a:solidFill>
                      <a:srgbClr val="BBC7D9"/>
                    </a:solidFill>
                  </a:tcPr>
                </a:tc>
                <a:tc>
                  <a:txBody>
                    <a:bodyPr/>
                    <a:lstStyle/>
                    <a:p>
                      <a:r>
                        <a:rPr lang="fr-CA" sz="1400" dirty="0" smtClean="0">
                          <a:latin typeface="Verdana" panose="020B0604030504040204" pitchFamily="34" charset="0"/>
                        </a:rPr>
                        <a:t>126 (120 à 160 g/L)</a:t>
                      </a:r>
                      <a:endParaRPr lang="fr-CA" sz="1400" dirty="0">
                        <a:latin typeface="Verdana" panose="020B0604030504040204" pitchFamily="34" charset="0"/>
                      </a:endParaRPr>
                    </a:p>
                  </a:txBody>
                  <a:tcPr>
                    <a:solidFill>
                      <a:srgbClr val="BBC7D9"/>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4239503000"/>
                  </a:ext>
                </a:extLst>
              </a:tr>
              <a:tr h="346599">
                <a:tc>
                  <a:txBody>
                    <a:bodyPr/>
                    <a:lstStyle/>
                    <a:p>
                      <a:r>
                        <a:rPr lang="fr-CA" sz="1400" dirty="0" smtClean="0">
                          <a:latin typeface="Verdana" panose="020B0604030504040204" pitchFamily="34" charset="0"/>
                        </a:rPr>
                        <a:t>Leucocytes </a:t>
                      </a:r>
                      <a:endParaRPr lang="fr-CA" sz="1400" dirty="0">
                        <a:latin typeface="Verdana" panose="020B0604030504040204" pitchFamily="34" charset="0"/>
                      </a:endParaRPr>
                    </a:p>
                  </a:txBody>
                  <a:tcPr>
                    <a:solidFill>
                      <a:srgbClr val="D8DFE0"/>
                    </a:solidFill>
                  </a:tcPr>
                </a:tc>
                <a:tc>
                  <a:txBody>
                    <a:bodyPr/>
                    <a:lstStyle/>
                    <a:p>
                      <a:r>
                        <a:rPr lang="fr-CA" sz="1400" dirty="0" smtClean="0">
                          <a:latin typeface="Verdana" panose="020B0604030504040204" pitchFamily="34" charset="0"/>
                        </a:rPr>
                        <a:t>9,8 (</a:t>
                      </a:r>
                      <a:r>
                        <a:rPr lang="fr-CA" sz="1400" dirty="0" smtClean="0">
                          <a:solidFill>
                            <a:srgbClr val="2A2A2A"/>
                          </a:solidFill>
                          <a:latin typeface="Verdana" panose="020B0604030504040204" pitchFamily="34" charset="0"/>
                        </a:rPr>
                        <a:t>4 à 10 x 10^9/L)</a:t>
                      </a:r>
                      <a:endParaRPr lang="fr-CA" sz="1400" dirty="0">
                        <a:solidFill>
                          <a:srgbClr val="2A2A2A"/>
                        </a:solidFill>
                        <a:latin typeface="Verdana" panose="020B0604030504040204" pitchFamily="34" charset="0"/>
                        <a:ea typeface="Verdana" panose="020B0604030504040204" pitchFamily="34" charset="0"/>
                        <a:cs typeface="Verdana" panose="020B0604030504040204" pitchFamily="34" charset="0"/>
                      </a:endParaRPr>
                    </a:p>
                  </a:txBody>
                  <a:tcPr>
                    <a:solidFill>
                      <a:srgbClr val="D8DFE0"/>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2"/>
                  </a:ext>
                </a:extLst>
              </a:tr>
              <a:tr h="346599">
                <a:tc>
                  <a:txBody>
                    <a:bodyPr/>
                    <a:lstStyle/>
                    <a:p>
                      <a:r>
                        <a:rPr lang="fr-CA" sz="1400" dirty="0" smtClean="0">
                          <a:latin typeface="Verdana" panose="020B0604030504040204" pitchFamily="34" charset="0"/>
                        </a:rPr>
                        <a:t>Sodium</a:t>
                      </a:r>
                      <a:endParaRPr lang="fr-CA" sz="1400" dirty="0">
                        <a:latin typeface="Verdana" panose="020B0604030504040204" pitchFamily="34" charset="0"/>
                      </a:endParaRPr>
                    </a:p>
                  </a:txBody>
                  <a:tcPr>
                    <a:solidFill>
                      <a:srgbClr val="BBC7D9"/>
                    </a:solidFill>
                  </a:tcPr>
                </a:tc>
                <a:tc>
                  <a:txBody>
                    <a:bodyPr/>
                    <a:lstStyle/>
                    <a:p>
                      <a:r>
                        <a:rPr lang="fr-CA" sz="1400" dirty="0" smtClean="0">
                          <a:latin typeface="Verdana" panose="020B0604030504040204" pitchFamily="34" charset="0"/>
                        </a:rPr>
                        <a:t>135 (</a:t>
                      </a:r>
                      <a:r>
                        <a:rPr lang="fr-CA" sz="1400" dirty="0" smtClean="0">
                          <a:solidFill>
                            <a:srgbClr val="2A2A2A"/>
                          </a:solidFill>
                          <a:latin typeface="Verdana" panose="020B0604030504040204" pitchFamily="34" charset="0"/>
                        </a:rPr>
                        <a:t>135 à 145 </a:t>
                      </a:r>
                      <a:r>
                        <a:rPr lang="fr-CA" sz="1400" dirty="0" err="1" smtClean="0">
                          <a:solidFill>
                            <a:srgbClr val="2A2A2A"/>
                          </a:solidFill>
                          <a:latin typeface="Verdana" panose="020B0604030504040204" pitchFamily="34" charset="0"/>
                        </a:rPr>
                        <a:t>mmol</a:t>
                      </a:r>
                      <a:r>
                        <a:rPr lang="fr-CA" sz="1400" dirty="0" smtClean="0">
                          <a:solidFill>
                            <a:srgbClr val="2A2A2A"/>
                          </a:solidFill>
                          <a:latin typeface="Verdana" panose="020B0604030504040204" pitchFamily="34" charset="0"/>
                        </a:rPr>
                        <a:t>/L)</a:t>
                      </a:r>
                      <a:endParaRPr lang="fr-CA" sz="1400" dirty="0">
                        <a:latin typeface="Verdana" panose="020B0604030504040204" pitchFamily="34" charset="0"/>
                        <a:ea typeface="Verdana" panose="020B0604030504040204" pitchFamily="34" charset="0"/>
                        <a:cs typeface="Verdana" panose="020B0604030504040204" pitchFamily="34" charset="0"/>
                      </a:endParaRPr>
                    </a:p>
                  </a:txBody>
                  <a:tcPr>
                    <a:solidFill>
                      <a:srgbClr val="BBC7D9"/>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3"/>
                  </a:ext>
                </a:extLst>
              </a:tr>
              <a:tr h="346599">
                <a:tc>
                  <a:txBody>
                    <a:bodyPr/>
                    <a:lstStyle/>
                    <a:p>
                      <a:r>
                        <a:rPr lang="fr-CA" sz="1400" dirty="0" smtClean="0">
                          <a:latin typeface="Verdana" panose="020B0604030504040204" pitchFamily="34" charset="0"/>
                        </a:rPr>
                        <a:t>Potassium</a:t>
                      </a:r>
                      <a:endParaRPr lang="fr-CA" sz="1400" dirty="0">
                        <a:latin typeface="Verdana" panose="020B0604030504040204" pitchFamily="34" charset="0"/>
                      </a:endParaRPr>
                    </a:p>
                  </a:txBody>
                  <a:tcPr>
                    <a:solidFill>
                      <a:srgbClr val="D8DFE0"/>
                    </a:solidFill>
                  </a:tcPr>
                </a:tc>
                <a:tc>
                  <a:txBody>
                    <a:bodyPr/>
                    <a:lstStyle/>
                    <a:p>
                      <a:r>
                        <a:rPr lang="fr-CA" sz="1400" dirty="0" smtClean="0">
                          <a:latin typeface="Verdana" panose="020B0604030504040204" pitchFamily="34" charset="0"/>
                        </a:rPr>
                        <a:t> 4,6 (</a:t>
                      </a:r>
                      <a:r>
                        <a:rPr lang="fr-CA" sz="1400" dirty="0" smtClean="0">
                          <a:solidFill>
                            <a:srgbClr val="2A2A2A"/>
                          </a:solidFill>
                          <a:latin typeface="Verdana" panose="020B0604030504040204" pitchFamily="34" charset="0"/>
                        </a:rPr>
                        <a:t>3,5 à 5 </a:t>
                      </a:r>
                      <a:r>
                        <a:rPr lang="fr-CA" sz="1400" dirty="0" err="1" smtClean="0">
                          <a:solidFill>
                            <a:srgbClr val="2A2A2A"/>
                          </a:solidFill>
                          <a:latin typeface="Verdana" panose="020B0604030504040204" pitchFamily="34" charset="0"/>
                        </a:rPr>
                        <a:t>mmol</a:t>
                      </a:r>
                      <a:r>
                        <a:rPr lang="fr-CA" sz="1400" dirty="0" smtClean="0">
                          <a:solidFill>
                            <a:srgbClr val="2A2A2A"/>
                          </a:solidFill>
                          <a:latin typeface="Verdana" panose="020B0604030504040204" pitchFamily="34" charset="0"/>
                        </a:rPr>
                        <a:t>/L)</a:t>
                      </a:r>
                      <a:endParaRPr lang="fr-CA" sz="1400" dirty="0">
                        <a:latin typeface="Verdana" panose="020B0604030504040204" pitchFamily="34" charset="0"/>
                        <a:ea typeface="Verdana" panose="020B0604030504040204" pitchFamily="34" charset="0"/>
                        <a:cs typeface="Verdana" panose="020B0604030504040204" pitchFamily="34" charset="0"/>
                      </a:endParaRPr>
                    </a:p>
                  </a:txBody>
                  <a:tcPr>
                    <a:solidFill>
                      <a:srgbClr val="D8DFE0"/>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4"/>
                  </a:ext>
                </a:extLst>
              </a:tr>
              <a:tr h="346599">
                <a:tc>
                  <a:txBody>
                    <a:bodyPr/>
                    <a:lstStyle/>
                    <a:p>
                      <a:r>
                        <a:rPr lang="fr-CA" sz="1400" dirty="0" smtClean="0">
                          <a:latin typeface="Verdana" panose="020B0604030504040204" pitchFamily="34" charset="0"/>
                        </a:rPr>
                        <a:t>Bicarbonate</a:t>
                      </a:r>
                      <a:endParaRPr lang="fr-CA" sz="1400" dirty="0">
                        <a:latin typeface="Verdana" panose="020B0604030504040204" pitchFamily="34" charset="0"/>
                      </a:endParaRPr>
                    </a:p>
                  </a:txBody>
                  <a:tcPr>
                    <a:solidFill>
                      <a:srgbClr val="BBC7D9"/>
                    </a:solidFill>
                  </a:tcPr>
                </a:tc>
                <a:tc>
                  <a:txBody>
                    <a:bodyPr/>
                    <a:lstStyle/>
                    <a:p>
                      <a:r>
                        <a:rPr lang="fr-CA" sz="1400" dirty="0" smtClean="0">
                          <a:latin typeface="Verdana" panose="020B0604030504040204" pitchFamily="34" charset="0"/>
                        </a:rPr>
                        <a:t>20 (20 à 24 </a:t>
                      </a:r>
                      <a:r>
                        <a:rPr lang="fr-CA" sz="1400" dirty="0" err="1" smtClean="0">
                          <a:latin typeface="Verdana" panose="020B0604030504040204" pitchFamily="34" charset="0"/>
                        </a:rPr>
                        <a:t>mmol</a:t>
                      </a:r>
                      <a:r>
                        <a:rPr lang="fr-CA" sz="1400" dirty="0" smtClean="0">
                          <a:latin typeface="Verdana" panose="020B0604030504040204" pitchFamily="34" charset="0"/>
                        </a:rPr>
                        <a:t>/L)</a:t>
                      </a:r>
                      <a:endParaRPr lang="fr-CA" sz="1400" dirty="0">
                        <a:latin typeface="Verdana" panose="020B0604030504040204" pitchFamily="34" charset="0"/>
                      </a:endParaRPr>
                    </a:p>
                  </a:txBody>
                  <a:tcPr>
                    <a:solidFill>
                      <a:srgbClr val="BBC7D9"/>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5"/>
                  </a:ext>
                </a:extLst>
              </a:tr>
              <a:tr h="346599">
                <a:tc>
                  <a:txBody>
                    <a:bodyPr/>
                    <a:lstStyle/>
                    <a:p>
                      <a:r>
                        <a:rPr lang="fr-CA" sz="1400" dirty="0" smtClean="0">
                          <a:latin typeface="Verdana" panose="020B0604030504040204" pitchFamily="34" charset="0"/>
                        </a:rPr>
                        <a:t>Créatinine</a:t>
                      </a:r>
                      <a:endParaRPr lang="fr-CA" sz="1400" dirty="0">
                        <a:latin typeface="Verdana" panose="020B0604030504040204" pitchFamily="34" charset="0"/>
                      </a:endParaRPr>
                    </a:p>
                  </a:txBody>
                  <a:tcPr>
                    <a:solidFill>
                      <a:srgbClr val="D8DFE0"/>
                    </a:solidFill>
                  </a:tcPr>
                </a:tc>
                <a:tc>
                  <a:txBody>
                    <a:bodyPr/>
                    <a:lstStyle/>
                    <a:p>
                      <a:r>
                        <a:rPr lang="fr-CA" sz="1400" dirty="0" smtClean="0">
                          <a:latin typeface="Verdana" panose="020B0604030504040204" pitchFamily="34" charset="0"/>
                        </a:rPr>
                        <a:t>370 (</a:t>
                      </a:r>
                      <a:r>
                        <a:rPr lang="fr-CA" sz="1400" dirty="0" smtClean="0">
                          <a:solidFill>
                            <a:srgbClr val="222222"/>
                          </a:solidFill>
                          <a:latin typeface="Verdana" panose="020B0604030504040204" pitchFamily="34" charset="0"/>
                        </a:rPr>
                        <a:t>50 à 90 µmol/L); 90 µmol/L il y a 1 mois</a:t>
                      </a:r>
                      <a:endParaRPr lang="fr-CA" sz="1400" dirty="0">
                        <a:latin typeface="Verdana" panose="020B0604030504040204" pitchFamily="34" charset="0"/>
                        <a:ea typeface="Verdana" panose="020B0604030504040204" pitchFamily="34" charset="0"/>
                        <a:cs typeface="Verdana" panose="020B0604030504040204" pitchFamily="34" charset="0"/>
                      </a:endParaRPr>
                    </a:p>
                  </a:txBody>
                  <a:tcPr>
                    <a:solidFill>
                      <a:srgbClr val="D8DFE0"/>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6"/>
                  </a:ext>
                </a:extLst>
              </a:tr>
              <a:tr h="346599">
                <a:tc>
                  <a:txBody>
                    <a:bodyPr/>
                    <a:lstStyle/>
                    <a:p>
                      <a:r>
                        <a:rPr lang="fr-CA" sz="1400" dirty="0" smtClean="0">
                          <a:latin typeface="Verdana" panose="020B0604030504040204" pitchFamily="34" charset="0"/>
                        </a:rPr>
                        <a:t>Urée</a:t>
                      </a:r>
                      <a:endParaRPr lang="fr-CA" sz="1400" dirty="0">
                        <a:latin typeface="Verdana" panose="020B0604030504040204" pitchFamily="34" charset="0"/>
                      </a:endParaRPr>
                    </a:p>
                  </a:txBody>
                  <a:tcPr>
                    <a:solidFill>
                      <a:srgbClr val="BBC7D9"/>
                    </a:solidFill>
                  </a:tcPr>
                </a:tc>
                <a:tc>
                  <a:txBody>
                    <a:bodyPr/>
                    <a:lstStyle/>
                    <a:p>
                      <a:r>
                        <a:rPr lang="fr-CA" sz="1400" dirty="0" smtClean="0">
                          <a:latin typeface="Verdana" panose="020B0604030504040204" pitchFamily="34" charset="0"/>
                        </a:rPr>
                        <a:t>24,5 (2,0 à 8,0</a:t>
                      </a:r>
                      <a:r>
                        <a:rPr lang="fr-CA" sz="1600" dirty="0" smtClean="0"/>
                        <a:t> </a:t>
                      </a:r>
                      <a:r>
                        <a:rPr lang="fr-CA" sz="1400" baseline="0" dirty="0" err="1" smtClean="0">
                          <a:latin typeface="Verdana" panose="020B0604030504040204" pitchFamily="34" charset="0"/>
                        </a:rPr>
                        <a:t>mmol</a:t>
                      </a:r>
                      <a:r>
                        <a:rPr lang="fr-CA" sz="1400" baseline="0" dirty="0" smtClean="0">
                          <a:latin typeface="Verdana" panose="020B0604030504040204" pitchFamily="34" charset="0"/>
                        </a:rPr>
                        <a:t>/L</a:t>
                      </a:r>
                      <a:r>
                        <a:rPr lang="fr-CA" sz="1400" dirty="0" smtClean="0">
                          <a:latin typeface="Verdana" panose="020B0604030504040204" pitchFamily="34" charset="0"/>
                        </a:rPr>
                        <a:t>)</a:t>
                      </a:r>
                      <a:endParaRPr lang="fr-CA" sz="1400" dirty="0">
                        <a:latin typeface="Verdana" panose="020B0604030504040204" pitchFamily="34" charset="0"/>
                      </a:endParaRPr>
                    </a:p>
                  </a:txBody>
                  <a:tcPr>
                    <a:solidFill>
                      <a:srgbClr val="BBC7D9"/>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4265695262"/>
                  </a:ext>
                </a:extLst>
              </a:tr>
              <a:tr h="346599">
                <a:tc>
                  <a:txBody>
                    <a:bodyPr/>
                    <a:lstStyle/>
                    <a:p>
                      <a:r>
                        <a:rPr lang="fr-CA" sz="1400" dirty="0" smtClean="0">
                          <a:latin typeface="Verdana" panose="020B0604030504040204" pitchFamily="34" charset="0"/>
                        </a:rPr>
                        <a:t>RIN</a:t>
                      </a:r>
                      <a:endParaRPr lang="fr-CA" sz="1400" dirty="0">
                        <a:latin typeface="Verdana" panose="020B0604030504040204" pitchFamily="34" charset="0"/>
                      </a:endParaRPr>
                    </a:p>
                  </a:txBody>
                  <a:tcPr>
                    <a:solidFill>
                      <a:srgbClr val="D8DFE0"/>
                    </a:solidFill>
                  </a:tcPr>
                </a:tc>
                <a:tc>
                  <a:txBody>
                    <a:bodyPr/>
                    <a:lstStyle/>
                    <a:p>
                      <a:r>
                        <a:rPr lang="fr-CA" sz="1400" dirty="0" smtClean="0">
                          <a:latin typeface="Verdana" panose="020B0604030504040204" pitchFamily="34" charset="0"/>
                        </a:rPr>
                        <a:t>1,1 (0,9 à 1,2)</a:t>
                      </a:r>
                      <a:endParaRPr lang="fr-CA" sz="1400" dirty="0">
                        <a:latin typeface="Verdana" panose="020B0604030504040204" pitchFamily="34" charset="0"/>
                      </a:endParaRPr>
                    </a:p>
                  </a:txBody>
                  <a:tcPr>
                    <a:solidFill>
                      <a:srgbClr val="D8DFE0"/>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8"/>
                  </a:ext>
                </a:extLst>
              </a:tr>
              <a:tr h="346599">
                <a:tc>
                  <a:txBody>
                    <a:bodyPr/>
                    <a:lstStyle/>
                    <a:p>
                      <a:r>
                        <a:rPr lang="fr-CA" sz="1400" dirty="0" smtClean="0">
                          <a:latin typeface="Verdana" panose="020B0604030504040204" pitchFamily="34" charset="0"/>
                        </a:rPr>
                        <a:t>Analyse d’urine</a:t>
                      </a:r>
                      <a:endParaRPr lang="fr-CA" sz="1400" dirty="0">
                        <a:latin typeface="Verdana" panose="020B0604030504040204" pitchFamily="34" charset="0"/>
                      </a:endParaRPr>
                    </a:p>
                  </a:txBody>
                  <a:tcPr>
                    <a:solidFill>
                      <a:srgbClr val="BBC7D9"/>
                    </a:solidFill>
                  </a:tcPr>
                </a:tc>
                <a:tc>
                  <a:txBody>
                    <a:bodyPr/>
                    <a:lstStyle/>
                    <a:p>
                      <a:r>
                        <a:rPr lang="fr-CA" sz="1400" dirty="0" smtClean="0">
                          <a:solidFill>
                            <a:srgbClr val="2A2A2A"/>
                          </a:solidFill>
                          <a:latin typeface="Verdana" panose="020B0604030504040204" pitchFamily="34" charset="0"/>
                        </a:rPr>
                        <a:t>Nombre modéré de leucocytes; nitrites à l’état de trace</a:t>
                      </a:r>
                      <a:endParaRPr lang="fr-CA" sz="1400" dirty="0">
                        <a:latin typeface="Verdana" panose="020B0604030504040204" pitchFamily="34" charset="0"/>
                        <a:ea typeface="Verdana" panose="020B0604030504040204" pitchFamily="34" charset="0"/>
                        <a:cs typeface="Verdana" panose="020B0604030504040204" pitchFamily="34" charset="0"/>
                      </a:endParaRPr>
                    </a:p>
                  </a:txBody>
                  <a:tcPr>
                    <a:solidFill>
                      <a:srgbClr val="BBC7D9"/>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09"/>
                  </a:ext>
                </a:extLst>
              </a:tr>
              <a:tr h="346599">
                <a:tc>
                  <a:txBody>
                    <a:bodyPr/>
                    <a:lstStyle/>
                    <a:p>
                      <a:r>
                        <a:rPr lang="fr-CA" sz="1400" dirty="0" smtClean="0">
                          <a:latin typeface="Verdana" panose="020B0604030504040204" pitchFamily="34" charset="0"/>
                        </a:rPr>
                        <a:t>Culture d’urine</a:t>
                      </a:r>
                      <a:endParaRPr lang="fr-CA" sz="1400" dirty="0">
                        <a:latin typeface="Verdana" panose="020B0604030504040204" pitchFamily="34" charset="0"/>
                      </a:endParaRPr>
                    </a:p>
                  </a:txBody>
                  <a:tcPr>
                    <a:solidFill>
                      <a:srgbClr val="D8DFE0"/>
                    </a:solidFill>
                  </a:tcPr>
                </a:tc>
                <a:tc>
                  <a:txBody>
                    <a:bodyPr/>
                    <a:lstStyle/>
                    <a:p>
                      <a:r>
                        <a:rPr lang="fr-CA" sz="1400" dirty="0" smtClean="0">
                          <a:latin typeface="Verdana" panose="020B0604030504040204" pitchFamily="34" charset="0"/>
                        </a:rPr>
                        <a:t>Résultats à venir</a:t>
                      </a:r>
                      <a:endParaRPr lang="fr-CA" sz="1400" dirty="0">
                        <a:latin typeface="Verdana" panose="020B0604030504040204" pitchFamily="34" charset="0"/>
                        <a:ea typeface="Verdana" panose="020B0604030504040204" pitchFamily="34" charset="0"/>
                        <a:cs typeface="Verdana" panose="020B0604030504040204" pitchFamily="34" charset="0"/>
                      </a:endParaRPr>
                    </a:p>
                  </a:txBody>
                  <a:tcPr>
                    <a:solidFill>
                      <a:srgbClr val="D8DFE0"/>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010"/>
                  </a:ext>
                </a:extLst>
              </a:tr>
            </a:tbl>
          </a:graphicData>
        </a:graphic>
      </p:graphicFrame>
      <p:graphicFrame>
        <p:nvGraphicFramePr>
          <p:cNvPr id="5" name="Table 4"/>
          <p:cNvGraphicFramePr>
            <a:graphicFrameLocks noGrp="1"/>
          </p:cNvGraphicFramePr>
          <p:nvPr>
            <p:custDataLst>
              <p:tags r:id="rId4"/>
            </p:custDataLst>
            <p:extLst>
              <p:ext uri="{D42A27DB-BD31-4B8C-83A1-F6EECF244321}">
                <p14:modId xmlns:p14="http://schemas.microsoft.com/office/powerpoint/2010/main" val="2137419580"/>
              </p:ext>
            </p:extLst>
          </p:nvPr>
        </p:nvGraphicFramePr>
        <p:xfrm>
          <a:off x="166119" y="84058"/>
          <a:ext cx="8722380" cy="243840"/>
        </p:xfrm>
        <a:graphic>
          <a:graphicData uri="http://schemas.openxmlformats.org/drawingml/2006/table">
            <a:tbl>
              <a:tblPr firstRow="1" firstCol="1" bandRow="1"/>
              <a:tblGrid>
                <a:gridCol w="8722380"/>
              </a:tblGrid>
              <a:tr h="0">
                <a:tc>
                  <a:txBody>
                    <a:bodyPr/>
                    <a:lstStyle/>
                    <a:p>
                      <a:pPr marL="0" marR="0" algn="ctr">
                        <a:spcBef>
                          <a:spcPts val="0"/>
                        </a:spcBef>
                        <a:spcAft>
                          <a:spcPts val="0"/>
                        </a:spcAft>
                      </a:pPr>
                      <a:r>
                        <a:rPr lang="fr-CA" sz="1600" b="1" dirty="0" smtClean="0">
                          <a:solidFill>
                            <a:srgbClr val="FFFFFF"/>
                          </a:solidFill>
                          <a:effectLst/>
                          <a:latin typeface="Verdana" panose="020B0604030504040204" pitchFamily="34" charset="0"/>
                        </a:rPr>
                        <a:t>Médecine/médecine d’urgence</a:t>
                      </a:r>
                      <a:endParaRPr lang="fr-CA"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14F5C"/>
                    </a:solidFill>
                  </a:tcPr>
                </a:tc>
              </a:tr>
            </a:tbl>
          </a:graphicData>
        </a:graphic>
      </p:graphicFrame>
    </p:spTree>
    <p:extLst>
      <p:ext uri="{BB962C8B-B14F-4D97-AF65-F5344CB8AC3E}">
        <p14:creationId xmlns:p14="http://schemas.microsoft.com/office/powerpoint/2010/main" val="33572051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custDataLst>
              <p:tags r:id="rId1"/>
            </p:custDataLst>
          </p:nvPr>
        </p:nvSpPr>
        <p:spPr>
          <a:xfrm>
            <a:off x="628650" y="1434353"/>
            <a:ext cx="7886700" cy="40699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dirty="0"/>
          </a:p>
        </p:txBody>
      </p:sp>
      <p:sp>
        <p:nvSpPr>
          <p:cNvPr id="5" name="Content Placeholder 2"/>
          <p:cNvSpPr txBox="1">
            <a:spLocks/>
          </p:cNvSpPr>
          <p:nvPr>
            <p:custDataLst>
              <p:tags r:id="rId2"/>
            </p:custDataLst>
          </p:nvPr>
        </p:nvSpPr>
        <p:spPr>
          <a:xfrm>
            <a:off x="628650" y="1965034"/>
            <a:ext cx="7886700" cy="473784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2000" b="1" dirty="0" smtClean="0">
                <a:latin typeface="Verdana" panose="020B0604030504040204" pitchFamily="34" charset="0"/>
              </a:rPr>
              <a:t>Tenir compte des valeurs du patient</a:t>
            </a:r>
          </a:p>
          <a:p>
            <a:pPr marL="0" indent="0">
              <a:buNone/>
            </a:pPr>
            <a:r>
              <a:rPr lang="fr-CA" sz="2400" dirty="0" smtClean="0"/>
              <a:t/>
            </a:r>
            <a:br>
              <a:rPr lang="fr-CA" sz="2400" dirty="0" smtClean="0"/>
            </a:br>
            <a:endParaRPr lang="fr-CA" sz="2000" b="1" dirty="0" smtClean="0">
              <a:latin typeface="Verdana" panose="020B0604030504040204" pitchFamily="34" charset="0"/>
              <a:ea typeface="Verdana" panose="020B0604030504040204" pitchFamily="34" charset="0"/>
              <a:cs typeface="Verdana" panose="020B0604030504040204" pitchFamily="34" charset="0"/>
            </a:endParaRPr>
          </a:p>
          <a:p>
            <a:endParaRPr lang="fr-CA" sz="2000" b="1" dirty="0" smtClean="0">
              <a:latin typeface="Verdana" panose="020B0604030504040204" pitchFamily="34" charset="0"/>
              <a:ea typeface="Verdana" panose="020B0604030504040204" pitchFamily="34" charset="0"/>
              <a:cs typeface="Verdana" panose="020B0604030504040204" pitchFamily="34" charset="0"/>
            </a:endParaRPr>
          </a:p>
          <a:p>
            <a:r>
              <a:rPr lang="fr-CA" sz="2000" b="1" dirty="0" smtClean="0">
                <a:latin typeface="Verdana" panose="020B0604030504040204" pitchFamily="34" charset="0"/>
              </a:rPr>
              <a:t>Solliciter la participation du patient dans le processus décisionnel</a:t>
            </a:r>
            <a:endParaRPr lang="fr-CA" sz="2000" b="1" dirty="0" smtClean="0">
              <a:latin typeface="Verdana" panose="020B0604030504040204" pitchFamily="34" charset="0"/>
              <a:ea typeface="Verdana" panose="020B0604030504040204" pitchFamily="34" charset="0"/>
              <a:cs typeface="Verdana" panose="020B0604030504040204" pitchFamily="34" charset="0"/>
            </a:endParaRPr>
          </a:p>
          <a:p>
            <a:endParaRPr lang="fr-CA" sz="2000" b="1" dirty="0" smtClean="0">
              <a:latin typeface="Verdana" panose="020B0604030504040204" pitchFamily="34" charset="0"/>
              <a:ea typeface="Verdana" panose="020B0604030504040204" pitchFamily="34" charset="0"/>
              <a:cs typeface="Verdana" panose="020B0604030504040204" pitchFamily="34" charset="0"/>
            </a:endParaRPr>
          </a:p>
          <a:p>
            <a:endParaRPr lang="fr-CA" sz="2000" b="1" dirty="0" smtClean="0">
              <a:latin typeface="Verdana" panose="020B0604030504040204" pitchFamily="34" charset="0"/>
              <a:ea typeface="Verdana" panose="020B0604030504040204" pitchFamily="34" charset="0"/>
              <a:cs typeface="Verdana" panose="020B0604030504040204" pitchFamily="34" charset="0"/>
            </a:endParaRPr>
          </a:p>
          <a:p>
            <a:endParaRPr lang="fr-CA" sz="2000" b="1" dirty="0" smtClean="0">
              <a:latin typeface="Verdana" panose="020B0604030504040204" pitchFamily="34" charset="0"/>
              <a:ea typeface="Verdana" panose="020B0604030504040204" pitchFamily="34" charset="0"/>
              <a:cs typeface="Verdana" panose="020B0604030504040204" pitchFamily="34" charset="0"/>
            </a:endParaRPr>
          </a:p>
          <a:p>
            <a:r>
              <a:rPr lang="fr-CA" sz="2000" b="1" dirty="0" smtClean="0">
                <a:latin typeface="Verdana" panose="020B0604030504040204" pitchFamily="34" charset="0"/>
              </a:rPr>
              <a:t>Vérifier les préoccupations du patient</a:t>
            </a:r>
            <a:endParaRPr lang="fr-CA" sz="2000" b="1" dirty="0">
              <a:latin typeface="Verdana" panose="020B0604030504040204" pitchFamily="34" charset="0"/>
            </a:endParaRPr>
          </a:p>
        </p:txBody>
      </p:sp>
      <p:sp>
        <p:nvSpPr>
          <p:cNvPr id="4" name="TextBox 3"/>
          <p:cNvSpPr txBox="1"/>
          <p:nvPr>
            <p:custDataLst>
              <p:tags r:id="rId3"/>
            </p:custDataLst>
          </p:nvPr>
        </p:nvSpPr>
        <p:spPr>
          <a:xfrm>
            <a:off x="1557564" y="2395034"/>
            <a:ext cx="6384471" cy="646331"/>
          </a:xfrm>
          <a:prstGeom prst="rect">
            <a:avLst/>
          </a:prstGeom>
          <a:noFill/>
        </p:spPr>
        <p:txBody>
          <a:bodyPr wrap="square" rtlCol="0">
            <a:spAutoFit/>
          </a:bodyPr>
          <a:lstStyle/>
          <a:p>
            <a:pPr algn="ctr"/>
            <a:r>
              <a:rPr lang="fr-CA" b="1" i="1" dirty="0" smtClean="0">
                <a:solidFill>
                  <a:srgbClr val="557FA6"/>
                </a:solidFill>
                <a:latin typeface="Verdana" panose="020B0604030504040204" pitchFamily="34" charset="0"/>
              </a:rPr>
              <a:t>« Qu’est-ce qui est le plus important pour vous quant à votre santé? »</a:t>
            </a:r>
            <a:endParaRPr lang="fr-CA" b="1" i="1" dirty="0">
              <a:solidFill>
                <a:srgbClr val="557FA6"/>
              </a:solidFill>
              <a:latin typeface="Verdana" panose="020B0604030504040204" pitchFamily="34" charset="0"/>
            </a:endParaRPr>
          </a:p>
        </p:txBody>
      </p:sp>
      <p:sp>
        <p:nvSpPr>
          <p:cNvPr id="6" name="TextBox 5"/>
          <p:cNvSpPr txBox="1"/>
          <p:nvPr>
            <p:custDataLst>
              <p:tags r:id="rId4"/>
            </p:custDataLst>
          </p:nvPr>
        </p:nvSpPr>
        <p:spPr>
          <a:xfrm>
            <a:off x="1035050" y="4313096"/>
            <a:ext cx="7429499" cy="369332"/>
          </a:xfrm>
          <a:prstGeom prst="rect">
            <a:avLst/>
          </a:prstGeom>
          <a:noFill/>
        </p:spPr>
        <p:txBody>
          <a:bodyPr wrap="square" rtlCol="0">
            <a:spAutoFit/>
          </a:bodyPr>
          <a:lstStyle/>
          <a:p>
            <a:pPr algn="ctr"/>
            <a:r>
              <a:rPr lang="fr-CA" b="1" i="1" dirty="0" smtClean="0">
                <a:solidFill>
                  <a:srgbClr val="557FA6"/>
                </a:solidFill>
                <a:latin typeface="Verdana" panose="020B0604030504040204" pitchFamily="34" charset="0"/>
              </a:rPr>
              <a:t>« Quelles options semblent mieux vous convenir? »</a:t>
            </a:r>
          </a:p>
        </p:txBody>
      </p:sp>
      <p:sp>
        <p:nvSpPr>
          <p:cNvPr id="7" name="TextBox 6"/>
          <p:cNvSpPr txBox="1"/>
          <p:nvPr>
            <p:custDataLst>
              <p:tags r:id="rId5"/>
            </p:custDataLst>
          </p:nvPr>
        </p:nvSpPr>
        <p:spPr>
          <a:xfrm>
            <a:off x="800100" y="5645729"/>
            <a:ext cx="7899399" cy="369332"/>
          </a:xfrm>
          <a:prstGeom prst="rect">
            <a:avLst/>
          </a:prstGeom>
          <a:noFill/>
        </p:spPr>
        <p:txBody>
          <a:bodyPr wrap="square" rtlCol="0">
            <a:spAutoFit/>
          </a:bodyPr>
          <a:lstStyle/>
          <a:p>
            <a:pPr algn="ctr"/>
            <a:r>
              <a:rPr lang="fr-CA" b="1" i="1" dirty="0" smtClean="0">
                <a:solidFill>
                  <a:srgbClr val="557FA6"/>
                </a:solidFill>
                <a:latin typeface="Verdana" panose="020B0604030504040204" pitchFamily="34" charset="0"/>
              </a:rPr>
              <a:t>« Aujourd’hui, quelle est votre principale préoccupation? »</a:t>
            </a:r>
            <a:endParaRPr lang="fr-CA" b="1" i="1" dirty="0">
              <a:solidFill>
                <a:srgbClr val="557FA6"/>
              </a:solidFill>
              <a:latin typeface="Verdana" panose="020B0604030504040204" pitchFamily="34" charset="0"/>
            </a:endParaRPr>
          </a:p>
        </p:txBody>
      </p:sp>
      <p:sp>
        <p:nvSpPr>
          <p:cNvPr id="9" name="Title 1"/>
          <p:cNvSpPr txBox="1">
            <a:spLocks/>
          </p:cNvSpPr>
          <p:nvPr>
            <p:custDataLst>
              <p:tags r:id="rId6"/>
            </p:custDataLst>
          </p:nvPr>
        </p:nvSpPr>
        <p:spPr>
          <a:xfrm>
            <a:off x="569824" y="287315"/>
            <a:ext cx="9265676" cy="746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dirty="0" smtClean="0">
                <a:solidFill>
                  <a:srgbClr val="00C1DE"/>
                </a:solidFill>
                <a:latin typeface="Verdana" panose="020B0604030504040204" pitchFamily="34" charset="0"/>
              </a:rPr>
              <a:t>3. Ai-je tenu compte </a:t>
            </a:r>
            <a:br>
              <a:rPr lang="fr-CA" sz="4000" b="1" dirty="0" smtClean="0">
                <a:solidFill>
                  <a:srgbClr val="00C1DE"/>
                </a:solidFill>
                <a:latin typeface="Verdana" panose="020B0604030504040204" pitchFamily="34" charset="0"/>
              </a:rPr>
            </a:br>
            <a:r>
              <a:rPr lang="fr-CA" sz="4000" b="1" dirty="0" smtClean="0">
                <a:solidFill>
                  <a:srgbClr val="00C1DE"/>
                </a:solidFill>
                <a:latin typeface="Verdana" panose="020B0604030504040204" pitchFamily="34" charset="0"/>
              </a:rPr>
              <a:t>du patient?</a:t>
            </a:r>
            <a:endParaRPr lang="fr-CA" sz="4000" b="1" dirty="0">
              <a:solidFill>
                <a:srgbClr val="00C1DE"/>
              </a:solidFill>
              <a:latin typeface="Verdana" panose="020B0604030504040204" pitchFamily="34" charset="0"/>
            </a:endParaRPr>
          </a:p>
        </p:txBody>
      </p:sp>
      <p:sp>
        <p:nvSpPr>
          <p:cNvPr id="8" name="Rectangle 7"/>
          <p:cNvSpPr/>
          <p:nvPr/>
        </p:nvSpPr>
        <p:spPr>
          <a:xfrm>
            <a:off x="983411" y="59567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6607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6697594" y="5486400"/>
            <a:ext cx="2394648" cy="1317056"/>
          </a:xfrm>
          <a:prstGeom prst="rect">
            <a:avLst/>
          </a:prstGeom>
        </p:spPr>
      </p:pic>
      <p:sp>
        <p:nvSpPr>
          <p:cNvPr id="3" name="Content Placeholder 2"/>
          <p:cNvSpPr>
            <a:spLocks noGrp="1"/>
          </p:cNvSpPr>
          <p:nvPr>
            <p:ph type="subTitle" idx="1"/>
            <p:custDataLst>
              <p:tags r:id="rId2"/>
            </p:custDataLst>
          </p:nvPr>
        </p:nvSpPr>
        <p:spPr>
          <a:xfrm>
            <a:off x="317500" y="1669721"/>
            <a:ext cx="8039099" cy="1655762"/>
          </a:xfrm>
        </p:spPr>
        <p:txBody>
          <a:bodyPr>
            <a:noAutofit/>
          </a:bodyPr>
          <a:lstStyle/>
          <a:p>
            <a:pPr marL="0" indent="0">
              <a:spcAft>
                <a:spcPts val="600"/>
              </a:spcAft>
              <a:buNone/>
            </a:pPr>
            <a:r>
              <a:rPr lang="fr-CA" sz="2200" dirty="0" smtClean="0">
                <a:solidFill>
                  <a:srgbClr val="003152"/>
                </a:solidFill>
                <a:latin typeface="Verdana" panose="020B0604030504040204" pitchFamily="34" charset="0"/>
              </a:rPr>
              <a:t>Donner aux patients l’occasion de participer à la gestion des ressources en les incitant à répondre aux quatre questions de </a:t>
            </a:r>
            <a:r>
              <a:rPr lang="fr-CA" sz="2200" b="1" dirty="0" smtClean="0">
                <a:solidFill>
                  <a:srgbClr val="5AA099"/>
                </a:solidFill>
                <a:latin typeface="Verdana" panose="020B0604030504040204" pitchFamily="34" charset="0"/>
              </a:rPr>
              <a:t>Choisir avec soin </a:t>
            </a:r>
            <a:r>
              <a:rPr lang="fr-CA" sz="2200" dirty="0" smtClean="0">
                <a:solidFill>
                  <a:srgbClr val="003152"/>
                </a:solidFill>
                <a:latin typeface="Verdana" panose="020B0604030504040204" pitchFamily="34" charset="0"/>
              </a:rPr>
              <a:t>avant de réaliser un examen ou d’amorcer un traitement :</a:t>
            </a:r>
          </a:p>
          <a:p>
            <a:pPr marL="514350" indent="-514350">
              <a:buAutoNum type="arabicPeriod"/>
            </a:pPr>
            <a:r>
              <a:rPr lang="fr-CA" sz="2200" b="1" dirty="0" smtClean="0">
                <a:solidFill>
                  <a:srgbClr val="003152"/>
                </a:solidFill>
                <a:latin typeface="Verdana" panose="020B0604030504040204" pitchFamily="34" charset="0"/>
              </a:rPr>
              <a:t>Cet examen, ce traitement ou cette intervention sont-ils vraiment nécessaires?</a:t>
            </a:r>
          </a:p>
          <a:p>
            <a:pPr marL="514350" indent="-514350">
              <a:buAutoNum type="arabicPeriod"/>
            </a:pPr>
            <a:r>
              <a:rPr lang="fr-CA" sz="2200" b="1" dirty="0" smtClean="0">
                <a:solidFill>
                  <a:srgbClr val="003152"/>
                </a:solidFill>
                <a:latin typeface="Verdana" panose="020B0604030504040204" pitchFamily="34" charset="0"/>
              </a:rPr>
              <a:t>Quels sont les inconvénients?</a:t>
            </a:r>
          </a:p>
          <a:p>
            <a:pPr marL="514350" indent="-514350">
              <a:buAutoNum type="arabicPeriod"/>
            </a:pPr>
            <a:r>
              <a:rPr lang="fr-CA" sz="2200" b="1" dirty="0" smtClean="0">
                <a:solidFill>
                  <a:srgbClr val="003152"/>
                </a:solidFill>
                <a:latin typeface="Verdana" panose="020B0604030504040204" pitchFamily="34" charset="0"/>
              </a:rPr>
              <a:t>Qu’arrivera-t-il si je ne fais rien?</a:t>
            </a:r>
          </a:p>
          <a:p>
            <a:pPr marL="514350" indent="-514350">
              <a:buAutoNum type="arabicPeriod"/>
            </a:pPr>
            <a:r>
              <a:rPr lang="fr-CA" sz="2200" b="1" dirty="0" smtClean="0">
                <a:solidFill>
                  <a:srgbClr val="003152"/>
                </a:solidFill>
                <a:latin typeface="Verdana" panose="020B0604030504040204" pitchFamily="34" charset="0"/>
              </a:rPr>
              <a:t>Existe-t-il des options plus simples et sécuritaires</a:t>
            </a:r>
            <a:r>
              <a:rPr lang="fr-CA" sz="2200" b="1" dirty="0" smtClean="0">
                <a:latin typeface="Verdana" panose="020B0604030504040204" pitchFamily="34" charset="0"/>
              </a:rPr>
              <a:t>?</a:t>
            </a:r>
          </a:p>
          <a:p>
            <a:pPr marL="0" indent="0">
              <a:buNone/>
            </a:pPr>
            <a:endParaRPr lang="fr-CA" b="1" dirty="0">
              <a:latin typeface="Verdana" panose="020B0604030504040204" pitchFamily="34" charset="0"/>
              <a:ea typeface="Verdana" panose="020B0604030504040204" pitchFamily="34" charset="0"/>
              <a:cs typeface="Verdana" panose="020B0604030504040204" pitchFamily="34" charset="0"/>
            </a:endParaRPr>
          </a:p>
        </p:txBody>
      </p:sp>
      <p:sp>
        <p:nvSpPr>
          <p:cNvPr id="5" name="Title 1"/>
          <p:cNvSpPr txBox="1">
            <a:spLocks/>
          </p:cNvSpPr>
          <p:nvPr>
            <p:custDataLst>
              <p:tags r:id="rId3"/>
            </p:custDataLst>
          </p:nvPr>
        </p:nvSpPr>
        <p:spPr>
          <a:xfrm>
            <a:off x="138024" y="316186"/>
            <a:ext cx="9265676" cy="746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dirty="0" smtClean="0">
                <a:solidFill>
                  <a:srgbClr val="00C1DE"/>
                </a:solidFill>
                <a:latin typeface="Verdana" panose="020B0604030504040204" pitchFamily="34" charset="0"/>
              </a:rPr>
              <a:t>3. Ai-je tenu compte </a:t>
            </a:r>
            <a:br>
              <a:rPr lang="fr-CA" sz="4000" b="1" dirty="0" smtClean="0">
                <a:solidFill>
                  <a:srgbClr val="00C1DE"/>
                </a:solidFill>
                <a:latin typeface="Verdana" panose="020B0604030504040204" pitchFamily="34" charset="0"/>
              </a:rPr>
            </a:br>
            <a:r>
              <a:rPr lang="fr-CA" sz="4000" b="1" dirty="0" smtClean="0">
                <a:solidFill>
                  <a:srgbClr val="00C1DE"/>
                </a:solidFill>
                <a:latin typeface="Verdana" panose="020B0604030504040204" pitchFamily="34" charset="0"/>
              </a:rPr>
              <a:t>du patient?</a:t>
            </a:r>
            <a:endParaRPr lang="fr-CA" sz="4000" b="1" dirty="0">
              <a:solidFill>
                <a:srgbClr val="00C1DE"/>
              </a:solidFill>
              <a:latin typeface="Verdana" panose="020B0604030504040204" pitchFamily="34" charset="0"/>
            </a:endParaRPr>
          </a:p>
        </p:txBody>
      </p:sp>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2037" y="5397500"/>
            <a:ext cx="2847421" cy="1379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31775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custDataLst>
              <p:tags r:id="rId1"/>
            </p:custDataLst>
          </p:nvPr>
        </p:nvSpPr>
        <p:spPr>
          <a:xfrm>
            <a:off x="628650" y="1434353"/>
            <a:ext cx="7886700" cy="40699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dirty="0"/>
          </a:p>
        </p:txBody>
      </p:sp>
      <p:sp>
        <p:nvSpPr>
          <p:cNvPr id="8" name="TextBox 7"/>
          <p:cNvSpPr txBox="1"/>
          <p:nvPr>
            <p:custDataLst>
              <p:tags r:id="rId2"/>
            </p:custDataLst>
          </p:nvPr>
        </p:nvSpPr>
        <p:spPr>
          <a:xfrm>
            <a:off x="3602913" y="3084620"/>
            <a:ext cx="1420586" cy="646331"/>
          </a:xfrm>
          <a:prstGeom prst="rect">
            <a:avLst/>
          </a:prstGeom>
          <a:solidFill>
            <a:srgbClr val="00B0F0"/>
          </a:solidFill>
        </p:spPr>
        <p:txBody>
          <a:bodyPr wrap="square" rtlCol="0">
            <a:spAutoFit/>
          </a:bodyPr>
          <a:lstStyle/>
          <a:p>
            <a:pPr algn="ctr"/>
            <a:r>
              <a:rPr lang="fr-CA" sz="3600" b="1" dirty="0" smtClean="0"/>
              <a:t>MFDP</a:t>
            </a:r>
            <a:endParaRPr lang="fr-CA" sz="3600" b="1" dirty="0"/>
          </a:p>
        </p:txBody>
      </p:sp>
      <p:sp>
        <p:nvSpPr>
          <p:cNvPr id="5" name="Rectangle 4"/>
          <p:cNvSpPr/>
          <p:nvPr>
            <p:custDataLst>
              <p:tags r:id="rId3"/>
            </p:custDataLst>
          </p:nvPr>
        </p:nvSpPr>
        <p:spPr>
          <a:xfrm>
            <a:off x="2011392" y="6453534"/>
            <a:ext cx="7056408" cy="369332"/>
          </a:xfrm>
          <a:prstGeom prst="rect">
            <a:avLst/>
          </a:prstGeom>
        </p:spPr>
        <p:txBody>
          <a:bodyPr wrap="square">
            <a:spAutoFit/>
          </a:bodyPr>
          <a:lstStyle/>
          <a:p>
            <a:pPr algn="r" fontAlgn="t">
              <a:defRPr/>
            </a:pPr>
            <a:r>
              <a:rPr lang="fr-CA" sz="1550" i="1" dirty="0" smtClean="0">
                <a:solidFill>
                  <a:srgbClr val="003152"/>
                </a:solidFill>
                <a:latin typeface="Verdana" panose="020B0604030504040204" pitchFamily="34" charset="0"/>
              </a:rPr>
              <a:t>D’après: </a:t>
            </a:r>
            <a:r>
              <a:rPr lang="fr-CA" sz="1550" i="1" dirty="0" err="1" smtClean="0">
                <a:solidFill>
                  <a:srgbClr val="003152"/>
                </a:solidFill>
                <a:latin typeface="Verdana" panose="020B0604030504040204" pitchFamily="34" charset="0"/>
              </a:rPr>
              <a:t>Masic</a:t>
            </a:r>
            <a:r>
              <a:rPr lang="fr-CA" dirty="0" smtClean="0"/>
              <a:t> </a:t>
            </a:r>
            <a:r>
              <a:rPr lang="fr-CA" sz="1550" i="1" dirty="0" smtClean="0">
                <a:solidFill>
                  <a:srgbClr val="003152"/>
                </a:solidFill>
                <a:latin typeface="Verdana" panose="020B0604030504040204" pitchFamily="34" charset="0"/>
              </a:rPr>
              <a:t>I et al. Acta</a:t>
            </a:r>
            <a:r>
              <a:rPr lang="fr-CA" dirty="0" smtClean="0"/>
              <a:t> </a:t>
            </a:r>
            <a:r>
              <a:rPr lang="fr-CA" sz="1550" i="1" dirty="0" err="1" smtClean="0">
                <a:solidFill>
                  <a:srgbClr val="003152"/>
                </a:solidFill>
                <a:latin typeface="Verdana" panose="020B0604030504040204" pitchFamily="34" charset="0"/>
              </a:rPr>
              <a:t>Inform</a:t>
            </a:r>
            <a:r>
              <a:rPr lang="fr-CA" sz="1550" i="1" dirty="0" smtClean="0">
                <a:solidFill>
                  <a:srgbClr val="003152"/>
                </a:solidFill>
                <a:latin typeface="Verdana" panose="020B0604030504040204" pitchFamily="34" charset="0"/>
              </a:rPr>
              <a:t> Med. 2008. 16(4): 219–225</a:t>
            </a:r>
            <a:r>
              <a:rPr lang="fr-CA" sz="1550" i="1" baseline="30000" dirty="0" smtClean="0">
                <a:solidFill>
                  <a:srgbClr val="003152"/>
                </a:solidFill>
                <a:latin typeface="Verdana" panose="020B0604030504040204" pitchFamily="34" charset="0"/>
              </a:rPr>
              <a:t>1</a:t>
            </a:r>
            <a:endParaRPr lang="fr-CA" baseline="30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txBox="1">
            <a:spLocks/>
          </p:cNvSpPr>
          <p:nvPr>
            <p:custDataLst>
              <p:tags r:id="rId4"/>
            </p:custDataLst>
          </p:nvPr>
        </p:nvSpPr>
        <p:spPr>
          <a:xfrm>
            <a:off x="138024" y="316186"/>
            <a:ext cx="9265676" cy="746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dirty="0" smtClean="0">
                <a:solidFill>
                  <a:srgbClr val="00C1DE"/>
                </a:solidFill>
                <a:latin typeface="Verdana" panose="020B0604030504040204" pitchFamily="34" charset="0"/>
              </a:rPr>
              <a:t>3. Ai-je tenu compte du patient?</a:t>
            </a:r>
            <a:endParaRPr lang="fr-CA" sz="4000" b="1" dirty="0">
              <a:solidFill>
                <a:srgbClr val="00C1DE"/>
              </a:solidFill>
              <a:latin typeface="Verdana" panose="020B0604030504040204" pitchFamily="34" charset="0"/>
            </a:endParaRPr>
          </a:p>
        </p:txBody>
      </p:sp>
      <p:sp>
        <p:nvSpPr>
          <p:cNvPr id="10" name="Rectangle 9"/>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Diagram 6"/>
          <p:cNvGraphicFramePr/>
          <p:nvPr>
            <p:custDataLst>
              <p:tags r:id="rId5"/>
            </p:custDataLst>
            <p:extLst>
              <p:ext uri="{D42A27DB-BD31-4B8C-83A1-F6EECF244321}">
                <p14:modId xmlns:p14="http://schemas.microsoft.com/office/powerpoint/2010/main" val="1388680347"/>
              </p:ext>
            </p:extLst>
          </p:nvPr>
        </p:nvGraphicFramePr>
        <p:xfrm>
          <a:off x="585107" y="1111626"/>
          <a:ext cx="7351195" cy="51339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Box 3"/>
          <p:cNvSpPr txBox="1"/>
          <p:nvPr/>
        </p:nvSpPr>
        <p:spPr>
          <a:xfrm>
            <a:off x="3009900" y="2946400"/>
            <a:ext cx="2529696" cy="923330"/>
          </a:xfrm>
          <a:prstGeom prst="rect">
            <a:avLst/>
          </a:prstGeom>
          <a:solidFill>
            <a:srgbClr val="00C1DE"/>
          </a:solidFill>
        </p:spPr>
        <p:txBody>
          <a:bodyPr wrap="square" rtlCol="0">
            <a:spAutoFit/>
          </a:bodyPr>
          <a:lstStyle/>
          <a:p>
            <a:pPr algn="ctr"/>
            <a:r>
              <a:rPr lang="en-US" b="1" dirty="0" err="1" smtClean="0">
                <a:latin typeface="Verdana" panose="020B0604030504040204" pitchFamily="34" charset="0"/>
                <a:ea typeface="Verdana" panose="020B0604030504040204" pitchFamily="34" charset="0"/>
                <a:cs typeface="Verdana" panose="020B0604030504040204" pitchFamily="34" charset="0"/>
              </a:rPr>
              <a:t>Médecine</a:t>
            </a:r>
            <a:r>
              <a:rPr lang="en-US" b="1" dirty="0" smtClean="0">
                <a:latin typeface="Verdana" panose="020B0604030504040204" pitchFamily="34" charset="0"/>
                <a:ea typeface="Verdana" panose="020B0604030504040204" pitchFamily="34" charset="0"/>
                <a:cs typeface="Verdana" panose="020B0604030504040204" pitchFamily="34" charset="0"/>
              </a:rPr>
              <a:t> </a:t>
            </a:r>
            <a:r>
              <a:rPr lang="en-US" b="1" dirty="0" err="1" smtClean="0">
                <a:latin typeface="Verdana" panose="020B0604030504040204" pitchFamily="34" charset="0"/>
                <a:ea typeface="Verdana" panose="020B0604030504040204" pitchFamily="34" charset="0"/>
                <a:cs typeface="Verdana" panose="020B0604030504040204" pitchFamily="34" charset="0"/>
              </a:rPr>
              <a:t>fondée</a:t>
            </a:r>
            <a:r>
              <a:rPr lang="en-US" b="1" dirty="0" smtClean="0">
                <a:latin typeface="Verdana" panose="020B0604030504040204" pitchFamily="34" charset="0"/>
                <a:ea typeface="Verdana" panose="020B0604030504040204" pitchFamily="34" charset="0"/>
                <a:cs typeface="Verdana" panose="020B0604030504040204" pitchFamily="34" charset="0"/>
              </a:rPr>
              <a:t> sue les </a:t>
            </a:r>
            <a:r>
              <a:rPr lang="en-US" b="1" dirty="0" err="1" smtClean="0">
                <a:latin typeface="Verdana" panose="020B0604030504040204" pitchFamily="34" charset="0"/>
                <a:ea typeface="Verdana" panose="020B0604030504040204" pitchFamily="34" charset="0"/>
                <a:cs typeface="Verdana" panose="020B0604030504040204" pitchFamily="34" charset="0"/>
              </a:rPr>
              <a:t>données</a:t>
            </a:r>
            <a:r>
              <a:rPr lang="en-US" b="1" dirty="0" smtClean="0">
                <a:latin typeface="Verdana" panose="020B0604030504040204" pitchFamily="34" charset="0"/>
                <a:ea typeface="Verdana" panose="020B0604030504040204" pitchFamily="34" charset="0"/>
                <a:cs typeface="Verdana" panose="020B0604030504040204" pitchFamily="34" charset="0"/>
              </a:rPr>
              <a:t> </a:t>
            </a:r>
            <a:r>
              <a:rPr lang="en-US" b="1" dirty="0" err="1" smtClean="0">
                <a:latin typeface="Verdana" panose="020B0604030504040204" pitchFamily="34" charset="0"/>
                <a:ea typeface="Verdana" panose="020B0604030504040204" pitchFamily="34" charset="0"/>
                <a:cs typeface="Verdana" panose="020B0604030504040204" pitchFamily="34" charset="0"/>
              </a:rPr>
              <a:t>probrantes</a:t>
            </a:r>
            <a:endParaRPr lang="en-US"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82688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custDataLst>
              <p:tags r:id="rId1"/>
            </p:custDataLst>
          </p:nvPr>
        </p:nvSpPr>
        <p:spPr>
          <a:xfrm>
            <a:off x="300846" y="69011"/>
            <a:ext cx="7674692" cy="1287741"/>
          </a:xfrm>
        </p:spPr>
        <p:txBody>
          <a:bodyPr/>
          <a:lstStyle/>
          <a:p>
            <a:r>
              <a:rPr lang="fr-CA" dirty="0" smtClean="0">
                <a:solidFill>
                  <a:srgbClr val="003152"/>
                </a:solidFill>
                <a:latin typeface="Verdana" panose="020B0604030504040204" pitchFamily="34" charset="0"/>
              </a:rPr>
              <a:t>Que pouvez-vous faire?</a:t>
            </a:r>
            <a:endParaRPr lang="fr-CA" dirty="0">
              <a:solidFill>
                <a:srgbClr val="003152"/>
              </a:solidFill>
              <a:latin typeface="Verdana" panose="020B0604030504040204" pitchFamily="34" charset="0"/>
            </a:endParaRPr>
          </a:p>
        </p:txBody>
      </p:sp>
      <p:graphicFrame>
        <p:nvGraphicFramePr>
          <p:cNvPr id="7" name="Diagram 6"/>
          <p:cNvGraphicFramePr/>
          <p:nvPr>
            <p:custDataLst>
              <p:tags r:id="rId2"/>
            </p:custDataLst>
            <p:extLst>
              <p:ext uri="{D42A27DB-BD31-4B8C-83A1-F6EECF244321}">
                <p14:modId xmlns:p14="http://schemas.microsoft.com/office/powerpoint/2010/main" val="3290050182"/>
              </p:ext>
            </p:extLst>
          </p:nvPr>
        </p:nvGraphicFramePr>
        <p:xfrm>
          <a:off x="155274" y="1462315"/>
          <a:ext cx="8469086" cy="5003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7130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523577" y="330621"/>
            <a:ext cx="7988060" cy="746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dirty="0" smtClean="0">
                <a:latin typeface="Verdana" panose="020B0604030504040204" pitchFamily="34" charset="0"/>
              </a:rPr>
              <a:t>Surmonter les effets </a:t>
            </a:r>
            <a:br>
              <a:rPr lang="fr-CA" sz="4000" b="1" dirty="0" smtClean="0">
                <a:latin typeface="Verdana" panose="020B0604030504040204" pitchFamily="34" charset="0"/>
              </a:rPr>
            </a:br>
            <a:r>
              <a:rPr lang="fr-CA" sz="4000" b="1" dirty="0" smtClean="0">
                <a:latin typeface="Verdana" panose="020B0604030504040204" pitchFamily="34" charset="0"/>
              </a:rPr>
              <a:t>du curriculum caché</a:t>
            </a:r>
            <a:endParaRPr lang="fr-CA" sz="4000" b="1"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txBox="1">
            <a:spLocks/>
          </p:cNvSpPr>
          <p:nvPr>
            <p:custDataLst>
              <p:tags r:id="rId2"/>
            </p:custDataLst>
          </p:nvPr>
        </p:nvSpPr>
        <p:spPr>
          <a:xfrm>
            <a:off x="628650" y="1434353"/>
            <a:ext cx="7886700" cy="406997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dirty="0"/>
          </a:p>
        </p:txBody>
      </p:sp>
      <p:sp>
        <p:nvSpPr>
          <p:cNvPr id="5" name="Content Placeholder 2"/>
          <p:cNvSpPr txBox="1">
            <a:spLocks/>
          </p:cNvSpPr>
          <p:nvPr>
            <p:custDataLst>
              <p:tags r:id="rId3"/>
            </p:custDataLst>
          </p:nvPr>
        </p:nvSpPr>
        <p:spPr>
          <a:xfrm>
            <a:off x="456122" y="2417909"/>
            <a:ext cx="7886700" cy="20569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400" b="1" dirty="0" smtClean="0">
                <a:solidFill>
                  <a:srgbClr val="003152"/>
                </a:solidFill>
                <a:latin typeface="Verdana" panose="020B0604030504040204" pitchFamily="34" charset="0"/>
              </a:rPr>
              <a:t>Curriculum caché :</a:t>
            </a:r>
            <a:r>
              <a:rPr lang="fr-CA" dirty="0" smtClean="0"/>
              <a:t> </a:t>
            </a:r>
          </a:p>
          <a:p>
            <a:pPr marL="0" indent="0" algn="ctr">
              <a:buNone/>
            </a:pPr>
            <a:r>
              <a:rPr lang="fr-CA" sz="2400" dirty="0" smtClean="0">
                <a:solidFill>
                  <a:srgbClr val="557FA6"/>
                </a:solidFill>
                <a:latin typeface="Verdana" panose="020B0604030504040204" pitchFamily="34" charset="0"/>
              </a:rPr>
              <a:t>normes profondément ancrées qui sont enseignées, de manière implicite, et qui influent sur la pratique de ceux qui y sont exposés.</a:t>
            </a:r>
          </a:p>
          <a:p>
            <a:pPr marL="0" indent="0" algn="ctr">
              <a:buNone/>
            </a:pPr>
            <a:endParaRPr lang="fr-CA" sz="2400" b="1" i="1"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custDataLst>
              <p:tags r:id="rId4"/>
            </p:custDataLst>
          </p:nvPr>
        </p:nvSpPr>
        <p:spPr>
          <a:xfrm>
            <a:off x="1205344" y="4475574"/>
            <a:ext cx="6733309" cy="830997"/>
          </a:xfrm>
          <a:prstGeom prst="rect">
            <a:avLst/>
          </a:prstGeom>
          <a:noFill/>
        </p:spPr>
        <p:txBody>
          <a:bodyPr wrap="square" rtlCol="0">
            <a:spAutoFit/>
          </a:bodyPr>
          <a:lstStyle/>
          <a:p>
            <a:pPr algn="ctr"/>
            <a:r>
              <a:rPr lang="fr-CA" sz="2400" dirty="0" smtClean="0">
                <a:solidFill>
                  <a:srgbClr val="003152"/>
                </a:solidFill>
                <a:latin typeface="Verdana" panose="020B0604030504040204" pitchFamily="34" charset="0"/>
              </a:rPr>
              <a:t>Comment le curriculum caché peut-il influer sur votre pratique?</a:t>
            </a:r>
            <a:endParaRPr lang="fr-CA" sz="2400" dirty="0">
              <a:solidFill>
                <a:srgbClr val="003152"/>
              </a:solidFill>
              <a:latin typeface="Verdana" panose="020B0604030504040204" pitchFamily="34" charset="0"/>
            </a:endParaRPr>
          </a:p>
        </p:txBody>
      </p:sp>
      <p:sp>
        <p:nvSpPr>
          <p:cNvPr id="7" name="Rectangle 6"/>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53396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custDataLst>
              <p:tags r:id="rId1"/>
            </p:custDataLst>
          </p:nvPr>
        </p:nvSpPr>
        <p:spPr>
          <a:xfrm>
            <a:off x="960472" y="6130420"/>
            <a:ext cx="1420419" cy="7275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152"/>
              </a:solidFill>
            </a:endParaRPr>
          </a:p>
        </p:txBody>
      </p:sp>
      <p:sp>
        <p:nvSpPr>
          <p:cNvPr id="2" name="Title 1"/>
          <p:cNvSpPr txBox="1">
            <a:spLocks/>
          </p:cNvSpPr>
          <p:nvPr>
            <p:custDataLst>
              <p:tags r:id="rId2"/>
            </p:custDataLst>
          </p:nvPr>
        </p:nvSpPr>
        <p:spPr>
          <a:xfrm>
            <a:off x="59306" y="74647"/>
            <a:ext cx="7886700" cy="746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dirty="0" smtClean="0">
                <a:solidFill>
                  <a:srgbClr val="003152"/>
                </a:solidFill>
                <a:latin typeface="Verdana" panose="020B0604030504040204" pitchFamily="34" charset="0"/>
              </a:rPr>
              <a:t>Surmonter les effets </a:t>
            </a:r>
            <a:br>
              <a:rPr lang="fr-CA" sz="4000" b="1" dirty="0" smtClean="0">
                <a:solidFill>
                  <a:srgbClr val="003152"/>
                </a:solidFill>
                <a:latin typeface="Verdana" panose="020B0604030504040204" pitchFamily="34" charset="0"/>
              </a:rPr>
            </a:br>
            <a:r>
              <a:rPr lang="fr-CA" sz="4000" b="1" dirty="0" smtClean="0">
                <a:solidFill>
                  <a:srgbClr val="003152"/>
                </a:solidFill>
                <a:latin typeface="Verdana" panose="020B0604030504040204" pitchFamily="34" charset="0"/>
              </a:rPr>
              <a:t>du curriculum caché</a:t>
            </a:r>
            <a:endParaRPr lang="fr-CA" sz="4000" b="1"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txBox="1">
            <a:spLocks/>
          </p:cNvSpPr>
          <p:nvPr>
            <p:custDataLst>
              <p:tags r:id="rId3"/>
            </p:custDataLst>
          </p:nvPr>
        </p:nvSpPr>
        <p:spPr>
          <a:xfrm>
            <a:off x="75164" y="1275696"/>
            <a:ext cx="8913559" cy="6339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fr-CA" sz="1950" b="1" i="1" dirty="0" smtClean="0">
                <a:solidFill>
                  <a:srgbClr val="003152"/>
                </a:solidFill>
                <a:latin typeface="Verdana" panose="020B0604030504040204" pitchFamily="34" charset="0"/>
              </a:rPr>
              <a:t>Six principes pour les externes et étudiants en médecine :</a:t>
            </a:r>
            <a:endParaRPr lang="fr-CA" sz="1950" b="1" i="1" dirty="0">
              <a:solidFill>
                <a:srgbClr val="003152"/>
              </a:solidFill>
              <a:latin typeface="Verdana" panose="020B0604030504040204" pitchFamily="34" charset="0"/>
            </a:endParaRPr>
          </a:p>
        </p:txBody>
      </p:sp>
      <p:sp>
        <p:nvSpPr>
          <p:cNvPr id="5" name="Content Placeholder 2"/>
          <p:cNvSpPr txBox="1">
            <a:spLocks/>
          </p:cNvSpPr>
          <p:nvPr>
            <p:custDataLst>
              <p:tags r:id="rId4"/>
            </p:custDataLst>
          </p:nvPr>
        </p:nvSpPr>
        <p:spPr>
          <a:xfrm>
            <a:off x="721944" y="1836388"/>
            <a:ext cx="8111510" cy="42195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4513" indent="0">
              <a:lnSpc>
                <a:spcPct val="100000"/>
              </a:lnSpc>
              <a:spcAft>
                <a:spcPts val="600"/>
              </a:spcAft>
              <a:buFont typeface="Arial" panose="020B0604020202020204" pitchFamily="34" charset="0"/>
              <a:buNone/>
            </a:pPr>
            <a:r>
              <a:rPr lang="fr-CA" sz="1600" dirty="0" smtClean="0">
                <a:solidFill>
                  <a:srgbClr val="003152"/>
                </a:solidFill>
                <a:latin typeface="Verdana" panose="020B0604030504040204" pitchFamily="34" charset="0"/>
              </a:rPr>
              <a:t>Ne pas suggérer les examens et les traitements les plus </a:t>
            </a:r>
            <a:r>
              <a:rPr lang="fr-CA" sz="1600" dirty="0" err="1" smtClean="0">
                <a:solidFill>
                  <a:srgbClr val="003152"/>
                </a:solidFill>
                <a:latin typeface="Verdana" panose="020B0604030504040204" pitchFamily="34" charset="0"/>
              </a:rPr>
              <a:t>effractifs</a:t>
            </a:r>
            <a:r>
              <a:rPr lang="fr-CA" sz="1600" dirty="0" smtClean="0">
                <a:solidFill>
                  <a:srgbClr val="003152"/>
                </a:solidFill>
                <a:latin typeface="Verdana" panose="020B0604030504040204" pitchFamily="34" charset="0"/>
              </a:rPr>
              <a:t> avant d’avoir envisagé les autres options.</a:t>
            </a:r>
          </a:p>
          <a:p>
            <a:pPr marL="544513" indent="0">
              <a:lnSpc>
                <a:spcPct val="100000"/>
              </a:lnSpc>
              <a:spcAft>
                <a:spcPts val="600"/>
              </a:spcAft>
              <a:buFont typeface="Arial" panose="020B0604020202020204" pitchFamily="34" charset="0"/>
              <a:buNone/>
            </a:pPr>
            <a:r>
              <a:rPr lang="fr-CA" sz="1600" dirty="0" smtClean="0">
                <a:solidFill>
                  <a:srgbClr val="003152"/>
                </a:solidFill>
                <a:latin typeface="Verdana" panose="020B0604030504040204" pitchFamily="34" charset="0"/>
              </a:rPr>
              <a:t>Ne pas suggérer d’examens, de traitements ou d’interventions qui ne changeront pas l’évolution clinique du patient.</a:t>
            </a:r>
          </a:p>
          <a:p>
            <a:pPr marL="544513" indent="0">
              <a:lnSpc>
                <a:spcPct val="100000"/>
              </a:lnSpc>
              <a:spcAft>
                <a:spcPts val="600"/>
              </a:spcAft>
              <a:buFont typeface="Arial" panose="020B0604020202020204" pitchFamily="34" charset="0"/>
              <a:buNone/>
            </a:pPr>
            <a:r>
              <a:rPr lang="fr-CA" sz="1600" dirty="0" smtClean="0">
                <a:solidFill>
                  <a:srgbClr val="003152"/>
                </a:solidFill>
                <a:latin typeface="Verdana" panose="020B0604030504040204" pitchFamily="34" charset="0"/>
              </a:rPr>
              <a:t>Saisir l’occasion d’amorcer une conversation avec votre patient au sujet de la pertinence d’un examen, d’un traitement ou d’une intervention.</a:t>
            </a:r>
          </a:p>
          <a:p>
            <a:pPr marL="544513" indent="0">
              <a:lnSpc>
                <a:spcPct val="100000"/>
              </a:lnSpc>
              <a:spcAft>
                <a:spcPts val="600"/>
              </a:spcAft>
              <a:buFont typeface="Arial" panose="020B0604020202020204" pitchFamily="34" charset="0"/>
              <a:buNone/>
            </a:pPr>
            <a:r>
              <a:rPr lang="fr-CA" sz="1600" dirty="0" smtClean="0">
                <a:solidFill>
                  <a:srgbClr val="003152"/>
                </a:solidFill>
                <a:latin typeface="Verdana" panose="020B0604030504040204" pitchFamily="34" charset="0"/>
              </a:rPr>
              <a:t>Demander des précisions au sujet des examens, des traitements ou des interventions qui vous paraissent inutiles. </a:t>
            </a:r>
          </a:p>
          <a:p>
            <a:pPr marL="544513" indent="0">
              <a:lnSpc>
                <a:spcPct val="100000"/>
              </a:lnSpc>
              <a:spcAft>
                <a:spcPts val="600"/>
              </a:spcAft>
              <a:buFont typeface="Arial" panose="020B0604020202020204" pitchFamily="34" charset="0"/>
              <a:buNone/>
            </a:pPr>
            <a:r>
              <a:rPr lang="fr-CA" sz="1600" dirty="0" smtClean="0">
                <a:solidFill>
                  <a:srgbClr val="003152"/>
                </a:solidFill>
                <a:latin typeface="Verdana" panose="020B0604030504040204" pitchFamily="34" charset="0"/>
              </a:rPr>
              <a:t>Éviter de suggérer des examens ou des interventions dans l’unique but d’acquérir de l’expérience clinique personnelle.</a:t>
            </a:r>
          </a:p>
          <a:p>
            <a:pPr marL="544513" indent="0">
              <a:lnSpc>
                <a:spcPct val="100000"/>
              </a:lnSpc>
              <a:spcAft>
                <a:spcPts val="600"/>
              </a:spcAft>
              <a:buFont typeface="Arial" panose="020B0604020202020204" pitchFamily="34" charset="0"/>
              <a:buNone/>
            </a:pPr>
            <a:r>
              <a:rPr lang="fr-CA" sz="1600" dirty="0" smtClean="0">
                <a:solidFill>
                  <a:srgbClr val="003152"/>
                </a:solidFill>
                <a:latin typeface="Verdana" panose="020B0604030504040204" pitchFamily="34" charset="0"/>
              </a:rPr>
              <a:t>Ne pas suggérer d’examens ou de traitements dans le seul but d’anticiper ce que votre superviseur voudrait.</a:t>
            </a:r>
            <a:endParaRPr lang="fr-CA" sz="1600" dirty="0">
              <a:solidFill>
                <a:srgbClr val="003152"/>
              </a:solidFill>
              <a:latin typeface="Verdana" panose="020B0604030504040204" pitchFamily="34" charset="0"/>
            </a:endParaRPr>
          </a:p>
        </p:txBody>
      </p:sp>
      <p:sp>
        <p:nvSpPr>
          <p:cNvPr id="6" name="TextBox 5"/>
          <p:cNvSpPr txBox="1"/>
          <p:nvPr>
            <p:custDataLst>
              <p:tags r:id="rId5"/>
            </p:custDataLst>
          </p:nvPr>
        </p:nvSpPr>
        <p:spPr>
          <a:xfrm>
            <a:off x="722266" y="1708904"/>
            <a:ext cx="439544" cy="523220"/>
          </a:xfrm>
          <a:prstGeom prst="rect">
            <a:avLst/>
          </a:prstGeom>
          <a:noFill/>
        </p:spPr>
        <p:txBody>
          <a:bodyPr wrap="none" rtlCol="0">
            <a:spAutoFit/>
          </a:bodyPr>
          <a:lstStyle/>
          <a:p>
            <a:pPr defTabSz="914400"/>
            <a:r>
              <a:rPr lang="fr-CA" sz="2800" b="1" dirty="0" smtClean="0">
                <a:solidFill>
                  <a:srgbClr val="003152"/>
                </a:solidFill>
                <a:latin typeface="Verdana" panose="020B0604030504040204" pitchFamily="34" charset="0"/>
              </a:rPr>
              <a:t>1</a:t>
            </a:r>
            <a:endParaRPr lang="fr-CA" sz="2800" b="1" dirty="0">
              <a:solidFill>
                <a:srgbClr val="003152"/>
              </a:solidFill>
              <a:latin typeface="Verdana" panose="020B0604030504040204" pitchFamily="34" charset="0"/>
            </a:endParaRPr>
          </a:p>
        </p:txBody>
      </p:sp>
      <p:sp>
        <p:nvSpPr>
          <p:cNvPr id="7" name="TextBox 6"/>
          <p:cNvSpPr txBox="1"/>
          <p:nvPr>
            <p:custDataLst>
              <p:tags r:id="rId6"/>
            </p:custDataLst>
          </p:nvPr>
        </p:nvSpPr>
        <p:spPr>
          <a:xfrm>
            <a:off x="722266" y="2512793"/>
            <a:ext cx="439544" cy="523220"/>
          </a:xfrm>
          <a:prstGeom prst="rect">
            <a:avLst/>
          </a:prstGeom>
          <a:noFill/>
        </p:spPr>
        <p:txBody>
          <a:bodyPr wrap="none" rtlCol="0">
            <a:spAutoFit/>
          </a:bodyPr>
          <a:lstStyle/>
          <a:p>
            <a:pPr defTabSz="914400"/>
            <a:r>
              <a:rPr lang="fr-CA" sz="2800" b="1" dirty="0" smtClean="0">
                <a:solidFill>
                  <a:srgbClr val="003152"/>
                </a:solidFill>
                <a:latin typeface="Verdana" panose="020B0604030504040204" pitchFamily="34" charset="0"/>
              </a:rPr>
              <a:t>2</a:t>
            </a:r>
            <a:endParaRPr lang="fr-CA" sz="2800" b="1" dirty="0">
              <a:solidFill>
                <a:srgbClr val="003152"/>
              </a:solidFill>
              <a:latin typeface="Verdana" panose="020B0604030504040204" pitchFamily="34" charset="0"/>
            </a:endParaRPr>
          </a:p>
        </p:txBody>
      </p:sp>
      <p:sp>
        <p:nvSpPr>
          <p:cNvPr id="8" name="TextBox 7"/>
          <p:cNvSpPr txBox="1"/>
          <p:nvPr>
            <p:custDataLst>
              <p:tags r:id="rId7"/>
            </p:custDataLst>
          </p:nvPr>
        </p:nvSpPr>
        <p:spPr>
          <a:xfrm>
            <a:off x="722266" y="4593920"/>
            <a:ext cx="439544" cy="523220"/>
          </a:xfrm>
          <a:prstGeom prst="rect">
            <a:avLst/>
          </a:prstGeom>
          <a:noFill/>
        </p:spPr>
        <p:txBody>
          <a:bodyPr wrap="none" rtlCol="0">
            <a:spAutoFit/>
          </a:bodyPr>
          <a:lstStyle/>
          <a:p>
            <a:pPr defTabSz="914400"/>
            <a:r>
              <a:rPr lang="fr-CA" sz="2800" b="1" dirty="0" smtClean="0">
                <a:solidFill>
                  <a:srgbClr val="003152"/>
                </a:solidFill>
                <a:latin typeface="Verdana" panose="020B0604030504040204" pitchFamily="34" charset="0"/>
              </a:rPr>
              <a:t>5</a:t>
            </a:r>
            <a:endParaRPr lang="fr-CA" sz="2800" b="1" dirty="0">
              <a:solidFill>
                <a:srgbClr val="003152"/>
              </a:solidFill>
              <a:latin typeface="Verdana" panose="020B0604030504040204" pitchFamily="34" charset="0"/>
            </a:endParaRPr>
          </a:p>
        </p:txBody>
      </p:sp>
      <p:sp>
        <p:nvSpPr>
          <p:cNvPr id="9" name="TextBox 8"/>
          <p:cNvSpPr txBox="1"/>
          <p:nvPr>
            <p:custDataLst>
              <p:tags r:id="rId8"/>
            </p:custDataLst>
          </p:nvPr>
        </p:nvSpPr>
        <p:spPr>
          <a:xfrm>
            <a:off x="722266" y="5343641"/>
            <a:ext cx="439544" cy="523220"/>
          </a:xfrm>
          <a:prstGeom prst="rect">
            <a:avLst/>
          </a:prstGeom>
          <a:noFill/>
        </p:spPr>
        <p:txBody>
          <a:bodyPr wrap="none" rtlCol="0">
            <a:spAutoFit/>
          </a:bodyPr>
          <a:lstStyle/>
          <a:p>
            <a:pPr defTabSz="914400"/>
            <a:r>
              <a:rPr lang="fr-CA" sz="2800" b="1" dirty="0" smtClean="0">
                <a:solidFill>
                  <a:srgbClr val="003152"/>
                </a:solidFill>
                <a:latin typeface="Verdana" panose="020B0604030504040204" pitchFamily="34" charset="0"/>
              </a:rPr>
              <a:t>6</a:t>
            </a:r>
            <a:endParaRPr lang="fr-CA" sz="2800" b="1" dirty="0">
              <a:solidFill>
                <a:srgbClr val="003152"/>
              </a:solidFill>
              <a:latin typeface="Verdana" panose="020B0604030504040204" pitchFamily="34" charset="0"/>
            </a:endParaRPr>
          </a:p>
        </p:txBody>
      </p:sp>
      <p:sp>
        <p:nvSpPr>
          <p:cNvPr id="10" name="TextBox 9"/>
          <p:cNvSpPr txBox="1"/>
          <p:nvPr>
            <p:custDataLst>
              <p:tags r:id="rId9"/>
            </p:custDataLst>
          </p:nvPr>
        </p:nvSpPr>
        <p:spPr>
          <a:xfrm>
            <a:off x="722266" y="3166360"/>
            <a:ext cx="439544" cy="523220"/>
          </a:xfrm>
          <a:prstGeom prst="rect">
            <a:avLst/>
          </a:prstGeom>
          <a:noFill/>
        </p:spPr>
        <p:txBody>
          <a:bodyPr wrap="none" rtlCol="0">
            <a:spAutoFit/>
          </a:bodyPr>
          <a:lstStyle/>
          <a:p>
            <a:pPr defTabSz="914400"/>
            <a:r>
              <a:rPr lang="fr-CA" sz="2800" b="1" dirty="0" smtClean="0">
                <a:solidFill>
                  <a:srgbClr val="003152"/>
                </a:solidFill>
                <a:latin typeface="Verdana" panose="020B0604030504040204" pitchFamily="34" charset="0"/>
              </a:rPr>
              <a:t>3</a:t>
            </a:r>
            <a:endParaRPr lang="fr-CA" sz="2800" b="1" dirty="0">
              <a:solidFill>
                <a:srgbClr val="003152"/>
              </a:solidFill>
              <a:latin typeface="Verdana" panose="020B0604030504040204" pitchFamily="34" charset="0"/>
            </a:endParaRPr>
          </a:p>
        </p:txBody>
      </p:sp>
      <p:sp>
        <p:nvSpPr>
          <p:cNvPr id="11" name="TextBox 10"/>
          <p:cNvSpPr txBox="1"/>
          <p:nvPr>
            <p:custDataLst>
              <p:tags r:id="rId10"/>
            </p:custDataLst>
          </p:nvPr>
        </p:nvSpPr>
        <p:spPr>
          <a:xfrm>
            <a:off x="722266" y="3837812"/>
            <a:ext cx="439544" cy="523220"/>
          </a:xfrm>
          <a:prstGeom prst="rect">
            <a:avLst/>
          </a:prstGeom>
          <a:noFill/>
        </p:spPr>
        <p:txBody>
          <a:bodyPr wrap="none" rtlCol="0">
            <a:spAutoFit/>
          </a:bodyPr>
          <a:lstStyle/>
          <a:p>
            <a:pPr defTabSz="914400"/>
            <a:r>
              <a:rPr lang="fr-CA" sz="2800" b="1" dirty="0" smtClean="0">
                <a:solidFill>
                  <a:srgbClr val="003152"/>
                </a:solidFill>
                <a:latin typeface="Verdana" panose="020B0604030504040204" pitchFamily="34" charset="0"/>
              </a:rPr>
              <a:t>4</a:t>
            </a:r>
            <a:endParaRPr lang="fr-CA" sz="2800" b="1" dirty="0">
              <a:solidFill>
                <a:srgbClr val="003152"/>
              </a:solidFill>
              <a:latin typeface="Verdana" panose="020B0604030504040204" pitchFamily="34" charset="0"/>
            </a:endParaRPr>
          </a:p>
        </p:txBody>
      </p:sp>
      <p:sp>
        <p:nvSpPr>
          <p:cNvPr id="4" name="TextBox 3"/>
          <p:cNvSpPr txBox="1"/>
          <p:nvPr>
            <p:custDataLst>
              <p:tags r:id="rId11"/>
            </p:custDataLst>
          </p:nvPr>
        </p:nvSpPr>
        <p:spPr>
          <a:xfrm>
            <a:off x="5555411" y="6562431"/>
            <a:ext cx="3588589" cy="330860"/>
          </a:xfrm>
          <a:prstGeom prst="rect">
            <a:avLst/>
          </a:prstGeom>
          <a:noFill/>
        </p:spPr>
        <p:txBody>
          <a:bodyPr wrap="square" rtlCol="0">
            <a:spAutoFit/>
          </a:bodyPr>
          <a:lstStyle/>
          <a:p>
            <a:pPr algn="r"/>
            <a:r>
              <a:rPr lang="fr-CA" sz="1550" i="1" dirty="0" smtClean="0">
                <a:solidFill>
                  <a:srgbClr val="003152"/>
                </a:solidFill>
                <a:latin typeface="Verdana" panose="020B0604030504040204" pitchFamily="34" charset="0"/>
              </a:rPr>
              <a:t>Choisir avec soin 2017</a:t>
            </a:r>
            <a:r>
              <a:rPr lang="fr-CA" sz="1550" i="1" baseline="30000" dirty="0" smtClean="0">
                <a:solidFill>
                  <a:srgbClr val="003152"/>
                </a:solidFill>
                <a:latin typeface="Verdana" panose="020B0604030504040204" pitchFamily="34" charset="0"/>
              </a:rPr>
              <a:t>1</a:t>
            </a:r>
            <a:endParaRPr lang="fr-CA" sz="1550" i="1" baseline="30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p:cNvPicPr>
            <a:picLocks noChangeAspect="1"/>
          </p:cNvPicPr>
          <p:nvPr>
            <p:custDataLst>
              <p:tags r:id="rId12"/>
            </p:custDataLst>
          </p:nvPr>
        </p:nvPicPr>
        <p:blipFill>
          <a:blip r:embed="rId15" cstate="print">
            <a:extLst>
              <a:ext uri="{28A0092B-C50C-407E-A947-70E740481C1C}">
                <a14:useLocalDpi xmlns:a14="http://schemas.microsoft.com/office/drawing/2010/main" val="0"/>
              </a:ext>
            </a:extLst>
          </a:blip>
          <a:stretch>
            <a:fillRect/>
          </a:stretch>
        </p:blipFill>
        <p:spPr>
          <a:xfrm>
            <a:off x="7245831" y="109150"/>
            <a:ext cx="1742892" cy="958591"/>
          </a:xfrm>
          <a:prstGeom prst="rect">
            <a:avLst/>
          </a:prstGeom>
        </p:spPr>
      </p:pic>
      <p:pic>
        <p:nvPicPr>
          <p:cNvPr id="16"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68365" y="0"/>
            <a:ext cx="2320358" cy="11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74261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custDataLst>
              <p:tags r:id="rId1"/>
            </p:custDataLst>
          </p:nvPr>
        </p:nvSpPr>
        <p:spPr>
          <a:xfrm>
            <a:off x="864409" y="6055743"/>
            <a:ext cx="1481976" cy="802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3152"/>
              </a:solidFill>
            </a:endParaRPr>
          </a:p>
        </p:txBody>
      </p:sp>
      <p:sp>
        <p:nvSpPr>
          <p:cNvPr id="2" name="Title 1"/>
          <p:cNvSpPr txBox="1">
            <a:spLocks/>
          </p:cNvSpPr>
          <p:nvPr>
            <p:custDataLst>
              <p:tags r:id="rId2"/>
            </p:custDataLst>
          </p:nvPr>
        </p:nvSpPr>
        <p:spPr>
          <a:xfrm>
            <a:off x="111060" y="330621"/>
            <a:ext cx="5979189" cy="746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600" b="1" dirty="0" smtClean="0">
                <a:solidFill>
                  <a:srgbClr val="003152"/>
                </a:solidFill>
                <a:latin typeface="Verdana" panose="020B0604030504040204" pitchFamily="34" charset="0"/>
              </a:rPr>
              <a:t>Surmonter les effets du curriculum caché</a:t>
            </a:r>
          </a:p>
        </p:txBody>
      </p:sp>
      <p:sp>
        <p:nvSpPr>
          <p:cNvPr id="3" name="Content Placeholder 2"/>
          <p:cNvSpPr txBox="1">
            <a:spLocks/>
          </p:cNvSpPr>
          <p:nvPr>
            <p:custDataLst>
              <p:tags r:id="rId3"/>
            </p:custDataLst>
          </p:nvPr>
        </p:nvSpPr>
        <p:spPr>
          <a:xfrm>
            <a:off x="86265" y="1888925"/>
            <a:ext cx="8318127" cy="6339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fr-CA" sz="2000" b="1" i="1" dirty="0" smtClean="0">
                <a:solidFill>
                  <a:srgbClr val="003152"/>
                </a:solidFill>
                <a:latin typeface="Verdana" panose="020B0604030504040204" pitchFamily="34" charset="0"/>
              </a:rPr>
              <a:t>Les cinq examens et traitements sur lesquels les résidents et les patients devraient s’interroger :</a:t>
            </a:r>
          </a:p>
        </p:txBody>
      </p:sp>
      <p:sp>
        <p:nvSpPr>
          <p:cNvPr id="5" name="Content Placeholder 2"/>
          <p:cNvSpPr txBox="1">
            <a:spLocks/>
          </p:cNvSpPr>
          <p:nvPr>
            <p:custDataLst>
              <p:tags r:id="rId4"/>
            </p:custDataLst>
          </p:nvPr>
        </p:nvSpPr>
        <p:spPr>
          <a:xfrm>
            <a:off x="756450" y="2510875"/>
            <a:ext cx="8077003" cy="42195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4513" indent="0">
              <a:lnSpc>
                <a:spcPct val="100000"/>
              </a:lnSpc>
              <a:spcAft>
                <a:spcPts val="600"/>
              </a:spcAft>
              <a:buNone/>
            </a:pPr>
            <a:r>
              <a:rPr lang="fr-CA" sz="1800" dirty="0" smtClean="0">
                <a:solidFill>
                  <a:srgbClr val="003152"/>
                </a:solidFill>
                <a:latin typeface="Verdana" panose="020B0604030504040204" pitchFamily="34" charset="0"/>
              </a:rPr>
              <a:t>Ne demandez pas d’examens et d’analyses qui ne modifieront pas le plan de prise en charge du patient. </a:t>
            </a:r>
          </a:p>
          <a:p>
            <a:pPr marL="544513" indent="0">
              <a:lnSpc>
                <a:spcPct val="100000"/>
              </a:lnSpc>
              <a:spcAft>
                <a:spcPts val="600"/>
              </a:spcAft>
              <a:buNone/>
            </a:pPr>
            <a:r>
              <a:rPr lang="fr-CA" sz="1800" dirty="0" smtClean="0">
                <a:solidFill>
                  <a:srgbClr val="003152"/>
                </a:solidFill>
                <a:latin typeface="Verdana" panose="020B0604030504040204" pitchFamily="34" charset="0"/>
              </a:rPr>
              <a:t>Ne demandez pas de reprises d’analyses de laboratoire pour des patients hospitalisés dont l’état clinique est stable. </a:t>
            </a:r>
          </a:p>
          <a:p>
            <a:pPr marL="544513" indent="0">
              <a:lnSpc>
                <a:spcPct val="100000"/>
              </a:lnSpc>
              <a:spcAft>
                <a:spcPts val="600"/>
              </a:spcAft>
              <a:buNone/>
            </a:pPr>
            <a:r>
              <a:rPr lang="fr-CA" sz="1800" dirty="0" smtClean="0">
                <a:solidFill>
                  <a:srgbClr val="003152"/>
                </a:solidFill>
                <a:latin typeface="Verdana" panose="020B0604030504040204" pitchFamily="34" charset="0"/>
              </a:rPr>
              <a:t>Ne prescrivez pas de traitement intraveineux lorsqu’une option orale est appropriée et tolérée. </a:t>
            </a:r>
          </a:p>
          <a:p>
            <a:pPr marL="544513" indent="0">
              <a:lnSpc>
                <a:spcPct val="100000"/>
              </a:lnSpc>
              <a:spcAft>
                <a:spcPts val="600"/>
              </a:spcAft>
              <a:buNone/>
            </a:pPr>
            <a:r>
              <a:rPr lang="fr-CA" sz="1800" dirty="0" smtClean="0">
                <a:solidFill>
                  <a:srgbClr val="003152"/>
                </a:solidFill>
                <a:latin typeface="Verdana" panose="020B0604030504040204" pitchFamily="34" charset="0"/>
              </a:rPr>
              <a:t>Ne demandez pas d’interventions et d’examens non urgents qui retarderont le congé des patients hospitalisés. </a:t>
            </a:r>
          </a:p>
          <a:p>
            <a:pPr marL="544513" indent="0">
              <a:lnSpc>
                <a:spcPct val="100000"/>
              </a:lnSpc>
              <a:spcAft>
                <a:spcPts val="600"/>
              </a:spcAft>
              <a:buNone/>
            </a:pPr>
            <a:r>
              <a:rPr lang="fr-CA" sz="1800" dirty="0" smtClean="0">
                <a:solidFill>
                  <a:srgbClr val="003152"/>
                </a:solidFill>
                <a:latin typeface="Verdana" panose="020B0604030504040204" pitchFamily="34" charset="0"/>
              </a:rPr>
              <a:t>Ne demandez pas d’examens </a:t>
            </a:r>
            <a:r>
              <a:rPr lang="fr-CA" sz="1800" dirty="0" err="1" smtClean="0">
                <a:solidFill>
                  <a:srgbClr val="003152"/>
                </a:solidFill>
                <a:latin typeface="Verdana" panose="020B0604030504040204" pitchFamily="34" charset="0"/>
              </a:rPr>
              <a:t>effractifs</a:t>
            </a:r>
            <a:r>
              <a:rPr lang="fr-CA" sz="1800" dirty="0" smtClean="0">
                <a:solidFill>
                  <a:srgbClr val="003152"/>
                </a:solidFill>
                <a:latin typeface="Verdana" panose="020B0604030504040204" pitchFamily="34" charset="0"/>
              </a:rPr>
              <a:t> lorsque des options moins invasives sont disponibles et tout aussi efficaces.</a:t>
            </a:r>
            <a:endParaRPr lang="fr-CA" sz="18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custDataLst>
              <p:tags r:id="rId5"/>
            </p:custDataLst>
          </p:nvPr>
        </p:nvSpPr>
        <p:spPr>
          <a:xfrm>
            <a:off x="775789" y="2492031"/>
            <a:ext cx="513282" cy="646331"/>
          </a:xfrm>
          <a:prstGeom prst="rect">
            <a:avLst/>
          </a:prstGeom>
          <a:noFill/>
        </p:spPr>
        <p:txBody>
          <a:bodyPr wrap="none" rtlCol="0">
            <a:spAutoFit/>
          </a:bodyPr>
          <a:lstStyle/>
          <a:p>
            <a:pPr defTabSz="914400"/>
            <a:r>
              <a:rPr lang="fr-CA" sz="3600" b="1" dirty="0" smtClean="0">
                <a:solidFill>
                  <a:srgbClr val="003152"/>
                </a:solidFill>
                <a:latin typeface="Verdana" panose="020B0604030504040204" pitchFamily="34" charset="0"/>
              </a:rPr>
              <a:t>1</a:t>
            </a:r>
            <a:endParaRPr lang="fr-CA" sz="3600" b="1" dirty="0">
              <a:solidFill>
                <a:srgbClr val="003152"/>
              </a:solidFill>
              <a:latin typeface="Verdana" panose="020B0604030504040204" pitchFamily="34" charset="0"/>
            </a:endParaRPr>
          </a:p>
        </p:txBody>
      </p:sp>
      <p:sp>
        <p:nvSpPr>
          <p:cNvPr id="7" name="TextBox 6"/>
          <p:cNvSpPr txBox="1"/>
          <p:nvPr>
            <p:custDataLst>
              <p:tags r:id="rId6"/>
            </p:custDataLst>
          </p:nvPr>
        </p:nvSpPr>
        <p:spPr>
          <a:xfrm>
            <a:off x="775789" y="3186173"/>
            <a:ext cx="513282" cy="646331"/>
          </a:xfrm>
          <a:prstGeom prst="rect">
            <a:avLst/>
          </a:prstGeom>
          <a:noFill/>
        </p:spPr>
        <p:txBody>
          <a:bodyPr wrap="none" rtlCol="0">
            <a:spAutoFit/>
          </a:bodyPr>
          <a:lstStyle/>
          <a:p>
            <a:pPr defTabSz="914400"/>
            <a:r>
              <a:rPr lang="fr-CA" sz="3600" b="1" dirty="0" smtClean="0">
                <a:solidFill>
                  <a:srgbClr val="003152"/>
                </a:solidFill>
                <a:latin typeface="Verdana" panose="020B0604030504040204" pitchFamily="34" charset="0"/>
              </a:rPr>
              <a:t>2</a:t>
            </a:r>
            <a:endParaRPr lang="fr-CA" sz="3600" b="1" dirty="0">
              <a:solidFill>
                <a:srgbClr val="003152"/>
              </a:solidFill>
              <a:latin typeface="Verdana" panose="020B0604030504040204" pitchFamily="34" charset="0"/>
            </a:endParaRPr>
          </a:p>
        </p:txBody>
      </p:sp>
      <p:sp>
        <p:nvSpPr>
          <p:cNvPr id="8" name="TextBox 7"/>
          <p:cNvSpPr txBox="1"/>
          <p:nvPr>
            <p:custDataLst>
              <p:tags r:id="rId7"/>
            </p:custDataLst>
          </p:nvPr>
        </p:nvSpPr>
        <p:spPr>
          <a:xfrm>
            <a:off x="775789" y="5476794"/>
            <a:ext cx="513282" cy="646331"/>
          </a:xfrm>
          <a:prstGeom prst="rect">
            <a:avLst/>
          </a:prstGeom>
          <a:noFill/>
        </p:spPr>
        <p:txBody>
          <a:bodyPr wrap="none" rtlCol="0">
            <a:spAutoFit/>
          </a:bodyPr>
          <a:lstStyle/>
          <a:p>
            <a:pPr defTabSz="914400"/>
            <a:r>
              <a:rPr lang="fr-CA" sz="3600" b="1" dirty="0" smtClean="0">
                <a:solidFill>
                  <a:srgbClr val="003152"/>
                </a:solidFill>
                <a:latin typeface="Verdana" panose="020B0604030504040204" pitchFamily="34" charset="0"/>
              </a:rPr>
              <a:t>5</a:t>
            </a:r>
            <a:endParaRPr lang="fr-CA" sz="3600" b="1" dirty="0">
              <a:solidFill>
                <a:srgbClr val="003152"/>
              </a:solidFill>
              <a:latin typeface="Verdana" panose="020B0604030504040204" pitchFamily="34" charset="0"/>
            </a:endParaRPr>
          </a:p>
        </p:txBody>
      </p:sp>
      <p:sp>
        <p:nvSpPr>
          <p:cNvPr id="10" name="TextBox 9"/>
          <p:cNvSpPr txBox="1"/>
          <p:nvPr>
            <p:custDataLst>
              <p:tags r:id="rId8"/>
            </p:custDataLst>
          </p:nvPr>
        </p:nvSpPr>
        <p:spPr>
          <a:xfrm>
            <a:off x="775789" y="3912346"/>
            <a:ext cx="513282" cy="646331"/>
          </a:xfrm>
          <a:prstGeom prst="rect">
            <a:avLst/>
          </a:prstGeom>
          <a:noFill/>
        </p:spPr>
        <p:txBody>
          <a:bodyPr wrap="none" rtlCol="0">
            <a:spAutoFit/>
          </a:bodyPr>
          <a:lstStyle/>
          <a:p>
            <a:pPr defTabSz="914400"/>
            <a:r>
              <a:rPr lang="fr-CA" sz="3600" b="1" dirty="0" smtClean="0">
                <a:solidFill>
                  <a:srgbClr val="003152"/>
                </a:solidFill>
                <a:latin typeface="Verdana" panose="020B0604030504040204" pitchFamily="34" charset="0"/>
              </a:rPr>
              <a:t>3</a:t>
            </a:r>
            <a:endParaRPr lang="fr-CA" sz="3600" b="1" dirty="0">
              <a:solidFill>
                <a:srgbClr val="003152"/>
              </a:solidFill>
              <a:latin typeface="Verdana" panose="020B0604030504040204" pitchFamily="34" charset="0"/>
            </a:endParaRPr>
          </a:p>
        </p:txBody>
      </p:sp>
      <p:sp>
        <p:nvSpPr>
          <p:cNvPr id="11" name="TextBox 10"/>
          <p:cNvSpPr txBox="1"/>
          <p:nvPr>
            <p:custDataLst>
              <p:tags r:id="rId9"/>
            </p:custDataLst>
          </p:nvPr>
        </p:nvSpPr>
        <p:spPr>
          <a:xfrm>
            <a:off x="775789" y="4686552"/>
            <a:ext cx="513282" cy="646331"/>
          </a:xfrm>
          <a:prstGeom prst="rect">
            <a:avLst/>
          </a:prstGeom>
          <a:noFill/>
        </p:spPr>
        <p:txBody>
          <a:bodyPr wrap="none" rtlCol="0">
            <a:spAutoFit/>
          </a:bodyPr>
          <a:lstStyle/>
          <a:p>
            <a:pPr defTabSz="914400"/>
            <a:r>
              <a:rPr lang="fr-CA" sz="3600" b="1" dirty="0" smtClean="0">
                <a:solidFill>
                  <a:srgbClr val="003152"/>
                </a:solidFill>
                <a:latin typeface="Verdana" panose="020B0604030504040204" pitchFamily="34" charset="0"/>
              </a:rPr>
              <a:t>4</a:t>
            </a:r>
            <a:endParaRPr lang="fr-CA" sz="3600" b="1" dirty="0">
              <a:solidFill>
                <a:srgbClr val="003152"/>
              </a:solidFill>
              <a:latin typeface="Verdana" panose="020B0604030504040204" pitchFamily="34" charset="0"/>
            </a:endParaRPr>
          </a:p>
        </p:txBody>
      </p:sp>
      <p:pic>
        <p:nvPicPr>
          <p:cNvPr id="17" name="Picture 16"/>
          <p:cNvPicPr>
            <a:picLocks noChangeAspect="1"/>
          </p:cNvPicPr>
          <p:nvPr>
            <p:custDataLst>
              <p:tags r:id="rId10"/>
            </p:custDataLst>
          </p:nvPr>
        </p:nvPicPr>
        <p:blipFill>
          <a:blip r:embed="rId14">
            <a:extLst>
              <a:ext uri="{28A0092B-C50C-407E-A947-70E740481C1C}">
                <a14:useLocalDpi xmlns:a14="http://schemas.microsoft.com/office/drawing/2010/main" val="0"/>
              </a:ext>
            </a:extLst>
          </a:blip>
          <a:stretch>
            <a:fillRect/>
          </a:stretch>
        </p:blipFill>
        <p:spPr>
          <a:xfrm>
            <a:off x="5882859" y="192598"/>
            <a:ext cx="2346745" cy="1290710"/>
          </a:xfrm>
          <a:prstGeom prst="rect">
            <a:avLst/>
          </a:prstGeom>
        </p:spPr>
      </p:pic>
      <p:sp>
        <p:nvSpPr>
          <p:cNvPr id="14" name="TextBox 13"/>
          <p:cNvSpPr txBox="1"/>
          <p:nvPr>
            <p:custDataLst>
              <p:tags r:id="rId11"/>
            </p:custDataLst>
          </p:nvPr>
        </p:nvSpPr>
        <p:spPr>
          <a:xfrm>
            <a:off x="4794951" y="6549731"/>
            <a:ext cx="4349049" cy="330860"/>
          </a:xfrm>
          <a:prstGeom prst="rect">
            <a:avLst/>
          </a:prstGeom>
          <a:noFill/>
        </p:spPr>
        <p:txBody>
          <a:bodyPr wrap="square" rtlCol="0">
            <a:spAutoFit/>
          </a:bodyPr>
          <a:lstStyle/>
          <a:p>
            <a:pPr algn="r"/>
            <a:r>
              <a:rPr lang="fr-CA" sz="1550" i="1" dirty="0" smtClean="0">
                <a:solidFill>
                  <a:srgbClr val="003152"/>
                </a:solidFill>
                <a:latin typeface="Verdana" panose="020B0604030504040204" pitchFamily="34" charset="0"/>
              </a:rPr>
              <a:t>Choisir avec soin Canada, 2017</a:t>
            </a:r>
            <a:r>
              <a:rPr lang="fr-CA" sz="1550" i="1" baseline="30000" dirty="0" smtClean="0">
                <a:solidFill>
                  <a:srgbClr val="003152"/>
                </a:solidFill>
                <a:latin typeface="Verdana" panose="020B0604030504040204" pitchFamily="34" charset="0"/>
              </a:rPr>
              <a:t>1</a:t>
            </a:r>
            <a:endParaRPr lang="fr-CA" sz="1550" i="1" baseline="30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65448" y="192599"/>
            <a:ext cx="2664156" cy="1290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5725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custDataLst>
              <p:tags r:id="rId1"/>
            </p:custDataLst>
          </p:nvPr>
        </p:nvSpPr>
        <p:spPr>
          <a:xfrm>
            <a:off x="432396" y="347874"/>
            <a:ext cx="7886700" cy="746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4000" b="1" dirty="0" smtClean="0">
                <a:solidFill>
                  <a:srgbClr val="003152"/>
                </a:solidFill>
                <a:latin typeface="Verdana" panose="020B0604030504040204" pitchFamily="34" charset="0"/>
              </a:rPr>
              <a:t>Stratégies pour réduire </a:t>
            </a:r>
            <a:br>
              <a:rPr lang="fr-CA" sz="4000" b="1" dirty="0" smtClean="0">
                <a:solidFill>
                  <a:srgbClr val="003152"/>
                </a:solidFill>
                <a:latin typeface="Verdana" panose="020B0604030504040204" pitchFamily="34" charset="0"/>
              </a:rPr>
            </a:br>
            <a:r>
              <a:rPr lang="fr-CA" sz="4000" b="1" dirty="0" smtClean="0">
                <a:solidFill>
                  <a:srgbClr val="003152"/>
                </a:solidFill>
                <a:latin typeface="Verdana" panose="020B0604030504040204" pitchFamily="34" charset="0"/>
              </a:rPr>
              <a:t>la surutilisation</a:t>
            </a:r>
            <a:endParaRPr lang="fr-CA" sz="4000" b="1"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4" name="Content Placeholder 2"/>
          <p:cNvSpPr txBox="1">
            <a:spLocks/>
          </p:cNvSpPr>
          <p:nvPr>
            <p:custDataLst>
              <p:tags r:id="rId2"/>
            </p:custDataLst>
          </p:nvPr>
        </p:nvSpPr>
        <p:spPr>
          <a:xfrm>
            <a:off x="438869" y="1867155"/>
            <a:ext cx="7886700" cy="11495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fr-CA" sz="2000" i="1" dirty="0" smtClean="0">
                <a:solidFill>
                  <a:srgbClr val="003152"/>
                </a:solidFill>
                <a:latin typeface="Verdana" panose="020B0604030504040204" pitchFamily="34" charset="0"/>
              </a:rPr>
              <a:t>Suivre ces étapes à chaque rencontre avec un patient permet d’assurer une saine gestion des ressources.</a:t>
            </a:r>
          </a:p>
          <a:p>
            <a:pPr marL="0" marR="0" lvl="0" indent="0" defTabSz="914400" eaLnBrk="1" fontAlgn="auto" latinLnBrk="0" hangingPunct="1">
              <a:lnSpc>
                <a:spcPct val="100000"/>
              </a:lnSpc>
              <a:spcBef>
                <a:spcPts val="0"/>
              </a:spcBef>
              <a:spcAft>
                <a:spcPts val="0"/>
              </a:spcAft>
              <a:buClrTx/>
              <a:buSzTx/>
              <a:buFontTx/>
              <a:buNone/>
              <a:tabLst/>
              <a:defRPr/>
            </a:pPr>
            <a:endParaRPr lang="fr-CA" sz="2000" i="1"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Diagram 7"/>
          <p:cNvGraphicFramePr/>
          <p:nvPr>
            <p:custDataLst>
              <p:tags r:id="rId3"/>
            </p:custDataLst>
            <p:extLst>
              <p:ext uri="{D42A27DB-BD31-4B8C-83A1-F6EECF244321}">
                <p14:modId xmlns:p14="http://schemas.microsoft.com/office/powerpoint/2010/main" val="201337365"/>
              </p:ext>
            </p:extLst>
          </p:nvPr>
        </p:nvGraphicFramePr>
        <p:xfrm>
          <a:off x="845383" y="2483515"/>
          <a:ext cx="7608500" cy="43691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Rectangle 4"/>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4770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59294" y="0"/>
            <a:ext cx="7886700" cy="1325563"/>
          </a:xfrm>
        </p:spPr>
        <p:txBody>
          <a:bodyPr/>
          <a:lstStyle/>
          <a:p>
            <a:r>
              <a:rPr lang="fr-CA" dirty="0" smtClean="0">
                <a:solidFill>
                  <a:srgbClr val="003152"/>
                </a:solidFill>
                <a:latin typeface="Verdana" panose="020B0604030504040204" pitchFamily="34" charset="0"/>
              </a:rPr>
              <a:t>Quelles sont les autres mesures possibles?</a:t>
            </a:r>
            <a:endParaRPr lang="fr-CA" dirty="0">
              <a:solidFill>
                <a:srgbClr val="003152"/>
              </a:solidFill>
              <a:latin typeface="Verdana" panose="020B0604030504040204" pitchFamily="34" charset="0"/>
            </a:endParaRPr>
          </a:p>
        </p:txBody>
      </p:sp>
      <p:sp>
        <p:nvSpPr>
          <p:cNvPr id="5" name="Rectangle 4"/>
          <p:cNvSpPr/>
          <p:nvPr>
            <p:custDataLst>
              <p:tags r:id="rId2"/>
            </p:custDataLst>
          </p:nvPr>
        </p:nvSpPr>
        <p:spPr>
          <a:xfrm>
            <a:off x="768926" y="2162256"/>
            <a:ext cx="7725641" cy="3908762"/>
          </a:xfrm>
          <a:prstGeom prst="rect">
            <a:avLst/>
          </a:prstGeom>
        </p:spPr>
        <p:txBody>
          <a:bodyPr wrap="square">
            <a:spAutoFit/>
          </a:bodyPr>
          <a:lstStyle/>
          <a:p>
            <a:pPr lvl="0">
              <a:defRPr/>
            </a:pPr>
            <a:r>
              <a:rPr lang="fr-CA" sz="2400" b="1" dirty="0" smtClean="0">
                <a:solidFill>
                  <a:srgbClr val="003152"/>
                </a:solidFill>
                <a:latin typeface="Verdana" panose="020B0604030504040204" pitchFamily="34" charset="0"/>
              </a:rPr>
              <a:t>Ressources individuelles :</a:t>
            </a:r>
          </a:p>
          <a:p>
            <a:pPr marL="914400" lvl="1" indent="-457200">
              <a:buFont typeface="Arial" charset="0"/>
              <a:buChar char="•"/>
              <a:defRPr/>
            </a:pPr>
            <a:r>
              <a:rPr lang="fr-CA" sz="2000" dirty="0" smtClean="0">
                <a:solidFill>
                  <a:srgbClr val="003152"/>
                </a:solidFill>
                <a:latin typeface="Verdana" panose="020B0604030504040204" pitchFamily="34" charset="0"/>
              </a:rPr>
              <a:t>Recommandations de Choisir avec soin</a:t>
            </a:r>
          </a:p>
          <a:p>
            <a:pPr marL="914400" lvl="1" indent="-457200">
              <a:buFont typeface="Arial" charset="0"/>
              <a:buChar char="•"/>
              <a:defRPr/>
            </a:pPr>
            <a:r>
              <a:rPr lang="fr-CA" sz="2000" dirty="0" smtClean="0">
                <a:solidFill>
                  <a:srgbClr val="003152"/>
                </a:solidFill>
                <a:latin typeface="Verdana" panose="020B0604030504040204" pitchFamily="34" charset="0"/>
              </a:rPr>
              <a:t>Projet « Do No </a:t>
            </a:r>
            <a:r>
              <a:rPr lang="fr-CA" sz="2000" dirty="0" err="1" smtClean="0">
                <a:solidFill>
                  <a:srgbClr val="003152"/>
                </a:solidFill>
                <a:latin typeface="Verdana" panose="020B0604030504040204" pitchFamily="34" charset="0"/>
              </a:rPr>
              <a:t>Harm</a:t>
            </a:r>
            <a:r>
              <a:rPr lang="fr-CA" sz="2000" dirty="0" smtClean="0">
                <a:solidFill>
                  <a:srgbClr val="003152"/>
                </a:solidFill>
                <a:latin typeface="Verdana" panose="020B0604030504040204" pitchFamily="34" charset="0"/>
              </a:rPr>
              <a:t> »</a:t>
            </a:r>
            <a:endParaRPr lang="fr-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914400" lvl="1" indent="-457200">
              <a:buFont typeface="Arial" charset="0"/>
              <a:buChar char="•"/>
              <a:defRPr/>
            </a:pPr>
            <a:r>
              <a:rPr lang="fr-CA" sz="2000" dirty="0" smtClean="0">
                <a:solidFill>
                  <a:srgbClr val="003152"/>
                </a:solidFill>
                <a:latin typeface="Verdana" panose="020B0604030504040204" pitchFamily="34" charset="0"/>
              </a:rPr>
              <a:t>Moments d’apprentissage JAMA</a:t>
            </a:r>
          </a:p>
          <a:p>
            <a:pPr>
              <a:lnSpc>
                <a:spcPct val="100000"/>
              </a:lnSpc>
              <a:spcBef>
                <a:spcPts val="0"/>
              </a:spcBef>
            </a:pPr>
            <a:endParaRPr lang="fr-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spcBef>
                <a:spcPts val="0"/>
              </a:spcBef>
            </a:pPr>
            <a:endParaRPr lang="fr-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spcBef>
                <a:spcPts val="0"/>
              </a:spcBef>
            </a:pPr>
            <a:r>
              <a:rPr lang="fr-CA" sz="2400" b="1" dirty="0" smtClean="0">
                <a:solidFill>
                  <a:srgbClr val="003152"/>
                </a:solidFill>
                <a:latin typeface="Verdana" panose="020B0604030504040204" pitchFamily="34" charset="0"/>
              </a:rPr>
              <a:t>Initiatives fondées sur le système</a:t>
            </a:r>
            <a:r>
              <a:rPr lang="fr-CA" sz="2400" dirty="0" smtClean="0">
                <a:solidFill>
                  <a:srgbClr val="003152"/>
                </a:solidFill>
                <a:latin typeface="Verdana" panose="020B0604030504040204" pitchFamily="34" charset="0"/>
              </a:rPr>
              <a:t> :</a:t>
            </a:r>
          </a:p>
          <a:p>
            <a:pPr marL="914400" lvl="1" indent="-457200">
              <a:buFont typeface="Arial" charset="0"/>
              <a:buChar char="•"/>
            </a:pPr>
            <a:r>
              <a:rPr lang="fr-CA" sz="2000" dirty="0" smtClean="0">
                <a:solidFill>
                  <a:srgbClr val="003152"/>
                </a:solidFill>
                <a:latin typeface="Verdana" panose="020B0604030504040204" pitchFamily="34" charset="0"/>
              </a:rPr>
              <a:t>Optimisation de l’éducation à l’égard de la gestion des ressources </a:t>
            </a:r>
          </a:p>
          <a:p>
            <a:pPr marL="914400" lvl="1" indent="-457200">
              <a:buFont typeface="Arial" charset="0"/>
              <a:buChar char="•"/>
            </a:pPr>
            <a:r>
              <a:rPr lang="fr-CA" sz="2000" dirty="0" smtClean="0">
                <a:solidFill>
                  <a:srgbClr val="003152"/>
                </a:solidFill>
                <a:latin typeface="Verdana" panose="020B0604030504040204" pitchFamily="34" charset="0"/>
              </a:rPr>
              <a:t>Description du problème</a:t>
            </a:r>
          </a:p>
          <a:p>
            <a:pPr marL="914400" lvl="1" indent="-457200">
              <a:buFont typeface="Arial" charset="0"/>
              <a:buChar char="•"/>
            </a:pPr>
            <a:r>
              <a:rPr lang="fr-CA" sz="2000" dirty="0" smtClean="0">
                <a:solidFill>
                  <a:srgbClr val="003152"/>
                </a:solidFill>
                <a:latin typeface="Verdana" panose="020B0604030504040204" pitchFamily="34" charset="0"/>
              </a:rPr>
              <a:t>Vérification et rétroaction</a:t>
            </a:r>
          </a:p>
          <a:p>
            <a:pPr marL="914400" lvl="1" indent="-457200">
              <a:buFont typeface="Arial" charset="0"/>
              <a:buChar char="•"/>
            </a:pPr>
            <a:r>
              <a:rPr lang="fr-CA" sz="2000" dirty="0" smtClean="0">
                <a:solidFill>
                  <a:srgbClr val="003152"/>
                </a:solidFill>
                <a:latin typeface="Verdana" panose="020B0604030504040204" pitchFamily="34" charset="0"/>
              </a:rPr>
              <a:t>Contraintes imposées</a:t>
            </a:r>
            <a:endParaRPr lang="fr-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ectangle 3"/>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3710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28598" y="192598"/>
            <a:ext cx="8089902" cy="1287741"/>
          </a:xfrm>
        </p:spPr>
        <p:txBody>
          <a:bodyPr>
            <a:noAutofit/>
          </a:bodyPr>
          <a:lstStyle/>
          <a:p>
            <a:r>
              <a:rPr lang="fr-CA" sz="3200" dirty="0" smtClean="0">
                <a:solidFill>
                  <a:srgbClr val="003152"/>
                </a:solidFill>
                <a:latin typeface="Verdana" panose="020B0604030504040204" pitchFamily="34" charset="0"/>
              </a:rPr>
              <a:t>Quelles sont les autres mesures possibles à l’égard de l’</a:t>
            </a:r>
            <a:r>
              <a:rPr lang="fr-CA" sz="3200" dirty="0" smtClean="0">
                <a:solidFill>
                  <a:srgbClr val="998D5F"/>
                </a:solidFill>
                <a:latin typeface="Verdana" panose="020B0604030504040204" pitchFamily="34" charset="0"/>
              </a:rPr>
              <a:t>éducation?</a:t>
            </a:r>
            <a:endParaRPr lang="fr-CA" sz="3200" dirty="0">
              <a:solidFill>
                <a:srgbClr val="998D5F"/>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Table 3"/>
          <p:cNvGraphicFramePr/>
          <p:nvPr>
            <p:custDataLst>
              <p:tags r:id="rId2"/>
            </p:custDataLst>
            <p:extLst>
              <p:ext uri="{D42A27DB-BD31-4B8C-83A1-F6EECF244321}">
                <p14:modId xmlns:p14="http://schemas.microsoft.com/office/powerpoint/2010/main" val="3246943521"/>
              </p:ext>
            </p:extLst>
          </p:nvPr>
        </p:nvGraphicFramePr>
        <p:xfrm>
          <a:off x="642665" y="3038150"/>
          <a:ext cx="7966497" cy="2855161"/>
        </p:xfrm>
        <a:graphic>
          <a:graphicData uri="http://schemas.openxmlformats.org/drawingml/2006/table">
            <a:tbl>
              <a:tblPr firstRow="1" bandRow="1">
                <a:tableStyleId>{5C22544A-7EE6-4342-B048-85BDC9FD1C3A}</a:tableStyleId>
              </a:tblPr>
              <a:tblGrid>
                <a:gridCol w="2655499">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4038117020"/>
                    </a:ext>
                  </a:extLst>
                </a:gridCol>
                <a:gridCol w="2655499">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3268824600"/>
                    </a:ext>
                  </a:extLst>
                </a:gridCol>
                <a:gridCol w="2655499">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410091592"/>
                    </a:ext>
                  </a:extLst>
                </a:gridCol>
              </a:tblGrid>
              <a:tr h="618467">
                <a:tc>
                  <a:txBody>
                    <a:bodyPr/>
                    <a:lstStyle/>
                    <a:p>
                      <a:pPr marL="0" algn="ctr" rtl="0" latinLnBrk="0">
                        <a:spcBef>
                          <a:spcPts val="0"/>
                        </a:spcBef>
                        <a:spcAft>
                          <a:spcPts val="0"/>
                        </a:spcAft>
                      </a:pPr>
                      <a:r>
                        <a:rPr lang="fr-CA" sz="1500" kern="1200" dirty="0" smtClean="0">
                          <a:effectLst/>
                          <a:latin typeface="Verdana" panose="020B0604030504040204" pitchFamily="34" charset="0"/>
                        </a:rPr>
                        <a:t>Transmission des connaissances</a:t>
                      </a:r>
                      <a:endParaRPr lang="fr-CA" sz="1500" dirty="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557FA6"/>
                    </a:solidFill>
                  </a:tcPr>
                </a:tc>
                <a:tc>
                  <a:txBody>
                    <a:bodyPr/>
                    <a:lstStyle/>
                    <a:p>
                      <a:pPr marL="0" algn="ctr" rtl="0" latinLnBrk="0">
                        <a:spcBef>
                          <a:spcPts val="0"/>
                        </a:spcBef>
                        <a:spcAft>
                          <a:spcPts val="0"/>
                        </a:spcAft>
                      </a:pPr>
                      <a:r>
                        <a:rPr lang="fr-CA" sz="1500" kern="1200" dirty="0" smtClean="0">
                          <a:effectLst/>
                          <a:latin typeface="Verdana" panose="020B0604030504040204" pitchFamily="34" charset="0"/>
                        </a:rPr>
                        <a:t>Pratique réfléchie</a:t>
                      </a:r>
                      <a:endParaRPr lang="fr-CA" sz="1500" dirty="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557FA6"/>
                    </a:solidFill>
                  </a:tcPr>
                </a:tc>
                <a:tc>
                  <a:txBody>
                    <a:bodyPr/>
                    <a:lstStyle/>
                    <a:p>
                      <a:pPr marL="0" algn="ctr" rtl="0" latinLnBrk="0">
                        <a:spcBef>
                          <a:spcPts val="0"/>
                        </a:spcBef>
                        <a:spcAft>
                          <a:spcPts val="0"/>
                        </a:spcAft>
                      </a:pPr>
                      <a:r>
                        <a:rPr lang="fr-CA" sz="1500" kern="1200" dirty="0" smtClean="0">
                          <a:effectLst/>
                          <a:latin typeface="Verdana" panose="020B0604030504040204" pitchFamily="34" charset="0"/>
                        </a:rPr>
                        <a:t>Milieu d’apprentissage favorable</a:t>
                      </a:r>
                      <a:endParaRPr lang="fr-CA" sz="1500" dirty="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557FA6"/>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755009954"/>
                  </a:ext>
                </a:extLst>
              </a:tr>
              <a:tr h="757336">
                <a:tc>
                  <a:txBody>
                    <a:bodyPr/>
                    <a:lstStyle/>
                    <a:p>
                      <a:pPr marL="0" algn="ctr" rtl="0" latinLnBrk="0">
                        <a:spcBef>
                          <a:spcPts val="0"/>
                        </a:spcBef>
                        <a:spcAft>
                          <a:spcPts val="0"/>
                        </a:spcAft>
                      </a:pPr>
                      <a:r>
                        <a:rPr lang="fr-CA" sz="1500" dirty="0" smtClean="0">
                          <a:solidFill>
                            <a:srgbClr val="003152"/>
                          </a:solidFill>
                          <a:effectLst/>
                          <a:latin typeface="Verdana" panose="020B0604030504040204" pitchFamily="34" charset="0"/>
                        </a:rPr>
                        <a:t>Preuves scientifiques</a:t>
                      </a:r>
                      <a:endParaRPr lang="fr-CA" sz="1500" dirty="0">
                        <a:solidFill>
                          <a:srgbClr val="003152"/>
                        </a:solidFill>
                        <a:effectLst/>
                        <a:latin typeface="Verdana" panose="020B0604030504040204" pitchFamily="34" charset="0"/>
                      </a:endParaRPr>
                    </a:p>
                  </a:txBody>
                  <a:tcPr marL="0" marR="0" marT="0" marB="0" anchor="ctr">
                    <a:solidFill>
                      <a:srgbClr val="BBC7D9"/>
                    </a:solidFill>
                  </a:tcPr>
                </a:tc>
                <a:tc>
                  <a:txBody>
                    <a:bodyPr/>
                    <a:lstStyle/>
                    <a:p>
                      <a:pPr marL="0" algn="ctr" rtl="0" latinLnBrk="0">
                        <a:spcBef>
                          <a:spcPts val="0"/>
                        </a:spcBef>
                        <a:spcAft>
                          <a:spcPts val="0"/>
                        </a:spcAft>
                      </a:pPr>
                      <a:r>
                        <a:rPr lang="fr-CA" sz="1500" dirty="0" smtClean="0">
                          <a:solidFill>
                            <a:srgbClr val="003152"/>
                          </a:solidFill>
                          <a:effectLst/>
                          <a:latin typeface="Verdana" panose="020B0604030504040204" pitchFamily="34" charset="0"/>
                        </a:rPr>
                        <a:t>Rétroaction sur </a:t>
                      </a:r>
                      <a:br>
                        <a:rPr lang="fr-CA" sz="1500" dirty="0" smtClean="0">
                          <a:solidFill>
                            <a:srgbClr val="003152"/>
                          </a:solidFill>
                          <a:effectLst/>
                          <a:latin typeface="Verdana" panose="020B0604030504040204" pitchFamily="34" charset="0"/>
                        </a:rPr>
                      </a:br>
                      <a:r>
                        <a:rPr lang="fr-CA" sz="1500" dirty="0" smtClean="0">
                          <a:solidFill>
                            <a:srgbClr val="003152"/>
                          </a:solidFill>
                          <a:effectLst/>
                          <a:latin typeface="Verdana" panose="020B0604030504040204" pitchFamily="34" charset="0"/>
                        </a:rPr>
                        <a:t>les examens et les traitements demandés</a:t>
                      </a:r>
                      <a:endParaRPr lang="fr-CA" sz="1500" dirty="0">
                        <a:solidFill>
                          <a:srgbClr val="003152"/>
                        </a:solidFill>
                        <a:effectLst/>
                        <a:latin typeface="Verdana" panose="020B0604030504040204" pitchFamily="34" charset="0"/>
                      </a:endParaRPr>
                    </a:p>
                  </a:txBody>
                  <a:tcPr marL="0" marR="0" marT="0" marB="0" anchor="ctr">
                    <a:solidFill>
                      <a:srgbClr val="BBC7D9"/>
                    </a:solidFill>
                  </a:tcPr>
                </a:tc>
                <a:tc>
                  <a:txBody>
                    <a:bodyPr/>
                    <a:lstStyle/>
                    <a:p>
                      <a:pPr marL="0" algn="ctr" rtl="0" latinLnBrk="0">
                        <a:spcBef>
                          <a:spcPts val="0"/>
                        </a:spcBef>
                        <a:spcAft>
                          <a:spcPts val="0"/>
                        </a:spcAft>
                      </a:pPr>
                      <a:r>
                        <a:rPr lang="fr-CA" sz="1500" dirty="0" smtClean="0">
                          <a:solidFill>
                            <a:srgbClr val="003152"/>
                          </a:solidFill>
                          <a:effectLst/>
                          <a:latin typeface="Verdana" panose="020B0604030504040204" pitchFamily="34" charset="0"/>
                        </a:rPr>
                        <a:t>Soutien au </a:t>
                      </a:r>
                      <a:r>
                        <a:rPr lang="fr-CA" sz="1500" dirty="0" err="1" smtClean="0">
                          <a:solidFill>
                            <a:srgbClr val="003152"/>
                          </a:solidFill>
                          <a:effectLst/>
                          <a:latin typeface="Verdana" panose="020B0604030504040204" pitchFamily="34" charset="0"/>
                        </a:rPr>
                        <a:t>macroniveau</a:t>
                      </a:r>
                      <a:endParaRPr lang="fr-CA" sz="1500" dirty="0">
                        <a:solidFill>
                          <a:srgbClr val="003152"/>
                        </a:solidFill>
                        <a:effectLst/>
                        <a:latin typeface="Verdana" panose="020B0604030504040204" pitchFamily="34" charset="0"/>
                      </a:endParaRPr>
                    </a:p>
                  </a:txBody>
                  <a:tcPr marL="0" marR="0" marT="0" marB="0" anchor="ctr">
                    <a:solidFill>
                      <a:srgbClr val="BBC7D9"/>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3121639266"/>
                  </a:ext>
                </a:extLst>
              </a:tr>
              <a:tr h="754441">
                <a:tc>
                  <a:txBody>
                    <a:bodyPr/>
                    <a:lstStyle/>
                    <a:p>
                      <a:pPr marL="0" algn="ctr" rtl="0" latinLnBrk="0">
                        <a:spcBef>
                          <a:spcPts val="0"/>
                        </a:spcBef>
                        <a:spcAft>
                          <a:spcPts val="0"/>
                        </a:spcAft>
                      </a:pPr>
                      <a:r>
                        <a:rPr lang="fr-CA" sz="1500" dirty="0" smtClean="0">
                          <a:solidFill>
                            <a:srgbClr val="003152"/>
                          </a:solidFill>
                          <a:effectLst/>
                          <a:latin typeface="Verdana" panose="020B0604030504040204" pitchFamily="34" charset="0"/>
                        </a:rPr>
                        <a:t>Connaissance des préférences du patient</a:t>
                      </a:r>
                      <a:endParaRPr lang="fr-CA" sz="1500" dirty="0">
                        <a:solidFill>
                          <a:srgbClr val="003152"/>
                        </a:solidFill>
                        <a:effectLst/>
                        <a:latin typeface="Verdana" panose="020B0604030504040204" pitchFamily="34" charset="0"/>
                      </a:endParaRPr>
                    </a:p>
                  </a:txBody>
                  <a:tcPr marL="0" marR="0" marT="0" marB="0" anchor="ctr">
                    <a:solidFill>
                      <a:srgbClr val="D8DFE0"/>
                    </a:solidFill>
                  </a:tcPr>
                </a:tc>
                <a:tc>
                  <a:txBody>
                    <a:bodyPr/>
                    <a:lstStyle/>
                    <a:p>
                      <a:pPr marL="0" algn="ctr" rtl="0" latinLnBrk="0">
                        <a:spcBef>
                          <a:spcPts val="0"/>
                        </a:spcBef>
                        <a:spcAft>
                          <a:spcPts val="0"/>
                        </a:spcAft>
                      </a:pPr>
                      <a:r>
                        <a:rPr lang="fr-CA" sz="1500" dirty="0" smtClean="0">
                          <a:solidFill>
                            <a:srgbClr val="003152"/>
                          </a:solidFill>
                          <a:effectLst/>
                          <a:latin typeface="Verdana" panose="020B0604030504040204" pitchFamily="34" charset="0"/>
                        </a:rPr>
                        <a:t>Questions de réflexion</a:t>
                      </a:r>
                      <a:endParaRPr lang="fr-CA" sz="1500" dirty="0">
                        <a:solidFill>
                          <a:srgbClr val="003152"/>
                        </a:solidFill>
                        <a:effectLst/>
                        <a:latin typeface="Verdana" panose="020B0604030504040204" pitchFamily="34" charset="0"/>
                      </a:endParaRPr>
                    </a:p>
                  </a:txBody>
                  <a:tcPr marL="0" marR="0" marT="0" marB="0" anchor="ctr">
                    <a:solidFill>
                      <a:srgbClr val="D8DFE0"/>
                    </a:solidFill>
                  </a:tcPr>
                </a:tc>
                <a:tc>
                  <a:txBody>
                    <a:bodyPr/>
                    <a:lstStyle/>
                    <a:p>
                      <a:pPr marL="0" algn="ctr" rtl="0" latinLnBrk="0">
                        <a:spcBef>
                          <a:spcPts val="0"/>
                        </a:spcBef>
                        <a:spcAft>
                          <a:spcPts val="0"/>
                        </a:spcAft>
                      </a:pPr>
                      <a:r>
                        <a:rPr lang="fr-CA" sz="1500" dirty="0" smtClean="0">
                          <a:solidFill>
                            <a:srgbClr val="003152"/>
                          </a:solidFill>
                          <a:effectLst/>
                          <a:latin typeface="Verdana" panose="020B0604030504040204" pitchFamily="34" charset="0"/>
                        </a:rPr>
                        <a:t>Modèles cliniques </a:t>
                      </a:r>
                      <a:br>
                        <a:rPr lang="fr-CA" sz="1500" dirty="0" smtClean="0">
                          <a:solidFill>
                            <a:srgbClr val="003152"/>
                          </a:solidFill>
                          <a:effectLst/>
                          <a:latin typeface="Verdana" panose="020B0604030504040204" pitchFamily="34" charset="0"/>
                        </a:rPr>
                      </a:br>
                      <a:r>
                        <a:rPr lang="fr-CA" sz="1500" dirty="0" smtClean="0">
                          <a:solidFill>
                            <a:srgbClr val="003152"/>
                          </a:solidFill>
                          <a:effectLst/>
                          <a:latin typeface="Verdana" panose="020B0604030504040204" pitchFamily="34" charset="0"/>
                        </a:rPr>
                        <a:t>et enseignants</a:t>
                      </a:r>
                      <a:endParaRPr lang="fr-CA" sz="1500" dirty="0">
                        <a:solidFill>
                          <a:srgbClr val="003152"/>
                        </a:solidFill>
                        <a:effectLst/>
                        <a:latin typeface="Verdana" panose="020B0604030504040204" pitchFamily="34" charset="0"/>
                      </a:endParaRPr>
                    </a:p>
                  </a:txBody>
                  <a:tcPr marL="0" marR="0" marT="0" marB="0" anchor="ctr">
                    <a:solidFill>
                      <a:srgbClr val="D8DFE0"/>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3117721798"/>
                  </a:ext>
                </a:extLst>
              </a:tr>
              <a:tr h="724917">
                <a:tc>
                  <a:txBody>
                    <a:bodyPr/>
                    <a:lstStyle/>
                    <a:p>
                      <a:pPr marL="0" algn="ctr" rtl="0" latinLnBrk="0">
                        <a:spcBef>
                          <a:spcPts val="0"/>
                        </a:spcBef>
                        <a:spcAft>
                          <a:spcPts val="0"/>
                        </a:spcAft>
                      </a:pPr>
                      <a:r>
                        <a:rPr lang="fr-CA" sz="1500" dirty="0" smtClean="0">
                          <a:solidFill>
                            <a:srgbClr val="003152"/>
                          </a:solidFill>
                          <a:effectLst/>
                          <a:latin typeface="Verdana" panose="020B0604030504040204" pitchFamily="34" charset="0"/>
                        </a:rPr>
                        <a:t>Prix et économie </a:t>
                      </a:r>
                      <a:br>
                        <a:rPr lang="fr-CA" sz="1500" dirty="0" smtClean="0">
                          <a:solidFill>
                            <a:srgbClr val="003152"/>
                          </a:solidFill>
                          <a:effectLst/>
                          <a:latin typeface="Verdana" panose="020B0604030504040204" pitchFamily="34" charset="0"/>
                        </a:rPr>
                      </a:br>
                      <a:r>
                        <a:rPr lang="fr-CA" sz="1500" dirty="0" smtClean="0">
                          <a:solidFill>
                            <a:srgbClr val="003152"/>
                          </a:solidFill>
                          <a:effectLst/>
                          <a:latin typeface="Verdana" panose="020B0604030504040204" pitchFamily="34" charset="0"/>
                        </a:rPr>
                        <a:t>de la santé</a:t>
                      </a:r>
                      <a:endParaRPr lang="fr-CA" sz="1500" dirty="0">
                        <a:solidFill>
                          <a:srgbClr val="003152"/>
                        </a:solidFill>
                        <a:effectLst/>
                        <a:latin typeface="Verdana" panose="020B0604030504040204" pitchFamily="34" charset="0"/>
                      </a:endParaRPr>
                    </a:p>
                  </a:txBody>
                  <a:tcPr marL="0" marR="0" marT="0" marB="0" anchor="ctr">
                    <a:solidFill>
                      <a:srgbClr val="BBC7D9"/>
                    </a:solidFill>
                  </a:tcPr>
                </a:tc>
                <a:tc>
                  <a:txBody>
                    <a:bodyPr/>
                    <a:lstStyle/>
                    <a:p>
                      <a:pPr marL="0" algn="ctr" rtl="0" latinLnBrk="0">
                        <a:spcBef>
                          <a:spcPts val="0"/>
                        </a:spcBef>
                        <a:spcAft>
                          <a:spcPts val="0"/>
                        </a:spcAft>
                      </a:pPr>
                      <a:endParaRPr lang="en-US" sz="1500" dirty="0">
                        <a:solidFill>
                          <a:srgbClr val="003152"/>
                        </a:solidFill>
                        <a:effectLst/>
                        <a:latin typeface="Verdana" panose="020B0604030504040204" pitchFamily="34" charset="0"/>
                        <a:ea typeface="Verdana" panose="020B0604030504040204" pitchFamily="34" charset="0"/>
                        <a:cs typeface="Verdana" panose="020B0604030504040204" pitchFamily="34" charset="0"/>
                      </a:endParaRPr>
                    </a:p>
                  </a:txBody>
                  <a:tcPr marL="0" marR="0" marT="0" marB="0" anchor="ctr">
                    <a:solidFill>
                      <a:srgbClr val="BBC7D9"/>
                    </a:solidFill>
                  </a:tcPr>
                </a:tc>
                <a:tc>
                  <a:txBody>
                    <a:bodyPr/>
                    <a:lstStyle/>
                    <a:p>
                      <a:pPr marL="0" algn="ctr" rtl="0" latinLnBrk="0">
                        <a:spcBef>
                          <a:spcPts val="0"/>
                        </a:spcBef>
                        <a:spcAft>
                          <a:spcPts val="0"/>
                        </a:spcAft>
                      </a:pPr>
                      <a:r>
                        <a:rPr lang="fr-CA" sz="1500" dirty="0" smtClean="0">
                          <a:solidFill>
                            <a:srgbClr val="003152"/>
                          </a:solidFill>
                          <a:effectLst/>
                          <a:latin typeface="Verdana" panose="020B0604030504040204" pitchFamily="34" charset="0"/>
                        </a:rPr>
                        <a:t>Culture de collaboration interprofessionnelle</a:t>
                      </a:r>
                      <a:endParaRPr lang="fr-CA" sz="1500" dirty="0">
                        <a:solidFill>
                          <a:srgbClr val="003152"/>
                        </a:solidFill>
                        <a:effectLst/>
                        <a:latin typeface="Verdana" panose="020B0604030504040204" pitchFamily="34" charset="0"/>
                      </a:endParaRPr>
                    </a:p>
                  </a:txBody>
                  <a:tcPr marL="0" marR="0" marT="0" marB="0" anchor="ctr">
                    <a:solidFill>
                      <a:srgbClr val="BBC7D9"/>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367365710"/>
                  </a:ext>
                </a:extLst>
              </a:tr>
            </a:tbl>
          </a:graphicData>
        </a:graphic>
      </p:graphicFrame>
      <p:sp>
        <p:nvSpPr>
          <p:cNvPr id="5" name="TextBox 4"/>
          <p:cNvSpPr txBox="1"/>
          <p:nvPr>
            <p:custDataLst>
              <p:tags r:id="rId3"/>
            </p:custDataLst>
          </p:nvPr>
        </p:nvSpPr>
        <p:spPr>
          <a:xfrm>
            <a:off x="3200400" y="3200400"/>
            <a:ext cx="2743200" cy="369332"/>
          </a:xfrm>
          <a:prstGeom prst="rect">
            <a:avLst/>
          </a:prstGeom>
        </p:spPr>
        <p:txBody>
          <a:bodyPr rtlCol="0">
            <a:spAutoFit/>
          </a:bodyPr>
          <a:lstStyle/>
          <a:p>
            <a:endParaRPr lang="en-US"/>
          </a:p>
        </p:txBody>
      </p:sp>
      <p:sp>
        <p:nvSpPr>
          <p:cNvPr id="7" name="TextBox 6"/>
          <p:cNvSpPr txBox="1"/>
          <p:nvPr>
            <p:custDataLst>
              <p:tags r:id="rId4"/>
            </p:custDataLst>
          </p:nvPr>
        </p:nvSpPr>
        <p:spPr>
          <a:xfrm>
            <a:off x="2624817" y="6514767"/>
            <a:ext cx="6519183" cy="330860"/>
          </a:xfrm>
          <a:prstGeom prst="rect">
            <a:avLst/>
          </a:prstGeom>
          <a:noFill/>
        </p:spPr>
        <p:txBody>
          <a:bodyPr wrap="square" rtlCol="0">
            <a:spAutoFit/>
          </a:bodyPr>
          <a:lstStyle/>
          <a:p>
            <a:pPr algn="r"/>
            <a:r>
              <a:rPr lang="fr-CA" sz="1550" i="1" dirty="0" smtClean="0">
                <a:solidFill>
                  <a:srgbClr val="003152"/>
                </a:solidFill>
                <a:latin typeface="Verdana" panose="020B0604030504040204" pitchFamily="34" charset="0"/>
              </a:rPr>
              <a:t>D’après </a:t>
            </a:r>
            <a:r>
              <a:rPr lang="fr-CA" sz="1550" i="1" dirty="0" err="1" smtClean="0">
                <a:solidFill>
                  <a:srgbClr val="003152"/>
                </a:solidFill>
                <a:latin typeface="Verdana" panose="020B0604030504040204" pitchFamily="34" charset="0"/>
              </a:rPr>
              <a:t>Stammen</a:t>
            </a:r>
            <a:r>
              <a:rPr lang="fr-CA" sz="1550" i="1" dirty="0" smtClean="0">
                <a:solidFill>
                  <a:srgbClr val="003152"/>
                </a:solidFill>
                <a:latin typeface="Verdana" panose="020B0604030504040204" pitchFamily="34" charset="0"/>
              </a:rPr>
              <a:t> LA et al. 2015. JAMA</a:t>
            </a:r>
            <a:r>
              <a:rPr lang="fr-CA" sz="1550" i="1" baseline="30000" dirty="0" smtClean="0">
                <a:solidFill>
                  <a:srgbClr val="003152"/>
                </a:solidFill>
                <a:latin typeface="Verdana" panose="020B0604030504040204" pitchFamily="34" charset="0"/>
              </a:rPr>
              <a:t>1</a:t>
            </a:r>
            <a:endParaRPr lang="fr-CA" sz="1550" i="1" baseline="30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p:cNvSpPr txBox="1"/>
          <p:nvPr>
            <p:custDataLst>
              <p:tags r:id="rId5"/>
            </p:custDataLst>
          </p:nvPr>
        </p:nvSpPr>
        <p:spPr>
          <a:xfrm>
            <a:off x="573656" y="2008746"/>
            <a:ext cx="7621440" cy="830997"/>
          </a:xfrm>
          <a:prstGeom prst="rect">
            <a:avLst/>
          </a:prstGeom>
          <a:noFill/>
        </p:spPr>
        <p:txBody>
          <a:bodyPr wrap="square" rtlCol="0">
            <a:spAutoFit/>
          </a:bodyPr>
          <a:lstStyle/>
          <a:p>
            <a:pPr algn="ctr"/>
            <a:r>
              <a:rPr lang="fr-CA" sz="2400" dirty="0" smtClean="0">
                <a:solidFill>
                  <a:srgbClr val="003152"/>
                </a:solidFill>
              </a:rPr>
              <a:t>Circonstances qui permettent d’apprendre comment offrir des soins de grande valeur en se souciant des coûts : </a:t>
            </a:r>
            <a:endParaRPr lang="fr-CA" sz="2400" dirty="0">
              <a:solidFill>
                <a:srgbClr val="003152"/>
              </a:solidFill>
            </a:endParaRPr>
          </a:p>
        </p:txBody>
      </p:sp>
      <p:sp>
        <p:nvSpPr>
          <p:cNvPr id="9" name="Rectangle 8"/>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4972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1"/>
            </p:custDataLst>
          </p:nvPr>
        </p:nvSpPr>
        <p:spPr>
          <a:xfrm>
            <a:off x="88403" y="120771"/>
            <a:ext cx="7886700" cy="1325562"/>
          </a:xfrm>
        </p:spPr>
        <p:txBody>
          <a:bodyPr/>
          <a:lstStyle/>
          <a:p>
            <a:r>
              <a:rPr lang="fr-CA" dirty="0" smtClean="0">
                <a:latin typeface="Verdana" panose="020B0604030504040204" pitchFamily="34" charset="0"/>
              </a:rPr>
              <a:t>Cas – M. </a:t>
            </a:r>
            <a:r>
              <a:rPr lang="fr-CA" dirty="0" err="1" smtClean="0">
                <a:latin typeface="Verdana" panose="020B0604030504040204" pitchFamily="34" charset="0"/>
              </a:rPr>
              <a:t>Akay</a:t>
            </a:r>
            <a:r>
              <a:rPr lang="fr-CA" dirty="0" smtClean="0">
                <a:latin typeface="Verdana" panose="020B0604030504040204" pitchFamily="34" charset="0"/>
              </a:rPr>
              <a:t> Aye</a:t>
            </a:r>
            <a:endParaRPr lang="fr-CA" dirty="0">
              <a:latin typeface="Verdana" panose="020B0604030504040204" pitchFamily="34" charset="0"/>
            </a:endParaRPr>
          </a:p>
        </p:txBody>
      </p:sp>
      <p:sp>
        <p:nvSpPr>
          <p:cNvPr id="3" name="Content Placeholder 2"/>
          <p:cNvSpPr>
            <a:spLocks noGrp="1"/>
          </p:cNvSpPr>
          <p:nvPr>
            <p:ph idx="4294967295"/>
            <p:custDataLst>
              <p:tags r:id="rId2"/>
            </p:custDataLst>
          </p:nvPr>
        </p:nvSpPr>
        <p:spPr>
          <a:xfrm>
            <a:off x="283679" y="1453643"/>
            <a:ext cx="4175185" cy="961754"/>
          </a:xfrm>
        </p:spPr>
        <p:txBody>
          <a:bodyPr>
            <a:normAutofit/>
          </a:bodyPr>
          <a:lstStyle/>
          <a:p>
            <a:pPr>
              <a:lnSpc>
                <a:spcPts val="2000"/>
              </a:lnSpc>
              <a:defRPr/>
            </a:pPr>
            <a:r>
              <a:rPr lang="fr-CA" sz="1800" dirty="0" smtClean="0">
                <a:solidFill>
                  <a:srgbClr val="003152"/>
                </a:solidFill>
                <a:latin typeface="Verdana" panose="020B0604030504040204" pitchFamily="34" charset="0"/>
              </a:rPr>
              <a:t>La tomodensitométrie de l’appareil urinaire montre une distension vésicale.</a:t>
            </a:r>
          </a:p>
          <a:p>
            <a:pPr>
              <a:lnSpc>
                <a:spcPts val="2000"/>
              </a:lnSpc>
              <a:defRPr/>
            </a:pPr>
            <a:endParaRPr lang="fr-CA" sz="18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a:lnSpc>
                <a:spcPts val="2000"/>
              </a:lnSpc>
              <a:buFont typeface="Arial" charset="0"/>
              <a:buChar char="•"/>
              <a:defRPr/>
            </a:pPr>
            <a:endParaRPr lang="fr-CA" sz="18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extBox 4"/>
          <p:cNvSpPr txBox="1"/>
          <p:nvPr>
            <p:custDataLst>
              <p:tags r:id="rId3"/>
            </p:custDataLst>
          </p:nvPr>
        </p:nvSpPr>
        <p:spPr>
          <a:xfrm>
            <a:off x="191920" y="4414406"/>
            <a:ext cx="8706419" cy="861774"/>
          </a:xfrm>
          <a:prstGeom prst="rect">
            <a:avLst/>
          </a:prstGeom>
          <a:noFill/>
        </p:spPr>
        <p:txBody>
          <a:bodyPr wrap="square" rtlCol="0">
            <a:spAutoFit/>
          </a:bodyPr>
          <a:lstStyle/>
          <a:p>
            <a:pPr marL="342900" indent="-342900">
              <a:lnSpc>
                <a:spcPts val="2000"/>
              </a:lnSpc>
              <a:buFont typeface="Arial" panose="020B0604020202020204" pitchFamily="34" charset="0"/>
              <a:buChar char="•"/>
              <a:defRPr/>
            </a:pPr>
            <a:r>
              <a:rPr lang="fr-CA" dirty="0" smtClean="0">
                <a:solidFill>
                  <a:srgbClr val="003152"/>
                </a:solidFill>
                <a:latin typeface="Verdana" panose="020B0604030504040204" pitchFamily="34" charset="0"/>
              </a:rPr>
              <a:t>M. </a:t>
            </a:r>
            <a:r>
              <a:rPr lang="fr-CA" dirty="0" err="1" smtClean="0">
                <a:solidFill>
                  <a:srgbClr val="003152"/>
                </a:solidFill>
                <a:latin typeface="Verdana" panose="020B0604030504040204" pitchFamily="34" charset="0"/>
              </a:rPr>
              <a:t>Akay</a:t>
            </a:r>
            <a:r>
              <a:rPr lang="fr-CA" dirty="0" smtClean="0">
                <a:solidFill>
                  <a:srgbClr val="003152"/>
                </a:solidFill>
                <a:latin typeface="Verdana" panose="020B0604030504040204" pitchFamily="34" charset="0"/>
              </a:rPr>
              <a:t> Aye amorce un traitement pharmacologique contre une hyperplasie bénigne de la prostate. Après deux jours, le patient urine normalement sans avoir recours à la sonde intermittente.</a:t>
            </a:r>
            <a:endParaRPr lang="fr-CA"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tretch>
            <a:fillRect/>
          </a:stretch>
        </p:blipFill>
        <p:spPr>
          <a:xfrm>
            <a:off x="4724031" y="1409974"/>
            <a:ext cx="4122549" cy="2743200"/>
          </a:xfrm>
          <a:prstGeom prst="rect">
            <a:avLst/>
          </a:prstGeom>
        </p:spPr>
      </p:pic>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438868939"/>
              </p:ext>
            </p:extLst>
          </p:nvPr>
        </p:nvGraphicFramePr>
        <p:xfrm>
          <a:off x="166119" y="84058"/>
          <a:ext cx="8722380" cy="243840"/>
        </p:xfrm>
        <a:graphic>
          <a:graphicData uri="http://schemas.openxmlformats.org/drawingml/2006/table">
            <a:tbl>
              <a:tblPr firstRow="1" firstCol="1" bandRow="1"/>
              <a:tblGrid>
                <a:gridCol w="8722380"/>
              </a:tblGrid>
              <a:tr h="0">
                <a:tc>
                  <a:txBody>
                    <a:bodyPr/>
                    <a:lstStyle/>
                    <a:p>
                      <a:pPr marL="0" marR="0" algn="ctr">
                        <a:spcBef>
                          <a:spcPts val="0"/>
                        </a:spcBef>
                        <a:spcAft>
                          <a:spcPts val="0"/>
                        </a:spcAft>
                      </a:pPr>
                      <a:r>
                        <a:rPr lang="fr-CA" sz="1600" b="1" dirty="0" smtClean="0">
                          <a:solidFill>
                            <a:srgbClr val="FFFFFF"/>
                          </a:solidFill>
                          <a:effectLst/>
                          <a:latin typeface="Verdana" panose="020B0604030504040204" pitchFamily="34" charset="0"/>
                        </a:rPr>
                        <a:t>Médecine/médecine d’urgence</a:t>
                      </a:r>
                      <a:endParaRPr lang="fr-CA"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14F5C"/>
                    </a:solidFill>
                  </a:tcPr>
                </a:tc>
              </a:tr>
            </a:tbl>
          </a:graphicData>
        </a:graphic>
      </p:graphicFrame>
      <p:sp>
        <p:nvSpPr>
          <p:cNvPr id="8" name="Content Placeholder 2"/>
          <p:cNvSpPr txBox="1">
            <a:spLocks/>
          </p:cNvSpPr>
          <p:nvPr>
            <p:custDataLst>
              <p:tags r:id="rId6"/>
            </p:custDataLst>
          </p:nvPr>
        </p:nvSpPr>
        <p:spPr>
          <a:xfrm>
            <a:off x="266425" y="2245925"/>
            <a:ext cx="4175185" cy="11356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000"/>
              </a:lnSpc>
              <a:defRPr/>
            </a:pPr>
            <a:r>
              <a:rPr lang="fr-CA" sz="1800" dirty="0" smtClean="0">
                <a:solidFill>
                  <a:srgbClr val="003152"/>
                </a:solidFill>
                <a:latin typeface="Verdana" panose="020B0604030504040204" pitchFamily="34" charset="0"/>
              </a:rPr>
              <a:t>Après l’insertion d’une sonde de Foley, 1 400 ml d’urine de couleur ambrée sont récupérés. </a:t>
            </a:r>
          </a:p>
          <a:p>
            <a:pPr>
              <a:lnSpc>
                <a:spcPts val="2000"/>
              </a:lnSpc>
              <a:defRPr/>
            </a:pPr>
            <a:endParaRPr lang="fr-CA" sz="18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a:lnSpc>
                <a:spcPts val="2000"/>
              </a:lnSpc>
              <a:buFont typeface="Arial" charset="0"/>
              <a:buChar char="•"/>
              <a:defRPr/>
            </a:pPr>
            <a:endParaRPr lang="fr-CA" sz="18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ontent Placeholder 2"/>
          <p:cNvSpPr txBox="1">
            <a:spLocks/>
          </p:cNvSpPr>
          <p:nvPr>
            <p:custDataLst>
              <p:tags r:id="rId7"/>
            </p:custDataLst>
          </p:nvPr>
        </p:nvSpPr>
        <p:spPr>
          <a:xfrm>
            <a:off x="318185" y="3347049"/>
            <a:ext cx="4405846" cy="9983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Verdana" charset="0"/>
                <a:ea typeface="Verdana" charset="0"/>
                <a:cs typeface="Verdana"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Verdana" charset="0"/>
                <a:ea typeface="Verdana" charset="0"/>
                <a:cs typeface="Verdana"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Verdana" charset="0"/>
                <a:ea typeface="Verdana" charset="0"/>
                <a:cs typeface="Verdana"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Verdana" charset="0"/>
                <a:ea typeface="Verdana" charset="0"/>
                <a:cs typeface="Verdan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ts val="2000"/>
              </a:lnSpc>
              <a:defRPr/>
            </a:pPr>
            <a:r>
              <a:rPr lang="fr-CA" sz="1800" dirty="0" smtClean="0">
                <a:solidFill>
                  <a:srgbClr val="003152"/>
                </a:solidFill>
                <a:latin typeface="Verdana" panose="020B0604030504040204" pitchFamily="34" charset="0"/>
              </a:rPr>
              <a:t>Le matin suivant l’hospitalisation, le taux de créatinine chute pour atteindre 280 µmol/L.</a:t>
            </a:r>
          </a:p>
          <a:p>
            <a:pPr>
              <a:lnSpc>
                <a:spcPts val="2000"/>
              </a:lnSpc>
              <a:defRPr/>
            </a:pPr>
            <a:endParaRPr lang="fr-CA" sz="18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a:lnSpc>
                <a:spcPts val="2000"/>
              </a:lnSpc>
              <a:buFont typeface="Arial" charset="0"/>
              <a:buChar char="•"/>
              <a:defRPr/>
            </a:pPr>
            <a:endParaRPr lang="fr-CA" sz="18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Box 9"/>
          <p:cNvSpPr txBox="1"/>
          <p:nvPr>
            <p:custDataLst>
              <p:tags r:id="rId8"/>
            </p:custDataLst>
          </p:nvPr>
        </p:nvSpPr>
        <p:spPr>
          <a:xfrm>
            <a:off x="214666" y="5586928"/>
            <a:ext cx="8706419" cy="1118255"/>
          </a:xfrm>
          <a:prstGeom prst="rect">
            <a:avLst/>
          </a:prstGeom>
          <a:noFill/>
        </p:spPr>
        <p:txBody>
          <a:bodyPr wrap="square" rtlCol="0">
            <a:spAutoFit/>
          </a:bodyPr>
          <a:lstStyle/>
          <a:p>
            <a:pPr marL="342900" indent="-342900">
              <a:lnSpc>
                <a:spcPts val="2000"/>
              </a:lnSpc>
              <a:buFont typeface="Arial" panose="020B0604020202020204" pitchFamily="34" charset="0"/>
              <a:buChar char="•"/>
              <a:defRPr/>
            </a:pPr>
            <a:r>
              <a:rPr lang="fr-CA" dirty="0" smtClean="0">
                <a:solidFill>
                  <a:srgbClr val="003152"/>
                </a:solidFill>
                <a:latin typeface="Verdana" panose="020B0604030504040204" pitchFamily="34" charset="0"/>
              </a:rPr>
              <a:t>Les résultats de la culture d’urine de M. </a:t>
            </a:r>
            <a:r>
              <a:rPr lang="fr-CA" dirty="0" err="1" smtClean="0">
                <a:solidFill>
                  <a:srgbClr val="003152"/>
                </a:solidFill>
                <a:latin typeface="Verdana" panose="020B0604030504040204" pitchFamily="34" charset="0"/>
              </a:rPr>
              <a:t>Akay</a:t>
            </a:r>
            <a:r>
              <a:rPr lang="fr-CA" dirty="0" smtClean="0">
                <a:solidFill>
                  <a:srgbClr val="003152"/>
                </a:solidFill>
                <a:latin typeface="Verdana" panose="020B0604030504040204" pitchFamily="34" charset="0"/>
              </a:rPr>
              <a:t> Aye montrent un nombre élevé de colonies d’</a:t>
            </a:r>
            <a:r>
              <a:rPr lang="fr-CA" i="1" dirty="0" smtClean="0">
                <a:solidFill>
                  <a:srgbClr val="003152"/>
                </a:solidFill>
                <a:latin typeface="Verdana" panose="020B0604030504040204" pitchFamily="34" charset="0"/>
              </a:rPr>
              <a:t>E. coli</a:t>
            </a:r>
            <a:r>
              <a:rPr lang="fr-CA" dirty="0" smtClean="0">
                <a:solidFill>
                  <a:srgbClr val="003152"/>
                </a:solidFill>
                <a:latin typeface="Verdana" panose="020B0604030504040204" pitchFamily="34" charset="0"/>
              </a:rPr>
              <a:t>. Une antibiothérapie orale d’une durée de 7 jours est instaurée contre l’infection urinaire potentielle. </a:t>
            </a:r>
            <a:endParaRPr lang="fr-CA"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a:lnSpc>
                <a:spcPts val="2000"/>
              </a:lnSpc>
            </a:pPr>
            <a:endParaRPr lang="fr-CA"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98625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custDataLst>
              <p:tags r:id="rId1"/>
            </p:custDataLst>
          </p:nvPr>
        </p:nvSpPr>
        <p:spPr>
          <a:xfrm>
            <a:off x="531600" y="2851266"/>
            <a:ext cx="8115300" cy="737323"/>
          </a:xfrm>
        </p:spPr>
        <p:txBody>
          <a:bodyPr>
            <a:normAutofit/>
          </a:bodyPr>
          <a:lstStyle/>
          <a:p>
            <a:pPr marL="0" indent="0" algn="ctr">
              <a:spcBef>
                <a:spcPts val="400"/>
              </a:spcBef>
              <a:buNone/>
            </a:pPr>
            <a:r>
              <a:rPr lang="fr-CA" sz="1700" dirty="0" smtClean="0">
                <a:solidFill>
                  <a:srgbClr val="003152"/>
                </a:solidFill>
                <a:latin typeface="Verdana" panose="020B0604030504040204" pitchFamily="34" charset="0"/>
              </a:rPr>
              <a:t>Une étude a évalué la variabilité dans la prestation des services d’IRM et la variation des demandes dans les centres universitaires canadiens.</a:t>
            </a:r>
            <a:endParaRPr lang="fr-CA" sz="17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400"/>
              </a:spcBef>
              <a:buNone/>
            </a:pPr>
            <a:endParaRPr lang="fr-CA" sz="17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400"/>
              </a:spcBef>
              <a:buNone/>
            </a:pPr>
            <a:endParaRPr lang="fr-CA" sz="1700" b="1"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4" name="TextBox 3"/>
          <p:cNvSpPr txBox="1"/>
          <p:nvPr>
            <p:custDataLst>
              <p:tags r:id="rId2"/>
            </p:custDataLst>
          </p:nvPr>
        </p:nvSpPr>
        <p:spPr>
          <a:xfrm>
            <a:off x="3726611" y="6509521"/>
            <a:ext cx="5417389" cy="330860"/>
          </a:xfrm>
          <a:prstGeom prst="rect">
            <a:avLst/>
          </a:prstGeom>
          <a:noFill/>
        </p:spPr>
        <p:txBody>
          <a:bodyPr wrap="square" rtlCol="0">
            <a:spAutoFit/>
          </a:bodyPr>
          <a:lstStyle/>
          <a:p>
            <a:pPr algn="r"/>
            <a:r>
              <a:rPr lang="fr-CA" sz="1550" i="1" dirty="0" err="1" smtClean="0">
                <a:solidFill>
                  <a:srgbClr val="003152"/>
                </a:solidFill>
                <a:latin typeface="Verdana" panose="020B0604030504040204" pitchFamily="34" charset="0"/>
              </a:rPr>
              <a:t>Vanderby</a:t>
            </a:r>
            <a:r>
              <a:rPr lang="fr-CA" sz="1550" i="1" dirty="0" smtClean="0">
                <a:solidFill>
                  <a:srgbClr val="003152"/>
                </a:solidFill>
                <a:latin typeface="Verdana" panose="020B0604030504040204" pitchFamily="34" charset="0"/>
              </a:rPr>
              <a:t>, S. et al. 2017 Can Assoc Rad J.</a:t>
            </a:r>
            <a:r>
              <a:rPr lang="fr-CA" sz="1550" i="1" baseline="30000" dirty="0" smtClean="0">
                <a:solidFill>
                  <a:srgbClr val="003152"/>
                </a:solidFill>
                <a:latin typeface="Verdana" panose="020B0604030504040204" pitchFamily="34" charset="0"/>
              </a:rPr>
              <a:t>1</a:t>
            </a:r>
            <a:endParaRPr lang="fr-CA" sz="1550" i="1" baseline="30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itle 1"/>
          <p:cNvSpPr txBox="1">
            <a:spLocks/>
          </p:cNvSpPr>
          <p:nvPr>
            <p:custDataLst>
              <p:tags r:id="rId3"/>
            </p:custDataLst>
          </p:nvPr>
        </p:nvSpPr>
        <p:spPr>
          <a:xfrm>
            <a:off x="254575" y="230192"/>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600" b="1" dirty="0" smtClean="0">
                <a:latin typeface="Verdana" panose="020B0604030504040204" pitchFamily="34" charset="0"/>
              </a:rPr>
              <a:t>Quelles sont les autres mesures possibles à l’égard des </a:t>
            </a:r>
            <a:r>
              <a:rPr lang="fr-CA" sz="3600" b="1" dirty="0" smtClean="0">
                <a:solidFill>
                  <a:srgbClr val="00C1DE"/>
                </a:solidFill>
                <a:latin typeface="Verdana" panose="020B0604030504040204" pitchFamily="34" charset="0"/>
              </a:rPr>
              <a:t>projets?</a:t>
            </a:r>
            <a:endParaRPr lang="fr-CA" sz="3600" b="1" dirty="0">
              <a:solidFill>
                <a:srgbClr val="00C1DE"/>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p:cNvSpPr txBox="1"/>
          <p:nvPr>
            <p:custDataLst>
              <p:tags r:id="rId4"/>
            </p:custDataLst>
          </p:nvPr>
        </p:nvSpPr>
        <p:spPr>
          <a:xfrm>
            <a:off x="1281734" y="2282795"/>
            <a:ext cx="6384471" cy="400110"/>
          </a:xfrm>
          <a:prstGeom prst="rect">
            <a:avLst/>
          </a:prstGeom>
          <a:noFill/>
        </p:spPr>
        <p:txBody>
          <a:bodyPr wrap="square" rtlCol="0">
            <a:spAutoFit/>
          </a:bodyPr>
          <a:lstStyle/>
          <a:p>
            <a:pPr algn="ctr"/>
            <a:r>
              <a:rPr lang="fr-CA" sz="2000" b="1" dirty="0" smtClean="0">
                <a:solidFill>
                  <a:srgbClr val="003152"/>
                </a:solidFill>
                <a:latin typeface="Verdana" panose="020B0604030504040204" pitchFamily="34" charset="0"/>
              </a:rPr>
              <a:t>Description du problème :</a:t>
            </a:r>
            <a:endParaRPr lang="fr-CA" sz="2000" b="1" dirty="0">
              <a:solidFill>
                <a:srgbClr val="003152"/>
              </a:solidFill>
              <a:latin typeface="Verdana" panose="020B0604030504040204" pitchFamily="34" charset="0"/>
            </a:endParaRPr>
          </a:p>
        </p:txBody>
      </p:sp>
      <p:sp>
        <p:nvSpPr>
          <p:cNvPr id="2" name="Rectangle 1"/>
          <p:cNvSpPr/>
          <p:nvPr>
            <p:custDataLst>
              <p:tags r:id="rId5"/>
            </p:custDataLst>
          </p:nvPr>
        </p:nvSpPr>
        <p:spPr>
          <a:xfrm>
            <a:off x="708540" y="3958636"/>
            <a:ext cx="7703388" cy="1631216"/>
          </a:xfrm>
          <a:prstGeom prst="rect">
            <a:avLst/>
          </a:prstGeom>
        </p:spPr>
        <p:txBody>
          <a:bodyPr wrap="square">
            <a:spAutoFit/>
          </a:bodyPr>
          <a:lstStyle/>
          <a:p>
            <a:pPr>
              <a:spcBef>
                <a:spcPts val="400"/>
              </a:spcBef>
            </a:pPr>
            <a:r>
              <a:rPr lang="fr-CA" b="1" dirty="0" smtClean="0">
                <a:solidFill>
                  <a:srgbClr val="003152"/>
                </a:solidFill>
                <a:latin typeface="Verdana" panose="020B0604030504040204" pitchFamily="34" charset="0"/>
              </a:rPr>
              <a:t>Résultats :</a:t>
            </a:r>
            <a:r>
              <a:rPr lang="fr-CA" sz="1600" dirty="0" smtClean="0"/>
              <a:t> </a:t>
            </a:r>
          </a:p>
          <a:p>
            <a:pPr marL="342900" indent="-342900">
              <a:spcBef>
                <a:spcPts val="400"/>
              </a:spcBef>
              <a:buFont typeface="Arial" panose="020B0604020202020204" pitchFamily="34" charset="0"/>
              <a:buChar char="•"/>
            </a:pPr>
            <a:r>
              <a:rPr lang="fr-CA" dirty="0" smtClean="0">
                <a:solidFill>
                  <a:srgbClr val="003152"/>
                </a:solidFill>
                <a:latin typeface="Verdana" panose="020B0604030504040204" pitchFamily="34" charset="0"/>
              </a:rPr>
              <a:t>Grande variabilité entre les différents établissements.</a:t>
            </a:r>
            <a:endParaRPr lang="fr-CA"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342900" indent="-342900">
              <a:spcBef>
                <a:spcPts val="400"/>
              </a:spcBef>
              <a:buFont typeface="Arial" panose="020B0604020202020204" pitchFamily="34" charset="0"/>
              <a:buChar char="•"/>
            </a:pPr>
            <a:r>
              <a:rPr lang="fr-CA" dirty="0" smtClean="0">
                <a:solidFill>
                  <a:srgbClr val="003152"/>
                </a:solidFill>
                <a:latin typeface="Verdana" panose="020B0604030504040204" pitchFamily="34" charset="0"/>
              </a:rPr>
              <a:t>Échelles de priorité non uniformisées.</a:t>
            </a:r>
            <a:endParaRPr lang="fr-CA"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342900" indent="-342900">
              <a:spcBef>
                <a:spcPts val="400"/>
              </a:spcBef>
              <a:buFont typeface="Arial" panose="020B0604020202020204" pitchFamily="34" charset="0"/>
              <a:buChar char="•"/>
            </a:pPr>
            <a:r>
              <a:rPr lang="fr-CA" dirty="0" smtClean="0">
                <a:solidFill>
                  <a:srgbClr val="003152"/>
                </a:solidFill>
                <a:latin typeface="Verdana" panose="020B0604030504040204" pitchFamily="34" charset="0"/>
              </a:rPr>
              <a:t>Faible usage des lignes directrices pour assurer l’orientation adéquate des patients.</a:t>
            </a:r>
            <a:endParaRPr lang="fr-CA"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20447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custDataLst>
              <p:tags r:id="rId1"/>
            </p:custDataLst>
          </p:nvPr>
        </p:nvSpPr>
        <p:spPr>
          <a:xfrm>
            <a:off x="514348" y="2218720"/>
            <a:ext cx="8115300" cy="973057"/>
          </a:xfrm>
        </p:spPr>
        <p:txBody>
          <a:bodyPr>
            <a:normAutofit/>
          </a:bodyPr>
          <a:lstStyle/>
          <a:p>
            <a:pPr marL="0" indent="0" algn="ctr">
              <a:buNone/>
            </a:pPr>
            <a:r>
              <a:rPr lang="fr-CA" sz="1700" dirty="0" smtClean="0">
                <a:solidFill>
                  <a:srgbClr val="003152"/>
                </a:solidFill>
                <a:latin typeface="Verdana" panose="020B0604030504040204" pitchFamily="34" charset="0"/>
              </a:rPr>
              <a:t>Une étude a évalué le nombre de demandes inappropriées pour une échocardiographie </a:t>
            </a:r>
            <a:r>
              <a:rPr lang="fr-CA" sz="1700" dirty="0" err="1" smtClean="0">
                <a:solidFill>
                  <a:srgbClr val="003152"/>
                </a:solidFill>
                <a:latin typeface="Verdana" panose="020B0604030504040204" pitchFamily="34" charset="0"/>
              </a:rPr>
              <a:t>transthoracique</a:t>
            </a:r>
            <a:r>
              <a:rPr lang="fr-CA" sz="1700" dirty="0" smtClean="0">
                <a:solidFill>
                  <a:srgbClr val="003152"/>
                </a:solidFill>
                <a:latin typeface="Verdana" panose="020B0604030504040204" pitchFamily="34" charset="0"/>
              </a:rPr>
              <a:t> (ETT) après une formation, une vérification bihebdomadaire et une rétroaction.</a:t>
            </a:r>
          </a:p>
        </p:txBody>
      </p:sp>
      <p:sp>
        <p:nvSpPr>
          <p:cNvPr id="4" name="TextBox 3"/>
          <p:cNvSpPr txBox="1"/>
          <p:nvPr>
            <p:custDataLst>
              <p:tags r:id="rId2"/>
            </p:custDataLst>
          </p:nvPr>
        </p:nvSpPr>
        <p:spPr>
          <a:xfrm>
            <a:off x="306334" y="6512054"/>
            <a:ext cx="8889426" cy="369332"/>
          </a:xfrm>
          <a:prstGeom prst="rect">
            <a:avLst/>
          </a:prstGeom>
          <a:noFill/>
        </p:spPr>
        <p:txBody>
          <a:bodyPr wrap="square" rtlCol="0">
            <a:spAutoFit/>
          </a:bodyPr>
          <a:lstStyle/>
          <a:p>
            <a:pPr algn="r"/>
            <a:r>
              <a:rPr lang="fr-CA" sz="1550" i="1" dirty="0" smtClean="0">
                <a:solidFill>
                  <a:srgbClr val="003152"/>
                </a:solidFill>
                <a:latin typeface="Verdana" panose="020B0604030504040204" pitchFamily="34" charset="0"/>
              </a:rPr>
              <a:t>D’après </a:t>
            </a:r>
            <a:r>
              <a:rPr lang="fr-CA" sz="1550" i="1" dirty="0" err="1" smtClean="0">
                <a:solidFill>
                  <a:srgbClr val="003152"/>
                </a:solidFill>
                <a:latin typeface="Verdana" panose="020B0604030504040204" pitchFamily="34" charset="0"/>
              </a:rPr>
              <a:t>Bhatia</a:t>
            </a:r>
            <a:r>
              <a:rPr lang="fr-CA" sz="1550" i="1" dirty="0" smtClean="0">
                <a:solidFill>
                  <a:srgbClr val="003152"/>
                </a:solidFill>
                <a:latin typeface="Verdana" panose="020B0604030504040204" pitchFamily="34" charset="0"/>
              </a:rPr>
              <a:t> RS et al. 2013. JACC </a:t>
            </a:r>
            <a:r>
              <a:rPr lang="fr-CA" sz="1550" i="1" dirty="0" err="1" smtClean="0">
                <a:solidFill>
                  <a:srgbClr val="003152"/>
                </a:solidFill>
                <a:latin typeface="Verdana" panose="020B0604030504040204" pitchFamily="34" charset="0"/>
              </a:rPr>
              <a:t>Cardiovasc</a:t>
            </a:r>
            <a:r>
              <a:rPr lang="fr-CA" dirty="0" smtClean="0"/>
              <a:t> </a:t>
            </a:r>
            <a:r>
              <a:rPr lang="fr-CA" sz="1550" i="1" dirty="0" smtClean="0">
                <a:solidFill>
                  <a:srgbClr val="003152"/>
                </a:solidFill>
                <a:latin typeface="Verdana" panose="020B0604030504040204" pitchFamily="34" charset="0"/>
              </a:rPr>
              <a:t>Imag</a:t>
            </a:r>
            <a:r>
              <a:rPr lang="fr-CA" sz="1550" i="1" baseline="30000" dirty="0" smtClean="0">
                <a:solidFill>
                  <a:srgbClr val="003152"/>
                </a:solidFill>
                <a:latin typeface="Verdana" panose="020B0604030504040204" pitchFamily="34" charset="0"/>
              </a:rPr>
              <a:t>1</a:t>
            </a:r>
            <a:endParaRPr lang="fr-CA" sz="1550" i="1" baseline="30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Chart 4"/>
          <p:cNvGraphicFramePr/>
          <p:nvPr>
            <p:custDataLst>
              <p:tags r:id="rId3"/>
            </p:custDataLst>
            <p:extLst>
              <p:ext uri="{D42A27DB-BD31-4B8C-83A1-F6EECF244321}">
                <p14:modId xmlns:p14="http://schemas.microsoft.com/office/powerpoint/2010/main" val="1423233081"/>
              </p:ext>
            </p:extLst>
          </p:nvPr>
        </p:nvGraphicFramePr>
        <p:xfrm>
          <a:off x="502101" y="3071531"/>
          <a:ext cx="8139793" cy="2994941"/>
        </p:xfrm>
        <a:graphic>
          <a:graphicData uri="http://schemas.openxmlformats.org/drawingml/2006/chart">
            <c:chart xmlns:c="http://schemas.openxmlformats.org/drawingml/2006/chart" xmlns:r="http://schemas.openxmlformats.org/officeDocument/2006/relationships" r:id="rId11"/>
          </a:graphicData>
        </a:graphic>
      </p:graphicFrame>
      <p:sp>
        <p:nvSpPr>
          <p:cNvPr id="6" name="TextBox 5"/>
          <p:cNvSpPr txBox="1"/>
          <p:nvPr>
            <p:custDataLst>
              <p:tags r:id="rId4"/>
            </p:custDataLst>
          </p:nvPr>
        </p:nvSpPr>
        <p:spPr>
          <a:xfrm>
            <a:off x="2122714" y="5945306"/>
            <a:ext cx="2612572" cy="369332"/>
          </a:xfrm>
          <a:prstGeom prst="rect">
            <a:avLst/>
          </a:prstGeom>
          <a:noFill/>
        </p:spPr>
        <p:txBody>
          <a:bodyPr wrap="square" rtlCol="0">
            <a:spAutoFit/>
          </a:bodyPr>
          <a:lstStyle/>
          <a:p>
            <a:pPr algn="ctr"/>
            <a:r>
              <a:rPr lang="fr-CA" b="1" dirty="0" smtClean="0"/>
              <a:t>Avant l’intervention</a:t>
            </a:r>
            <a:endParaRPr lang="fr-CA" b="1" dirty="0"/>
          </a:p>
        </p:txBody>
      </p:sp>
      <p:sp>
        <p:nvSpPr>
          <p:cNvPr id="8" name="TextBox 7"/>
          <p:cNvSpPr txBox="1"/>
          <p:nvPr>
            <p:custDataLst>
              <p:tags r:id="rId5"/>
            </p:custDataLst>
          </p:nvPr>
        </p:nvSpPr>
        <p:spPr>
          <a:xfrm>
            <a:off x="6182406" y="5945306"/>
            <a:ext cx="2612572" cy="369332"/>
          </a:xfrm>
          <a:prstGeom prst="rect">
            <a:avLst/>
          </a:prstGeom>
          <a:noFill/>
        </p:spPr>
        <p:txBody>
          <a:bodyPr wrap="square" rtlCol="0">
            <a:spAutoFit/>
          </a:bodyPr>
          <a:lstStyle/>
          <a:p>
            <a:pPr algn="ctr"/>
            <a:r>
              <a:rPr lang="fr-CA" b="1" dirty="0" smtClean="0"/>
              <a:t>Après l’intervention</a:t>
            </a:r>
            <a:endParaRPr lang="fr-CA" b="1" dirty="0"/>
          </a:p>
        </p:txBody>
      </p:sp>
      <p:cxnSp>
        <p:nvCxnSpPr>
          <p:cNvPr id="10" name="Straight Connector 9"/>
          <p:cNvCxnSpPr/>
          <p:nvPr>
            <p:custDataLst>
              <p:tags r:id="rId6"/>
            </p:custDataLst>
          </p:nvPr>
        </p:nvCxnSpPr>
        <p:spPr>
          <a:xfrm>
            <a:off x="6335486" y="3526971"/>
            <a:ext cx="0" cy="27224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custDataLst>
              <p:tags r:id="rId7"/>
            </p:custDataLst>
          </p:nvPr>
        </p:nvSpPr>
        <p:spPr>
          <a:xfrm>
            <a:off x="1379763" y="1747073"/>
            <a:ext cx="6384471" cy="523220"/>
          </a:xfrm>
          <a:prstGeom prst="rect">
            <a:avLst/>
          </a:prstGeom>
          <a:noFill/>
        </p:spPr>
        <p:txBody>
          <a:bodyPr wrap="square" rtlCol="0">
            <a:spAutoFit/>
          </a:bodyPr>
          <a:lstStyle/>
          <a:p>
            <a:pPr algn="ctr"/>
            <a:r>
              <a:rPr lang="fr-CA" sz="2800" b="1" dirty="0" smtClean="0">
                <a:solidFill>
                  <a:srgbClr val="003152"/>
                </a:solidFill>
              </a:rPr>
              <a:t>Vérification et rétroaction :</a:t>
            </a:r>
            <a:endParaRPr lang="fr-CA" sz="2800" b="1" dirty="0">
              <a:solidFill>
                <a:srgbClr val="003152"/>
              </a:solidFill>
            </a:endParaRPr>
          </a:p>
        </p:txBody>
      </p:sp>
      <p:sp>
        <p:nvSpPr>
          <p:cNvPr id="11" name="Title 1"/>
          <p:cNvSpPr txBox="1">
            <a:spLocks/>
          </p:cNvSpPr>
          <p:nvPr>
            <p:custDataLst>
              <p:tags r:id="rId8"/>
            </p:custDataLst>
          </p:nvPr>
        </p:nvSpPr>
        <p:spPr>
          <a:xfrm>
            <a:off x="254575" y="230192"/>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600" b="1" dirty="0" smtClean="0">
                <a:latin typeface="Verdana" panose="020B0604030504040204" pitchFamily="34" charset="0"/>
              </a:rPr>
              <a:t>Quelles sont les autres mesures possibles à l’égard des </a:t>
            </a:r>
            <a:r>
              <a:rPr lang="fr-CA" sz="3600" b="1" dirty="0" smtClean="0">
                <a:solidFill>
                  <a:srgbClr val="00C1DE"/>
                </a:solidFill>
                <a:latin typeface="Verdana" panose="020B0604030504040204" pitchFamily="34" charset="0"/>
              </a:rPr>
              <a:t>projets?</a:t>
            </a:r>
            <a:endParaRPr lang="fr-CA" sz="3600" b="1" dirty="0">
              <a:solidFill>
                <a:srgbClr val="00C1DE"/>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Rectangle 11"/>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467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custDataLst>
              <p:tags r:id="rId1"/>
            </p:custDataLst>
          </p:nvPr>
        </p:nvSpPr>
        <p:spPr>
          <a:xfrm>
            <a:off x="266341" y="274413"/>
            <a:ext cx="7886700" cy="1325563"/>
          </a:xfrm>
        </p:spPr>
        <p:txBody>
          <a:bodyPr>
            <a:normAutofit fontScale="90000"/>
          </a:bodyPr>
          <a:lstStyle/>
          <a:p>
            <a:r>
              <a:rPr lang="fr-CA" dirty="0" smtClean="0">
                <a:latin typeface="Verdana" panose="020B0604030504040204" pitchFamily="34" charset="0"/>
              </a:rPr>
              <a:t>Quelles sont les autres mesures possibles à l’égard du </a:t>
            </a:r>
            <a:r>
              <a:rPr lang="fr-CA" dirty="0" smtClean="0">
                <a:solidFill>
                  <a:srgbClr val="EF7521"/>
                </a:solidFill>
                <a:latin typeface="Verdana" panose="020B0604030504040204" pitchFamily="34" charset="0"/>
              </a:rPr>
              <a:t>système</a:t>
            </a:r>
            <a:r>
              <a:rPr lang="fr-CA" dirty="0" smtClean="0">
                <a:latin typeface="Verdana" panose="020B0604030504040204" pitchFamily="34" charset="0"/>
              </a:rPr>
              <a:t>?</a:t>
            </a:r>
            <a:endParaRPr lang="fr-CA" dirty="0">
              <a:solidFill>
                <a:srgbClr val="EF7521"/>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ontent Placeholder 2"/>
          <p:cNvSpPr>
            <a:spLocks noGrp="1"/>
          </p:cNvSpPr>
          <p:nvPr>
            <p:ph idx="1"/>
            <p:custDataLst>
              <p:tags r:id="rId2"/>
            </p:custDataLst>
          </p:nvPr>
        </p:nvSpPr>
        <p:spPr>
          <a:xfrm>
            <a:off x="498789" y="2273496"/>
            <a:ext cx="8115300" cy="914400"/>
          </a:xfrm>
        </p:spPr>
        <p:txBody>
          <a:bodyPr>
            <a:normAutofit/>
          </a:bodyPr>
          <a:lstStyle/>
          <a:p>
            <a:pPr marL="0" indent="0" algn="ctr">
              <a:buNone/>
            </a:pPr>
            <a:r>
              <a:rPr lang="fr-CA" sz="1800" dirty="0" smtClean="0">
                <a:solidFill>
                  <a:srgbClr val="003152"/>
                </a:solidFill>
                <a:latin typeface="Verdana" panose="020B0604030504040204" pitchFamily="34" charset="0"/>
              </a:rPr>
              <a:t>Une étude a évalué le nombre de cultures d’urine traitées après le retrait de l’analyse de la liste d’examens préopératoires demandés.</a:t>
            </a:r>
            <a:endParaRPr lang="fr-CA" sz="1800" dirty="0">
              <a:solidFill>
                <a:srgbClr val="003152"/>
              </a:solidFill>
              <a:latin typeface="Verdana" panose="020B0604030504040204" pitchFamily="34" charset="0"/>
            </a:endParaRPr>
          </a:p>
        </p:txBody>
      </p:sp>
      <p:graphicFrame>
        <p:nvGraphicFramePr>
          <p:cNvPr id="7" name="Chart 6"/>
          <p:cNvGraphicFramePr/>
          <p:nvPr>
            <p:custDataLst>
              <p:tags r:id="rId3"/>
            </p:custDataLst>
            <p:extLst>
              <p:ext uri="{D42A27DB-BD31-4B8C-83A1-F6EECF244321}">
                <p14:modId xmlns:p14="http://schemas.microsoft.com/office/powerpoint/2010/main" val="2697822706"/>
              </p:ext>
            </p:extLst>
          </p:nvPr>
        </p:nvGraphicFramePr>
        <p:xfrm>
          <a:off x="359229" y="2955470"/>
          <a:ext cx="8270421" cy="3435813"/>
        </p:xfrm>
        <a:graphic>
          <a:graphicData uri="http://schemas.openxmlformats.org/drawingml/2006/chart">
            <c:chart xmlns:c="http://schemas.openxmlformats.org/drawingml/2006/chart" xmlns:r="http://schemas.openxmlformats.org/officeDocument/2006/relationships" r:id="rId8"/>
          </a:graphicData>
        </a:graphic>
      </p:graphicFrame>
      <p:sp>
        <p:nvSpPr>
          <p:cNvPr id="13" name="TextBox 12"/>
          <p:cNvSpPr txBox="1"/>
          <p:nvPr>
            <p:custDataLst>
              <p:tags r:id="rId4"/>
            </p:custDataLst>
          </p:nvPr>
        </p:nvSpPr>
        <p:spPr>
          <a:xfrm>
            <a:off x="1346950" y="1804377"/>
            <a:ext cx="6384471" cy="400110"/>
          </a:xfrm>
          <a:prstGeom prst="rect">
            <a:avLst/>
          </a:prstGeom>
          <a:noFill/>
        </p:spPr>
        <p:txBody>
          <a:bodyPr wrap="square" rtlCol="0">
            <a:spAutoFit/>
          </a:bodyPr>
          <a:lstStyle/>
          <a:p>
            <a:pPr algn="ctr"/>
            <a:r>
              <a:rPr lang="fr-CA" sz="2000" b="1" dirty="0" smtClean="0">
                <a:solidFill>
                  <a:srgbClr val="003152"/>
                </a:solidFill>
                <a:latin typeface="Verdana" panose="020B0604030504040204" pitchFamily="34" charset="0"/>
              </a:rPr>
              <a:t>Contraintes imposées :</a:t>
            </a:r>
            <a:endParaRPr lang="fr-CA" sz="2000" b="1" dirty="0">
              <a:solidFill>
                <a:srgbClr val="003152"/>
              </a:solidFill>
              <a:latin typeface="Verdana" panose="020B0604030504040204" pitchFamily="34" charset="0"/>
            </a:endParaRPr>
          </a:p>
        </p:txBody>
      </p:sp>
      <p:sp>
        <p:nvSpPr>
          <p:cNvPr id="10" name="TextBox 9"/>
          <p:cNvSpPr txBox="1"/>
          <p:nvPr>
            <p:custDataLst>
              <p:tags r:id="rId5"/>
            </p:custDataLst>
          </p:nvPr>
        </p:nvSpPr>
        <p:spPr>
          <a:xfrm>
            <a:off x="1690777" y="6563812"/>
            <a:ext cx="7453223" cy="569387"/>
          </a:xfrm>
          <a:prstGeom prst="rect">
            <a:avLst/>
          </a:prstGeom>
          <a:noFill/>
        </p:spPr>
        <p:txBody>
          <a:bodyPr wrap="square" rtlCol="0">
            <a:spAutoFit/>
          </a:bodyPr>
          <a:lstStyle/>
          <a:p>
            <a:pPr algn="r"/>
            <a:r>
              <a:rPr lang="fr-CA" sz="1550" i="1" dirty="0" smtClean="0">
                <a:solidFill>
                  <a:srgbClr val="003152"/>
                </a:solidFill>
                <a:latin typeface="Verdana" panose="020B0604030504040204" pitchFamily="34" charset="0"/>
              </a:rPr>
              <a:t>D’après Lamb MJ et al. 2016. Clin Infect Dis.</a:t>
            </a:r>
            <a:r>
              <a:rPr lang="fr-CA" sz="1550" i="1" baseline="30000" dirty="0" smtClean="0">
                <a:solidFill>
                  <a:srgbClr val="003152"/>
                </a:solidFill>
                <a:latin typeface="Verdana" panose="020B0604030504040204" pitchFamily="34" charset="0"/>
              </a:rPr>
              <a:t>1</a:t>
            </a:r>
            <a:endParaRPr lang="fr-CA" sz="1550" i="1" baseline="30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a:p>
            <a:pPr algn="r"/>
            <a:endParaRPr lang="fr-CA" sz="1550" i="1"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angle 7"/>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98519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23587" y="347876"/>
            <a:ext cx="7674692" cy="1287741"/>
          </a:xfrm>
        </p:spPr>
        <p:txBody>
          <a:bodyPr>
            <a:noAutofit/>
          </a:bodyPr>
          <a:lstStyle/>
          <a:p>
            <a:r>
              <a:rPr lang="fr-CA" sz="3200" dirty="0" smtClean="0">
                <a:solidFill>
                  <a:srgbClr val="003152"/>
                </a:solidFill>
                <a:latin typeface="Verdana" panose="020B0604030504040204" pitchFamily="34" charset="0"/>
              </a:rPr>
              <a:t>Cibler les stratégies permettant de surmonter les obstacles à la gestion des ressources</a:t>
            </a:r>
            <a:endParaRPr lang="fr-CA" sz="32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custDataLst>
              <p:tags r:id="rId2"/>
            </p:custDataLst>
          </p:nvPr>
        </p:nvSpPr>
        <p:spPr>
          <a:xfrm>
            <a:off x="628650" y="2108141"/>
            <a:ext cx="7674692" cy="4165600"/>
          </a:xfrm>
        </p:spPr>
        <p:txBody>
          <a:bodyPr>
            <a:normAutofit/>
          </a:bodyPr>
          <a:lstStyle/>
          <a:p>
            <a:pPr>
              <a:spcAft>
                <a:spcPts val="600"/>
              </a:spcAft>
            </a:pPr>
            <a:r>
              <a:rPr lang="fr-CA" sz="2200" dirty="0" smtClean="0">
                <a:solidFill>
                  <a:srgbClr val="003152"/>
                </a:solidFill>
                <a:latin typeface="Verdana" panose="020B0604030504040204" pitchFamily="34" charset="0"/>
              </a:rPr>
              <a:t>Réfléchir-associer-partager</a:t>
            </a:r>
          </a:p>
          <a:p>
            <a:pPr>
              <a:spcAft>
                <a:spcPts val="600"/>
              </a:spcAft>
            </a:pPr>
            <a:r>
              <a:rPr lang="fr-CA" sz="2200" dirty="0" smtClean="0">
                <a:solidFill>
                  <a:srgbClr val="003152"/>
                </a:solidFill>
                <a:latin typeface="Verdana" panose="020B0604030504040204" pitchFamily="34" charset="0"/>
              </a:rPr>
              <a:t>Pour chaque vignette, cibler les obstacles à la gestion des ressources ainsi qu’une stratégie permettant de surmonter un obstacle. </a:t>
            </a:r>
          </a:p>
          <a:p>
            <a:pPr>
              <a:spcAft>
                <a:spcPts val="600"/>
              </a:spcAft>
            </a:pPr>
            <a:r>
              <a:rPr lang="fr-CA" sz="2200" dirty="0" smtClean="0">
                <a:solidFill>
                  <a:srgbClr val="003152"/>
                </a:solidFill>
                <a:latin typeface="Verdana" panose="020B0604030504040204" pitchFamily="34" charset="0"/>
              </a:rPr>
              <a:t>Être prêt à discuter avec un groupe. </a:t>
            </a:r>
          </a:p>
          <a:p>
            <a:pPr marL="0" indent="0">
              <a:spcAft>
                <a:spcPts val="600"/>
              </a:spcAft>
              <a:buNone/>
            </a:pPr>
            <a:endParaRPr lang="fr-CA" sz="22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ectangle 3"/>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5660"/>
          <a:stretch/>
        </p:blipFill>
        <p:spPr>
          <a:xfrm>
            <a:off x="2160918" y="4208731"/>
            <a:ext cx="4114800" cy="2587925"/>
          </a:xfrm>
          <a:prstGeom prst="rect">
            <a:avLst/>
          </a:prstGeom>
        </p:spPr>
      </p:pic>
    </p:spTree>
    <p:extLst>
      <p:ext uri="{BB962C8B-B14F-4D97-AF65-F5344CB8AC3E}">
        <p14:creationId xmlns:p14="http://schemas.microsoft.com/office/powerpoint/2010/main" val="10617996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55277" y="-103518"/>
            <a:ext cx="7674692" cy="1287741"/>
          </a:xfrm>
        </p:spPr>
        <p:txBody>
          <a:bodyPr/>
          <a:lstStyle/>
          <a:p>
            <a:r>
              <a:rPr lang="fr-CA" b="1" dirty="0" smtClean="0">
                <a:solidFill>
                  <a:srgbClr val="003152"/>
                </a:solidFill>
                <a:latin typeface="Verdana" panose="020B0604030504040204" pitchFamily="34" charset="0"/>
              </a:rPr>
              <a:t>Vignette : </a:t>
            </a:r>
            <a:r>
              <a:rPr lang="fr-CA" dirty="0" smtClean="0">
                <a:solidFill>
                  <a:srgbClr val="003152"/>
                </a:solidFill>
                <a:latin typeface="Verdana" panose="020B0604030504040204" pitchFamily="34" charset="0"/>
              </a:rPr>
              <a:t>anesthésie</a:t>
            </a:r>
            <a:endParaRPr lang="fr-CA"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custDataLst>
              <p:tags r:id="rId2"/>
            </p:custDataLst>
          </p:nvPr>
        </p:nvSpPr>
        <p:spPr>
          <a:xfrm>
            <a:off x="509980" y="1919075"/>
            <a:ext cx="4752132" cy="4619745"/>
          </a:xfrm>
        </p:spPr>
        <p:txBody>
          <a:bodyPr>
            <a:normAutofit/>
          </a:bodyPr>
          <a:lstStyle/>
          <a:p>
            <a:pPr marL="0" indent="0">
              <a:lnSpc>
                <a:spcPts val="1900"/>
              </a:lnSpc>
              <a:buNone/>
            </a:pPr>
            <a:r>
              <a:rPr lang="fr-CA" sz="1700" dirty="0" smtClean="0">
                <a:solidFill>
                  <a:srgbClr val="003152"/>
                </a:solidFill>
                <a:latin typeface="Verdana" panose="020B0604030504040204" pitchFamily="34" charset="0"/>
              </a:rPr>
              <a:t>Vous êtes un résident en anesthésie effectuant un stage dans une clinique préopératoire en milieu hospitalier. Vous remarquez qu’environ 25 % des orientations sont effectuées pour des patients devant subir une intervention chirurgicale de la cataracte à faible risque. Les analyses de laboratoire initiales et un électrocardiogramme ont déjà été effectués, et vous êtes prêt à interpréter les résultats. Vous réalisez que vos évaluations n’ont aucune incidence sur la prise en charge préopératoire, et vous demandez au médecin traitant pourquoi ces patients sont rencontrés à la clinique. </a:t>
            </a:r>
          </a:p>
          <a:p>
            <a:pPr marL="0" indent="0">
              <a:lnSpc>
                <a:spcPts val="1900"/>
              </a:lnSpc>
              <a:buNone/>
            </a:pPr>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35811" y="61218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5139" r="29306"/>
          <a:stretch/>
        </p:blipFill>
        <p:spPr>
          <a:xfrm>
            <a:off x="5254833" y="1736272"/>
            <a:ext cx="2959352" cy="4322618"/>
          </a:xfrm>
          <a:prstGeom prst="rect">
            <a:avLst/>
          </a:prstGeom>
        </p:spPr>
      </p:pic>
    </p:spTree>
    <p:extLst>
      <p:ext uri="{BB962C8B-B14F-4D97-AF65-F5344CB8AC3E}">
        <p14:creationId xmlns:p14="http://schemas.microsoft.com/office/powerpoint/2010/main" val="8070499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14300" y="-67156"/>
            <a:ext cx="8699500" cy="1287741"/>
          </a:xfrm>
        </p:spPr>
        <p:txBody>
          <a:bodyPr>
            <a:normAutofit/>
          </a:bodyPr>
          <a:lstStyle/>
          <a:p>
            <a:pPr algn="ctr"/>
            <a:r>
              <a:rPr lang="fr-CA" sz="3600" b="1" dirty="0" smtClean="0">
                <a:solidFill>
                  <a:srgbClr val="003152"/>
                </a:solidFill>
                <a:latin typeface="Verdana" panose="020B0604030504040204" pitchFamily="34" charset="0"/>
              </a:rPr>
              <a:t>Vignette : </a:t>
            </a:r>
            <a:r>
              <a:rPr lang="fr-CA" sz="3600" dirty="0" smtClean="0">
                <a:solidFill>
                  <a:srgbClr val="003152"/>
                </a:solidFill>
                <a:latin typeface="Verdana" panose="020B0604030504040204" pitchFamily="34" charset="0"/>
              </a:rPr>
              <a:t>médecine familiale </a:t>
            </a:r>
            <a:endParaRPr lang="fr-CA" sz="36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custDataLst>
              <p:tags r:id="rId2"/>
            </p:custDataLst>
          </p:nvPr>
        </p:nvSpPr>
        <p:spPr>
          <a:xfrm>
            <a:off x="579377" y="2038206"/>
            <a:ext cx="4285924" cy="3944566"/>
          </a:xfrm>
        </p:spPr>
        <p:txBody>
          <a:bodyPr>
            <a:normAutofit/>
          </a:bodyPr>
          <a:lstStyle/>
          <a:p>
            <a:pPr marL="0" indent="0">
              <a:lnSpc>
                <a:spcPts val="1900"/>
              </a:lnSpc>
              <a:buNone/>
            </a:pPr>
            <a:r>
              <a:rPr lang="fr-CA" sz="1700" dirty="0" smtClean="0">
                <a:solidFill>
                  <a:srgbClr val="003152"/>
                </a:solidFill>
                <a:latin typeface="Verdana" panose="020B0604030504040204" pitchFamily="34" charset="0"/>
              </a:rPr>
              <a:t>Vous êtes résident dans une clinique de médecine familiale. Une femme de 30 ans souffre de maux de tête fréquents depuis une semaine. </a:t>
            </a:r>
            <a:br>
              <a:rPr lang="fr-CA" sz="1700" dirty="0" smtClean="0">
                <a:solidFill>
                  <a:srgbClr val="003152"/>
                </a:solidFill>
                <a:latin typeface="Verdana" panose="020B0604030504040204" pitchFamily="34" charset="0"/>
              </a:rPr>
            </a:br>
            <a:r>
              <a:rPr lang="fr-CA" sz="1700" dirty="0" smtClean="0">
                <a:solidFill>
                  <a:srgbClr val="003152"/>
                </a:solidFill>
                <a:latin typeface="Verdana" panose="020B0604030504040204" pitchFamily="34" charset="0"/>
              </a:rPr>
              <a:t>Elle a des antécédents de migraines (1 à 2 fois par année). Les résultats de l’examen neurologique sont normaux. La patiente s’inquiète à l’idée d’être atteinte de sclérose en plaques, et elle souhaite subir une IRM. </a:t>
            </a:r>
          </a:p>
        </p:txBody>
      </p:sp>
      <p:pic>
        <p:nvPicPr>
          <p:cNvPr id="4" name="Picture 3"/>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5183397" y="1525660"/>
            <a:ext cx="3017616" cy="4543377"/>
          </a:xfrm>
          <a:prstGeom prst="rect">
            <a:avLst/>
          </a:prstGeom>
        </p:spPr>
      </p:pic>
      <p:sp>
        <p:nvSpPr>
          <p:cNvPr id="5" name="Rectangle 4"/>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5789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83593" y="227103"/>
            <a:ext cx="7674692" cy="1287741"/>
          </a:xfrm>
        </p:spPr>
        <p:txBody>
          <a:bodyPr/>
          <a:lstStyle/>
          <a:p>
            <a:r>
              <a:rPr lang="fr-CA" b="1" dirty="0" smtClean="0">
                <a:solidFill>
                  <a:srgbClr val="003152"/>
                </a:solidFill>
                <a:latin typeface="Verdana" panose="020B0604030504040204" pitchFamily="34" charset="0"/>
              </a:rPr>
              <a:t>Vignette :</a:t>
            </a:r>
            <a:r>
              <a:rPr lang="fr-CA" dirty="0" smtClean="0">
                <a:solidFill>
                  <a:srgbClr val="003152"/>
                </a:solidFill>
                <a:latin typeface="Verdana" panose="020B0604030504040204" pitchFamily="34" charset="0"/>
              </a:rPr>
              <a:t> médecine d’urgence </a:t>
            </a:r>
          </a:p>
        </p:txBody>
      </p:sp>
      <p:sp>
        <p:nvSpPr>
          <p:cNvPr id="3" name="Content Placeholder 2"/>
          <p:cNvSpPr>
            <a:spLocks noGrp="1"/>
          </p:cNvSpPr>
          <p:nvPr>
            <p:ph idx="1"/>
            <p:custDataLst>
              <p:tags r:id="rId2"/>
            </p:custDataLst>
          </p:nvPr>
        </p:nvSpPr>
        <p:spPr>
          <a:xfrm>
            <a:off x="573555" y="1979761"/>
            <a:ext cx="4290545" cy="4351338"/>
          </a:xfrm>
        </p:spPr>
        <p:txBody>
          <a:bodyPr>
            <a:normAutofit/>
          </a:bodyPr>
          <a:lstStyle/>
          <a:p>
            <a:pPr marL="0" indent="0">
              <a:lnSpc>
                <a:spcPts val="1900"/>
              </a:lnSpc>
              <a:buNone/>
            </a:pPr>
            <a:r>
              <a:rPr lang="fr-CA" sz="1700" dirty="0" smtClean="0">
                <a:solidFill>
                  <a:srgbClr val="003152"/>
                </a:solidFill>
                <a:latin typeface="Verdana" panose="020B0604030504040204" pitchFamily="34" charset="0"/>
              </a:rPr>
              <a:t>Un patient âgé qui demeure dans un établissement de soins de longue durée est conduit à l’urgence après une chute. Une analyse d’urine est réalisée dans le cadre du bilan. L’analyse révèle la présence de leucocytes et de nitrites dans l’urine. Le patient ne rapporte aucun symptôme urinaire. Vous êtes résident et travaillez directement avec le directeur du programme. Vous avez déjà travaillé avec ce médecin superviseur et, en présence d’anomalies à l’analyse d’urine, il insiste toujours pour amorcer une antibiothérapie empirique.</a:t>
            </a:r>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5322497" y="1582948"/>
            <a:ext cx="3010619" cy="4515929"/>
          </a:xfrm>
          <a:prstGeom prst="rect">
            <a:avLst/>
          </a:prstGeom>
        </p:spPr>
      </p:pic>
      <p:sp>
        <p:nvSpPr>
          <p:cNvPr id="5" name="Rectangle 4"/>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96710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11065" y="57978"/>
            <a:ext cx="7674692" cy="1287741"/>
          </a:xfrm>
        </p:spPr>
        <p:txBody>
          <a:bodyPr/>
          <a:lstStyle/>
          <a:p>
            <a:r>
              <a:rPr lang="fr-CA" b="1" dirty="0" smtClean="0">
                <a:latin typeface="Verdana" panose="020B0604030504040204" pitchFamily="34" charset="0"/>
              </a:rPr>
              <a:t>Vignette : </a:t>
            </a:r>
            <a:r>
              <a:rPr lang="fr-CA" dirty="0" smtClean="0">
                <a:latin typeface="Verdana" panose="020B0604030504040204" pitchFamily="34" charset="0"/>
              </a:rPr>
              <a:t>hématologie</a:t>
            </a:r>
            <a:endParaRPr lang="fr-CA"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custDataLst>
              <p:tags r:id="rId2"/>
            </p:custDataLst>
          </p:nvPr>
        </p:nvSpPr>
        <p:spPr>
          <a:xfrm>
            <a:off x="559714" y="1980338"/>
            <a:ext cx="4340089" cy="3944567"/>
          </a:xfrm>
        </p:spPr>
        <p:txBody>
          <a:bodyPr>
            <a:normAutofit/>
          </a:bodyPr>
          <a:lstStyle/>
          <a:p>
            <a:pPr marL="0" indent="0">
              <a:lnSpc>
                <a:spcPts val="1900"/>
              </a:lnSpc>
              <a:buNone/>
            </a:pPr>
            <a:r>
              <a:rPr lang="fr-CA" sz="1700" dirty="0" smtClean="0">
                <a:solidFill>
                  <a:srgbClr val="003152"/>
                </a:solidFill>
                <a:latin typeface="Verdana" panose="020B0604030504040204" pitchFamily="34" charset="0"/>
              </a:rPr>
              <a:t>Vous êtes résident en hématologie dans une clinique longitudinale et vous rencontrez un patient qui souffre d’anémie chronique. D’après les antécédents et l’examen physique du patient, vous êtes certain qu’il s’agit d’une anémie causée par une maladie chronique, le patient souffrant de plusieurs affections concomitantes, dont une maladie rénale chronique. Cependant, la demande d’orientation soumise par le médecin de famille précise qu’il demande une biopsie de la moelle osseuse.</a:t>
            </a:r>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5093449" y="1587261"/>
            <a:ext cx="3237158" cy="4873924"/>
          </a:xfrm>
          <a:prstGeom prst="rect">
            <a:avLst/>
          </a:prstGeom>
        </p:spPr>
      </p:pic>
      <p:sp>
        <p:nvSpPr>
          <p:cNvPr id="6" name="Rectangle 5"/>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5419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18099" y="179551"/>
            <a:ext cx="7674692" cy="1287741"/>
          </a:xfrm>
        </p:spPr>
        <p:txBody>
          <a:bodyPr/>
          <a:lstStyle/>
          <a:p>
            <a:r>
              <a:rPr lang="fr-CA" b="1" dirty="0" smtClean="0">
                <a:latin typeface="Verdana" panose="020B0604030504040204" pitchFamily="34" charset="0"/>
              </a:rPr>
              <a:t>Vignette : </a:t>
            </a:r>
            <a:r>
              <a:rPr lang="fr-CA" dirty="0" smtClean="0">
                <a:latin typeface="Verdana" panose="020B0604030504040204" pitchFamily="34" charset="0"/>
              </a:rPr>
              <a:t>chirurgie orthopédique</a:t>
            </a:r>
            <a:endParaRPr lang="fr-CA"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custDataLst>
              <p:tags r:id="rId2"/>
            </p:custDataLst>
          </p:nvPr>
        </p:nvSpPr>
        <p:spPr>
          <a:xfrm>
            <a:off x="651194" y="1803276"/>
            <a:ext cx="4490152" cy="4252467"/>
          </a:xfrm>
        </p:spPr>
        <p:txBody>
          <a:bodyPr>
            <a:noAutofit/>
          </a:bodyPr>
          <a:lstStyle/>
          <a:p>
            <a:pPr marL="0" indent="0">
              <a:lnSpc>
                <a:spcPts val="1800"/>
              </a:lnSpc>
              <a:buNone/>
            </a:pPr>
            <a:r>
              <a:rPr lang="fr-CA" sz="1600" dirty="0" smtClean="0">
                <a:solidFill>
                  <a:srgbClr val="003152"/>
                </a:solidFill>
                <a:latin typeface="Verdana" panose="020B0604030504040204" pitchFamily="34" charset="0"/>
              </a:rPr>
              <a:t>Vous êtes résident en chirurgie orthopédique et vous évaluez un homme de 72 ans (IMC de 32) orienté vers vous en raison d’une douleur au genou s’intensifiant depuis 8 mois. Les symptômes du patient s’aggravent avec l’activité, et ils ont nui à son mode de vie auparavant actif. L’instauration d’un traitement avec la glucosamine et la chondroïtine n’a procuré qu’un léger soulagement. L’examen des genoux montre une sensibilité au niveau de l’interligne articulaire médiale, une amplitude des mouvements normaux, un crépitement et l’absence d’épanchement. Le médecin orienteur demande à ce qu’on envisage un lavage </a:t>
            </a:r>
            <a:r>
              <a:rPr lang="fr-CA" sz="1600" dirty="0" err="1" smtClean="0">
                <a:solidFill>
                  <a:srgbClr val="003152"/>
                </a:solidFill>
                <a:latin typeface="Verdana" panose="020B0604030504040204" pitchFamily="34" charset="0"/>
              </a:rPr>
              <a:t>arthroscopique</a:t>
            </a:r>
            <a:r>
              <a:rPr lang="fr-CA" sz="1600" dirty="0" smtClean="0">
                <a:solidFill>
                  <a:srgbClr val="003152"/>
                </a:solidFill>
                <a:latin typeface="Verdana" panose="020B0604030504040204" pitchFamily="34" charset="0"/>
              </a:rPr>
              <a:t> pour la prise en charge de l’arthrose du genou.</a:t>
            </a:r>
            <a:endParaRPr lang="fr-CA" sz="16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5310863" y="1984878"/>
            <a:ext cx="3024462" cy="4536693"/>
          </a:xfrm>
          <a:prstGeom prst="rect">
            <a:avLst/>
          </a:prstGeom>
        </p:spPr>
      </p:pic>
      <p:sp>
        <p:nvSpPr>
          <p:cNvPr id="5" name="Rectangle 4"/>
          <p:cNvSpPr/>
          <p:nvPr/>
        </p:nvSpPr>
        <p:spPr>
          <a:xfrm>
            <a:off x="983411" y="5969479"/>
            <a:ext cx="1449238" cy="75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4309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227282" y="243155"/>
            <a:ext cx="7674692" cy="1287741"/>
          </a:xfrm>
        </p:spPr>
        <p:txBody>
          <a:bodyPr/>
          <a:lstStyle/>
          <a:p>
            <a:r>
              <a:rPr lang="fr-CA" dirty="0" smtClean="0">
                <a:solidFill>
                  <a:srgbClr val="003152"/>
                </a:solidFill>
                <a:latin typeface="Verdana" panose="020B0604030504040204" pitchFamily="34" charset="0"/>
              </a:rPr>
              <a:t>Conclusion</a:t>
            </a:r>
            <a:endParaRPr lang="fr-CA"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custDataLst>
              <p:tags r:id="rId2"/>
            </p:custDataLst>
          </p:nvPr>
        </p:nvSpPr>
        <p:spPr>
          <a:xfrm>
            <a:off x="818433" y="2049914"/>
            <a:ext cx="7674692" cy="4165600"/>
          </a:xfrm>
        </p:spPr>
        <p:txBody>
          <a:bodyPr>
            <a:normAutofit/>
          </a:bodyPr>
          <a:lstStyle/>
          <a:p>
            <a:r>
              <a:rPr lang="fr-CA" sz="2200" dirty="0" smtClean="0">
                <a:solidFill>
                  <a:srgbClr val="003152"/>
                </a:solidFill>
                <a:latin typeface="Verdana" panose="020B0604030504040204" pitchFamily="34" charset="0"/>
              </a:rPr>
              <a:t>La saine gestion des ressources est un devoir professionnel et éthique. </a:t>
            </a:r>
          </a:p>
          <a:p>
            <a:r>
              <a:rPr lang="fr-CA" sz="2200" dirty="0" smtClean="0">
                <a:solidFill>
                  <a:srgbClr val="003152"/>
                </a:solidFill>
                <a:latin typeface="Verdana" panose="020B0604030504040204" pitchFamily="34" charset="0"/>
              </a:rPr>
              <a:t>La surutilisation est fréquente dans les milieux d’apprentissage cliniques, et elle peut causer des préjudices aux patients.</a:t>
            </a:r>
            <a:endParaRPr lang="fr-CA" sz="22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fr-CA" sz="2200" dirty="0" smtClean="0">
                <a:solidFill>
                  <a:srgbClr val="003152"/>
                </a:solidFill>
                <a:latin typeface="Verdana" panose="020B0604030504040204" pitchFamily="34" charset="0"/>
              </a:rPr>
              <a:t>Des facteurs propres aux personnes et au système favorisent la surutilisation.</a:t>
            </a:r>
          </a:p>
          <a:p>
            <a:r>
              <a:rPr lang="fr-CA" sz="2200" dirty="0" smtClean="0">
                <a:solidFill>
                  <a:srgbClr val="003152"/>
                </a:solidFill>
                <a:latin typeface="Verdana" panose="020B0604030504040204" pitchFamily="34" charset="0"/>
              </a:rPr>
              <a:t>Les résidents sont les mieux placés pour diminuer la surutilisation et assurer une saine gestion des ressources. </a:t>
            </a:r>
            <a:endParaRPr lang="fr-CA" sz="22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ectangle 3"/>
          <p:cNvSpPr/>
          <p:nvPr>
            <p:custDataLst>
              <p:tags r:id="rId3"/>
            </p:custDataLst>
          </p:nvPr>
        </p:nvSpPr>
        <p:spPr>
          <a:xfrm>
            <a:off x="931653" y="5883215"/>
            <a:ext cx="1570007" cy="810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custDataLst>
              <p:tags r:id="rId4"/>
            </p:custDataLst>
          </p:nvPr>
        </p:nvPicPr>
        <p:blipFill rotWithShape="1">
          <a:blip r:embed="rId9">
            <a:extLst>
              <a:ext uri="{28A0092B-C50C-407E-A947-70E740481C1C}">
                <a14:useLocalDpi xmlns:a14="http://schemas.microsoft.com/office/drawing/2010/main" val="0"/>
              </a:ext>
            </a:extLst>
          </a:blip>
          <a:srcRect r="24363"/>
          <a:stretch/>
        </p:blipFill>
        <p:spPr>
          <a:xfrm>
            <a:off x="862640" y="5943882"/>
            <a:ext cx="3381439" cy="810600"/>
          </a:xfrm>
          <a:prstGeom prst="rect">
            <a:avLst/>
          </a:prstGeom>
        </p:spPr>
      </p:pic>
      <p:pic>
        <p:nvPicPr>
          <p:cNvPr id="6" name="Picture 5"/>
          <p:cNvPicPr>
            <a:picLocks noChangeAspect="1"/>
          </p:cNvPicPr>
          <p:nvPr>
            <p:custDataLst>
              <p:tags r:id="rId5"/>
            </p:custDataLst>
          </p:nvPr>
        </p:nvPicPr>
        <p:blipFill>
          <a:blip r:embed="rId10">
            <a:extLst>
              <a:ext uri="{28A0092B-C50C-407E-A947-70E740481C1C}">
                <a14:useLocalDpi xmlns:a14="http://schemas.microsoft.com/office/drawing/2010/main" val="0"/>
              </a:ext>
            </a:extLst>
          </a:blip>
          <a:stretch>
            <a:fillRect/>
          </a:stretch>
        </p:blipFill>
        <p:spPr>
          <a:xfrm>
            <a:off x="6619454" y="5530099"/>
            <a:ext cx="2162238" cy="1189231"/>
          </a:xfrm>
          <a:prstGeom prst="rect">
            <a:avLst/>
          </a:prstGeom>
        </p:spPr>
      </p:pic>
      <p:pic>
        <p:nvPicPr>
          <p:cNvPr id="7" name="Picture 6"/>
          <p:cNvPicPr>
            <a:picLocks noChangeAspect="1"/>
          </p:cNvPicPr>
          <p:nvPr>
            <p:custDataLst>
              <p:tags r:id="rId6"/>
            </p:custDataLst>
          </p:nvPr>
        </p:nvPicPr>
        <p:blipFill>
          <a:blip r:embed="rId11">
            <a:extLst>
              <a:ext uri="{28A0092B-C50C-407E-A947-70E740481C1C}">
                <a14:useLocalDpi xmlns:a14="http://schemas.microsoft.com/office/drawing/2010/main" val="0"/>
              </a:ext>
            </a:extLst>
          </a:blip>
          <a:stretch>
            <a:fillRect/>
          </a:stretch>
        </p:blipFill>
        <p:spPr>
          <a:xfrm>
            <a:off x="4202573" y="5831456"/>
            <a:ext cx="2074025" cy="914400"/>
          </a:xfrm>
          <a:prstGeom prst="rect">
            <a:avLst/>
          </a:prstGeom>
        </p:spPr>
      </p:pic>
      <p:pic>
        <p:nvPicPr>
          <p:cNvPr id="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2037" y="5397500"/>
            <a:ext cx="2847421" cy="1379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64198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custDataLst>
              <p:tags r:id="rId1"/>
            </p:custDataLst>
          </p:nvPr>
        </p:nvSpPr>
        <p:spPr>
          <a:xfrm>
            <a:off x="103518" y="140028"/>
            <a:ext cx="7886700" cy="1325562"/>
          </a:xfrm>
        </p:spPr>
        <p:txBody>
          <a:bodyPr/>
          <a:lstStyle/>
          <a:p>
            <a:r>
              <a:rPr lang="fr-CA" dirty="0" smtClean="0">
                <a:latin typeface="Verdana" panose="020B0604030504040204" pitchFamily="34" charset="0"/>
              </a:rPr>
              <a:t>Cas – bébé </a:t>
            </a:r>
            <a:r>
              <a:rPr lang="fr-CA" dirty="0" err="1" smtClean="0">
                <a:latin typeface="Verdana" panose="020B0604030504040204" pitchFamily="34" charset="0"/>
              </a:rPr>
              <a:t>Reeve</a:t>
            </a:r>
            <a:r>
              <a:rPr lang="fr-CA" dirty="0" smtClean="0">
                <a:latin typeface="Verdana" panose="020B0604030504040204" pitchFamily="34" charset="0"/>
              </a:rPr>
              <a:t> Flux</a:t>
            </a:r>
            <a:endParaRPr lang="fr-CA" dirty="0">
              <a:latin typeface="Verdana" panose="020B0604030504040204" pitchFamily="34" charset="0"/>
            </a:endParaRPr>
          </a:p>
        </p:txBody>
      </p:sp>
      <p:sp>
        <p:nvSpPr>
          <p:cNvPr id="5" name="Content Placeholder 4"/>
          <p:cNvSpPr>
            <a:spLocks noGrp="1"/>
          </p:cNvSpPr>
          <p:nvPr>
            <p:ph idx="4294967295"/>
            <p:custDataLst>
              <p:tags r:id="rId2"/>
            </p:custDataLst>
          </p:nvPr>
        </p:nvSpPr>
        <p:spPr>
          <a:xfrm>
            <a:off x="95427" y="1262392"/>
            <a:ext cx="5045915" cy="5333585"/>
          </a:xfrm>
        </p:spPr>
        <p:txBody>
          <a:bodyPr vert="horz" lIns="91440" tIns="45720" rIns="91440" bIns="45720" rtlCol="0" anchor="t">
            <a:noAutofit/>
          </a:bodyPr>
          <a:lstStyle/>
          <a:p>
            <a:r>
              <a:rPr lang="fr-CA" sz="1700" dirty="0" smtClean="0">
                <a:solidFill>
                  <a:srgbClr val="003152"/>
                </a:solidFill>
                <a:latin typeface="Verdana" panose="020B0604030504040204" pitchFamily="34" charset="0"/>
              </a:rPr>
              <a:t> Un nourrisson de 4 mois, </a:t>
            </a:r>
            <a:r>
              <a:rPr lang="fr-CA" sz="1700" dirty="0" err="1" smtClean="0">
                <a:solidFill>
                  <a:srgbClr val="003152"/>
                </a:solidFill>
                <a:latin typeface="Verdana" panose="020B0604030504040204" pitchFamily="34" charset="0"/>
              </a:rPr>
              <a:t>Reeve</a:t>
            </a:r>
            <a:r>
              <a:rPr lang="fr-CA" sz="1700" dirty="0" smtClean="0">
                <a:solidFill>
                  <a:srgbClr val="003152"/>
                </a:solidFill>
                <a:latin typeface="Verdana" panose="020B0604030504040204" pitchFamily="34" charset="0"/>
              </a:rPr>
              <a:t> Flux, </a:t>
            </a:r>
            <a:br>
              <a:rPr lang="fr-CA" sz="1700" dirty="0" smtClean="0">
                <a:solidFill>
                  <a:srgbClr val="003152"/>
                </a:solidFill>
                <a:latin typeface="Verdana" panose="020B0604030504040204" pitchFamily="34" charset="0"/>
              </a:rPr>
            </a:br>
            <a:r>
              <a:rPr lang="fr-CA" sz="1700" dirty="0" smtClean="0">
                <a:solidFill>
                  <a:srgbClr val="003152"/>
                </a:solidFill>
                <a:latin typeface="Verdana" panose="020B0604030504040204" pitchFamily="34" charset="0"/>
              </a:rPr>
              <a:t>est évalué par une résidente en médecine familiale pour l’administration des vaccins systématiques du calendrier de vaccination. Ses parents sont préoccupés parce qu’il a la diarrhée depuis environ 3 semaines.</a:t>
            </a:r>
          </a:p>
          <a:p>
            <a:pPr>
              <a:lnSpc>
                <a:spcPct val="100000"/>
              </a:lnSpc>
            </a:pPr>
            <a:endParaRPr lang="fr-CA" sz="17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fr-CA" sz="1700" dirty="0" smtClean="0">
                <a:solidFill>
                  <a:srgbClr val="003152"/>
                </a:solidFill>
                <a:latin typeface="Verdana" panose="020B0604030504040204" pitchFamily="34" charset="0"/>
              </a:rPr>
              <a:t>Antécédents de naissance : enfant né à terme, faible poids à la naissance. Brève hospitalisation à la naissance en raison d’une hypoglycémie.</a:t>
            </a:r>
          </a:p>
          <a:p>
            <a:endParaRPr lang="fr-CA" sz="17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fr-CA" sz="1700" dirty="0" smtClean="0">
                <a:solidFill>
                  <a:srgbClr val="003152"/>
                </a:solidFill>
                <a:latin typeface="Verdana" panose="020B0604030504040204" pitchFamily="34" charset="0"/>
              </a:rPr>
              <a:t>Antécédents médicaux : enfant évalué plusieurs fois à la clinique par la résidente en médecine familiale en raison de régurgitations persistantes. Un transit </a:t>
            </a:r>
            <a:r>
              <a:rPr lang="fr-CA" sz="1700" dirty="0" err="1" smtClean="0">
                <a:solidFill>
                  <a:srgbClr val="003152"/>
                </a:solidFill>
                <a:latin typeface="Verdana" panose="020B0604030504040204" pitchFamily="34" charset="0"/>
              </a:rPr>
              <a:t>œso</a:t>
            </a:r>
            <a:r>
              <a:rPr lang="fr-CA" sz="1700" dirty="0" smtClean="0">
                <a:solidFill>
                  <a:srgbClr val="003152"/>
                </a:solidFill>
                <a:latin typeface="Verdana" panose="020B0604030504040204" pitchFamily="34" charset="0"/>
              </a:rPr>
              <a:t>-</a:t>
            </a:r>
            <a:r>
              <a:rPr lang="fr-CA" sz="1700" dirty="0" err="1" smtClean="0">
                <a:solidFill>
                  <a:srgbClr val="003152"/>
                </a:solidFill>
                <a:latin typeface="Verdana" panose="020B0604030504040204" pitchFamily="34" charset="0"/>
              </a:rPr>
              <a:t>gastro-duodénal</a:t>
            </a:r>
            <a:r>
              <a:rPr lang="fr-CA" sz="1700" dirty="0" smtClean="0">
                <a:solidFill>
                  <a:srgbClr val="003152"/>
                </a:solidFill>
                <a:latin typeface="Verdana" panose="020B0604030504040204" pitchFamily="34" charset="0"/>
              </a:rPr>
              <a:t> n’a pas permis d’obtenir des résultats concluants à l’égard d’un reflux gastro-œsophagien.</a:t>
            </a:r>
          </a:p>
          <a:p>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custDataLst>
              <p:tags r:id="rId3"/>
            </p:custDataLst>
          </p:nvPr>
        </p:nvPicPr>
        <p:blipFill rotWithShape="1">
          <a:blip r:embed="rId8" cstate="print">
            <a:extLst>
              <a:ext uri="{28A0092B-C50C-407E-A947-70E740481C1C}">
                <a14:useLocalDpi xmlns:a14="http://schemas.microsoft.com/office/drawing/2010/main" val="0"/>
              </a:ext>
            </a:extLst>
          </a:blip>
          <a:srcRect l="5393" r="18202"/>
          <a:stretch/>
        </p:blipFill>
        <p:spPr>
          <a:xfrm>
            <a:off x="5365629" y="1205899"/>
            <a:ext cx="3317720" cy="2894873"/>
          </a:xfrm>
          <a:prstGeom prst="rect">
            <a:avLst/>
          </a:prstGeom>
        </p:spPr>
      </p:pic>
      <p:sp>
        <p:nvSpPr>
          <p:cNvPr id="3" name="Rectangle 2"/>
          <p:cNvSpPr/>
          <p:nvPr>
            <p:custDataLst>
              <p:tags r:id="rId4"/>
            </p:custDataLst>
          </p:nvPr>
        </p:nvSpPr>
        <p:spPr>
          <a:xfrm>
            <a:off x="5365629" y="4277419"/>
            <a:ext cx="3536832" cy="2185214"/>
          </a:xfrm>
          <a:prstGeom prst="rect">
            <a:avLst/>
          </a:prstGeom>
        </p:spPr>
        <p:txBody>
          <a:bodyPr wrap="square">
            <a:spAutoFit/>
          </a:bodyPr>
          <a:lstStyle/>
          <a:p>
            <a:pPr marL="342900" indent="-342900">
              <a:buFont typeface="Arial" panose="020B0604020202020204" pitchFamily="34" charset="0"/>
              <a:buChar char="•"/>
            </a:pPr>
            <a:r>
              <a:rPr lang="fr-CA" sz="1700" dirty="0" smtClean="0">
                <a:solidFill>
                  <a:srgbClr val="003152"/>
                </a:solidFill>
                <a:latin typeface="Verdana" panose="020B0604030504040204" pitchFamily="34" charset="0"/>
              </a:rPr>
              <a:t>Alimentation : allaitement exclusif</a:t>
            </a:r>
            <a:endParaRPr lang="fr-CA" sz="17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marL="342900" indent="-342900">
              <a:buFont typeface="Arial" panose="020B0604020202020204" pitchFamily="34" charset="0"/>
              <a:buChar char="•"/>
            </a:pPr>
            <a:r>
              <a:rPr lang="fr-CA" sz="1700" dirty="0" smtClean="0">
                <a:solidFill>
                  <a:srgbClr val="003152"/>
                </a:solidFill>
                <a:latin typeface="Verdana" panose="020B0604030504040204" pitchFamily="34" charset="0"/>
              </a:rPr>
              <a:t>Médicaments : </a:t>
            </a:r>
          </a:p>
          <a:p>
            <a:r>
              <a:rPr lang="fr-CA" sz="1700" dirty="0" smtClean="0">
                <a:solidFill>
                  <a:srgbClr val="003152"/>
                </a:solidFill>
                <a:latin typeface="Verdana" panose="020B0604030504040204" pitchFamily="34" charset="0"/>
              </a:rPr>
              <a:t>	– Vitamine D sous </a:t>
            </a:r>
            <a:br>
              <a:rPr lang="fr-CA" sz="1700" dirty="0" smtClean="0">
                <a:solidFill>
                  <a:srgbClr val="003152"/>
                </a:solidFill>
                <a:latin typeface="Verdana" panose="020B0604030504040204" pitchFamily="34" charset="0"/>
              </a:rPr>
            </a:br>
            <a:r>
              <a:rPr lang="fr-CA" sz="1700" dirty="0" smtClean="0">
                <a:solidFill>
                  <a:srgbClr val="003152"/>
                </a:solidFill>
                <a:latin typeface="Verdana" panose="020B0604030504040204" pitchFamily="34" charset="0"/>
              </a:rPr>
              <a:t>	   forme de gouttes</a:t>
            </a:r>
          </a:p>
          <a:p>
            <a:pPr marL="901700" indent="-901700"/>
            <a:r>
              <a:rPr lang="fr-CA" sz="1700" dirty="0" smtClean="0">
                <a:solidFill>
                  <a:srgbClr val="003152"/>
                </a:solidFill>
                <a:latin typeface="Verdana" panose="020B0604030504040204" pitchFamily="34" charset="0"/>
              </a:rPr>
              <a:t> 	– </a:t>
            </a:r>
            <a:r>
              <a:rPr lang="fr-CA" sz="1700" dirty="0" err="1" smtClean="0">
                <a:solidFill>
                  <a:srgbClr val="003152"/>
                </a:solidFill>
                <a:latin typeface="Verdana" panose="020B0604030504040204" pitchFamily="34" charset="0"/>
              </a:rPr>
              <a:t>Ranitidine</a:t>
            </a:r>
            <a:r>
              <a:rPr lang="fr-CA" sz="1700" dirty="0" smtClean="0">
                <a:solidFill>
                  <a:srgbClr val="003152"/>
                </a:solidFill>
                <a:latin typeface="Verdana" panose="020B0604030504040204" pitchFamily="34" charset="0"/>
              </a:rPr>
              <a:t> contre 	   le reflux (instauré il </a:t>
            </a:r>
            <a:br>
              <a:rPr lang="fr-CA" sz="1700" dirty="0" smtClean="0">
                <a:solidFill>
                  <a:srgbClr val="003152"/>
                </a:solidFill>
                <a:latin typeface="Verdana" panose="020B0604030504040204" pitchFamily="34" charset="0"/>
              </a:rPr>
            </a:br>
            <a:r>
              <a:rPr lang="fr-CA" sz="1700" dirty="0" smtClean="0">
                <a:solidFill>
                  <a:srgbClr val="003152"/>
                </a:solidFill>
                <a:latin typeface="Verdana" panose="020B0604030504040204" pitchFamily="34" charset="0"/>
              </a:rPr>
              <a:t>   y a 6 semaines)</a:t>
            </a:r>
            <a:endParaRPr lang="fr-CA" sz="1700" dirty="0">
              <a:solidFill>
                <a:srgbClr val="003152"/>
              </a:solidFill>
              <a:latin typeface="Verdana" panose="020B0604030504040204" pitchFamily="34" charset="0"/>
            </a:endParaRPr>
          </a:p>
        </p:txBody>
      </p:sp>
      <p:graphicFrame>
        <p:nvGraphicFramePr>
          <p:cNvPr id="7" name="Table 6"/>
          <p:cNvGraphicFramePr>
            <a:graphicFrameLocks noGrp="1"/>
          </p:cNvGraphicFramePr>
          <p:nvPr>
            <p:custDataLst>
              <p:tags r:id="rId5"/>
            </p:custDataLst>
            <p:extLst>
              <p:ext uri="{D42A27DB-BD31-4B8C-83A1-F6EECF244321}">
                <p14:modId xmlns:p14="http://schemas.microsoft.com/office/powerpoint/2010/main" val="1395010670"/>
              </p:ext>
            </p:extLst>
          </p:nvPr>
        </p:nvGraphicFramePr>
        <p:xfrm>
          <a:off x="256685" y="167004"/>
          <a:ext cx="8564688" cy="243840"/>
        </p:xfrm>
        <a:graphic>
          <a:graphicData uri="http://schemas.openxmlformats.org/drawingml/2006/table">
            <a:tbl>
              <a:tblPr firstRow="1" firstCol="1" bandRow="1"/>
              <a:tblGrid>
                <a:gridCol w="8564688"/>
              </a:tblGrid>
              <a:tr h="0">
                <a:tc>
                  <a:txBody>
                    <a:bodyPr/>
                    <a:lstStyle/>
                    <a:p>
                      <a:pPr marL="0" marR="0" algn="ctr">
                        <a:spcBef>
                          <a:spcPts val="0"/>
                        </a:spcBef>
                        <a:spcAft>
                          <a:spcPts val="0"/>
                        </a:spcAft>
                      </a:pPr>
                      <a:r>
                        <a:rPr lang="fr-CA" sz="1600" b="1" dirty="0" smtClean="0">
                          <a:solidFill>
                            <a:srgbClr val="FFFFFF"/>
                          </a:solidFill>
                          <a:effectLst/>
                          <a:latin typeface="Verdana" panose="020B0604030504040204" pitchFamily="34" charset="0"/>
                        </a:rPr>
                        <a:t>Pédiatrie/soins primaires</a:t>
                      </a:r>
                      <a:endParaRPr lang="fr-CA"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1DE"/>
                    </a:solidFill>
                  </a:tcPr>
                </a:tc>
              </a:tr>
            </a:tbl>
          </a:graphicData>
        </a:graphic>
      </p:graphicFrame>
    </p:spTree>
    <p:extLst>
      <p:ext uri="{BB962C8B-B14F-4D97-AF65-F5344CB8AC3E}">
        <p14:creationId xmlns:p14="http://schemas.microsoft.com/office/powerpoint/2010/main" val="3490292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1"/>
            </p:custDataLst>
          </p:nvPr>
        </p:nvSpPr>
        <p:spPr>
          <a:xfrm>
            <a:off x="34506" y="200654"/>
            <a:ext cx="7886700" cy="1325562"/>
          </a:xfrm>
        </p:spPr>
        <p:txBody>
          <a:bodyPr/>
          <a:lstStyle/>
          <a:p>
            <a:r>
              <a:rPr lang="fr-CA" dirty="0" smtClean="0">
                <a:latin typeface="Verdana" panose="020B0604030504040204" pitchFamily="34" charset="0"/>
              </a:rPr>
              <a:t>Cas – bébé </a:t>
            </a:r>
            <a:r>
              <a:rPr lang="fr-CA" dirty="0" err="1" smtClean="0">
                <a:latin typeface="Verdana" panose="020B0604030504040204" pitchFamily="34" charset="0"/>
              </a:rPr>
              <a:t>Reeve</a:t>
            </a:r>
            <a:r>
              <a:rPr lang="fr-CA" dirty="0" smtClean="0">
                <a:latin typeface="Verdana" panose="020B0604030504040204" pitchFamily="34" charset="0"/>
              </a:rPr>
              <a:t> Flux</a:t>
            </a:r>
            <a:endParaRPr lang="fr-CA" dirty="0">
              <a:latin typeface="Verdana" panose="020B0604030504040204" pitchFamily="34" charset="0"/>
            </a:endParaRPr>
          </a:p>
        </p:txBody>
      </p:sp>
      <p:sp>
        <p:nvSpPr>
          <p:cNvPr id="3" name="Content Placeholder 2"/>
          <p:cNvSpPr>
            <a:spLocks noGrp="1"/>
          </p:cNvSpPr>
          <p:nvPr>
            <p:ph idx="4294967295"/>
            <p:custDataLst>
              <p:tags r:id="rId2"/>
            </p:custDataLst>
          </p:nvPr>
        </p:nvSpPr>
        <p:spPr>
          <a:xfrm>
            <a:off x="86265" y="1252538"/>
            <a:ext cx="5521325" cy="5605462"/>
          </a:xfrm>
        </p:spPr>
        <p:txBody>
          <a:bodyPr vert="horz" lIns="91440" tIns="45720" rIns="91440" bIns="45720" rtlCol="0" anchor="t">
            <a:noAutofit/>
          </a:bodyPr>
          <a:lstStyle/>
          <a:p>
            <a:r>
              <a:rPr lang="fr-CA" sz="1700" dirty="0" smtClean="0">
                <a:solidFill>
                  <a:srgbClr val="003152"/>
                </a:solidFill>
                <a:latin typeface="Verdana" panose="020B0604030504040204" pitchFamily="34" charset="0"/>
              </a:rPr>
              <a:t>Observations actuelles : </a:t>
            </a:r>
          </a:p>
          <a:p>
            <a:pPr lvl="1"/>
            <a:r>
              <a:rPr lang="fr-CA" sz="1700" dirty="0" smtClean="0">
                <a:solidFill>
                  <a:srgbClr val="003152"/>
                </a:solidFill>
                <a:latin typeface="Verdana" panose="020B0604030504040204" pitchFamily="34" charset="0"/>
              </a:rPr>
              <a:t>Après chaque allaitement, l’enfant régurgite une petite quantité de particules alimentaires partiellement digérées.</a:t>
            </a:r>
          </a:p>
          <a:p>
            <a:pPr lvl="1"/>
            <a:r>
              <a:rPr lang="fr-CA" sz="1700" dirty="0" smtClean="0">
                <a:solidFill>
                  <a:srgbClr val="003152"/>
                </a:solidFill>
                <a:latin typeface="Verdana" panose="020B0604030504040204" pitchFamily="34" charset="0"/>
              </a:rPr>
              <a:t> Aucune agitation et aucun pleur persistant associés à ces épisodes. </a:t>
            </a:r>
          </a:p>
          <a:p>
            <a:pPr lvl="1"/>
            <a:r>
              <a:rPr lang="fr-CA" sz="1700" dirty="0" smtClean="0">
                <a:solidFill>
                  <a:srgbClr val="003152"/>
                </a:solidFill>
                <a:latin typeface="Verdana" panose="020B0604030504040204" pitchFamily="34" charset="0"/>
              </a:rPr>
              <a:t>Les selles molles ont commencé il y a 3 semaines; 6 à 8 selles/jours; selles semi-formées; aucune fièvre; pas de sang dans les selles.</a:t>
            </a:r>
            <a:endParaRPr lang="fr-CA" sz="17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fr-CA" sz="1700" dirty="0" smtClean="0">
                <a:solidFill>
                  <a:srgbClr val="003152"/>
                </a:solidFill>
                <a:latin typeface="Verdana" panose="020B0604030504040204" pitchFamily="34" charset="0"/>
              </a:rPr>
              <a:t>Examen physique : bonne croissance, tous les paramètres se situant dans le 15</a:t>
            </a:r>
            <a:r>
              <a:rPr lang="fr-CA" sz="1700" baseline="30000" dirty="0" smtClean="0">
                <a:solidFill>
                  <a:srgbClr val="003152"/>
                </a:solidFill>
                <a:latin typeface="Verdana" panose="020B0604030504040204" pitchFamily="34" charset="0"/>
              </a:rPr>
              <a:t>e</a:t>
            </a:r>
            <a:r>
              <a:rPr lang="fr-CA" sz="1700" dirty="0" smtClean="0">
                <a:solidFill>
                  <a:srgbClr val="003152"/>
                </a:solidFill>
                <a:latin typeface="Verdana" panose="020B0604030504040204" pitchFamily="34" charset="0"/>
              </a:rPr>
              <a:t> percentile (10</a:t>
            </a:r>
            <a:r>
              <a:rPr lang="fr-CA" sz="1700" baseline="30000" dirty="0" smtClean="0">
                <a:solidFill>
                  <a:srgbClr val="003152"/>
                </a:solidFill>
                <a:latin typeface="Verdana" panose="020B0604030504040204" pitchFamily="34" charset="0"/>
              </a:rPr>
              <a:t>e</a:t>
            </a:r>
            <a:r>
              <a:rPr lang="fr-CA" sz="1700" dirty="0" smtClean="0">
                <a:solidFill>
                  <a:srgbClr val="003152"/>
                </a:solidFill>
                <a:latin typeface="Verdana" panose="020B0604030504040204" pitchFamily="34" charset="0"/>
              </a:rPr>
              <a:t> percentile à la naissance). Aucune déshydratation et aucune éruption cutanée. L’enfant est actif, s’assoit partiellement et tient sa tête.</a:t>
            </a:r>
            <a:endParaRPr lang="fr-CA" sz="17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fr-CA" sz="1700" dirty="0" smtClean="0">
                <a:solidFill>
                  <a:srgbClr val="003152"/>
                </a:solidFill>
                <a:latin typeface="Verdana" panose="020B0604030504040204" pitchFamily="34" charset="0"/>
              </a:rPr>
              <a:t>L’enfant a été orienté vers un gastro-entérologue pédiatrique en raison de régurgitations persistantes et d’une diarrhée d’apparition nouvelle.</a:t>
            </a:r>
          </a:p>
          <a:p>
            <a:pPr marL="0" indent="0" algn="just">
              <a:buNone/>
            </a:pPr>
            <a:endParaRPr lang="fr-CA" sz="17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algn="just"/>
            <a:endParaRPr lang="fr-CA" sz="17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pPr algn="just"/>
            <a:endParaRPr lang="fr-CA" sz="17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5786467" y="1614903"/>
            <a:ext cx="3048000" cy="4572000"/>
          </a:xfrm>
          <a:prstGeom prst="rect">
            <a:avLst/>
          </a:prstGeom>
        </p:spPr>
      </p:pic>
      <p:graphicFrame>
        <p:nvGraphicFramePr>
          <p:cNvPr id="5" name="Table 4"/>
          <p:cNvGraphicFramePr>
            <a:graphicFrameLocks noGrp="1"/>
          </p:cNvGraphicFramePr>
          <p:nvPr>
            <p:custDataLst>
              <p:tags r:id="rId4"/>
            </p:custDataLst>
            <p:extLst>
              <p:ext uri="{D42A27DB-BD31-4B8C-83A1-F6EECF244321}">
                <p14:modId xmlns:p14="http://schemas.microsoft.com/office/powerpoint/2010/main" val="4220424610"/>
              </p:ext>
            </p:extLst>
          </p:nvPr>
        </p:nvGraphicFramePr>
        <p:xfrm>
          <a:off x="256685" y="167004"/>
          <a:ext cx="8564688" cy="243840"/>
        </p:xfrm>
        <a:graphic>
          <a:graphicData uri="http://schemas.openxmlformats.org/drawingml/2006/table">
            <a:tbl>
              <a:tblPr firstRow="1" firstCol="1" bandRow="1"/>
              <a:tblGrid>
                <a:gridCol w="8564688"/>
              </a:tblGrid>
              <a:tr h="0">
                <a:tc>
                  <a:txBody>
                    <a:bodyPr/>
                    <a:lstStyle/>
                    <a:p>
                      <a:pPr marL="0" marR="0" algn="ctr">
                        <a:spcBef>
                          <a:spcPts val="0"/>
                        </a:spcBef>
                        <a:spcAft>
                          <a:spcPts val="0"/>
                        </a:spcAft>
                      </a:pPr>
                      <a:r>
                        <a:rPr lang="fr-CA" sz="1600" b="1" dirty="0" smtClean="0">
                          <a:solidFill>
                            <a:srgbClr val="FFFFFF"/>
                          </a:solidFill>
                          <a:effectLst/>
                          <a:latin typeface="Verdana" panose="020B0604030504040204" pitchFamily="34" charset="0"/>
                        </a:rPr>
                        <a:t>Pédiatrie/soins primaires</a:t>
                      </a:r>
                      <a:endParaRPr lang="fr-CA"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1DE"/>
                    </a:solidFill>
                  </a:tcPr>
                </a:tc>
              </a:tr>
            </a:tbl>
          </a:graphicData>
        </a:graphic>
      </p:graphicFrame>
    </p:spTree>
    <p:extLst>
      <p:ext uri="{BB962C8B-B14F-4D97-AF65-F5344CB8AC3E}">
        <p14:creationId xmlns:p14="http://schemas.microsoft.com/office/powerpoint/2010/main" val="39693027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1"/>
            </p:custDataLst>
          </p:nvPr>
        </p:nvSpPr>
        <p:spPr>
          <a:xfrm>
            <a:off x="103518" y="313366"/>
            <a:ext cx="7673975" cy="1287463"/>
          </a:xfrm>
        </p:spPr>
        <p:txBody>
          <a:bodyPr/>
          <a:lstStyle/>
          <a:p>
            <a:r>
              <a:rPr lang="fr-CA" dirty="0" smtClean="0">
                <a:latin typeface="Verdana" panose="020B0604030504040204" pitchFamily="34" charset="0"/>
              </a:rPr>
              <a:t>Cas – bébé </a:t>
            </a:r>
            <a:r>
              <a:rPr lang="fr-CA" dirty="0" err="1" smtClean="0">
                <a:latin typeface="Verdana" panose="020B0604030504040204" pitchFamily="34" charset="0"/>
              </a:rPr>
              <a:t>Reeve</a:t>
            </a:r>
            <a:r>
              <a:rPr lang="fr-CA" dirty="0" smtClean="0">
                <a:latin typeface="Verdana" panose="020B0604030504040204" pitchFamily="34" charset="0"/>
              </a:rPr>
              <a:t> Flux</a:t>
            </a:r>
            <a:endParaRPr lang="fr-CA" dirty="0">
              <a:latin typeface="Verdana" panose="020B0604030504040204" pitchFamily="34" charset="0"/>
            </a:endParaRPr>
          </a:p>
        </p:txBody>
      </p:sp>
      <p:sp>
        <p:nvSpPr>
          <p:cNvPr id="3" name="Content Placeholder 2"/>
          <p:cNvSpPr>
            <a:spLocks noGrp="1"/>
          </p:cNvSpPr>
          <p:nvPr>
            <p:ph idx="4294967295"/>
            <p:custDataLst>
              <p:tags r:id="rId2"/>
            </p:custDataLst>
          </p:nvPr>
        </p:nvSpPr>
        <p:spPr>
          <a:xfrm>
            <a:off x="291142" y="1134192"/>
            <a:ext cx="7886700" cy="2316373"/>
          </a:xfrm>
        </p:spPr>
        <p:txBody>
          <a:bodyPr vert="horz" lIns="91440" tIns="45720" rIns="91440" bIns="45720" rtlCol="0" anchor="t">
            <a:normAutofit lnSpcReduction="10000"/>
          </a:bodyPr>
          <a:lstStyle/>
          <a:p>
            <a:pPr marL="0" indent="0">
              <a:buNone/>
            </a:pPr>
            <a:r>
              <a:rPr lang="fr-CA" sz="2000" dirty="0" smtClean="0">
                <a:solidFill>
                  <a:srgbClr val="003152"/>
                </a:solidFill>
                <a:latin typeface="Verdana" panose="020B0604030504040204" pitchFamily="34" charset="0"/>
              </a:rPr>
              <a:t> </a:t>
            </a:r>
            <a:endParaRPr lang="fr-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fr-CA" sz="2000" dirty="0" smtClean="0">
                <a:solidFill>
                  <a:srgbClr val="003152"/>
                </a:solidFill>
                <a:latin typeface="Verdana" panose="020B0604030504040204" pitchFamily="34" charset="0"/>
              </a:rPr>
              <a:t>Un résident en pédiatrie évalue l’enfant dans une clinique de gastroentérologie et demande d’autres examens pour évaluer la diarrhée.</a:t>
            </a:r>
          </a:p>
          <a:p>
            <a:pPr marL="0" indent="0">
              <a:buNone/>
            </a:pPr>
            <a:endParaRPr lang="fr-CA" sz="2000" dirty="0" smtClean="0">
              <a:solidFill>
                <a:srgbClr val="003152"/>
              </a:solidFill>
              <a:latin typeface="Verdana" panose="020B0604030504040204" pitchFamily="34" charset="0"/>
              <a:ea typeface="Verdana" panose="020B0604030504040204" pitchFamily="34" charset="0"/>
              <a:cs typeface="Verdana" panose="020B0604030504040204" pitchFamily="34" charset="0"/>
            </a:endParaRPr>
          </a:p>
          <a:p>
            <a:r>
              <a:rPr lang="fr-CA" sz="2000" dirty="0" smtClean="0">
                <a:solidFill>
                  <a:srgbClr val="003152"/>
                </a:solidFill>
                <a:latin typeface="Verdana" panose="020B0604030504040204" pitchFamily="34" charset="0"/>
              </a:rPr>
              <a:t>À la visite de suivi, les examens effectués ne révèlent rien d’anormal. </a:t>
            </a:r>
          </a:p>
          <a:p>
            <a:pPr marL="0" indent="0">
              <a:buNone/>
            </a:pPr>
            <a:endParaRPr lang="fr-CA" sz="2000" dirty="0">
              <a:solidFill>
                <a:srgbClr val="003152"/>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Table 4"/>
          <p:cNvGraphicFramePr>
            <a:graphicFrameLocks noGrp="1"/>
          </p:cNvGraphicFramePr>
          <p:nvPr>
            <p:custDataLst>
              <p:tags r:id="rId3"/>
            </p:custDataLst>
            <p:extLst>
              <p:ext uri="{D42A27DB-BD31-4B8C-83A1-F6EECF244321}">
                <p14:modId xmlns:p14="http://schemas.microsoft.com/office/powerpoint/2010/main" val="2924123267"/>
              </p:ext>
            </p:extLst>
          </p:nvPr>
        </p:nvGraphicFramePr>
        <p:xfrm>
          <a:off x="2915727" y="3518685"/>
          <a:ext cx="5900468" cy="2822452"/>
        </p:xfrm>
        <a:graphic>
          <a:graphicData uri="http://schemas.openxmlformats.org/drawingml/2006/table">
            <a:tbl>
              <a:tblPr firstRow="1" bandRow="1">
                <a:tableStyleId>{5C22544A-7EE6-4342-B048-85BDC9FD1C3A}</a:tableStyleId>
              </a:tblPr>
              <a:tblGrid>
                <a:gridCol w="2870748">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4181179876"/>
                    </a:ext>
                  </a:extLst>
                </a:gridCol>
                <a:gridCol w="3029720">
                  <a:extLst>
                    <a:ext uri="{9D8B030D-6E8A-4147-A177-3AD203B41FA5}">
                      <a16:col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674773259"/>
                    </a:ext>
                  </a:extLst>
                </a:gridCol>
              </a:tblGrid>
              <a:tr h="574876">
                <a:tc>
                  <a:txBody>
                    <a:bodyPr/>
                    <a:lstStyle/>
                    <a:p>
                      <a:r>
                        <a:rPr lang="fr-CA" dirty="0" smtClean="0">
                          <a:latin typeface="Verdana" panose="020B0604030504040204" pitchFamily="34" charset="0"/>
                        </a:rPr>
                        <a:t>Évaluation</a:t>
                      </a:r>
                      <a:endParaRPr lang="fr-CA" dirty="0">
                        <a:latin typeface="Verdana" panose="020B0604030504040204" pitchFamily="34" charset="0"/>
                      </a:endParaRPr>
                    </a:p>
                  </a:txBody>
                  <a:tcPr>
                    <a:solidFill>
                      <a:srgbClr val="557FA6"/>
                    </a:solidFill>
                  </a:tcPr>
                </a:tc>
                <a:tc>
                  <a:txBody>
                    <a:bodyPr/>
                    <a:lstStyle/>
                    <a:p>
                      <a:r>
                        <a:rPr lang="fr-CA" dirty="0" smtClean="0">
                          <a:latin typeface="Verdana" panose="020B0604030504040204" pitchFamily="34" charset="0"/>
                        </a:rPr>
                        <a:t>Résultats </a:t>
                      </a:r>
                      <a:endParaRPr lang="fr-CA" dirty="0">
                        <a:latin typeface="Verdana" panose="020B0604030504040204" pitchFamily="34" charset="0"/>
                      </a:endParaRPr>
                    </a:p>
                  </a:txBody>
                  <a:tcPr>
                    <a:solidFill>
                      <a:srgbClr val="557FA6"/>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084534839"/>
                  </a:ext>
                </a:extLst>
              </a:tr>
              <a:tr h="444392">
                <a:tc>
                  <a:txBody>
                    <a:bodyPr/>
                    <a:lstStyle/>
                    <a:p>
                      <a:r>
                        <a:rPr lang="fr-CA" dirty="0" smtClean="0">
                          <a:latin typeface="Verdana" panose="020B0604030504040204" pitchFamily="34" charset="0"/>
                        </a:rPr>
                        <a:t>Coproculture</a:t>
                      </a:r>
                      <a:endParaRPr lang="fr-CA" dirty="0">
                        <a:latin typeface="Verdana" panose="020B0604030504040204" pitchFamily="34" charset="0"/>
                      </a:endParaRPr>
                    </a:p>
                  </a:txBody>
                  <a:tcPr>
                    <a:solidFill>
                      <a:srgbClr val="BBC7D9"/>
                    </a:solidFill>
                  </a:tcPr>
                </a:tc>
                <a:tc>
                  <a:txBody>
                    <a:bodyPr/>
                    <a:lstStyle/>
                    <a:p>
                      <a:r>
                        <a:rPr lang="fr-CA" dirty="0" smtClean="0">
                          <a:latin typeface="Verdana" panose="020B0604030504040204" pitchFamily="34" charset="0"/>
                        </a:rPr>
                        <a:t>Résultats négatifs</a:t>
                      </a:r>
                      <a:endParaRPr lang="fr-CA" dirty="0">
                        <a:latin typeface="Verdana" panose="020B0604030504040204" pitchFamily="34" charset="0"/>
                      </a:endParaRPr>
                    </a:p>
                  </a:txBody>
                  <a:tcPr>
                    <a:solidFill>
                      <a:srgbClr val="BBC7D9"/>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4239503000"/>
                  </a:ext>
                </a:extLst>
              </a:tr>
              <a:tr h="767033">
                <a:tc>
                  <a:txBody>
                    <a:bodyPr/>
                    <a:lstStyle/>
                    <a:p>
                      <a:r>
                        <a:rPr lang="fr-CA" dirty="0" err="1" smtClean="0">
                          <a:latin typeface="Verdana" panose="020B0604030504040204" pitchFamily="34" charset="0"/>
                        </a:rPr>
                        <a:t>Rotavirus</a:t>
                      </a:r>
                      <a:r>
                        <a:rPr lang="fr-CA" dirty="0" smtClean="0">
                          <a:latin typeface="Verdana" panose="020B0604030504040204" pitchFamily="34" charset="0"/>
                        </a:rPr>
                        <a:t> – épreuve d’agglutination au latex </a:t>
                      </a:r>
                      <a:endParaRPr lang="fr-CA" dirty="0">
                        <a:latin typeface="Verdana" panose="020B0604030504040204" pitchFamily="34" charset="0"/>
                      </a:endParaRPr>
                    </a:p>
                  </a:txBody>
                  <a:tcPr>
                    <a:solidFill>
                      <a:srgbClr val="D8DFE0"/>
                    </a:solidFill>
                  </a:tcPr>
                </a:tc>
                <a:tc>
                  <a:txBody>
                    <a:bodyPr/>
                    <a:lstStyle/>
                    <a:p>
                      <a:r>
                        <a:rPr lang="fr-CA" dirty="0" smtClean="0">
                          <a:latin typeface="Verdana" panose="020B0604030504040204" pitchFamily="34" charset="0"/>
                        </a:rPr>
                        <a:t>Résultats négatifs</a:t>
                      </a:r>
                      <a:endParaRPr lang="fr-CA" dirty="0">
                        <a:latin typeface="Verdana" panose="020B0604030504040204" pitchFamily="34" charset="0"/>
                      </a:endParaRPr>
                    </a:p>
                  </a:txBody>
                  <a:tcPr>
                    <a:solidFill>
                      <a:srgbClr val="D8DFE0"/>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2417893959"/>
                  </a:ext>
                </a:extLst>
              </a:tr>
              <a:tr h="444392">
                <a:tc>
                  <a:txBody>
                    <a:bodyPr/>
                    <a:lstStyle/>
                    <a:p>
                      <a:r>
                        <a:rPr lang="fr-CA" dirty="0" smtClean="0">
                          <a:latin typeface="Verdana" panose="020B0604030504040204" pitchFamily="34" charset="0"/>
                        </a:rPr>
                        <a:t>Trou anionique</a:t>
                      </a:r>
                      <a:endParaRPr lang="fr-CA" dirty="0">
                        <a:latin typeface="Verdana" panose="020B0604030504040204" pitchFamily="34" charset="0"/>
                      </a:endParaRPr>
                    </a:p>
                  </a:txBody>
                  <a:tcPr>
                    <a:solidFill>
                      <a:srgbClr val="BBC7D9"/>
                    </a:solidFill>
                  </a:tcPr>
                </a:tc>
                <a:tc>
                  <a:txBody>
                    <a:bodyPr/>
                    <a:lstStyle/>
                    <a:p>
                      <a:r>
                        <a:rPr lang="fr-CA" dirty="0" smtClean="0">
                          <a:solidFill>
                            <a:srgbClr val="2A2A2A"/>
                          </a:solidFill>
                          <a:latin typeface="Verdana" panose="020B0604030504040204" pitchFamily="34" charset="0"/>
                        </a:rPr>
                        <a:t>10 (8 à 12 </a:t>
                      </a:r>
                      <a:r>
                        <a:rPr lang="fr-CA" dirty="0" err="1" smtClean="0">
                          <a:solidFill>
                            <a:srgbClr val="2A2A2A"/>
                          </a:solidFill>
                          <a:latin typeface="Verdana" panose="020B0604030504040204" pitchFamily="34" charset="0"/>
                        </a:rPr>
                        <a:t>mEq</a:t>
                      </a:r>
                      <a:r>
                        <a:rPr lang="fr-CA" dirty="0" smtClean="0">
                          <a:solidFill>
                            <a:srgbClr val="2A2A2A"/>
                          </a:solidFill>
                          <a:latin typeface="Verdana" panose="020B0604030504040204" pitchFamily="34" charset="0"/>
                        </a:rPr>
                        <a:t>/L)</a:t>
                      </a:r>
                      <a:endParaRPr lang="fr-CA" dirty="0">
                        <a:solidFill>
                          <a:srgbClr val="2A2A2A"/>
                        </a:solidFill>
                        <a:latin typeface="Verdana" panose="020B0604030504040204" pitchFamily="34" charset="0"/>
                      </a:endParaRPr>
                    </a:p>
                  </a:txBody>
                  <a:tcPr>
                    <a:solidFill>
                      <a:srgbClr val="BBC7D9"/>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1296018368"/>
                  </a:ext>
                </a:extLst>
              </a:tr>
              <a:tr h="444392">
                <a:tc>
                  <a:txBody>
                    <a:bodyPr/>
                    <a:lstStyle/>
                    <a:p>
                      <a:r>
                        <a:rPr lang="fr-CA" dirty="0" smtClean="0">
                          <a:latin typeface="Verdana" panose="020B0604030504040204" pitchFamily="34" charset="0"/>
                        </a:rPr>
                        <a:t>Albumine sérique</a:t>
                      </a:r>
                      <a:endParaRPr lang="fr-CA" dirty="0">
                        <a:latin typeface="Verdana" panose="020B0604030504040204" pitchFamily="34" charset="0"/>
                      </a:endParaRPr>
                    </a:p>
                  </a:txBody>
                  <a:tcPr>
                    <a:solidFill>
                      <a:srgbClr val="D8DFE0"/>
                    </a:solidFill>
                  </a:tcPr>
                </a:tc>
                <a:tc>
                  <a:txBody>
                    <a:bodyPr/>
                    <a:lstStyle/>
                    <a:p>
                      <a:r>
                        <a:rPr lang="fr-CA" dirty="0" smtClean="0">
                          <a:latin typeface="Verdana" panose="020B0604030504040204" pitchFamily="34" charset="0"/>
                        </a:rPr>
                        <a:t>44 (37 à 55 g/L)</a:t>
                      </a:r>
                      <a:endParaRPr lang="fr-CA" dirty="0">
                        <a:latin typeface="Verdana" panose="020B0604030504040204" pitchFamily="34" charset="0"/>
                      </a:endParaRPr>
                    </a:p>
                  </a:txBody>
                  <a:tcPr>
                    <a:solidFill>
                      <a:srgbClr val="D8DFE0"/>
                    </a:solidFill>
                  </a:tcPr>
                </a:tc>
                <a:extLst>
                  <a:ext uri="{0D108BD9-81ED-4DB2-BD59-A6C34878D82A}">
                    <a16:rowId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a16="http://schemas.microsoft.com/office/drawing/2014/main" val="4265695262"/>
                  </a:ext>
                </a:extLst>
              </a:tr>
            </a:tbl>
          </a:graphicData>
        </a:graphic>
      </p:graphicFrame>
      <p:graphicFrame>
        <p:nvGraphicFramePr>
          <p:cNvPr id="6" name="Table 5"/>
          <p:cNvGraphicFramePr>
            <a:graphicFrameLocks noGrp="1"/>
          </p:cNvGraphicFramePr>
          <p:nvPr>
            <p:custDataLst>
              <p:tags r:id="rId4"/>
            </p:custDataLst>
            <p:extLst>
              <p:ext uri="{D42A27DB-BD31-4B8C-83A1-F6EECF244321}">
                <p14:modId xmlns:p14="http://schemas.microsoft.com/office/powerpoint/2010/main" val="4220424610"/>
              </p:ext>
            </p:extLst>
          </p:nvPr>
        </p:nvGraphicFramePr>
        <p:xfrm>
          <a:off x="256685" y="167004"/>
          <a:ext cx="8564688" cy="243840"/>
        </p:xfrm>
        <a:graphic>
          <a:graphicData uri="http://schemas.openxmlformats.org/drawingml/2006/table">
            <a:tbl>
              <a:tblPr firstRow="1" firstCol="1" bandRow="1"/>
              <a:tblGrid>
                <a:gridCol w="8564688"/>
              </a:tblGrid>
              <a:tr h="0">
                <a:tc>
                  <a:txBody>
                    <a:bodyPr/>
                    <a:lstStyle/>
                    <a:p>
                      <a:pPr marL="0" marR="0" algn="ctr">
                        <a:spcBef>
                          <a:spcPts val="0"/>
                        </a:spcBef>
                        <a:spcAft>
                          <a:spcPts val="0"/>
                        </a:spcAft>
                      </a:pPr>
                      <a:r>
                        <a:rPr lang="fr-CA" sz="1600" b="1" dirty="0" smtClean="0">
                          <a:solidFill>
                            <a:srgbClr val="FFFFFF"/>
                          </a:solidFill>
                          <a:effectLst/>
                          <a:latin typeface="Verdana" panose="020B0604030504040204" pitchFamily="34" charset="0"/>
                        </a:rPr>
                        <a:t>Pédiatrie/soins primaires</a:t>
                      </a:r>
                      <a:endParaRPr lang="fr-CA" sz="18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1DE"/>
                    </a:solidFill>
                  </a:tcPr>
                </a:tc>
              </a:tr>
            </a:tbl>
          </a:graphicData>
        </a:graphic>
      </p:graphicFrame>
      <p:pic>
        <p:nvPicPr>
          <p:cNvPr id="8" name="Picture 7"/>
          <p:cNvPicPr>
            <a:picLocks noChangeAspect="1"/>
          </p:cNvPicPr>
          <p:nvPr>
            <p:custDataLst>
              <p:tags r:id="rId5"/>
            </p:custDataLst>
          </p:nvPr>
        </p:nvPicPr>
        <p:blipFill rotWithShape="1">
          <a:blip r:embed="rId8" cstate="print">
            <a:extLst>
              <a:ext uri="{28A0092B-C50C-407E-A947-70E740481C1C}">
                <a14:useLocalDpi xmlns:a14="http://schemas.microsoft.com/office/drawing/2010/main" val="0"/>
              </a:ext>
            </a:extLst>
          </a:blip>
          <a:srcRect l="50312" t="63527" r="21611"/>
          <a:stretch/>
        </p:blipFill>
        <p:spPr>
          <a:xfrm rot="16200000">
            <a:off x="358437" y="3878017"/>
            <a:ext cx="2260121" cy="1957320"/>
          </a:xfrm>
          <a:prstGeom prst="rect">
            <a:avLst/>
          </a:prstGeom>
        </p:spPr>
      </p:pic>
    </p:spTree>
    <p:extLst>
      <p:ext uri="{BB962C8B-B14F-4D97-AF65-F5344CB8AC3E}">
        <p14:creationId xmlns:p14="http://schemas.microsoft.com/office/powerpoint/2010/main" val="89072747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3"/>
</p:tagLst>
</file>

<file path=ppt/tags/tag104.xml><?xml version="1.0" encoding="utf-8"?>
<p:tagLst xmlns:a="http://schemas.openxmlformats.org/drawingml/2006/main" xmlns:r="http://schemas.openxmlformats.org/officeDocument/2006/relationships" xmlns:p="http://schemas.openxmlformats.org/presentationml/2006/main">
  <p:tag name="NUM" val="4"/>
</p:tagLst>
</file>

<file path=ppt/tags/tag105.xml><?xml version="1.0" encoding="utf-8"?>
<p:tagLst xmlns:a="http://schemas.openxmlformats.org/drawingml/2006/main" xmlns:r="http://schemas.openxmlformats.org/officeDocument/2006/relationships" xmlns:p="http://schemas.openxmlformats.org/presentationml/2006/main">
  <p:tag name="NUM" val="5"/>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5"/>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3"/>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3"/>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4"/>
</p:tagLst>
</file>

<file path=ppt/tags/tag123.xml><?xml version="1.0" encoding="utf-8"?>
<p:tagLst xmlns:a="http://schemas.openxmlformats.org/drawingml/2006/main" xmlns:r="http://schemas.openxmlformats.org/officeDocument/2006/relationships" xmlns:p="http://schemas.openxmlformats.org/presentationml/2006/main">
  <p:tag name="NUM" val="5"/>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NUM" val="3"/>
</p:tagLst>
</file>

<file path=ppt/tags/tag127.xml><?xml version="1.0" encoding="utf-8"?>
<p:tagLst xmlns:a="http://schemas.openxmlformats.org/drawingml/2006/main" xmlns:r="http://schemas.openxmlformats.org/officeDocument/2006/relationships" xmlns:p="http://schemas.openxmlformats.org/presentationml/2006/main">
  <p:tag name="NUM" val="4"/>
</p:tagLst>
</file>

<file path=ppt/tags/tag128.xml><?xml version="1.0" encoding="utf-8"?>
<p:tagLst xmlns:a="http://schemas.openxmlformats.org/drawingml/2006/main" xmlns:r="http://schemas.openxmlformats.org/officeDocument/2006/relationships" xmlns:p="http://schemas.openxmlformats.org/presentationml/2006/main">
  <p:tag name="NUM" val="5"/>
</p:tagLst>
</file>

<file path=ppt/tags/tag129.xml><?xml version="1.0" encoding="utf-8"?>
<p:tagLst xmlns:a="http://schemas.openxmlformats.org/drawingml/2006/main" xmlns:r="http://schemas.openxmlformats.org/officeDocument/2006/relationships" xmlns:p="http://schemas.openxmlformats.org/presentationml/2006/main">
  <p:tag name="NUM" val="6"/>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30.xml><?xml version="1.0" encoding="utf-8"?>
<p:tagLst xmlns:a="http://schemas.openxmlformats.org/drawingml/2006/main" xmlns:r="http://schemas.openxmlformats.org/officeDocument/2006/relationships" xmlns:p="http://schemas.openxmlformats.org/presentationml/2006/main">
  <p:tag name="NUM" val="7"/>
</p:tagLst>
</file>

<file path=ppt/tags/tag131.xml><?xml version="1.0" encoding="utf-8"?>
<p:tagLst xmlns:a="http://schemas.openxmlformats.org/drawingml/2006/main" xmlns:r="http://schemas.openxmlformats.org/officeDocument/2006/relationships" xmlns:p="http://schemas.openxmlformats.org/presentationml/2006/main">
  <p:tag name="NUM" val="8"/>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2"/>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4"/>
</p:tagLst>
</file>

<file path=ppt/tags/tag136.xml><?xml version="1.0" encoding="utf-8"?>
<p:tagLst xmlns:a="http://schemas.openxmlformats.org/drawingml/2006/main" xmlns:r="http://schemas.openxmlformats.org/officeDocument/2006/relationships" xmlns:p="http://schemas.openxmlformats.org/presentationml/2006/main">
  <p:tag name="NUM" val="5"/>
</p:tagLst>
</file>

<file path=ppt/tags/tag137.xml><?xml version="1.0" encoding="utf-8"?>
<p:tagLst xmlns:a="http://schemas.openxmlformats.org/drawingml/2006/main" xmlns:r="http://schemas.openxmlformats.org/officeDocument/2006/relationships" xmlns:p="http://schemas.openxmlformats.org/presentationml/2006/main">
  <p:tag name="NUM" val="6"/>
</p:tagLst>
</file>

<file path=ppt/tags/tag138.xml><?xml version="1.0" encoding="utf-8"?>
<p:tagLst xmlns:a="http://schemas.openxmlformats.org/drawingml/2006/main" xmlns:r="http://schemas.openxmlformats.org/officeDocument/2006/relationships" xmlns:p="http://schemas.openxmlformats.org/presentationml/2006/main">
  <p:tag name="NUM" val="7"/>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5"/>
</p:tagLst>
</file>

<file path=ppt/tags/tag140.xml><?xml version="1.0" encoding="utf-8"?>
<p:tagLst xmlns:a="http://schemas.openxmlformats.org/drawingml/2006/main" xmlns:r="http://schemas.openxmlformats.org/officeDocument/2006/relationships" xmlns:p="http://schemas.openxmlformats.org/presentationml/2006/main">
  <p:tag name="NUM" val="2"/>
</p:tagLst>
</file>

<file path=ppt/tags/tag141.xml><?xml version="1.0" encoding="utf-8"?>
<p:tagLst xmlns:a="http://schemas.openxmlformats.org/drawingml/2006/main" xmlns:r="http://schemas.openxmlformats.org/officeDocument/2006/relationships" xmlns:p="http://schemas.openxmlformats.org/presentationml/2006/main">
  <p:tag name="NUM" val="3"/>
</p:tagLst>
</file>

<file path=ppt/tags/tag142.xml><?xml version="1.0" encoding="utf-8"?>
<p:tagLst xmlns:a="http://schemas.openxmlformats.org/drawingml/2006/main" xmlns:r="http://schemas.openxmlformats.org/officeDocument/2006/relationships" xmlns:p="http://schemas.openxmlformats.org/presentationml/2006/main">
  <p:tag name="NUM" val="4"/>
</p:tagLst>
</file>

<file path=ppt/tags/tag143.xml><?xml version="1.0" encoding="utf-8"?>
<p:tagLst xmlns:a="http://schemas.openxmlformats.org/drawingml/2006/main" xmlns:r="http://schemas.openxmlformats.org/officeDocument/2006/relationships" xmlns:p="http://schemas.openxmlformats.org/presentationml/2006/main">
  <p:tag name="NUM" val="5"/>
</p:tagLst>
</file>

<file path=ppt/tags/tag144.xml><?xml version="1.0" encoding="utf-8"?>
<p:tagLst xmlns:a="http://schemas.openxmlformats.org/drawingml/2006/main" xmlns:r="http://schemas.openxmlformats.org/officeDocument/2006/relationships" xmlns:p="http://schemas.openxmlformats.org/presentationml/2006/main">
  <p:tag name="NUM" val="1"/>
</p:tagLst>
</file>

<file path=ppt/tags/tag145.xml><?xml version="1.0" encoding="utf-8"?>
<p:tagLst xmlns:a="http://schemas.openxmlformats.org/drawingml/2006/main" xmlns:r="http://schemas.openxmlformats.org/officeDocument/2006/relationships" xmlns:p="http://schemas.openxmlformats.org/presentationml/2006/main">
  <p:tag name="NUM" val="2"/>
</p:tagLst>
</file>

<file path=ppt/tags/tag146.xml><?xml version="1.0" encoding="utf-8"?>
<p:tagLst xmlns:a="http://schemas.openxmlformats.org/drawingml/2006/main" xmlns:r="http://schemas.openxmlformats.org/officeDocument/2006/relationships" xmlns:p="http://schemas.openxmlformats.org/presentationml/2006/main">
  <p:tag name="NUM" val="3"/>
</p:tagLst>
</file>

<file path=ppt/tags/tag147.xml><?xml version="1.0" encoding="utf-8"?>
<p:tagLst xmlns:a="http://schemas.openxmlformats.org/drawingml/2006/main" xmlns:r="http://schemas.openxmlformats.org/officeDocument/2006/relationships" xmlns:p="http://schemas.openxmlformats.org/presentationml/2006/main">
  <p:tag name="NUM" val="4"/>
</p:tagLst>
</file>

<file path=ppt/tags/tag148.xml><?xml version="1.0" encoding="utf-8"?>
<p:tagLst xmlns:a="http://schemas.openxmlformats.org/drawingml/2006/main" xmlns:r="http://schemas.openxmlformats.org/officeDocument/2006/relationships" xmlns:p="http://schemas.openxmlformats.org/presentationml/2006/main">
  <p:tag name="NUM" val="5"/>
</p:tagLst>
</file>

<file path=ppt/tags/tag149.xml><?xml version="1.0" encoding="utf-8"?>
<p:tagLst xmlns:a="http://schemas.openxmlformats.org/drawingml/2006/main" xmlns:r="http://schemas.openxmlformats.org/officeDocument/2006/relationships" xmlns:p="http://schemas.openxmlformats.org/presentationml/2006/main">
  <p:tag name="NUM" val="6"/>
</p:tagLst>
</file>

<file path=ppt/tags/tag15.xml><?xml version="1.0" encoding="utf-8"?>
<p:tagLst xmlns:a="http://schemas.openxmlformats.org/drawingml/2006/main" xmlns:r="http://schemas.openxmlformats.org/officeDocument/2006/relationships" xmlns:p="http://schemas.openxmlformats.org/presentationml/2006/main">
  <p:tag name="NUM" val="6"/>
</p:tagLst>
</file>

<file path=ppt/tags/tag150.xml><?xml version="1.0" encoding="utf-8"?>
<p:tagLst xmlns:a="http://schemas.openxmlformats.org/drawingml/2006/main" xmlns:r="http://schemas.openxmlformats.org/officeDocument/2006/relationships" xmlns:p="http://schemas.openxmlformats.org/presentationml/2006/main">
  <p:tag name="NUM" val="1"/>
</p:tagLst>
</file>

<file path=ppt/tags/tag151.xml><?xml version="1.0" encoding="utf-8"?>
<p:tagLst xmlns:a="http://schemas.openxmlformats.org/drawingml/2006/main" xmlns:r="http://schemas.openxmlformats.org/officeDocument/2006/relationships" xmlns:p="http://schemas.openxmlformats.org/presentationml/2006/main">
  <p:tag name="NUM" val="2"/>
</p:tagLst>
</file>

<file path=ppt/tags/tag152.xml><?xml version="1.0" encoding="utf-8"?>
<p:tagLst xmlns:a="http://schemas.openxmlformats.org/drawingml/2006/main" xmlns:r="http://schemas.openxmlformats.org/officeDocument/2006/relationships" xmlns:p="http://schemas.openxmlformats.org/presentationml/2006/main">
  <p:tag name="NUM" val="3"/>
</p:tagLst>
</file>

<file path=ppt/tags/tag153.xml><?xml version="1.0" encoding="utf-8"?>
<p:tagLst xmlns:a="http://schemas.openxmlformats.org/drawingml/2006/main" xmlns:r="http://schemas.openxmlformats.org/officeDocument/2006/relationships" xmlns:p="http://schemas.openxmlformats.org/presentationml/2006/main">
  <p:tag name="NUM" val="4"/>
</p:tagLst>
</file>

<file path=ppt/tags/tag154.xml><?xml version="1.0" encoding="utf-8"?>
<p:tagLst xmlns:a="http://schemas.openxmlformats.org/drawingml/2006/main" xmlns:r="http://schemas.openxmlformats.org/officeDocument/2006/relationships" xmlns:p="http://schemas.openxmlformats.org/presentationml/2006/main">
  <p:tag name="NUM" val="5"/>
</p:tagLst>
</file>

<file path=ppt/tags/tag155.xml><?xml version="1.0" encoding="utf-8"?>
<p:tagLst xmlns:a="http://schemas.openxmlformats.org/drawingml/2006/main" xmlns:r="http://schemas.openxmlformats.org/officeDocument/2006/relationships" xmlns:p="http://schemas.openxmlformats.org/presentationml/2006/main">
  <p:tag name="NUM" val="6"/>
</p:tagLst>
</file>

<file path=ppt/tags/tag156.xml><?xml version="1.0" encoding="utf-8"?>
<p:tagLst xmlns:a="http://schemas.openxmlformats.org/drawingml/2006/main" xmlns:r="http://schemas.openxmlformats.org/officeDocument/2006/relationships" xmlns:p="http://schemas.openxmlformats.org/presentationml/2006/main">
  <p:tag name="NUM" val="7"/>
</p:tagLst>
</file>

<file path=ppt/tags/tag157.xml><?xml version="1.0" encoding="utf-8"?>
<p:tagLst xmlns:a="http://schemas.openxmlformats.org/drawingml/2006/main" xmlns:r="http://schemas.openxmlformats.org/officeDocument/2006/relationships" xmlns:p="http://schemas.openxmlformats.org/presentationml/2006/main">
  <p:tag name="NUM" val="8"/>
</p:tagLst>
</file>

<file path=ppt/tags/tag158.xml><?xml version="1.0" encoding="utf-8"?>
<p:tagLst xmlns:a="http://schemas.openxmlformats.org/drawingml/2006/main" xmlns:r="http://schemas.openxmlformats.org/officeDocument/2006/relationships" xmlns:p="http://schemas.openxmlformats.org/presentationml/2006/main">
  <p:tag name="NUM" val="1"/>
</p:tagLst>
</file>

<file path=ppt/tags/tag159.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7"/>
</p:tagLst>
</file>

<file path=ppt/tags/tag160.xml><?xml version="1.0" encoding="utf-8"?>
<p:tagLst xmlns:a="http://schemas.openxmlformats.org/drawingml/2006/main" xmlns:r="http://schemas.openxmlformats.org/officeDocument/2006/relationships" xmlns:p="http://schemas.openxmlformats.org/presentationml/2006/main">
  <p:tag name="NUM" val="3"/>
</p:tagLst>
</file>

<file path=ppt/tags/tag161.xml><?xml version="1.0" encoding="utf-8"?>
<p:tagLst xmlns:a="http://schemas.openxmlformats.org/drawingml/2006/main" xmlns:r="http://schemas.openxmlformats.org/officeDocument/2006/relationships" xmlns:p="http://schemas.openxmlformats.org/presentationml/2006/main">
  <p:tag name="NUM" val="4"/>
</p:tagLst>
</file>

<file path=ppt/tags/tag162.xml><?xml version="1.0" encoding="utf-8"?>
<p:tagLst xmlns:a="http://schemas.openxmlformats.org/drawingml/2006/main" xmlns:r="http://schemas.openxmlformats.org/officeDocument/2006/relationships" xmlns:p="http://schemas.openxmlformats.org/presentationml/2006/main">
  <p:tag name="NUM" val="5"/>
</p:tagLst>
</file>

<file path=ppt/tags/tag163.xml><?xml version="1.0" encoding="utf-8"?>
<p:tagLst xmlns:a="http://schemas.openxmlformats.org/drawingml/2006/main" xmlns:r="http://schemas.openxmlformats.org/officeDocument/2006/relationships" xmlns:p="http://schemas.openxmlformats.org/presentationml/2006/main">
  <p:tag name="NUM" val="6"/>
</p:tagLst>
</file>

<file path=ppt/tags/tag164.xml><?xml version="1.0" encoding="utf-8"?>
<p:tagLst xmlns:a="http://schemas.openxmlformats.org/drawingml/2006/main" xmlns:r="http://schemas.openxmlformats.org/officeDocument/2006/relationships" xmlns:p="http://schemas.openxmlformats.org/presentationml/2006/main">
  <p:tag name="NUM" val="1"/>
</p:tagLst>
</file>

<file path=ppt/tags/tag165.xml><?xml version="1.0" encoding="utf-8"?>
<p:tagLst xmlns:a="http://schemas.openxmlformats.org/drawingml/2006/main" xmlns:r="http://schemas.openxmlformats.org/officeDocument/2006/relationships" xmlns:p="http://schemas.openxmlformats.org/presentationml/2006/main">
  <p:tag name="NUM" val="2"/>
</p:tagLst>
</file>

<file path=ppt/tags/tag166.xml><?xml version="1.0" encoding="utf-8"?>
<p:tagLst xmlns:a="http://schemas.openxmlformats.org/drawingml/2006/main" xmlns:r="http://schemas.openxmlformats.org/officeDocument/2006/relationships" xmlns:p="http://schemas.openxmlformats.org/presentationml/2006/main">
  <p:tag name="NUM" val="3"/>
</p:tagLst>
</file>

<file path=ppt/tags/tag167.xml><?xml version="1.0" encoding="utf-8"?>
<p:tagLst xmlns:a="http://schemas.openxmlformats.org/drawingml/2006/main" xmlns:r="http://schemas.openxmlformats.org/officeDocument/2006/relationships" xmlns:p="http://schemas.openxmlformats.org/presentationml/2006/main">
  <p:tag name="NUM" val="4"/>
</p:tagLst>
</file>

<file path=ppt/tags/tag168.xml><?xml version="1.0" encoding="utf-8"?>
<p:tagLst xmlns:a="http://schemas.openxmlformats.org/drawingml/2006/main" xmlns:r="http://schemas.openxmlformats.org/officeDocument/2006/relationships" xmlns:p="http://schemas.openxmlformats.org/presentationml/2006/main">
  <p:tag name="NUM" val="5"/>
</p:tagLst>
</file>

<file path=ppt/tags/tag169.xml><?xml version="1.0" encoding="utf-8"?>
<p:tagLst xmlns:a="http://schemas.openxmlformats.org/drawingml/2006/main" xmlns:r="http://schemas.openxmlformats.org/officeDocument/2006/relationships" xmlns:p="http://schemas.openxmlformats.org/presentationml/2006/main">
  <p:tag name="NUM" val="6"/>
</p:tagLst>
</file>

<file path=ppt/tags/tag17.xml><?xml version="1.0" encoding="utf-8"?>
<p:tagLst xmlns:a="http://schemas.openxmlformats.org/drawingml/2006/main" xmlns:r="http://schemas.openxmlformats.org/officeDocument/2006/relationships" xmlns:p="http://schemas.openxmlformats.org/presentationml/2006/main">
  <p:tag name="NUM" val="8"/>
</p:tagLst>
</file>

<file path=ppt/tags/tag170.xml><?xml version="1.0" encoding="utf-8"?>
<p:tagLst xmlns:a="http://schemas.openxmlformats.org/drawingml/2006/main" xmlns:r="http://schemas.openxmlformats.org/officeDocument/2006/relationships" xmlns:p="http://schemas.openxmlformats.org/presentationml/2006/main">
  <p:tag name="NUM" val="7"/>
</p:tagLst>
</file>

<file path=ppt/tags/tag171.xml><?xml version="1.0" encoding="utf-8"?>
<p:tagLst xmlns:a="http://schemas.openxmlformats.org/drawingml/2006/main" xmlns:r="http://schemas.openxmlformats.org/officeDocument/2006/relationships" xmlns:p="http://schemas.openxmlformats.org/presentationml/2006/main">
  <p:tag name="NUM" val="8"/>
</p:tagLst>
</file>

<file path=ppt/tags/tag172.xml><?xml version="1.0" encoding="utf-8"?>
<p:tagLst xmlns:a="http://schemas.openxmlformats.org/drawingml/2006/main" xmlns:r="http://schemas.openxmlformats.org/officeDocument/2006/relationships" xmlns:p="http://schemas.openxmlformats.org/presentationml/2006/main">
  <p:tag name="NUM" val="2"/>
</p:tagLst>
</file>

<file path=ppt/tags/tag173.xml><?xml version="1.0" encoding="utf-8"?>
<p:tagLst xmlns:a="http://schemas.openxmlformats.org/drawingml/2006/main" xmlns:r="http://schemas.openxmlformats.org/officeDocument/2006/relationships" xmlns:p="http://schemas.openxmlformats.org/presentationml/2006/main">
  <p:tag name="NUM" val="3"/>
</p:tagLst>
</file>

<file path=ppt/tags/tag174.xml><?xml version="1.0" encoding="utf-8"?>
<p:tagLst xmlns:a="http://schemas.openxmlformats.org/drawingml/2006/main" xmlns:r="http://schemas.openxmlformats.org/officeDocument/2006/relationships" xmlns:p="http://schemas.openxmlformats.org/presentationml/2006/main">
  <p:tag name="NUM" val="4"/>
</p:tagLst>
</file>

<file path=ppt/tags/tag175.xml><?xml version="1.0" encoding="utf-8"?>
<p:tagLst xmlns:a="http://schemas.openxmlformats.org/drawingml/2006/main" xmlns:r="http://schemas.openxmlformats.org/officeDocument/2006/relationships" xmlns:p="http://schemas.openxmlformats.org/presentationml/2006/main">
  <p:tag name="NUM" val="5"/>
</p:tagLst>
</file>

<file path=ppt/tags/tag176.xml><?xml version="1.0" encoding="utf-8"?>
<p:tagLst xmlns:a="http://schemas.openxmlformats.org/drawingml/2006/main" xmlns:r="http://schemas.openxmlformats.org/officeDocument/2006/relationships" xmlns:p="http://schemas.openxmlformats.org/presentationml/2006/main">
  <p:tag name="NUM" val="6"/>
</p:tagLst>
</file>

<file path=ppt/tags/tag177.xml><?xml version="1.0" encoding="utf-8"?>
<p:tagLst xmlns:a="http://schemas.openxmlformats.org/drawingml/2006/main" xmlns:r="http://schemas.openxmlformats.org/officeDocument/2006/relationships" xmlns:p="http://schemas.openxmlformats.org/presentationml/2006/main">
  <p:tag name="NUM" val="1"/>
</p:tagLst>
</file>

<file path=ppt/tags/tag178.xml><?xml version="1.0" encoding="utf-8"?>
<p:tagLst xmlns:a="http://schemas.openxmlformats.org/drawingml/2006/main" xmlns:r="http://schemas.openxmlformats.org/officeDocument/2006/relationships" xmlns:p="http://schemas.openxmlformats.org/presentationml/2006/main">
  <p:tag name="NUM" val="1"/>
</p:tagLst>
</file>

<file path=ppt/tags/tag179.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80.xml><?xml version="1.0" encoding="utf-8"?>
<p:tagLst xmlns:a="http://schemas.openxmlformats.org/drawingml/2006/main" xmlns:r="http://schemas.openxmlformats.org/officeDocument/2006/relationships" xmlns:p="http://schemas.openxmlformats.org/presentationml/2006/main">
  <p:tag name="NUM" val="3"/>
</p:tagLst>
</file>

<file path=ppt/tags/tag181.xml><?xml version="1.0" encoding="utf-8"?>
<p:tagLst xmlns:a="http://schemas.openxmlformats.org/drawingml/2006/main" xmlns:r="http://schemas.openxmlformats.org/officeDocument/2006/relationships" xmlns:p="http://schemas.openxmlformats.org/presentationml/2006/main">
  <p:tag name="NUM" val="4"/>
</p:tagLst>
</file>

<file path=ppt/tags/tag182.xml><?xml version="1.0" encoding="utf-8"?>
<p:tagLst xmlns:a="http://schemas.openxmlformats.org/drawingml/2006/main" xmlns:r="http://schemas.openxmlformats.org/officeDocument/2006/relationships" xmlns:p="http://schemas.openxmlformats.org/presentationml/2006/main">
  <p:tag name="NUM" val="5"/>
</p:tagLst>
</file>

<file path=ppt/tags/tag183.xml><?xml version="1.0" encoding="utf-8"?>
<p:tagLst xmlns:a="http://schemas.openxmlformats.org/drawingml/2006/main" xmlns:r="http://schemas.openxmlformats.org/officeDocument/2006/relationships" xmlns:p="http://schemas.openxmlformats.org/presentationml/2006/main">
  <p:tag name="NUM" val="6"/>
</p:tagLst>
</file>

<file path=ppt/tags/tag184.xml><?xml version="1.0" encoding="utf-8"?>
<p:tagLst xmlns:a="http://schemas.openxmlformats.org/drawingml/2006/main" xmlns:r="http://schemas.openxmlformats.org/officeDocument/2006/relationships" xmlns:p="http://schemas.openxmlformats.org/presentationml/2006/main">
  <p:tag name="NUM" val="2"/>
</p:tagLst>
</file>

<file path=ppt/tags/tag185.xml><?xml version="1.0" encoding="utf-8"?>
<p:tagLst xmlns:a="http://schemas.openxmlformats.org/drawingml/2006/main" xmlns:r="http://schemas.openxmlformats.org/officeDocument/2006/relationships" xmlns:p="http://schemas.openxmlformats.org/presentationml/2006/main">
  <p:tag name="NUM" val="3"/>
</p:tagLst>
</file>

<file path=ppt/tags/tag186.xml><?xml version="1.0" encoding="utf-8"?>
<p:tagLst xmlns:a="http://schemas.openxmlformats.org/drawingml/2006/main" xmlns:r="http://schemas.openxmlformats.org/officeDocument/2006/relationships" xmlns:p="http://schemas.openxmlformats.org/presentationml/2006/main">
  <p:tag name="NUM" val="4"/>
</p:tagLst>
</file>

<file path=ppt/tags/tag187.xml><?xml version="1.0" encoding="utf-8"?>
<p:tagLst xmlns:a="http://schemas.openxmlformats.org/drawingml/2006/main" xmlns:r="http://schemas.openxmlformats.org/officeDocument/2006/relationships" xmlns:p="http://schemas.openxmlformats.org/presentationml/2006/main">
  <p:tag name="NUM" val="5"/>
</p:tagLst>
</file>

<file path=ppt/tags/tag188.xml><?xml version="1.0" encoding="utf-8"?>
<p:tagLst xmlns:a="http://schemas.openxmlformats.org/drawingml/2006/main" xmlns:r="http://schemas.openxmlformats.org/officeDocument/2006/relationships" xmlns:p="http://schemas.openxmlformats.org/presentationml/2006/main">
  <p:tag name="NUM" val="6"/>
</p:tagLst>
</file>

<file path=ppt/tags/tag189.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190.xml><?xml version="1.0" encoding="utf-8"?>
<p:tagLst xmlns:a="http://schemas.openxmlformats.org/drawingml/2006/main" xmlns:r="http://schemas.openxmlformats.org/officeDocument/2006/relationships" xmlns:p="http://schemas.openxmlformats.org/presentationml/2006/main">
  <p:tag name="NUM" val="1"/>
</p:tagLst>
</file>

<file path=ppt/tags/tag191.xml><?xml version="1.0" encoding="utf-8"?>
<p:tagLst xmlns:a="http://schemas.openxmlformats.org/drawingml/2006/main" xmlns:r="http://schemas.openxmlformats.org/officeDocument/2006/relationships" xmlns:p="http://schemas.openxmlformats.org/presentationml/2006/main">
  <p:tag name="NUM" val="2"/>
</p:tagLst>
</file>

<file path=ppt/tags/tag192.xml><?xml version="1.0" encoding="utf-8"?>
<p:tagLst xmlns:a="http://schemas.openxmlformats.org/drawingml/2006/main" xmlns:r="http://schemas.openxmlformats.org/officeDocument/2006/relationships" xmlns:p="http://schemas.openxmlformats.org/presentationml/2006/main">
  <p:tag name="NUM" val="3"/>
</p:tagLst>
</file>

<file path=ppt/tags/tag193.xml><?xml version="1.0" encoding="utf-8"?>
<p:tagLst xmlns:a="http://schemas.openxmlformats.org/drawingml/2006/main" xmlns:r="http://schemas.openxmlformats.org/officeDocument/2006/relationships" xmlns:p="http://schemas.openxmlformats.org/presentationml/2006/main">
  <p:tag name="NUM" val="1"/>
</p:tagLst>
</file>

<file path=ppt/tags/tag194.xml><?xml version="1.0" encoding="utf-8"?>
<p:tagLst xmlns:a="http://schemas.openxmlformats.org/drawingml/2006/main" xmlns:r="http://schemas.openxmlformats.org/officeDocument/2006/relationships" xmlns:p="http://schemas.openxmlformats.org/presentationml/2006/main">
  <p:tag name="NUM" val="1"/>
</p:tagLst>
</file>

<file path=ppt/tags/tag195.xml><?xml version="1.0" encoding="utf-8"?>
<p:tagLst xmlns:a="http://schemas.openxmlformats.org/drawingml/2006/main" xmlns:r="http://schemas.openxmlformats.org/officeDocument/2006/relationships" xmlns:p="http://schemas.openxmlformats.org/presentationml/2006/main">
  <p:tag name="NUM" val="2"/>
</p:tagLst>
</file>

<file path=ppt/tags/tag196.xml><?xml version="1.0" encoding="utf-8"?>
<p:tagLst xmlns:a="http://schemas.openxmlformats.org/drawingml/2006/main" xmlns:r="http://schemas.openxmlformats.org/officeDocument/2006/relationships" xmlns:p="http://schemas.openxmlformats.org/presentationml/2006/main">
  <p:tag name="NUM" val="3"/>
</p:tagLst>
</file>

<file path=ppt/tags/tag197.xml><?xml version="1.0" encoding="utf-8"?>
<p:tagLst xmlns:a="http://schemas.openxmlformats.org/drawingml/2006/main" xmlns:r="http://schemas.openxmlformats.org/officeDocument/2006/relationships" xmlns:p="http://schemas.openxmlformats.org/presentationml/2006/main">
  <p:tag name="NUM" val="4"/>
</p:tagLst>
</file>

<file path=ppt/tags/tag198.xml><?xml version="1.0" encoding="utf-8"?>
<p:tagLst xmlns:a="http://schemas.openxmlformats.org/drawingml/2006/main" xmlns:r="http://schemas.openxmlformats.org/officeDocument/2006/relationships" xmlns:p="http://schemas.openxmlformats.org/presentationml/2006/main">
  <p:tag name="NUM" val="5"/>
</p:tagLst>
</file>

<file path=ppt/tags/tag199.xml><?xml version="1.0" encoding="utf-8"?>
<p:tagLst xmlns:a="http://schemas.openxmlformats.org/drawingml/2006/main" xmlns:r="http://schemas.openxmlformats.org/officeDocument/2006/relationships" xmlns:p="http://schemas.openxmlformats.org/presentationml/2006/main">
  <p:tag name="NUM" val="6"/>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00.xml><?xml version="1.0" encoding="utf-8"?>
<p:tagLst xmlns:a="http://schemas.openxmlformats.org/drawingml/2006/main" xmlns:r="http://schemas.openxmlformats.org/officeDocument/2006/relationships" xmlns:p="http://schemas.openxmlformats.org/presentationml/2006/main">
  <p:tag name="NUM" val="7"/>
</p:tagLst>
</file>

<file path=ppt/tags/tag201.xml><?xml version="1.0" encoding="utf-8"?>
<p:tagLst xmlns:a="http://schemas.openxmlformats.org/drawingml/2006/main" xmlns:r="http://schemas.openxmlformats.org/officeDocument/2006/relationships" xmlns:p="http://schemas.openxmlformats.org/presentationml/2006/main">
  <p:tag name="NUM" val="8"/>
</p:tagLst>
</file>

<file path=ppt/tags/tag202.xml><?xml version="1.0" encoding="utf-8"?>
<p:tagLst xmlns:a="http://schemas.openxmlformats.org/drawingml/2006/main" xmlns:r="http://schemas.openxmlformats.org/officeDocument/2006/relationships" xmlns:p="http://schemas.openxmlformats.org/presentationml/2006/main">
  <p:tag name="NUM" val="1"/>
</p:tagLst>
</file>

<file path=ppt/tags/tag203.xml><?xml version="1.0" encoding="utf-8"?>
<p:tagLst xmlns:a="http://schemas.openxmlformats.org/drawingml/2006/main" xmlns:r="http://schemas.openxmlformats.org/officeDocument/2006/relationships" xmlns:p="http://schemas.openxmlformats.org/presentationml/2006/main">
  <p:tag name="NUM" val="1"/>
</p:tagLst>
</file>

<file path=ppt/tags/tag204.xml><?xml version="1.0" encoding="utf-8"?>
<p:tagLst xmlns:a="http://schemas.openxmlformats.org/drawingml/2006/main" xmlns:r="http://schemas.openxmlformats.org/officeDocument/2006/relationships" xmlns:p="http://schemas.openxmlformats.org/presentationml/2006/main">
  <p:tag name="NUM" val="2"/>
</p:tagLst>
</file>

<file path=ppt/tags/tag205.xml><?xml version="1.0" encoding="utf-8"?>
<p:tagLst xmlns:a="http://schemas.openxmlformats.org/drawingml/2006/main" xmlns:r="http://schemas.openxmlformats.org/officeDocument/2006/relationships" xmlns:p="http://schemas.openxmlformats.org/presentationml/2006/main">
  <p:tag name="NUM" val="3"/>
</p:tagLst>
</file>

<file path=ppt/tags/tag206.xml><?xml version="1.0" encoding="utf-8"?>
<p:tagLst xmlns:a="http://schemas.openxmlformats.org/drawingml/2006/main" xmlns:r="http://schemas.openxmlformats.org/officeDocument/2006/relationships" xmlns:p="http://schemas.openxmlformats.org/presentationml/2006/main">
  <p:tag name="NUM" val="4"/>
</p:tagLst>
</file>

<file path=ppt/tags/tag207.xml><?xml version="1.0" encoding="utf-8"?>
<p:tagLst xmlns:a="http://schemas.openxmlformats.org/drawingml/2006/main" xmlns:r="http://schemas.openxmlformats.org/officeDocument/2006/relationships" xmlns:p="http://schemas.openxmlformats.org/presentationml/2006/main">
  <p:tag name="NUM" val="5"/>
</p:tagLst>
</file>

<file path=ppt/tags/tag208.xml><?xml version="1.0" encoding="utf-8"?>
<p:tagLst xmlns:a="http://schemas.openxmlformats.org/drawingml/2006/main" xmlns:r="http://schemas.openxmlformats.org/officeDocument/2006/relationships" xmlns:p="http://schemas.openxmlformats.org/presentationml/2006/main">
  <p:tag name="NUM" val="6"/>
</p:tagLst>
</file>

<file path=ppt/tags/tag209.xml><?xml version="1.0" encoding="utf-8"?>
<p:tagLst xmlns:a="http://schemas.openxmlformats.org/drawingml/2006/main" xmlns:r="http://schemas.openxmlformats.org/officeDocument/2006/relationships" xmlns:p="http://schemas.openxmlformats.org/presentationml/2006/main">
  <p:tag name="NUM" val="7"/>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10.xml><?xml version="1.0" encoding="utf-8"?>
<p:tagLst xmlns:a="http://schemas.openxmlformats.org/drawingml/2006/main" xmlns:r="http://schemas.openxmlformats.org/officeDocument/2006/relationships" xmlns:p="http://schemas.openxmlformats.org/presentationml/2006/main">
  <p:tag name="NUM" val="8"/>
</p:tagLst>
</file>

<file path=ppt/tags/tag211.xml><?xml version="1.0" encoding="utf-8"?>
<p:tagLst xmlns:a="http://schemas.openxmlformats.org/drawingml/2006/main" xmlns:r="http://schemas.openxmlformats.org/officeDocument/2006/relationships" xmlns:p="http://schemas.openxmlformats.org/presentationml/2006/main">
  <p:tag name="NUM" val="1"/>
</p:tagLst>
</file>

<file path=ppt/tags/tag212.xml><?xml version="1.0" encoding="utf-8"?>
<p:tagLst xmlns:a="http://schemas.openxmlformats.org/drawingml/2006/main" xmlns:r="http://schemas.openxmlformats.org/officeDocument/2006/relationships" xmlns:p="http://schemas.openxmlformats.org/presentationml/2006/main">
  <p:tag name="NUM" val="2"/>
</p:tagLst>
</file>

<file path=ppt/tags/tag213.xml><?xml version="1.0" encoding="utf-8"?>
<p:tagLst xmlns:a="http://schemas.openxmlformats.org/drawingml/2006/main" xmlns:r="http://schemas.openxmlformats.org/officeDocument/2006/relationships" xmlns:p="http://schemas.openxmlformats.org/presentationml/2006/main">
  <p:tag name="NUM" val="1"/>
</p:tagLst>
</file>

<file path=ppt/tags/tag214.xml><?xml version="1.0" encoding="utf-8"?>
<p:tagLst xmlns:a="http://schemas.openxmlformats.org/drawingml/2006/main" xmlns:r="http://schemas.openxmlformats.org/officeDocument/2006/relationships" xmlns:p="http://schemas.openxmlformats.org/presentationml/2006/main">
  <p:tag name="NUM" val="2"/>
</p:tagLst>
</file>

<file path=ppt/tags/tag215.xml><?xml version="1.0" encoding="utf-8"?>
<p:tagLst xmlns:a="http://schemas.openxmlformats.org/drawingml/2006/main" xmlns:r="http://schemas.openxmlformats.org/officeDocument/2006/relationships" xmlns:p="http://schemas.openxmlformats.org/presentationml/2006/main">
  <p:tag name="NUM" val="3"/>
</p:tagLst>
</file>

<file path=ppt/tags/tag216.xml><?xml version="1.0" encoding="utf-8"?>
<p:tagLst xmlns:a="http://schemas.openxmlformats.org/drawingml/2006/main" xmlns:r="http://schemas.openxmlformats.org/officeDocument/2006/relationships" xmlns:p="http://schemas.openxmlformats.org/presentationml/2006/main">
  <p:tag name="NUM" val="4"/>
</p:tagLst>
</file>

<file path=ppt/tags/tag217.xml><?xml version="1.0" encoding="utf-8"?>
<p:tagLst xmlns:a="http://schemas.openxmlformats.org/drawingml/2006/main" xmlns:r="http://schemas.openxmlformats.org/officeDocument/2006/relationships" xmlns:p="http://schemas.openxmlformats.org/presentationml/2006/main">
  <p:tag name="NUM" val="5"/>
</p:tagLst>
</file>

<file path=ppt/tags/tag218.xml><?xml version="1.0" encoding="utf-8"?>
<p:tagLst xmlns:a="http://schemas.openxmlformats.org/drawingml/2006/main" xmlns:r="http://schemas.openxmlformats.org/officeDocument/2006/relationships" xmlns:p="http://schemas.openxmlformats.org/presentationml/2006/main">
  <p:tag name="NUM" val="6"/>
</p:tagLst>
</file>

<file path=ppt/tags/tag219.xml><?xml version="1.0" encoding="utf-8"?>
<p:tagLst xmlns:a="http://schemas.openxmlformats.org/drawingml/2006/main" xmlns:r="http://schemas.openxmlformats.org/officeDocument/2006/relationships" xmlns:p="http://schemas.openxmlformats.org/presentationml/2006/main">
  <p:tag name="NUM" val="7"/>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20.xml><?xml version="1.0" encoding="utf-8"?>
<p:tagLst xmlns:a="http://schemas.openxmlformats.org/drawingml/2006/main" xmlns:r="http://schemas.openxmlformats.org/officeDocument/2006/relationships" xmlns:p="http://schemas.openxmlformats.org/presentationml/2006/main">
  <p:tag name="NUM" val="8"/>
</p:tagLst>
</file>

<file path=ppt/tags/tag221.xml><?xml version="1.0" encoding="utf-8"?>
<p:tagLst xmlns:a="http://schemas.openxmlformats.org/drawingml/2006/main" xmlns:r="http://schemas.openxmlformats.org/officeDocument/2006/relationships" xmlns:p="http://schemas.openxmlformats.org/presentationml/2006/main">
  <p:tag name="NUM" val="9"/>
</p:tagLst>
</file>

<file path=ppt/tags/tag222.xml><?xml version="1.0" encoding="utf-8"?>
<p:tagLst xmlns:a="http://schemas.openxmlformats.org/drawingml/2006/main" xmlns:r="http://schemas.openxmlformats.org/officeDocument/2006/relationships" xmlns:p="http://schemas.openxmlformats.org/presentationml/2006/main">
  <p:tag name="NUM" val="1"/>
</p:tagLst>
</file>

<file path=ppt/tags/tag223.xml><?xml version="1.0" encoding="utf-8"?>
<p:tagLst xmlns:a="http://schemas.openxmlformats.org/drawingml/2006/main" xmlns:r="http://schemas.openxmlformats.org/officeDocument/2006/relationships" xmlns:p="http://schemas.openxmlformats.org/presentationml/2006/main">
  <p:tag name="NUM" val="2"/>
</p:tagLst>
</file>

<file path=ppt/tags/tag224.xml><?xml version="1.0" encoding="utf-8"?>
<p:tagLst xmlns:a="http://schemas.openxmlformats.org/drawingml/2006/main" xmlns:r="http://schemas.openxmlformats.org/officeDocument/2006/relationships" xmlns:p="http://schemas.openxmlformats.org/presentationml/2006/main">
  <p:tag name="NUM" val="3"/>
</p:tagLst>
</file>

<file path=ppt/tags/tag225.xml><?xml version="1.0" encoding="utf-8"?>
<p:tagLst xmlns:a="http://schemas.openxmlformats.org/drawingml/2006/main" xmlns:r="http://schemas.openxmlformats.org/officeDocument/2006/relationships" xmlns:p="http://schemas.openxmlformats.org/presentationml/2006/main">
  <p:tag name="NUM" val="4"/>
</p:tagLst>
</file>

<file path=ppt/tags/tag226.xml><?xml version="1.0" encoding="utf-8"?>
<p:tagLst xmlns:a="http://schemas.openxmlformats.org/drawingml/2006/main" xmlns:r="http://schemas.openxmlformats.org/officeDocument/2006/relationships" xmlns:p="http://schemas.openxmlformats.org/presentationml/2006/main">
  <p:tag name="NUM" val="5"/>
</p:tagLst>
</file>

<file path=ppt/tags/tag227.xml><?xml version="1.0" encoding="utf-8"?>
<p:tagLst xmlns:a="http://schemas.openxmlformats.org/drawingml/2006/main" xmlns:r="http://schemas.openxmlformats.org/officeDocument/2006/relationships" xmlns:p="http://schemas.openxmlformats.org/presentationml/2006/main">
  <p:tag name="NUM" val="6"/>
</p:tagLst>
</file>

<file path=ppt/tags/tag228.xml><?xml version="1.0" encoding="utf-8"?>
<p:tagLst xmlns:a="http://schemas.openxmlformats.org/drawingml/2006/main" xmlns:r="http://schemas.openxmlformats.org/officeDocument/2006/relationships" xmlns:p="http://schemas.openxmlformats.org/presentationml/2006/main">
  <p:tag name="NUM" val="7"/>
</p:tagLst>
</file>

<file path=ppt/tags/tag229.xml><?xml version="1.0" encoding="utf-8"?>
<p:tagLst xmlns:a="http://schemas.openxmlformats.org/drawingml/2006/main" xmlns:r="http://schemas.openxmlformats.org/officeDocument/2006/relationships" xmlns:p="http://schemas.openxmlformats.org/presentationml/2006/main">
  <p:tag name="NUM" val="8"/>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30.xml><?xml version="1.0" encoding="utf-8"?>
<p:tagLst xmlns:a="http://schemas.openxmlformats.org/drawingml/2006/main" xmlns:r="http://schemas.openxmlformats.org/officeDocument/2006/relationships" xmlns:p="http://schemas.openxmlformats.org/presentationml/2006/main">
  <p:tag name="NUM" val="1"/>
</p:tagLst>
</file>

<file path=ppt/tags/tag231.xml><?xml version="1.0" encoding="utf-8"?>
<p:tagLst xmlns:a="http://schemas.openxmlformats.org/drawingml/2006/main" xmlns:r="http://schemas.openxmlformats.org/officeDocument/2006/relationships" xmlns:p="http://schemas.openxmlformats.org/presentationml/2006/main">
  <p:tag name="NUM" val="2"/>
</p:tagLst>
</file>

<file path=ppt/tags/tag232.xml><?xml version="1.0" encoding="utf-8"?>
<p:tagLst xmlns:a="http://schemas.openxmlformats.org/drawingml/2006/main" xmlns:r="http://schemas.openxmlformats.org/officeDocument/2006/relationships" xmlns:p="http://schemas.openxmlformats.org/presentationml/2006/main">
  <p:tag name="NUM" val="3"/>
</p:tagLst>
</file>

<file path=ppt/tags/tag233.xml><?xml version="1.0" encoding="utf-8"?>
<p:tagLst xmlns:a="http://schemas.openxmlformats.org/drawingml/2006/main" xmlns:r="http://schemas.openxmlformats.org/officeDocument/2006/relationships" xmlns:p="http://schemas.openxmlformats.org/presentationml/2006/main">
  <p:tag name="NUM" val="4"/>
</p:tagLst>
</file>

<file path=ppt/tags/tag234.xml><?xml version="1.0" encoding="utf-8"?>
<p:tagLst xmlns:a="http://schemas.openxmlformats.org/drawingml/2006/main" xmlns:r="http://schemas.openxmlformats.org/officeDocument/2006/relationships" xmlns:p="http://schemas.openxmlformats.org/presentationml/2006/main">
  <p:tag name="NUM" val="1"/>
</p:tagLst>
</file>

<file path=ppt/tags/tag235.xml><?xml version="1.0" encoding="utf-8"?>
<p:tagLst xmlns:a="http://schemas.openxmlformats.org/drawingml/2006/main" xmlns:r="http://schemas.openxmlformats.org/officeDocument/2006/relationships" xmlns:p="http://schemas.openxmlformats.org/presentationml/2006/main">
  <p:tag name="NUM" val="2"/>
</p:tagLst>
</file>

<file path=ppt/tags/tag236.xml><?xml version="1.0" encoding="utf-8"?>
<p:tagLst xmlns:a="http://schemas.openxmlformats.org/drawingml/2006/main" xmlns:r="http://schemas.openxmlformats.org/officeDocument/2006/relationships" xmlns:p="http://schemas.openxmlformats.org/presentationml/2006/main">
  <p:tag name="NUM" val="3"/>
</p:tagLst>
</file>

<file path=ppt/tags/tag237.xml><?xml version="1.0" encoding="utf-8"?>
<p:tagLst xmlns:a="http://schemas.openxmlformats.org/drawingml/2006/main" xmlns:r="http://schemas.openxmlformats.org/officeDocument/2006/relationships" xmlns:p="http://schemas.openxmlformats.org/presentationml/2006/main">
  <p:tag name="NUM" val="1"/>
</p:tagLst>
</file>

<file path=ppt/tags/tag238.xml><?xml version="1.0" encoding="utf-8"?>
<p:tagLst xmlns:a="http://schemas.openxmlformats.org/drawingml/2006/main" xmlns:r="http://schemas.openxmlformats.org/officeDocument/2006/relationships" xmlns:p="http://schemas.openxmlformats.org/presentationml/2006/main">
  <p:tag name="NUM" val="2"/>
</p:tagLst>
</file>

<file path=ppt/tags/tag239.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40.xml><?xml version="1.0" encoding="utf-8"?>
<p:tagLst xmlns:a="http://schemas.openxmlformats.org/drawingml/2006/main" xmlns:r="http://schemas.openxmlformats.org/officeDocument/2006/relationships" xmlns:p="http://schemas.openxmlformats.org/presentationml/2006/main">
  <p:tag name="NUM" val="1"/>
</p:tagLst>
</file>

<file path=ppt/tags/tag241.xml><?xml version="1.0" encoding="utf-8"?>
<p:tagLst xmlns:a="http://schemas.openxmlformats.org/drawingml/2006/main" xmlns:r="http://schemas.openxmlformats.org/officeDocument/2006/relationships" xmlns:p="http://schemas.openxmlformats.org/presentationml/2006/main">
  <p:tag name="NUM" val="2"/>
</p:tagLst>
</file>

<file path=ppt/tags/tag242.xml><?xml version="1.0" encoding="utf-8"?>
<p:tagLst xmlns:a="http://schemas.openxmlformats.org/drawingml/2006/main" xmlns:r="http://schemas.openxmlformats.org/officeDocument/2006/relationships" xmlns:p="http://schemas.openxmlformats.org/presentationml/2006/main">
  <p:tag name="NUM" val="3"/>
</p:tagLst>
</file>

<file path=ppt/tags/tag243.xml><?xml version="1.0" encoding="utf-8"?>
<p:tagLst xmlns:a="http://schemas.openxmlformats.org/drawingml/2006/main" xmlns:r="http://schemas.openxmlformats.org/officeDocument/2006/relationships" xmlns:p="http://schemas.openxmlformats.org/presentationml/2006/main">
  <p:tag name="NUM" val="4"/>
</p:tagLst>
</file>

<file path=ppt/tags/tag244.xml><?xml version="1.0" encoding="utf-8"?>
<p:tagLst xmlns:a="http://schemas.openxmlformats.org/drawingml/2006/main" xmlns:r="http://schemas.openxmlformats.org/officeDocument/2006/relationships" xmlns:p="http://schemas.openxmlformats.org/presentationml/2006/main">
  <p:tag name="NUM" val="5"/>
</p:tagLst>
</file>

<file path=ppt/tags/tag245.xml><?xml version="1.0" encoding="utf-8"?>
<p:tagLst xmlns:a="http://schemas.openxmlformats.org/drawingml/2006/main" xmlns:r="http://schemas.openxmlformats.org/officeDocument/2006/relationships" xmlns:p="http://schemas.openxmlformats.org/presentationml/2006/main">
  <p:tag name="NUM" val="6"/>
</p:tagLst>
</file>

<file path=ppt/tags/tag246.xml><?xml version="1.0" encoding="utf-8"?>
<p:tagLst xmlns:a="http://schemas.openxmlformats.org/drawingml/2006/main" xmlns:r="http://schemas.openxmlformats.org/officeDocument/2006/relationships" xmlns:p="http://schemas.openxmlformats.org/presentationml/2006/main">
  <p:tag name="NUM" val="1"/>
</p:tagLst>
</file>

<file path=ppt/tags/tag247.xml><?xml version="1.0" encoding="utf-8"?>
<p:tagLst xmlns:a="http://schemas.openxmlformats.org/drawingml/2006/main" xmlns:r="http://schemas.openxmlformats.org/officeDocument/2006/relationships" xmlns:p="http://schemas.openxmlformats.org/presentationml/2006/main">
  <p:tag name="NUM" val="2"/>
</p:tagLst>
</file>

<file path=ppt/tags/tag248.xml><?xml version="1.0" encoding="utf-8"?>
<p:tagLst xmlns:a="http://schemas.openxmlformats.org/drawingml/2006/main" xmlns:r="http://schemas.openxmlformats.org/officeDocument/2006/relationships" xmlns:p="http://schemas.openxmlformats.org/presentationml/2006/main">
  <p:tag name="NUM" val="3"/>
</p:tagLst>
</file>

<file path=ppt/tags/tag249.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50.xml><?xml version="1.0" encoding="utf-8"?>
<p:tagLst xmlns:a="http://schemas.openxmlformats.org/drawingml/2006/main" xmlns:r="http://schemas.openxmlformats.org/officeDocument/2006/relationships" xmlns:p="http://schemas.openxmlformats.org/presentationml/2006/main">
  <p:tag name="NUM" val="3"/>
</p:tagLst>
</file>

<file path=ppt/tags/tag251.xml><?xml version="1.0" encoding="utf-8"?>
<p:tagLst xmlns:a="http://schemas.openxmlformats.org/drawingml/2006/main" xmlns:r="http://schemas.openxmlformats.org/officeDocument/2006/relationships" xmlns:p="http://schemas.openxmlformats.org/presentationml/2006/main">
  <p:tag name="NUM" val="4"/>
</p:tagLst>
</file>

<file path=ppt/tags/tag252.xml><?xml version="1.0" encoding="utf-8"?>
<p:tagLst xmlns:a="http://schemas.openxmlformats.org/drawingml/2006/main" xmlns:r="http://schemas.openxmlformats.org/officeDocument/2006/relationships" xmlns:p="http://schemas.openxmlformats.org/presentationml/2006/main">
  <p:tag name="NUM" val="5"/>
</p:tagLst>
</file>

<file path=ppt/tags/tag253.xml><?xml version="1.0" encoding="utf-8"?>
<p:tagLst xmlns:a="http://schemas.openxmlformats.org/drawingml/2006/main" xmlns:r="http://schemas.openxmlformats.org/officeDocument/2006/relationships" xmlns:p="http://schemas.openxmlformats.org/presentationml/2006/main">
  <p:tag name="NUM" val="2"/>
</p:tagLst>
</file>

<file path=ppt/tags/tag254.xml><?xml version="1.0" encoding="utf-8"?>
<p:tagLst xmlns:a="http://schemas.openxmlformats.org/drawingml/2006/main" xmlns:r="http://schemas.openxmlformats.org/officeDocument/2006/relationships" xmlns:p="http://schemas.openxmlformats.org/presentationml/2006/main">
  <p:tag name="NUM" val="1"/>
</p:tagLst>
</file>

<file path=ppt/tags/tag255.xml><?xml version="1.0" encoding="utf-8"?>
<p:tagLst xmlns:a="http://schemas.openxmlformats.org/drawingml/2006/main" xmlns:r="http://schemas.openxmlformats.org/officeDocument/2006/relationships" xmlns:p="http://schemas.openxmlformats.org/presentationml/2006/main">
  <p:tag name="NUM" val="2"/>
</p:tagLst>
</file>

<file path=ppt/tags/tag256.xml><?xml version="1.0" encoding="utf-8"?>
<p:tagLst xmlns:a="http://schemas.openxmlformats.org/drawingml/2006/main" xmlns:r="http://schemas.openxmlformats.org/officeDocument/2006/relationships" xmlns:p="http://schemas.openxmlformats.org/presentationml/2006/main">
  <p:tag name="NUM" val="1"/>
</p:tagLst>
</file>

<file path=ppt/tags/tag257.xml><?xml version="1.0" encoding="utf-8"?>
<p:tagLst xmlns:a="http://schemas.openxmlformats.org/drawingml/2006/main" xmlns:r="http://schemas.openxmlformats.org/officeDocument/2006/relationships" xmlns:p="http://schemas.openxmlformats.org/presentationml/2006/main">
  <p:tag name="NUM" val="2"/>
</p:tagLst>
</file>

<file path=ppt/tags/tag258.xml><?xml version="1.0" encoding="utf-8"?>
<p:tagLst xmlns:a="http://schemas.openxmlformats.org/drawingml/2006/main" xmlns:r="http://schemas.openxmlformats.org/officeDocument/2006/relationships" xmlns:p="http://schemas.openxmlformats.org/presentationml/2006/main">
  <p:tag name="NUM" val="3"/>
</p:tagLst>
</file>

<file path=ppt/tags/tag259.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5"/>
</p:tagLst>
</file>

<file path=ppt/tags/tag260.xml><?xml version="1.0" encoding="utf-8"?>
<p:tagLst xmlns:a="http://schemas.openxmlformats.org/drawingml/2006/main" xmlns:r="http://schemas.openxmlformats.org/officeDocument/2006/relationships" xmlns:p="http://schemas.openxmlformats.org/presentationml/2006/main">
  <p:tag name="NUM" val="1"/>
</p:tagLst>
</file>

<file path=ppt/tags/tag261.xml><?xml version="1.0" encoding="utf-8"?>
<p:tagLst xmlns:a="http://schemas.openxmlformats.org/drawingml/2006/main" xmlns:r="http://schemas.openxmlformats.org/officeDocument/2006/relationships" xmlns:p="http://schemas.openxmlformats.org/presentationml/2006/main">
  <p:tag name="NUM" val="2"/>
</p:tagLst>
</file>

<file path=ppt/tags/tag262.xml><?xml version="1.0" encoding="utf-8"?>
<p:tagLst xmlns:a="http://schemas.openxmlformats.org/drawingml/2006/main" xmlns:r="http://schemas.openxmlformats.org/officeDocument/2006/relationships" xmlns:p="http://schemas.openxmlformats.org/presentationml/2006/main">
  <p:tag name="NUM" val="3"/>
</p:tagLst>
</file>

<file path=ppt/tags/tag263.xml><?xml version="1.0" encoding="utf-8"?>
<p:tagLst xmlns:a="http://schemas.openxmlformats.org/drawingml/2006/main" xmlns:r="http://schemas.openxmlformats.org/officeDocument/2006/relationships" xmlns:p="http://schemas.openxmlformats.org/presentationml/2006/main">
  <p:tag name="NUM" val="4"/>
</p:tagLst>
</file>

<file path=ppt/tags/tag264.xml><?xml version="1.0" encoding="utf-8"?>
<p:tagLst xmlns:a="http://schemas.openxmlformats.org/drawingml/2006/main" xmlns:r="http://schemas.openxmlformats.org/officeDocument/2006/relationships" xmlns:p="http://schemas.openxmlformats.org/presentationml/2006/main">
  <p:tag name="NUM" val="5"/>
</p:tagLst>
</file>

<file path=ppt/tags/tag265.xml><?xml version="1.0" encoding="utf-8"?>
<p:tagLst xmlns:a="http://schemas.openxmlformats.org/drawingml/2006/main" xmlns:r="http://schemas.openxmlformats.org/officeDocument/2006/relationships" xmlns:p="http://schemas.openxmlformats.org/presentationml/2006/main">
  <p:tag name="NUM" val="6"/>
</p:tagLst>
</file>

<file path=ppt/tags/tag266.xml><?xml version="1.0" encoding="utf-8"?>
<p:tagLst xmlns:a="http://schemas.openxmlformats.org/drawingml/2006/main" xmlns:r="http://schemas.openxmlformats.org/officeDocument/2006/relationships" xmlns:p="http://schemas.openxmlformats.org/presentationml/2006/main">
  <p:tag name="NUM" val="7"/>
</p:tagLst>
</file>

<file path=ppt/tags/tag267.xml><?xml version="1.0" encoding="utf-8"?>
<p:tagLst xmlns:a="http://schemas.openxmlformats.org/drawingml/2006/main" xmlns:r="http://schemas.openxmlformats.org/officeDocument/2006/relationships" xmlns:p="http://schemas.openxmlformats.org/presentationml/2006/main">
  <p:tag name="NUM" val="8"/>
</p:tagLst>
</file>

<file path=ppt/tags/tag268.xml><?xml version="1.0" encoding="utf-8"?>
<p:tagLst xmlns:a="http://schemas.openxmlformats.org/drawingml/2006/main" xmlns:r="http://schemas.openxmlformats.org/officeDocument/2006/relationships" xmlns:p="http://schemas.openxmlformats.org/presentationml/2006/main">
  <p:tag name="NUM" val="9"/>
</p:tagLst>
</file>

<file path=ppt/tags/tag269.xml><?xml version="1.0" encoding="utf-8"?>
<p:tagLst xmlns:a="http://schemas.openxmlformats.org/drawingml/2006/main" xmlns:r="http://schemas.openxmlformats.org/officeDocument/2006/relationships" xmlns:p="http://schemas.openxmlformats.org/presentationml/2006/main">
  <p:tag name="NUM" val="10"/>
</p:tagLst>
</file>

<file path=ppt/tags/tag27.xml><?xml version="1.0" encoding="utf-8"?>
<p:tagLst xmlns:a="http://schemas.openxmlformats.org/drawingml/2006/main" xmlns:r="http://schemas.openxmlformats.org/officeDocument/2006/relationships" xmlns:p="http://schemas.openxmlformats.org/presentationml/2006/main">
  <p:tag name="NUM" val="6"/>
</p:tagLst>
</file>

<file path=ppt/tags/tag270.xml><?xml version="1.0" encoding="utf-8"?>
<p:tagLst xmlns:a="http://schemas.openxmlformats.org/drawingml/2006/main" xmlns:r="http://schemas.openxmlformats.org/officeDocument/2006/relationships" xmlns:p="http://schemas.openxmlformats.org/presentationml/2006/main">
  <p:tag name="NUM" val="11"/>
</p:tagLst>
</file>

<file path=ppt/tags/tag271.xml><?xml version="1.0" encoding="utf-8"?>
<p:tagLst xmlns:a="http://schemas.openxmlformats.org/drawingml/2006/main" xmlns:r="http://schemas.openxmlformats.org/officeDocument/2006/relationships" xmlns:p="http://schemas.openxmlformats.org/presentationml/2006/main">
  <p:tag name="NUM" val="12"/>
</p:tagLst>
</file>

<file path=ppt/tags/tag272.xml><?xml version="1.0" encoding="utf-8"?>
<p:tagLst xmlns:a="http://schemas.openxmlformats.org/drawingml/2006/main" xmlns:r="http://schemas.openxmlformats.org/officeDocument/2006/relationships" xmlns:p="http://schemas.openxmlformats.org/presentationml/2006/main">
  <p:tag name="NUM" val="1"/>
</p:tagLst>
</file>

<file path=ppt/tags/tag273.xml><?xml version="1.0" encoding="utf-8"?>
<p:tagLst xmlns:a="http://schemas.openxmlformats.org/drawingml/2006/main" xmlns:r="http://schemas.openxmlformats.org/officeDocument/2006/relationships" xmlns:p="http://schemas.openxmlformats.org/presentationml/2006/main">
  <p:tag name="NUM" val="2"/>
</p:tagLst>
</file>

<file path=ppt/tags/tag274.xml><?xml version="1.0" encoding="utf-8"?>
<p:tagLst xmlns:a="http://schemas.openxmlformats.org/drawingml/2006/main" xmlns:r="http://schemas.openxmlformats.org/officeDocument/2006/relationships" xmlns:p="http://schemas.openxmlformats.org/presentationml/2006/main">
  <p:tag name="NUM" val="3"/>
</p:tagLst>
</file>

<file path=ppt/tags/tag275.xml><?xml version="1.0" encoding="utf-8"?>
<p:tagLst xmlns:a="http://schemas.openxmlformats.org/drawingml/2006/main" xmlns:r="http://schemas.openxmlformats.org/officeDocument/2006/relationships" xmlns:p="http://schemas.openxmlformats.org/presentationml/2006/main">
  <p:tag name="NUM" val="4"/>
</p:tagLst>
</file>

<file path=ppt/tags/tag276.xml><?xml version="1.0" encoding="utf-8"?>
<p:tagLst xmlns:a="http://schemas.openxmlformats.org/drawingml/2006/main" xmlns:r="http://schemas.openxmlformats.org/officeDocument/2006/relationships" xmlns:p="http://schemas.openxmlformats.org/presentationml/2006/main">
  <p:tag name="NUM" val="5"/>
</p:tagLst>
</file>

<file path=ppt/tags/tag277.xml><?xml version="1.0" encoding="utf-8"?>
<p:tagLst xmlns:a="http://schemas.openxmlformats.org/drawingml/2006/main" xmlns:r="http://schemas.openxmlformats.org/officeDocument/2006/relationships" xmlns:p="http://schemas.openxmlformats.org/presentationml/2006/main">
  <p:tag name="NUM" val="6"/>
</p:tagLst>
</file>

<file path=ppt/tags/tag278.xml><?xml version="1.0" encoding="utf-8"?>
<p:tagLst xmlns:a="http://schemas.openxmlformats.org/drawingml/2006/main" xmlns:r="http://schemas.openxmlformats.org/officeDocument/2006/relationships" xmlns:p="http://schemas.openxmlformats.org/presentationml/2006/main">
  <p:tag name="NUM" val="7"/>
</p:tagLst>
</file>

<file path=ppt/tags/tag279.xml><?xml version="1.0" encoding="utf-8"?>
<p:tagLst xmlns:a="http://schemas.openxmlformats.org/drawingml/2006/main" xmlns:r="http://schemas.openxmlformats.org/officeDocument/2006/relationships" xmlns:p="http://schemas.openxmlformats.org/presentationml/2006/main">
  <p:tag name="NUM" val="8"/>
</p:tagLst>
</file>

<file path=ppt/tags/tag28.xml><?xml version="1.0" encoding="utf-8"?>
<p:tagLst xmlns:a="http://schemas.openxmlformats.org/drawingml/2006/main" xmlns:r="http://schemas.openxmlformats.org/officeDocument/2006/relationships" xmlns:p="http://schemas.openxmlformats.org/presentationml/2006/main">
  <p:tag name="NUM" val="7"/>
</p:tagLst>
</file>

<file path=ppt/tags/tag280.xml><?xml version="1.0" encoding="utf-8"?>
<p:tagLst xmlns:a="http://schemas.openxmlformats.org/drawingml/2006/main" xmlns:r="http://schemas.openxmlformats.org/officeDocument/2006/relationships" xmlns:p="http://schemas.openxmlformats.org/presentationml/2006/main">
  <p:tag name="NUM" val="9"/>
</p:tagLst>
</file>

<file path=ppt/tags/tag281.xml><?xml version="1.0" encoding="utf-8"?>
<p:tagLst xmlns:a="http://schemas.openxmlformats.org/drawingml/2006/main" xmlns:r="http://schemas.openxmlformats.org/officeDocument/2006/relationships" xmlns:p="http://schemas.openxmlformats.org/presentationml/2006/main">
  <p:tag name="NUM" val="10"/>
</p:tagLst>
</file>

<file path=ppt/tags/tag282.xml><?xml version="1.0" encoding="utf-8"?>
<p:tagLst xmlns:a="http://schemas.openxmlformats.org/drawingml/2006/main" xmlns:r="http://schemas.openxmlformats.org/officeDocument/2006/relationships" xmlns:p="http://schemas.openxmlformats.org/presentationml/2006/main">
  <p:tag name="NUM" val="11"/>
</p:tagLst>
</file>

<file path=ppt/tags/tag283.xml><?xml version="1.0" encoding="utf-8"?>
<p:tagLst xmlns:a="http://schemas.openxmlformats.org/drawingml/2006/main" xmlns:r="http://schemas.openxmlformats.org/officeDocument/2006/relationships" xmlns:p="http://schemas.openxmlformats.org/presentationml/2006/main">
  <p:tag name="NUM" val="1"/>
</p:tagLst>
</file>

<file path=ppt/tags/tag284.xml><?xml version="1.0" encoding="utf-8"?>
<p:tagLst xmlns:a="http://schemas.openxmlformats.org/drawingml/2006/main" xmlns:r="http://schemas.openxmlformats.org/officeDocument/2006/relationships" xmlns:p="http://schemas.openxmlformats.org/presentationml/2006/main">
  <p:tag name="NUM" val="2"/>
</p:tagLst>
</file>

<file path=ppt/tags/tag285.xml><?xml version="1.0" encoding="utf-8"?>
<p:tagLst xmlns:a="http://schemas.openxmlformats.org/drawingml/2006/main" xmlns:r="http://schemas.openxmlformats.org/officeDocument/2006/relationships" xmlns:p="http://schemas.openxmlformats.org/presentationml/2006/main">
  <p:tag name="NUM" val="3"/>
</p:tagLst>
</file>

<file path=ppt/tags/tag286.xml><?xml version="1.0" encoding="utf-8"?>
<p:tagLst xmlns:a="http://schemas.openxmlformats.org/drawingml/2006/main" xmlns:r="http://schemas.openxmlformats.org/officeDocument/2006/relationships" xmlns:p="http://schemas.openxmlformats.org/presentationml/2006/main">
  <p:tag name="NUM" val="1"/>
</p:tagLst>
</file>

<file path=ppt/tags/tag287.xml><?xml version="1.0" encoding="utf-8"?>
<p:tagLst xmlns:a="http://schemas.openxmlformats.org/drawingml/2006/main" xmlns:r="http://schemas.openxmlformats.org/officeDocument/2006/relationships" xmlns:p="http://schemas.openxmlformats.org/presentationml/2006/main">
  <p:tag name="NUM" val="2"/>
</p:tagLst>
</file>

<file path=ppt/tags/tag288.xml><?xml version="1.0" encoding="utf-8"?>
<p:tagLst xmlns:a="http://schemas.openxmlformats.org/drawingml/2006/main" xmlns:r="http://schemas.openxmlformats.org/officeDocument/2006/relationships" xmlns:p="http://schemas.openxmlformats.org/presentationml/2006/main">
  <p:tag name="NUM" val="1"/>
</p:tagLst>
</file>

<file path=ppt/tags/tag289.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8"/>
</p:tagLst>
</file>

<file path=ppt/tags/tag290.xml><?xml version="1.0" encoding="utf-8"?>
<p:tagLst xmlns:a="http://schemas.openxmlformats.org/drawingml/2006/main" xmlns:r="http://schemas.openxmlformats.org/officeDocument/2006/relationships" xmlns:p="http://schemas.openxmlformats.org/presentationml/2006/main">
  <p:tag name="NUM" val="3"/>
</p:tagLst>
</file>

<file path=ppt/tags/tag291.xml><?xml version="1.0" encoding="utf-8"?>
<p:tagLst xmlns:a="http://schemas.openxmlformats.org/drawingml/2006/main" xmlns:r="http://schemas.openxmlformats.org/officeDocument/2006/relationships" xmlns:p="http://schemas.openxmlformats.org/presentationml/2006/main">
  <p:tag name="NUM" val="4"/>
</p:tagLst>
</file>

<file path=ppt/tags/tag292.xml><?xml version="1.0" encoding="utf-8"?>
<p:tagLst xmlns:a="http://schemas.openxmlformats.org/drawingml/2006/main" xmlns:r="http://schemas.openxmlformats.org/officeDocument/2006/relationships" xmlns:p="http://schemas.openxmlformats.org/presentationml/2006/main">
  <p:tag name="NUM" val="5"/>
</p:tagLst>
</file>

<file path=ppt/tags/tag293.xml><?xml version="1.0" encoding="utf-8"?>
<p:tagLst xmlns:a="http://schemas.openxmlformats.org/drawingml/2006/main" xmlns:r="http://schemas.openxmlformats.org/officeDocument/2006/relationships" xmlns:p="http://schemas.openxmlformats.org/presentationml/2006/main">
  <p:tag name="NUM" val="1"/>
</p:tagLst>
</file>

<file path=ppt/tags/tag294.xml><?xml version="1.0" encoding="utf-8"?>
<p:tagLst xmlns:a="http://schemas.openxmlformats.org/drawingml/2006/main" xmlns:r="http://schemas.openxmlformats.org/officeDocument/2006/relationships" xmlns:p="http://schemas.openxmlformats.org/presentationml/2006/main">
  <p:tag name="NUM" val="2"/>
</p:tagLst>
</file>

<file path=ppt/tags/tag295.xml><?xml version="1.0" encoding="utf-8"?>
<p:tagLst xmlns:a="http://schemas.openxmlformats.org/drawingml/2006/main" xmlns:r="http://schemas.openxmlformats.org/officeDocument/2006/relationships" xmlns:p="http://schemas.openxmlformats.org/presentationml/2006/main">
  <p:tag name="NUM" val="3"/>
</p:tagLst>
</file>

<file path=ppt/tags/tag296.xml><?xml version="1.0" encoding="utf-8"?>
<p:tagLst xmlns:a="http://schemas.openxmlformats.org/drawingml/2006/main" xmlns:r="http://schemas.openxmlformats.org/officeDocument/2006/relationships" xmlns:p="http://schemas.openxmlformats.org/presentationml/2006/main">
  <p:tag name="NUM" val="4"/>
</p:tagLst>
</file>

<file path=ppt/tags/tag297.xml><?xml version="1.0" encoding="utf-8"?>
<p:tagLst xmlns:a="http://schemas.openxmlformats.org/drawingml/2006/main" xmlns:r="http://schemas.openxmlformats.org/officeDocument/2006/relationships" xmlns:p="http://schemas.openxmlformats.org/presentationml/2006/main">
  <p:tag name="NUM" val="5"/>
</p:tagLst>
</file>

<file path=ppt/tags/tag298.xml><?xml version="1.0" encoding="utf-8"?>
<p:tagLst xmlns:a="http://schemas.openxmlformats.org/drawingml/2006/main" xmlns:r="http://schemas.openxmlformats.org/officeDocument/2006/relationships" xmlns:p="http://schemas.openxmlformats.org/presentationml/2006/main">
  <p:tag name="NUM" val="1"/>
</p:tagLst>
</file>

<file path=ppt/tags/tag29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00.xml><?xml version="1.0" encoding="utf-8"?>
<p:tagLst xmlns:a="http://schemas.openxmlformats.org/drawingml/2006/main" xmlns:r="http://schemas.openxmlformats.org/officeDocument/2006/relationships" xmlns:p="http://schemas.openxmlformats.org/presentationml/2006/main">
  <p:tag name="NUM" val="3"/>
</p:tagLst>
</file>

<file path=ppt/tags/tag301.xml><?xml version="1.0" encoding="utf-8"?>
<p:tagLst xmlns:a="http://schemas.openxmlformats.org/drawingml/2006/main" xmlns:r="http://schemas.openxmlformats.org/officeDocument/2006/relationships" xmlns:p="http://schemas.openxmlformats.org/presentationml/2006/main">
  <p:tag name="NUM" val="4"/>
</p:tagLst>
</file>

<file path=ppt/tags/tag302.xml><?xml version="1.0" encoding="utf-8"?>
<p:tagLst xmlns:a="http://schemas.openxmlformats.org/drawingml/2006/main" xmlns:r="http://schemas.openxmlformats.org/officeDocument/2006/relationships" xmlns:p="http://schemas.openxmlformats.org/presentationml/2006/main">
  <p:tag name="NUM" val="5"/>
</p:tagLst>
</file>

<file path=ppt/tags/tag303.xml><?xml version="1.0" encoding="utf-8"?>
<p:tagLst xmlns:a="http://schemas.openxmlformats.org/drawingml/2006/main" xmlns:r="http://schemas.openxmlformats.org/officeDocument/2006/relationships" xmlns:p="http://schemas.openxmlformats.org/presentationml/2006/main">
  <p:tag name="NUM" val="6"/>
</p:tagLst>
</file>

<file path=ppt/tags/tag304.xml><?xml version="1.0" encoding="utf-8"?>
<p:tagLst xmlns:a="http://schemas.openxmlformats.org/drawingml/2006/main" xmlns:r="http://schemas.openxmlformats.org/officeDocument/2006/relationships" xmlns:p="http://schemas.openxmlformats.org/presentationml/2006/main">
  <p:tag name="NUM" val="7"/>
</p:tagLst>
</file>

<file path=ppt/tags/tag305.xml><?xml version="1.0" encoding="utf-8"?>
<p:tagLst xmlns:a="http://schemas.openxmlformats.org/drawingml/2006/main" xmlns:r="http://schemas.openxmlformats.org/officeDocument/2006/relationships" xmlns:p="http://schemas.openxmlformats.org/presentationml/2006/main">
  <p:tag name="NUM" val="8"/>
</p:tagLst>
</file>

<file path=ppt/tags/tag306.xml><?xml version="1.0" encoding="utf-8"?>
<p:tagLst xmlns:a="http://schemas.openxmlformats.org/drawingml/2006/main" xmlns:r="http://schemas.openxmlformats.org/officeDocument/2006/relationships" xmlns:p="http://schemas.openxmlformats.org/presentationml/2006/main">
  <p:tag name="NUM" val="1"/>
</p:tagLst>
</file>

<file path=ppt/tags/tag307.xml><?xml version="1.0" encoding="utf-8"?>
<p:tagLst xmlns:a="http://schemas.openxmlformats.org/drawingml/2006/main" xmlns:r="http://schemas.openxmlformats.org/officeDocument/2006/relationships" xmlns:p="http://schemas.openxmlformats.org/presentationml/2006/main">
  <p:tag name="NUM" val="2"/>
</p:tagLst>
</file>

<file path=ppt/tags/tag308.xml><?xml version="1.0" encoding="utf-8"?>
<p:tagLst xmlns:a="http://schemas.openxmlformats.org/drawingml/2006/main" xmlns:r="http://schemas.openxmlformats.org/officeDocument/2006/relationships" xmlns:p="http://schemas.openxmlformats.org/presentationml/2006/main">
  <p:tag name="NUM" val="3"/>
</p:tagLst>
</file>

<file path=ppt/tags/tag309.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10.xml><?xml version="1.0" encoding="utf-8"?>
<p:tagLst xmlns:a="http://schemas.openxmlformats.org/drawingml/2006/main" xmlns:r="http://schemas.openxmlformats.org/officeDocument/2006/relationships" xmlns:p="http://schemas.openxmlformats.org/presentationml/2006/main">
  <p:tag name="NUM" val="5"/>
</p:tagLst>
</file>

<file path=ppt/tags/tag311.xml><?xml version="1.0" encoding="utf-8"?>
<p:tagLst xmlns:a="http://schemas.openxmlformats.org/drawingml/2006/main" xmlns:r="http://schemas.openxmlformats.org/officeDocument/2006/relationships" xmlns:p="http://schemas.openxmlformats.org/presentationml/2006/main">
  <p:tag name="NUM" val="1"/>
</p:tagLst>
</file>

<file path=ppt/tags/tag312.xml><?xml version="1.0" encoding="utf-8"?>
<p:tagLst xmlns:a="http://schemas.openxmlformats.org/drawingml/2006/main" xmlns:r="http://schemas.openxmlformats.org/officeDocument/2006/relationships" xmlns:p="http://schemas.openxmlformats.org/presentationml/2006/main">
  <p:tag name="NUM" val="2"/>
</p:tagLst>
</file>

<file path=ppt/tags/tag313.xml><?xml version="1.0" encoding="utf-8"?>
<p:tagLst xmlns:a="http://schemas.openxmlformats.org/drawingml/2006/main" xmlns:r="http://schemas.openxmlformats.org/officeDocument/2006/relationships" xmlns:p="http://schemas.openxmlformats.org/presentationml/2006/main">
  <p:tag name="NUM" val="1"/>
</p:tagLst>
</file>

<file path=ppt/tags/tag314.xml><?xml version="1.0" encoding="utf-8"?>
<p:tagLst xmlns:a="http://schemas.openxmlformats.org/drawingml/2006/main" xmlns:r="http://schemas.openxmlformats.org/officeDocument/2006/relationships" xmlns:p="http://schemas.openxmlformats.org/presentationml/2006/main">
  <p:tag name="NUM" val="2"/>
</p:tagLst>
</file>

<file path=ppt/tags/tag315.xml><?xml version="1.0" encoding="utf-8"?>
<p:tagLst xmlns:a="http://schemas.openxmlformats.org/drawingml/2006/main" xmlns:r="http://schemas.openxmlformats.org/officeDocument/2006/relationships" xmlns:p="http://schemas.openxmlformats.org/presentationml/2006/main">
  <p:tag name="NUM" val="1"/>
</p:tagLst>
</file>

<file path=ppt/tags/tag316.xml><?xml version="1.0" encoding="utf-8"?>
<p:tagLst xmlns:a="http://schemas.openxmlformats.org/drawingml/2006/main" xmlns:r="http://schemas.openxmlformats.org/officeDocument/2006/relationships" xmlns:p="http://schemas.openxmlformats.org/presentationml/2006/main">
  <p:tag name="NUM" val="2"/>
</p:tagLst>
</file>

<file path=ppt/tags/tag317.xml><?xml version="1.0" encoding="utf-8"?>
<p:tagLst xmlns:a="http://schemas.openxmlformats.org/drawingml/2006/main" xmlns:r="http://schemas.openxmlformats.org/officeDocument/2006/relationships" xmlns:p="http://schemas.openxmlformats.org/presentationml/2006/main">
  <p:tag name="NUM" val="3"/>
</p:tagLst>
</file>

<file path=ppt/tags/tag318.xml><?xml version="1.0" encoding="utf-8"?>
<p:tagLst xmlns:a="http://schemas.openxmlformats.org/drawingml/2006/main" xmlns:r="http://schemas.openxmlformats.org/officeDocument/2006/relationships" xmlns:p="http://schemas.openxmlformats.org/presentationml/2006/main">
  <p:tag name="NUM" val="1"/>
</p:tagLst>
</file>

<file path=ppt/tags/tag319.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20.xml><?xml version="1.0" encoding="utf-8"?>
<p:tagLst xmlns:a="http://schemas.openxmlformats.org/drawingml/2006/main" xmlns:r="http://schemas.openxmlformats.org/officeDocument/2006/relationships" xmlns:p="http://schemas.openxmlformats.org/presentationml/2006/main">
  <p:tag name="NUM" val="3"/>
</p:tagLst>
</file>

<file path=ppt/tags/tag321.xml><?xml version="1.0" encoding="utf-8"?>
<p:tagLst xmlns:a="http://schemas.openxmlformats.org/drawingml/2006/main" xmlns:r="http://schemas.openxmlformats.org/officeDocument/2006/relationships" xmlns:p="http://schemas.openxmlformats.org/presentationml/2006/main">
  <p:tag name="NUM" val="1"/>
</p:tagLst>
</file>

<file path=ppt/tags/tag322.xml><?xml version="1.0" encoding="utf-8"?>
<p:tagLst xmlns:a="http://schemas.openxmlformats.org/drawingml/2006/main" xmlns:r="http://schemas.openxmlformats.org/officeDocument/2006/relationships" xmlns:p="http://schemas.openxmlformats.org/presentationml/2006/main">
  <p:tag name="NUM" val="2"/>
</p:tagLst>
</file>

<file path=ppt/tags/tag323.xml><?xml version="1.0" encoding="utf-8"?>
<p:tagLst xmlns:a="http://schemas.openxmlformats.org/drawingml/2006/main" xmlns:r="http://schemas.openxmlformats.org/officeDocument/2006/relationships" xmlns:p="http://schemas.openxmlformats.org/presentationml/2006/main">
  <p:tag name="NUM" val="3"/>
</p:tagLst>
</file>

<file path=ppt/tags/tag324.xml><?xml version="1.0" encoding="utf-8"?>
<p:tagLst xmlns:a="http://schemas.openxmlformats.org/drawingml/2006/main" xmlns:r="http://schemas.openxmlformats.org/officeDocument/2006/relationships" xmlns:p="http://schemas.openxmlformats.org/presentationml/2006/main">
  <p:tag name="NUM" val="2"/>
</p:tagLst>
</file>

<file path=ppt/tags/tag325.xml><?xml version="1.0" encoding="utf-8"?>
<p:tagLst xmlns:a="http://schemas.openxmlformats.org/drawingml/2006/main" xmlns:r="http://schemas.openxmlformats.org/officeDocument/2006/relationships" xmlns:p="http://schemas.openxmlformats.org/presentationml/2006/main">
  <p:tag name="NUM" val="3"/>
</p:tagLst>
</file>

<file path=ppt/tags/tag326.xml><?xml version="1.0" encoding="utf-8"?>
<p:tagLst xmlns:a="http://schemas.openxmlformats.org/drawingml/2006/main" xmlns:r="http://schemas.openxmlformats.org/officeDocument/2006/relationships" xmlns:p="http://schemas.openxmlformats.org/presentationml/2006/main">
  <p:tag name="NUM" val="4"/>
</p:tagLst>
</file>

<file path=ppt/tags/tag327.xml><?xml version="1.0" encoding="utf-8"?>
<p:tagLst xmlns:a="http://schemas.openxmlformats.org/drawingml/2006/main" xmlns:r="http://schemas.openxmlformats.org/officeDocument/2006/relationships" xmlns:p="http://schemas.openxmlformats.org/presentationml/2006/main">
  <p:tag name="NUM" val="1"/>
</p:tagLst>
</file>

<file path=ppt/tags/tag328.xml><?xml version="1.0" encoding="utf-8"?>
<p:tagLst xmlns:a="http://schemas.openxmlformats.org/drawingml/2006/main" xmlns:r="http://schemas.openxmlformats.org/officeDocument/2006/relationships" xmlns:p="http://schemas.openxmlformats.org/presentationml/2006/main">
  <p:tag name="NUM" val="2"/>
</p:tagLst>
</file>

<file path=ppt/tags/tag329.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30.xml><?xml version="1.0" encoding="utf-8"?>
<p:tagLst xmlns:a="http://schemas.openxmlformats.org/drawingml/2006/main" xmlns:r="http://schemas.openxmlformats.org/officeDocument/2006/relationships" xmlns:p="http://schemas.openxmlformats.org/presentationml/2006/main">
  <p:tag name="NUM" val="4"/>
</p:tagLst>
</file>

<file path=ppt/tags/tag331.xml><?xml version="1.0" encoding="utf-8"?>
<p:tagLst xmlns:a="http://schemas.openxmlformats.org/drawingml/2006/main" xmlns:r="http://schemas.openxmlformats.org/officeDocument/2006/relationships" xmlns:p="http://schemas.openxmlformats.org/presentationml/2006/main">
  <p:tag name="NUM" val="5"/>
</p:tagLst>
</file>

<file path=ppt/tags/tag332.xml><?xml version="1.0" encoding="utf-8"?>
<p:tagLst xmlns:a="http://schemas.openxmlformats.org/drawingml/2006/main" xmlns:r="http://schemas.openxmlformats.org/officeDocument/2006/relationships" xmlns:p="http://schemas.openxmlformats.org/presentationml/2006/main">
  <p:tag name="NUM" val="6"/>
</p:tagLst>
</file>

<file path=ppt/tags/tag34.xml><?xml version="1.0" encoding="utf-8"?>
<p:tagLst xmlns:a="http://schemas.openxmlformats.org/drawingml/2006/main" xmlns:r="http://schemas.openxmlformats.org/officeDocument/2006/relationships" xmlns:p="http://schemas.openxmlformats.org/presentationml/2006/main">
  <p:tag name="NUM" val="5"/>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7"/>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4"/>
</p:tagLst>
</file>

<file path=ppt/tags/tag55.xml><?xml version="1.0" encoding="utf-8"?>
<p:tagLst xmlns:a="http://schemas.openxmlformats.org/drawingml/2006/main" xmlns:r="http://schemas.openxmlformats.org/officeDocument/2006/relationships" xmlns:p="http://schemas.openxmlformats.org/presentationml/2006/main">
  <p:tag name="NUM" val="5"/>
</p:tagLst>
</file>

<file path=ppt/tags/tag56.xml><?xml version="1.0" encoding="utf-8"?>
<p:tagLst xmlns:a="http://schemas.openxmlformats.org/drawingml/2006/main" xmlns:r="http://schemas.openxmlformats.org/officeDocument/2006/relationships" xmlns:p="http://schemas.openxmlformats.org/presentationml/2006/main">
  <p:tag name="NUM" val="6"/>
</p:tagLst>
</file>

<file path=ppt/tags/tag57.xml><?xml version="1.0" encoding="utf-8"?>
<p:tagLst xmlns:a="http://schemas.openxmlformats.org/drawingml/2006/main" xmlns:r="http://schemas.openxmlformats.org/officeDocument/2006/relationships" xmlns:p="http://schemas.openxmlformats.org/presentationml/2006/main">
  <p:tag name="NUM" val="7"/>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4"/>
</p:tagLst>
</file>

<file path=ppt/tags/tag62.xml><?xml version="1.0" encoding="utf-8"?>
<p:tagLst xmlns:a="http://schemas.openxmlformats.org/drawingml/2006/main" xmlns:r="http://schemas.openxmlformats.org/officeDocument/2006/relationships" xmlns:p="http://schemas.openxmlformats.org/presentationml/2006/main">
  <p:tag name="NUM" val="5"/>
</p:tagLst>
</file>

<file path=ppt/tags/tag63.xml><?xml version="1.0" encoding="utf-8"?>
<p:tagLst xmlns:a="http://schemas.openxmlformats.org/drawingml/2006/main" xmlns:r="http://schemas.openxmlformats.org/officeDocument/2006/relationships" xmlns:p="http://schemas.openxmlformats.org/presentationml/2006/main">
  <p:tag name="NUM" val="6"/>
</p:tagLst>
</file>

<file path=ppt/tags/tag64.xml><?xml version="1.0" encoding="utf-8"?>
<p:tagLst xmlns:a="http://schemas.openxmlformats.org/drawingml/2006/main" xmlns:r="http://schemas.openxmlformats.org/officeDocument/2006/relationships" xmlns:p="http://schemas.openxmlformats.org/presentationml/2006/main">
  <p:tag name="NUM" val="7"/>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4"/>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5"/>
</p:tagLst>
</file>

<file path=ppt/tags/tag74.xml><?xml version="1.0" encoding="utf-8"?>
<p:tagLst xmlns:a="http://schemas.openxmlformats.org/drawingml/2006/main" xmlns:r="http://schemas.openxmlformats.org/officeDocument/2006/relationships" xmlns:p="http://schemas.openxmlformats.org/presentationml/2006/main">
  <p:tag name="NUM" val="6"/>
</p:tagLst>
</file>

<file path=ppt/tags/tag75.xml><?xml version="1.0" encoding="utf-8"?>
<p:tagLst xmlns:a="http://schemas.openxmlformats.org/drawingml/2006/main" xmlns:r="http://schemas.openxmlformats.org/officeDocument/2006/relationships" xmlns:p="http://schemas.openxmlformats.org/presentationml/2006/main">
  <p:tag name="NUM" val="7"/>
</p:tagLst>
</file>

<file path=ppt/tags/tag76.xml><?xml version="1.0" encoding="utf-8"?>
<p:tagLst xmlns:a="http://schemas.openxmlformats.org/drawingml/2006/main" xmlns:r="http://schemas.openxmlformats.org/officeDocument/2006/relationships" xmlns:p="http://schemas.openxmlformats.org/presentationml/2006/main">
  <p:tag name="NUM" val="8"/>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4"/>
</p:tagLst>
</file>

<file path=ppt/tags/tag81.xml><?xml version="1.0" encoding="utf-8"?>
<p:tagLst xmlns:a="http://schemas.openxmlformats.org/drawingml/2006/main" xmlns:r="http://schemas.openxmlformats.org/officeDocument/2006/relationships" xmlns:p="http://schemas.openxmlformats.org/presentationml/2006/main">
  <p:tag name="NUM" val="5"/>
</p:tagLst>
</file>

<file path=ppt/tags/tag82.xml><?xml version="1.0" encoding="utf-8"?>
<p:tagLst xmlns:a="http://schemas.openxmlformats.org/drawingml/2006/main" xmlns:r="http://schemas.openxmlformats.org/officeDocument/2006/relationships" xmlns:p="http://schemas.openxmlformats.org/presentationml/2006/main">
  <p:tag name="NUM" val="6"/>
</p:tagLst>
</file>

<file path=ppt/tags/tag83.xml><?xml version="1.0" encoding="utf-8"?>
<p:tagLst xmlns:a="http://schemas.openxmlformats.org/drawingml/2006/main" xmlns:r="http://schemas.openxmlformats.org/officeDocument/2006/relationships" xmlns:p="http://schemas.openxmlformats.org/presentationml/2006/main">
  <p:tag name="NUM" val="7"/>
</p:tagLst>
</file>

<file path=ppt/tags/tag84.xml><?xml version="1.0" encoding="utf-8"?>
<p:tagLst xmlns:a="http://schemas.openxmlformats.org/drawingml/2006/main" xmlns:r="http://schemas.openxmlformats.org/officeDocument/2006/relationships" xmlns:p="http://schemas.openxmlformats.org/presentationml/2006/main">
  <p:tag name="NUM" val="8"/>
</p:tagLst>
</file>

<file path=ppt/tags/tag85.xml><?xml version="1.0" encoding="utf-8"?>
<p:tagLst xmlns:a="http://schemas.openxmlformats.org/drawingml/2006/main" xmlns:r="http://schemas.openxmlformats.org/officeDocument/2006/relationships" xmlns:p="http://schemas.openxmlformats.org/presentationml/2006/main">
  <p:tag name="NUM" val="9"/>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3"/>
</p:tagLst>
</file>

<file path=ppt/tags/tag93.xml><?xml version="1.0" encoding="utf-8"?>
<p:tagLst xmlns:a="http://schemas.openxmlformats.org/drawingml/2006/main" xmlns:r="http://schemas.openxmlformats.org/officeDocument/2006/relationships" xmlns:p="http://schemas.openxmlformats.org/presentationml/2006/main">
  <p:tag name="NUM" val="4"/>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ppt-template-16-9-minimal-b">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Presentation6" id="{3491C5C6-A9C2-494F-B45E-E9AB1A211DF3}" vid="{3DBEACFB-5F2B-2C4E-9D34-1F759A35CB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Presentation2</Template>
  <TotalTime>40740</TotalTime>
  <Words>4432</Words>
  <Application>Microsoft Office PowerPoint</Application>
  <PresentationFormat>On-screen Show (4:3)</PresentationFormat>
  <Paragraphs>958</Paragraphs>
  <Slides>69</Slides>
  <Notes>69</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ppt-template-16-9-minimal-b</vt:lpstr>
      <vt:lpstr>Trousse d’information sur les fondements de la gestion des ressources</vt:lpstr>
      <vt:lpstr>PowerPoint Presentation</vt:lpstr>
      <vt:lpstr>Objectifs</vt:lpstr>
      <vt:lpstr>Cas – M. Akay Aye</vt:lpstr>
      <vt:lpstr>Cas – M. Akay Aye</vt:lpstr>
      <vt:lpstr>Cas – M. Akay Aye</vt:lpstr>
      <vt:lpstr>Cas – bébé Reeve Flux</vt:lpstr>
      <vt:lpstr>Cas – bébé Reeve Flux</vt:lpstr>
      <vt:lpstr>Cas – bébé Reeve Flux</vt:lpstr>
      <vt:lpstr>Cas – Mme Hanna Fall</vt:lpstr>
      <vt:lpstr>Cas – Mme Hanna Fall</vt:lpstr>
      <vt:lpstr>Cas – Mme Hanna Fall</vt:lpstr>
      <vt:lpstr>Cas – M. Ernie Ah</vt:lpstr>
      <vt:lpstr>Cas – M. Ernie Ah</vt:lpstr>
      <vt:lpstr> Cas – M. Ernie Ah</vt:lpstr>
      <vt:lpstr>Cas – Mme Alda Ritis</vt:lpstr>
      <vt:lpstr>Cas – Mme Alda Ritis</vt:lpstr>
      <vt:lpstr>Cas – Mme Alda Ritis</vt:lpstr>
      <vt:lpstr>Gestion des ressources</vt:lpstr>
      <vt:lpstr>PowerPoint Presentation</vt:lpstr>
      <vt:lpstr>PowerPoint Presentation</vt:lpstr>
      <vt:lpstr>Problèmes de qualité : sous-utilisation, surutilisation, utilisation inappropriée </vt:lpstr>
      <vt:lpstr>Préjudices d’une surutilisation </vt:lpstr>
      <vt:lpstr>Point de vue des différents systèmes : durabilité des soins de santé</vt:lpstr>
      <vt:lpstr>Point de vue des différents systèmes : durabilité des soins de santé</vt:lpstr>
      <vt:lpstr>PowerPoint Presentation</vt:lpstr>
      <vt:lpstr>PowerPoint Presentation</vt:lpstr>
      <vt:lpstr>Éthique de la gestion  des ressources</vt:lpstr>
      <vt:lpstr>Cas – M. Akay Aye : préjudice attribuable aux soins </vt:lpstr>
      <vt:lpstr> </vt:lpstr>
      <vt:lpstr>Cas – bébé Reeve Flux : préjudice attribuable aux soins</vt:lpstr>
      <vt:lpstr>Cas – bébé Reeve Flux : préjudice attribuable aux soins</vt:lpstr>
      <vt:lpstr>Cas – Mme Hanna Fall : préjudice attribuable aux soins</vt:lpstr>
      <vt:lpstr>Cas – Mme Hanna Fall : préjudice attribuable aux soins</vt:lpstr>
      <vt:lpstr>Cas – M. Ernie Ah : préjudice attribuable aux soins</vt:lpstr>
      <vt:lpstr>PowerPoint Presentation</vt:lpstr>
      <vt:lpstr>PowerPoint Presentation</vt:lpstr>
      <vt:lpstr>PowerPoint Presentation</vt:lpstr>
      <vt:lpstr>Les résidents et la gestion des ressources</vt:lpstr>
      <vt:lpstr>PowerPoint Presentation</vt:lpstr>
      <vt:lpstr>PowerPoint Presentation</vt:lpstr>
      <vt:lpstr>PowerPoint Presentation</vt:lpstr>
      <vt:lpstr>PowerPoint Presentation</vt:lpstr>
      <vt:lpstr>Que pouvez-vous faire?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 pouvez-vous faire?</vt:lpstr>
      <vt:lpstr>PowerPoint Presentation</vt:lpstr>
      <vt:lpstr>PowerPoint Presentation</vt:lpstr>
      <vt:lpstr>PowerPoint Presentation</vt:lpstr>
      <vt:lpstr>PowerPoint Presentation</vt:lpstr>
      <vt:lpstr>Quelles sont les autres mesures possibles?</vt:lpstr>
      <vt:lpstr>Quelles sont les autres mesures possibles à l’égard de l’éducation?</vt:lpstr>
      <vt:lpstr>PowerPoint Presentation</vt:lpstr>
      <vt:lpstr>PowerPoint Presentation</vt:lpstr>
      <vt:lpstr>Quelles sont les autres mesures possibles à l’égard du système?</vt:lpstr>
      <vt:lpstr>Cibler les stratégies permettant de surmonter les obstacles à la gestion des ressources</vt:lpstr>
      <vt:lpstr>Vignette : anesthésie</vt:lpstr>
      <vt:lpstr>Vignette : médecine familiale </vt:lpstr>
      <vt:lpstr>Vignette : médecine d’urgence </vt:lpstr>
      <vt:lpstr>Vignette : hématologie</vt:lpstr>
      <vt:lpstr>Vignette : chirurgie orthopédique</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jtvngo</dc:creator>
  <cp:lastModifiedBy>Gorczakow, Areta</cp:lastModifiedBy>
  <cp:revision>1224</cp:revision>
  <dcterms:created xsi:type="dcterms:W3CDTF">2016-10-28T03:28:10Z</dcterms:created>
  <dcterms:modified xsi:type="dcterms:W3CDTF">2018-08-21T14:30:43Z</dcterms:modified>
</cp:coreProperties>
</file>