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4"/>
  </p:sldMasterIdLst>
  <p:notesMasterIdLst>
    <p:notesMasterId r:id="rId29"/>
  </p:notesMasterIdLst>
  <p:sldIdLst>
    <p:sldId id="257" r:id="rId5"/>
    <p:sldId id="269" r:id="rId6"/>
    <p:sldId id="272" r:id="rId7"/>
    <p:sldId id="273" r:id="rId8"/>
    <p:sldId id="274" r:id="rId9"/>
    <p:sldId id="275" r:id="rId10"/>
    <p:sldId id="276" r:id="rId11"/>
    <p:sldId id="277" r:id="rId12"/>
    <p:sldId id="278" r:id="rId13"/>
    <p:sldId id="279" r:id="rId14"/>
    <p:sldId id="280" r:id="rId15"/>
    <p:sldId id="281" r:id="rId16"/>
    <p:sldId id="282" r:id="rId17"/>
    <p:sldId id="283" r:id="rId18"/>
    <p:sldId id="284" r:id="rId19"/>
    <p:sldId id="285" r:id="rId20"/>
    <p:sldId id="286" r:id="rId21"/>
    <p:sldId id="287" r:id="rId22"/>
    <p:sldId id="288" r:id="rId23"/>
    <p:sldId id="289" r:id="rId24"/>
    <p:sldId id="290" r:id="rId25"/>
    <p:sldId id="291" r:id="rId26"/>
    <p:sldId id="292" r:id="rId27"/>
    <p:sldId id="271" r:id="rId2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A3A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6564"/>
    <p:restoredTop sz="88267" autoAdjust="0"/>
  </p:normalViewPr>
  <p:slideViewPr>
    <p:cSldViewPr snapToGrid="0" snapToObjects="1">
      <p:cViewPr varScale="1">
        <p:scale>
          <a:sx n="60" d="100"/>
          <a:sy n="60" d="100"/>
        </p:scale>
        <p:origin x="1216" y="4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presProps" Target="presProps.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192A69E-8F97-A349-9B8A-A00E6249AC0C}" type="datetimeFigureOut">
              <a:rPr lang="en-US" smtClean="0"/>
              <a:t>11/2/2021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D9E6494-AFFC-FE46-8CA3-2FC26414D6E0}" type="slidenum">
              <a:rPr lang="en-US" smtClean="0"/>
              <a:t>‹#›</a:t>
            </a:fld>
            <a:endParaRPr lang="en-US"/>
          </a:p>
        </p:txBody>
      </p:sp>
    </p:spTree>
    <p:extLst>
      <p:ext uri="{BB962C8B-B14F-4D97-AF65-F5344CB8AC3E}">
        <p14:creationId xmlns:p14="http://schemas.microsoft.com/office/powerpoint/2010/main" val="36940520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Add information about presenters</a:t>
            </a:r>
          </a:p>
          <a:p>
            <a:endParaRPr lang="en-US" dirty="0"/>
          </a:p>
        </p:txBody>
      </p:sp>
      <p:sp>
        <p:nvSpPr>
          <p:cNvPr id="4" name="Slide Number Placeholder 3"/>
          <p:cNvSpPr>
            <a:spLocks noGrp="1"/>
          </p:cNvSpPr>
          <p:nvPr>
            <p:ph type="sldNum" sz="quarter" idx="5"/>
          </p:nvPr>
        </p:nvSpPr>
        <p:spPr/>
        <p:txBody>
          <a:bodyPr/>
          <a:lstStyle/>
          <a:p>
            <a:fld id="{2D9E6494-AFFC-FE46-8CA3-2FC26414D6E0}" type="slidenum">
              <a:rPr lang="en-US" smtClean="0"/>
              <a:t>1</a:t>
            </a:fld>
            <a:endParaRPr lang="en-US"/>
          </a:p>
        </p:txBody>
      </p:sp>
    </p:spTree>
    <p:extLst>
      <p:ext uri="{BB962C8B-B14F-4D97-AF65-F5344CB8AC3E}">
        <p14:creationId xmlns:p14="http://schemas.microsoft.com/office/powerpoint/2010/main" val="307572203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dirty="0"/>
              <a:t>Insert the five steps.</a:t>
            </a:r>
          </a:p>
          <a:p>
            <a:r>
              <a:rPr lang="en-US" b="0" dirty="0"/>
              <a:t>• Explore each of the steps with the whole group.</a:t>
            </a:r>
          </a:p>
          <a:p>
            <a:r>
              <a:rPr lang="en-US" b="0" dirty="0"/>
              <a:t>• Explore how to prepare for, act on, and evaluate each step in your specialty, based on experience — you can draw on either learners’ or teachers’ experience.</a:t>
            </a:r>
          </a:p>
          <a:p>
            <a:endParaRPr lang="en-US" dirty="0"/>
          </a:p>
        </p:txBody>
      </p:sp>
      <p:sp>
        <p:nvSpPr>
          <p:cNvPr id="4" name="Slide Number Placeholder 3"/>
          <p:cNvSpPr>
            <a:spLocks noGrp="1"/>
          </p:cNvSpPr>
          <p:nvPr>
            <p:ph type="sldNum" sz="quarter" idx="5"/>
          </p:nvPr>
        </p:nvSpPr>
        <p:spPr/>
        <p:txBody>
          <a:bodyPr/>
          <a:lstStyle/>
          <a:p>
            <a:fld id="{2D9E6494-AFFC-FE46-8CA3-2FC26414D6E0}" type="slidenum">
              <a:rPr lang="en-US" smtClean="0"/>
              <a:t>11</a:t>
            </a:fld>
            <a:endParaRPr lang="en-US"/>
          </a:p>
        </p:txBody>
      </p:sp>
    </p:spTree>
    <p:extLst>
      <p:ext uri="{BB962C8B-B14F-4D97-AF65-F5344CB8AC3E}">
        <p14:creationId xmlns:p14="http://schemas.microsoft.com/office/powerpoint/2010/main" val="113463969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Consider focusing each session on one or two of the topics.</a:t>
            </a:r>
          </a:p>
          <a:p>
            <a:r>
              <a:rPr lang="en-US" dirty="0"/>
              <a:t>• Consider focusing each session on one or a small number of patient issues.</a:t>
            </a:r>
          </a:p>
          <a:p>
            <a:r>
              <a:rPr lang="en-US" dirty="0"/>
              <a:t>• Orient learners to these issues and explore them with the whole group.</a:t>
            </a:r>
          </a:p>
          <a:p>
            <a:endParaRPr lang="en-US" dirty="0"/>
          </a:p>
        </p:txBody>
      </p:sp>
      <p:sp>
        <p:nvSpPr>
          <p:cNvPr id="4" name="Slide Number Placeholder 3"/>
          <p:cNvSpPr>
            <a:spLocks noGrp="1"/>
          </p:cNvSpPr>
          <p:nvPr>
            <p:ph type="sldNum" sz="quarter" idx="5"/>
          </p:nvPr>
        </p:nvSpPr>
        <p:spPr/>
        <p:txBody>
          <a:bodyPr/>
          <a:lstStyle/>
          <a:p>
            <a:fld id="{2D9E6494-AFFC-FE46-8CA3-2FC26414D6E0}" type="slidenum">
              <a:rPr lang="en-US" smtClean="0"/>
              <a:t>12</a:t>
            </a:fld>
            <a:endParaRPr lang="en-US"/>
          </a:p>
        </p:txBody>
      </p:sp>
    </p:spTree>
    <p:extLst>
      <p:ext uri="{BB962C8B-B14F-4D97-AF65-F5344CB8AC3E}">
        <p14:creationId xmlns:p14="http://schemas.microsoft.com/office/powerpoint/2010/main" val="126095526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kern="1200" baseline="0" dirty="0">
                <a:solidFill>
                  <a:schemeClr val="tx1"/>
                </a:solidFill>
                <a:latin typeface="Times" charset="0"/>
                <a:ea typeface="Osaka" charset="0"/>
                <a:cs typeface="Osaka" charset="0"/>
              </a:rPr>
              <a:t>• Teaching Tool </a:t>
            </a:r>
            <a:r>
              <a:rPr lang="en-US" sz="1200" b="0" i="1" u="none" strike="noStrike" kern="1200" baseline="0" dirty="0">
                <a:solidFill>
                  <a:schemeClr val="tx1"/>
                </a:solidFill>
                <a:latin typeface="Times" charset="0"/>
                <a:ea typeface="Osaka" charset="0"/>
                <a:cs typeface="Osaka" charset="0"/>
              </a:rPr>
              <a:t>T4: Small group learning: Inventorying and evaluating your health advocacy in day-to-day practice</a:t>
            </a:r>
            <a:r>
              <a:rPr lang="en-US" sz="1200" b="0" i="0" u="none" strike="noStrike" kern="1200" baseline="0" dirty="0">
                <a:solidFill>
                  <a:schemeClr val="tx1"/>
                </a:solidFill>
                <a:latin typeface="Times" charset="0"/>
                <a:ea typeface="Osaka" charset="0"/>
                <a:cs typeface="Osaka" charset="0"/>
              </a:rPr>
              <a:t> from the CanMEDS Teaching and Assessment Tools Guide, Health Advocate chapter.</a:t>
            </a:r>
            <a:endParaRPr lang="en-US" dirty="0"/>
          </a:p>
          <a:p>
            <a:endParaRPr lang="en-US" dirty="0"/>
          </a:p>
        </p:txBody>
      </p:sp>
      <p:sp>
        <p:nvSpPr>
          <p:cNvPr id="4" name="Slide Number Placeholder 3"/>
          <p:cNvSpPr>
            <a:spLocks noGrp="1"/>
          </p:cNvSpPr>
          <p:nvPr>
            <p:ph type="sldNum" sz="quarter" idx="5"/>
          </p:nvPr>
        </p:nvSpPr>
        <p:spPr/>
        <p:txBody>
          <a:bodyPr/>
          <a:lstStyle/>
          <a:p>
            <a:fld id="{2D9E6494-AFFC-FE46-8CA3-2FC26414D6E0}" type="slidenum">
              <a:rPr lang="en-US" smtClean="0"/>
              <a:t>13</a:t>
            </a:fld>
            <a:endParaRPr lang="en-US"/>
          </a:p>
        </p:txBody>
      </p:sp>
    </p:spTree>
    <p:extLst>
      <p:ext uri="{BB962C8B-B14F-4D97-AF65-F5344CB8AC3E}">
        <p14:creationId xmlns:p14="http://schemas.microsoft.com/office/powerpoint/2010/main" val="394274565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Times" charset="0"/>
                <a:ea typeface="Osaka" charset="0"/>
                <a:cs typeface="Osaka" charset="0"/>
              </a:rPr>
              <a:t>• Provide a personal example of when, where, and how to do health advocacy in day-to-day practice</a:t>
            </a:r>
          </a:p>
          <a:p>
            <a:r>
              <a:rPr lang="en-US" sz="1200" b="0" i="0" u="none" strike="noStrike" kern="1200" baseline="0" dirty="0">
                <a:solidFill>
                  <a:schemeClr val="tx1"/>
                </a:solidFill>
                <a:latin typeface="Times" charset="0"/>
                <a:ea typeface="Osaka" charset="0"/>
                <a:cs typeface="Osaka" charset="0"/>
              </a:rPr>
              <a:t>• Offer hints and tips for success from your personal experience based on situations that went well for you, or offer personal lessons you learned from your missteps</a:t>
            </a:r>
          </a:p>
          <a:p>
            <a:endParaRPr lang="en-US" dirty="0"/>
          </a:p>
        </p:txBody>
      </p:sp>
      <p:sp>
        <p:nvSpPr>
          <p:cNvPr id="4" name="Slide Number Placeholder 3"/>
          <p:cNvSpPr>
            <a:spLocks noGrp="1"/>
          </p:cNvSpPr>
          <p:nvPr>
            <p:ph type="sldNum" sz="quarter" idx="5"/>
          </p:nvPr>
        </p:nvSpPr>
        <p:spPr/>
        <p:txBody>
          <a:bodyPr/>
          <a:lstStyle/>
          <a:p>
            <a:fld id="{2D9E6494-AFFC-FE46-8CA3-2FC26414D6E0}" type="slidenum">
              <a:rPr lang="en-US" smtClean="0"/>
              <a:t>14</a:t>
            </a:fld>
            <a:endParaRPr lang="en-US"/>
          </a:p>
        </p:txBody>
      </p:sp>
    </p:spTree>
    <p:extLst>
      <p:ext uri="{BB962C8B-B14F-4D97-AF65-F5344CB8AC3E}">
        <p14:creationId xmlns:p14="http://schemas.microsoft.com/office/powerpoint/2010/main" val="97805425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 Teaching</a:t>
            </a:r>
            <a:r>
              <a:rPr lang="en-US" baseline="0" dirty="0"/>
              <a:t> Tool </a:t>
            </a:r>
            <a:r>
              <a:rPr lang="en-US" i="1" dirty="0"/>
              <a:t>T5: Guided Reflection and Discussion: Health advocacy resources for use in day-to-day practice </a:t>
            </a:r>
            <a:r>
              <a:rPr lang="en-US" dirty="0"/>
              <a:t>from the CanMEDS Teaching and Assessment Tools Guide, Health Advocate chapter.</a:t>
            </a:r>
          </a:p>
          <a:p>
            <a:endParaRPr lang="en-US" dirty="0"/>
          </a:p>
        </p:txBody>
      </p:sp>
      <p:sp>
        <p:nvSpPr>
          <p:cNvPr id="4" name="Slide Number Placeholder 3"/>
          <p:cNvSpPr>
            <a:spLocks noGrp="1"/>
          </p:cNvSpPr>
          <p:nvPr>
            <p:ph type="sldNum" sz="quarter" idx="5"/>
          </p:nvPr>
        </p:nvSpPr>
        <p:spPr/>
        <p:txBody>
          <a:bodyPr/>
          <a:lstStyle/>
          <a:p>
            <a:fld id="{2D9E6494-AFFC-FE46-8CA3-2FC26414D6E0}" type="slidenum">
              <a:rPr lang="en-US" smtClean="0"/>
              <a:t>15</a:t>
            </a:fld>
            <a:endParaRPr lang="en-US"/>
          </a:p>
        </p:txBody>
      </p:sp>
    </p:spTree>
    <p:extLst>
      <p:ext uri="{BB962C8B-B14F-4D97-AF65-F5344CB8AC3E}">
        <p14:creationId xmlns:p14="http://schemas.microsoft.com/office/powerpoint/2010/main" val="4779857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Explore each of the hints with the whole group.</a:t>
            </a:r>
          </a:p>
          <a:p>
            <a:r>
              <a:rPr lang="en-US" dirty="0"/>
              <a:t>• Explore how to prepare for, act on, and evaluate each hint in your specialty, based on experience.</a:t>
            </a:r>
          </a:p>
          <a:p>
            <a:endParaRPr lang="en-US" dirty="0"/>
          </a:p>
        </p:txBody>
      </p:sp>
      <p:sp>
        <p:nvSpPr>
          <p:cNvPr id="4" name="Slide Number Placeholder 3"/>
          <p:cNvSpPr>
            <a:spLocks noGrp="1"/>
          </p:cNvSpPr>
          <p:nvPr>
            <p:ph type="sldNum" sz="quarter" idx="5"/>
          </p:nvPr>
        </p:nvSpPr>
        <p:spPr/>
        <p:txBody>
          <a:bodyPr/>
          <a:lstStyle/>
          <a:p>
            <a:fld id="{2D9E6494-AFFC-FE46-8CA3-2FC26414D6E0}" type="slidenum">
              <a:rPr lang="en-US" smtClean="0"/>
              <a:t>16</a:t>
            </a:fld>
            <a:endParaRPr lang="en-US"/>
          </a:p>
        </p:txBody>
      </p:sp>
    </p:spTree>
    <p:extLst>
      <p:ext uri="{BB962C8B-B14F-4D97-AF65-F5344CB8AC3E}">
        <p14:creationId xmlns:p14="http://schemas.microsoft.com/office/powerpoint/2010/main" val="82993686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D9E6494-AFFC-FE46-8CA3-2FC26414D6E0}" type="slidenum">
              <a:rPr lang="en-US" smtClean="0"/>
              <a:t>17</a:t>
            </a:fld>
            <a:endParaRPr lang="en-US"/>
          </a:p>
        </p:txBody>
      </p:sp>
    </p:spTree>
    <p:extLst>
      <p:ext uri="{BB962C8B-B14F-4D97-AF65-F5344CB8AC3E}">
        <p14:creationId xmlns:p14="http://schemas.microsoft.com/office/powerpoint/2010/main" val="2205570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Revisit workshop goals and objectives</a:t>
            </a:r>
          </a:p>
        </p:txBody>
      </p:sp>
      <p:sp>
        <p:nvSpPr>
          <p:cNvPr id="4" name="Slide Number Placeholder 3"/>
          <p:cNvSpPr>
            <a:spLocks noGrp="1"/>
          </p:cNvSpPr>
          <p:nvPr>
            <p:ph type="sldNum" sz="quarter" idx="5"/>
          </p:nvPr>
        </p:nvSpPr>
        <p:spPr/>
        <p:txBody>
          <a:bodyPr/>
          <a:lstStyle/>
          <a:p>
            <a:fld id="{2D9E6494-AFFC-FE46-8CA3-2FC26414D6E0}" type="slidenum">
              <a:rPr lang="en-US" smtClean="0"/>
              <a:t>18</a:t>
            </a:fld>
            <a:endParaRPr lang="en-US"/>
          </a:p>
        </p:txBody>
      </p:sp>
    </p:spTree>
    <p:extLst>
      <p:ext uri="{BB962C8B-B14F-4D97-AF65-F5344CB8AC3E}">
        <p14:creationId xmlns:p14="http://schemas.microsoft.com/office/powerpoint/2010/main" val="410536169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dirty="0"/>
              <a:t>• Key Competencies from the </a:t>
            </a:r>
            <a:r>
              <a:rPr lang="en-US" i="1" dirty="0"/>
              <a:t>CanMEDS 2015 Physician Competency Framework</a:t>
            </a:r>
          </a:p>
          <a:p>
            <a:pPr algn="l"/>
            <a:r>
              <a:rPr lang="en-US" dirty="0"/>
              <a:t>• Avoid including competencies for learners</a:t>
            </a:r>
          </a:p>
          <a:p>
            <a:pPr algn="l"/>
            <a:r>
              <a:rPr lang="en-US" dirty="0"/>
              <a:t>• You may wish to use this slide if you are giving the presentation to teachers or planners</a:t>
            </a:r>
          </a:p>
          <a:p>
            <a:endParaRPr lang="en-US" dirty="0"/>
          </a:p>
        </p:txBody>
      </p:sp>
      <p:sp>
        <p:nvSpPr>
          <p:cNvPr id="4" name="Slide Number Placeholder 3"/>
          <p:cNvSpPr>
            <a:spLocks noGrp="1"/>
          </p:cNvSpPr>
          <p:nvPr>
            <p:ph type="sldNum" sz="quarter" idx="5"/>
          </p:nvPr>
        </p:nvSpPr>
        <p:spPr/>
        <p:txBody>
          <a:bodyPr/>
          <a:lstStyle/>
          <a:p>
            <a:fld id="{2D9E6494-AFFC-FE46-8CA3-2FC26414D6E0}" type="slidenum">
              <a:rPr lang="en-US" smtClean="0"/>
              <a:t>21</a:t>
            </a:fld>
            <a:endParaRPr lang="en-US"/>
          </a:p>
        </p:txBody>
      </p:sp>
    </p:spTree>
    <p:extLst>
      <p:ext uri="{BB962C8B-B14F-4D97-AF65-F5344CB8AC3E}">
        <p14:creationId xmlns:p14="http://schemas.microsoft.com/office/powerpoint/2010/main" val="329948845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Times" charset="0"/>
                <a:ea typeface="Osaka" charset="0"/>
                <a:cs typeface="Osaka" charset="0"/>
              </a:rPr>
              <a:t>• From the </a:t>
            </a:r>
            <a:r>
              <a:rPr lang="en-US" sz="1200" b="0" i="1" u="none" strike="noStrike" kern="1200" baseline="0" dirty="0">
                <a:solidFill>
                  <a:schemeClr val="tx1"/>
                </a:solidFill>
                <a:latin typeface="Times" charset="0"/>
                <a:ea typeface="Osaka" charset="0"/>
                <a:cs typeface="Osaka" charset="0"/>
              </a:rPr>
              <a:t>CanMEDS 2015 Physician Competency Framework</a:t>
            </a:r>
          </a:p>
          <a:p>
            <a:r>
              <a:rPr lang="en-US" sz="1200" b="0" i="0" u="none" strike="noStrike" kern="1200" baseline="0" dirty="0">
                <a:solidFill>
                  <a:schemeClr val="tx1"/>
                </a:solidFill>
                <a:latin typeface="Times" charset="0"/>
                <a:ea typeface="Osaka" charset="0"/>
                <a:cs typeface="Osaka" charset="0"/>
              </a:rPr>
              <a:t>• Use one slide for each key competency and associated enabling competencies</a:t>
            </a:r>
          </a:p>
          <a:p>
            <a:endParaRPr lang="en-US" dirty="0"/>
          </a:p>
        </p:txBody>
      </p:sp>
      <p:sp>
        <p:nvSpPr>
          <p:cNvPr id="4" name="Slide Number Placeholder 3"/>
          <p:cNvSpPr>
            <a:spLocks noGrp="1"/>
          </p:cNvSpPr>
          <p:nvPr>
            <p:ph type="sldNum" sz="quarter" idx="5"/>
          </p:nvPr>
        </p:nvSpPr>
        <p:spPr/>
        <p:txBody>
          <a:bodyPr/>
          <a:lstStyle/>
          <a:p>
            <a:fld id="{2D9E6494-AFFC-FE46-8CA3-2FC26414D6E0}" type="slidenum">
              <a:rPr lang="en-US" smtClean="0"/>
              <a:t>22</a:t>
            </a:fld>
            <a:endParaRPr lang="en-US"/>
          </a:p>
        </p:txBody>
      </p:sp>
    </p:spTree>
    <p:extLst>
      <p:ext uri="{BB962C8B-B14F-4D97-AF65-F5344CB8AC3E}">
        <p14:creationId xmlns:p14="http://schemas.microsoft.com/office/powerpoint/2010/main" val="29438122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0" dirty="0"/>
              <a:t>• Sample goals and objectives of the section — revise as required</a:t>
            </a:r>
          </a:p>
          <a:p>
            <a:r>
              <a:rPr lang="en-US" i="0" dirty="0"/>
              <a:t>• Consider doing a warm-up activity before or after slide 2</a:t>
            </a:r>
          </a:p>
          <a:p>
            <a:r>
              <a:rPr lang="en-US" i="0" dirty="0"/>
              <a:t>• Review/revise goals and objectives</a:t>
            </a:r>
          </a:p>
          <a:p>
            <a:r>
              <a:rPr lang="en-US" i="0" dirty="0"/>
              <a:t>• Insert an</a:t>
            </a:r>
            <a:r>
              <a:rPr lang="en-US" i="0" baseline="0" dirty="0"/>
              <a:t> </a:t>
            </a:r>
            <a:r>
              <a:rPr lang="en-US" i="0" dirty="0"/>
              <a:t>agenda slide if desired</a:t>
            </a:r>
          </a:p>
          <a:p>
            <a:endParaRPr lang="en-US" dirty="0"/>
          </a:p>
        </p:txBody>
      </p:sp>
      <p:sp>
        <p:nvSpPr>
          <p:cNvPr id="4" name="Slide Number Placeholder 3"/>
          <p:cNvSpPr>
            <a:spLocks noGrp="1"/>
          </p:cNvSpPr>
          <p:nvPr>
            <p:ph type="sldNum" sz="quarter" idx="5"/>
          </p:nvPr>
        </p:nvSpPr>
        <p:spPr/>
        <p:txBody>
          <a:bodyPr/>
          <a:lstStyle/>
          <a:p>
            <a:fld id="{2D9E6494-AFFC-FE46-8CA3-2FC26414D6E0}" type="slidenum">
              <a:rPr lang="en-US" smtClean="0"/>
              <a:t>3</a:t>
            </a:fld>
            <a:endParaRPr lang="en-US"/>
          </a:p>
        </p:txBody>
      </p:sp>
    </p:spTree>
    <p:extLst>
      <p:ext uri="{BB962C8B-B14F-4D97-AF65-F5344CB8AC3E}">
        <p14:creationId xmlns:p14="http://schemas.microsoft.com/office/powerpoint/2010/main" val="328344797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Times" charset="0"/>
                <a:ea typeface="Osaka" charset="0"/>
                <a:cs typeface="Osaka" charset="0"/>
              </a:rPr>
              <a:t>• From the </a:t>
            </a:r>
            <a:r>
              <a:rPr lang="en-US" sz="1200" b="0" i="1" u="none" strike="noStrike" kern="1200" baseline="0" dirty="0">
                <a:solidFill>
                  <a:schemeClr val="tx1"/>
                </a:solidFill>
                <a:latin typeface="Times" charset="0"/>
                <a:ea typeface="Osaka" charset="0"/>
                <a:cs typeface="Osaka" charset="0"/>
              </a:rPr>
              <a:t>CanMEDS 2015 Physician Competency Framework</a:t>
            </a:r>
          </a:p>
          <a:p>
            <a:r>
              <a:rPr lang="en-US" sz="1200" b="0" i="0" u="none" strike="noStrike" kern="1200" baseline="0" dirty="0">
                <a:solidFill>
                  <a:schemeClr val="tx1"/>
                </a:solidFill>
                <a:latin typeface="Times" charset="0"/>
                <a:ea typeface="Osaka" charset="0"/>
                <a:cs typeface="Osaka" charset="0"/>
              </a:rPr>
              <a:t>• Use one slide for each key competency and associated enabling competencies</a:t>
            </a:r>
          </a:p>
          <a:p>
            <a:endParaRPr lang="en-US" dirty="0"/>
          </a:p>
        </p:txBody>
      </p:sp>
      <p:sp>
        <p:nvSpPr>
          <p:cNvPr id="4" name="Slide Number Placeholder 3"/>
          <p:cNvSpPr>
            <a:spLocks noGrp="1"/>
          </p:cNvSpPr>
          <p:nvPr>
            <p:ph type="sldNum" sz="quarter" idx="5"/>
          </p:nvPr>
        </p:nvSpPr>
        <p:spPr/>
        <p:txBody>
          <a:bodyPr/>
          <a:lstStyle/>
          <a:p>
            <a:fld id="{2D9E6494-AFFC-FE46-8CA3-2FC26414D6E0}" type="slidenum">
              <a:rPr lang="en-US" smtClean="0"/>
              <a:t>23</a:t>
            </a:fld>
            <a:endParaRPr lang="en-US"/>
          </a:p>
        </p:txBody>
      </p:sp>
    </p:spTree>
    <p:extLst>
      <p:ext uri="{BB962C8B-B14F-4D97-AF65-F5344CB8AC3E}">
        <p14:creationId xmlns:p14="http://schemas.microsoft.com/office/powerpoint/2010/main" val="24084983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Reasons why this Role is important.</a:t>
            </a:r>
          </a:p>
        </p:txBody>
      </p:sp>
      <p:sp>
        <p:nvSpPr>
          <p:cNvPr id="4" name="Slide Number Placeholder 3"/>
          <p:cNvSpPr>
            <a:spLocks noGrp="1"/>
          </p:cNvSpPr>
          <p:nvPr>
            <p:ph type="sldNum" sz="quarter" idx="5"/>
          </p:nvPr>
        </p:nvSpPr>
        <p:spPr/>
        <p:txBody>
          <a:bodyPr/>
          <a:lstStyle/>
          <a:p>
            <a:fld id="{2D9E6494-AFFC-FE46-8CA3-2FC26414D6E0}" type="slidenum">
              <a:rPr lang="en-US" smtClean="0"/>
              <a:t>4</a:t>
            </a:fld>
            <a:endParaRPr lang="en-US"/>
          </a:p>
        </p:txBody>
      </p:sp>
    </p:spTree>
    <p:extLst>
      <p:ext uri="{BB962C8B-B14F-4D97-AF65-F5344CB8AC3E}">
        <p14:creationId xmlns:p14="http://schemas.microsoft.com/office/powerpoint/2010/main" val="41418968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Definition from the </a:t>
            </a:r>
            <a:r>
              <a:rPr lang="en-US" i="1" dirty="0"/>
              <a:t>CanMEDS 2015 Physician Competency Framework</a:t>
            </a:r>
          </a:p>
          <a:p>
            <a:r>
              <a:rPr lang="en-US" dirty="0"/>
              <a:t>• Avoid including competencies for learners</a:t>
            </a:r>
          </a:p>
          <a:p>
            <a:r>
              <a:rPr lang="en-US" dirty="0"/>
              <a:t>• If you are giving this presentation to teachers or planners, you may want to add the key and enabling competencies slides (provided</a:t>
            </a:r>
            <a:r>
              <a:rPr lang="en-US" baseline="0" dirty="0"/>
              <a:t> below)</a:t>
            </a:r>
            <a:endParaRPr lang="en-US" dirty="0"/>
          </a:p>
          <a:p>
            <a:endParaRPr lang="en-US" dirty="0"/>
          </a:p>
        </p:txBody>
      </p:sp>
      <p:sp>
        <p:nvSpPr>
          <p:cNvPr id="4" name="Slide Number Placeholder 3"/>
          <p:cNvSpPr>
            <a:spLocks noGrp="1"/>
          </p:cNvSpPr>
          <p:nvPr>
            <p:ph type="sldNum" sz="quarter" idx="5"/>
          </p:nvPr>
        </p:nvSpPr>
        <p:spPr/>
        <p:txBody>
          <a:bodyPr/>
          <a:lstStyle/>
          <a:p>
            <a:fld id="{2D9E6494-AFFC-FE46-8CA3-2FC26414D6E0}" type="slidenum">
              <a:rPr lang="en-US" smtClean="0"/>
              <a:t>5</a:t>
            </a:fld>
            <a:endParaRPr lang="en-US"/>
          </a:p>
        </p:txBody>
      </p:sp>
    </p:spTree>
    <p:extLst>
      <p:ext uri="{BB962C8B-B14F-4D97-AF65-F5344CB8AC3E}">
        <p14:creationId xmlns:p14="http://schemas.microsoft.com/office/powerpoint/2010/main" val="28255169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Insert definitions, descriptions, and URL</a:t>
            </a:r>
          </a:p>
          <a:p>
            <a:r>
              <a:rPr lang="en-US" dirty="0"/>
              <a:t>• Determinants of health are the conditions in which we live and work that impact the health outcomes of people and populations.</a:t>
            </a:r>
          </a:p>
          <a:p>
            <a:r>
              <a:rPr lang="en-US" dirty="0"/>
              <a:t>• Provide examples of social and physical determinants of health.</a:t>
            </a:r>
          </a:p>
          <a:p>
            <a:endParaRPr lang="en-US" dirty="0"/>
          </a:p>
        </p:txBody>
      </p:sp>
      <p:sp>
        <p:nvSpPr>
          <p:cNvPr id="4" name="Slide Number Placeholder 3"/>
          <p:cNvSpPr>
            <a:spLocks noGrp="1"/>
          </p:cNvSpPr>
          <p:nvPr>
            <p:ph type="sldNum" sz="quarter" idx="5"/>
          </p:nvPr>
        </p:nvSpPr>
        <p:spPr/>
        <p:txBody>
          <a:bodyPr/>
          <a:lstStyle/>
          <a:p>
            <a:fld id="{2D9E6494-AFFC-FE46-8CA3-2FC26414D6E0}" type="slidenum">
              <a:rPr lang="en-US" smtClean="0"/>
              <a:t>6</a:t>
            </a:fld>
            <a:endParaRPr lang="en-US"/>
          </a:p>
        </p:txBody>
      </p:sp>
    </p:spTree>
    <p:extLst>
      <p:ext uri="{BB962C8B-B14F-4D97-AF65-F5344CB8AC3E}">
        <p14:creationId xmlns:p14="http://schemas.microsoft.com/office/powerpoint/2010/main" val="337127092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Trigger words relating to the process of health advocacy</a:t>
            </a:r>
          </a:p>
          <a:p>
            <a:endParaRPr lang="en-US" dirty="0"/>
          </a:p>
        </p:txBody>
      </p:sp>
      <p:sp>
        <p:nvSpPr>
          <p:cNvPr id="4" name="Slide Number Placeholder 3"/>
          <p:cNvSpPr>
            <a:spLocks noGrp="1"/>
          </p:cNvSpPr>
          <p:nvPr>
            <p:ph type="sldNum" sz="quarter" idx="5"/>
          </p:nvPr>
        </p:nvSpPr>
        <p:spPr/>
        <p:txBody>
          <a:bodyPr/>
          <a:lstStyle/>
          <a:p>
            <a:fld id="{2D9E6494-AFFC-FE46-8CA3-2FC26414D6E0}" type="slidenum">
              <a:rPr lang="en-US" smtClean="0"/>
              <a:t>7</a:t>
            </a:fld>
            <a:endParaRPr lang="en-US"/>
          </a:p>
        </p:txBody>
      </p:sp>
    </p:spTree>
    <p:extLst>
      <p:ext uri="{BB962C8B-B14F-4D97-AF65-F5344CB8AC3E}">
        <p14:creationId xmlns:p14="http://schemas.microsoft.com/office/powerpoint/2010/main" val="36707668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Trigger words relating to the content of health advocacy</a:t>
            </a:r>
          </a:p>
          <a:p>
            <a:endParaRPr lang="en-US" dirty="0"/>
          </a:p>
        </p:txBody>
      </p:sp>
      <p:sp>
        <p:nvSpPr>
          <p:cNvPr id="4" name="Slide Number Placeholder 3"/>
          <p:cNvSpPr>
            <a:spLocks noGrp="1"/>
          </p:cNvSpPr>
          <p:nvPr>
            <p:ph type="sldNum" sz="quarter" idx="5"/>
          </p:nvPr>
        </p:nvSpPr>
        <p:spPr/>
        <p:txBody>
          <a:bodyPr/>
          <a:lstStyle/>
          <a:p>
            <a:fld id="{2D9E6494-AFFC-FE46-8CA3-2FC26414D6E0}" type="slidenum">
              <a:rPr lang="en-US" smtClean="0"/>
              <a:t>8</a:t>
            </a:fld>
            <a:endParaRPr lang="en-US"/>
          </a:p>
        </p:txBody>
      </p:sp>
    </p:spTree>
    <p:extLst>
      <p:ext uri="{BB962C8B-B14F-4D97-AF65-F5344CB8AC3E}">
        <p14:creationId xmlns:p14="http://schemas.microsoft.com/office/powerpoint/2010/main" val="355174636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These are the ‘answers’ to the misconceptions</a:t>
            </a:r>
          </a:p>
          <a:p>
            <a:endParaRPr lang="en-US" dirty="0"/>
          </a:p>
        </p:txBody>
      </p:sp>
      <p:sp>
        <p:nvSpPr>
          <p:cNvPr id="4" name="Slide Number Placeholder 3"/>
          <p:cNvSpPr>
            <a:spLocks noGrp="1"/>
          </p:cNvSpPr>
          <p:nvPr>
            <p:ph type="sldNum" sz="quarter" idx="5"/>
          </p:nvPr>
        </p:nvSpPr>
        <p:spPr/>
        <p:txBody>
          <a:bodyPr/>
          <a:lstStyle/>
          <a:p>
            <a:fld id="{2D9E6494-AFFC-FE46-8CA3-2FC26414D6E0}" type="slidenum">
              <a:rPr lang="en-US" smtClean="0"/>
              <a:t>9</a:t>
            </a:fld>
            <a:endParaRPr lang="en-US"/>
          </a:p>
        </p:txBody>
      </p:sp>
    </p:spTree>
    <p:extLst>
      <p:ext uri="{BB962C8B-B14F-4D97-AF65-F5344CB8AC3E}">
        <p14:creationId xmlns:p14="http://schemas.microsoft.com/office/powerpoint/2010/main" val="15773112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itchFamily="34" charset="0"/>
              <a:buChar char="•"/>
            </a:pPr>
            <a:r>
              <a:rPr lang="en-US" baseline="0" dirty="0"/>
              <a:t>Teaching tool T3 from the CanMEDS Teaching and Assessment Tools Guide</a:t>
            </a:r>
          </a:p>
          <a:p>
            <a:pPr marL="171450" indent="-171450">
              <a:buFont typeface="Arial" pitchFamily="34" charset="0"/>
              <a:buChar char="•"/>
            </a:pPr>
            <a:r>
              <a:rPr lang="en-US" baseline="0" dirty="0"/>
              <a:t>Title:  Guided Reflection and Discussion: Recognizing health advocacy in day-to-day practice</a:t>
            </a:r>
          </a:p>
          <a:p>
            <a:endParaRPr lang="en-US" dirty="0"/>
          </a:p>
        </p:txBody>
      </p:sp>
      <p:sp>
        <p:nvSpPr>
          <p:cNvPr id="4" name="Slide Number Placeholder 3"/>
          <p:cNvSpPr>
            <a:spLocks noGrp="1"/>
          </p:cNvSpPr>
          <p:nvPr>
            <p:ph type="sldNum" sz="quarter" idx="5"/>
          </p:nvPr>
        </p:nvSpPr>
        <p:spPr/>
        <p:txBody>
          <a:bodyPr/>
          <a:lstStyle/>
          <a:p>
            <a:fld id="{2D9E6494-AFFC-FE46-8CA3-2FC26414D6E0}" type="slidenum">
              <a:rPr lang="en-US" smtClean="0"/>
              <a:t>10</a:t>
            </a:fld>
            <a:endParaRPr lang="en-US"/>
          </a:p>
        </p:txBody>
      </p:sp>
    </p:spTree>
    <p:extLst>
      <p:ext uri="{BB962C8B-B14F-4D97-AF65-F5344CB8AC3E}">
        <p14:creationId xmlns:p14="http://schemas.microsoft.com/office/powerpoint/2010/main" val="419547515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5DD9E0-B3ED-724F-9028-69BE23880944}"/>
              </a:ext>
            </a:extLst>
          </p:cNvPr>
          <p:cNvSpPr>
            <a:spLocks noGrp="1"/>
          </p:cNvSpPr>
          <p:nvPr>
            <p:ph type="ctrTitle"/>
          </p:nvPr>
        </p:nvSpPr>
        <p:spPr>
          <a:xfrm>
            <a:off x="6043353" y="872979"/>
            <a:ext cx="5652927" cy="1986597"/>
          </a:xfrm>
          <a:prstGeom prst="rect">
            <a:avLst/>
          </a:prstGeom>
        </p:spPr>
        <p:txBody>
          <a:bodyPr anchor="b">
            <a:noAutofit/>
          </a:bodyPr>
          <a:lstStyle>
            <a:lvl1pPr algn="l">
              <a:defRPr sz="5400" baseline="0">
                <a:solidFill>
                  <a:schemeClr val="tx2"/>
                </a:solidFill>
                <a:latin typeface="+mj-lt"/>
              </a:defRPr>
            </a:lvl1pPr>
          </a:lstStyle>
          <a:p>
            <a:r>
              <a:rPr lang="en-US" dirty="0"/>
              <a:t>Click to edit Master title style</a:t>
            </a:r>
          </a:p>
        </p:txBody>
      </p:sp>
      <p:sp>
        <p:nvSpPr>
          <p:cNvPr id="3" name="Subtitle 2">
            <a:extLst>
              <a:ext uri="{FF2B5EF4-FFF2-40B4-BE49-F238E27FC236}">
                <a16:creationId xmlns:a16="http://schemas.microsoft.com/office/drawing/2014/main" id="{4D708D59-5533-984A-ABC7-8D0F7571CAFA}"/>
              </a:ext>
            </a:extLst>
          </p:cNvPr>
          <p:cNvSpPr>
            <a:spLocks noGrp="1"/>
          </p:cNvSpPr>
          <p:nvPr>
            <p:ph type="subTitle" idx="1"/>
          </p:nvPr>
        </p:nvSpPr>
        <p:spPr>
          <a:xfrm>
            <a:off x="6043354" y="2859576"/>
            <a:ext cx="5652926" cy="1014298"/>
          </a:xfrm>
          <a:prstGeom prst="rect">
            <a:avLst/>
          </a:prstGeom>
        </p:spPr>
        <p:txBody>
          <a:bodyPr>
            <a:noAutofit/>
          </a:bodyPr>
          <a:lstStyle>
            <a:lvl1pPr marL="0" indent="0" algn="l">
              <a:buNone/>
              <a:defRPr sz="2800" b="1">
                <a:solidFill>
                  <a:schemeClr val="accent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5" name="TextBox 10">
            <a:extLst>
              <a:ext uri="{FF2B5EF4-FFF2-40B4-BE49-F238E27FC236}">
                <a16:creationId xmlns:a16="http://schemas.microsoft.com/office/drawing/2014/main" id="{97A8331F-1226-2E4C-8D0A-2719D5B1ABF3}"/>
              </a:ext>
            </a:extLst>
          </p:cNvPr>
          <p:cNvSpPr txBox="1"/>
          <p:nvPr userDrawn="1"/>
        </p:nvSpPr>
        <p:spPr>
          <a:xfrm>
            <a:off x="6043354" y="3666011"/>
            <a:ext cx="665017" cy="461665"/>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100000"/>
              </a:lnSpc>
              <a:spcAft>
                <a:spcPts val="600"/>
              </a:spcAft>
            </a:pPr>
            <a:r>
              <a:rPr lang="en-US" sz="2400" b="1" dirty="0">
                <a:solidFill>
                  <a:schemeClr val="accent4"/>
                </a:solidFill>
              </a:rPr>
              <a:t>•••</a:t>
            </a:r>
          </a:p>
        </p:txBody>
      </p:sp>
      <p:pic>
        <p:nvPicPr>
          <p:cNvPr id="6" name="Picture 5">
            <a:extLst>
              <a:ext uri="{FF2B5EF4-FFF2-40B4-BE49-F238E27FC236}">
                <a16:creationId xmlns:a16="http://schemas.microsoft.com/office/drawing/2014/main" id="{B6F5D0A3-D3EE-DD47-9957-D461808EB5A8}"/>
              </a:ext>
            </a:extLst>
          </p:cNvPr>
          <p:cNvPicPr>
            <a:picLocks noChangeAspect="1"/>
          </p:cNvPicPr>
          <p:nvPr userDrawn="1"/>
        </p:nvPicPr>
        <p:blipFill>
          <a:blip r:embed="rId2"/>
          <a:stretch>
            <a:fillRect/>
          </a:stretch>
        </p:blipFill>
        <p:spPr>
          <a:xfrm>
            <a:off x="9561170" y="295264"/>
            <a:ext cx="2249424" cy="989330"/>
          </a:xfrm>
          <a:prstGeom prst="rect">
            <a:avLst/>
          </a:prstGeom>
        </p:spPr>
      </p:pic>
      <p:pic>
        <p:nvPicPr>
          <p:cNvPr id="7" name="Picture 6">
            <a:extLst>
              <a:ext uri="{FF2B5EF4-FFF2-40B4-BE49-F238E27FC236}">
                <a16:creationId xmlns:a16="http://schemas.microsoft.com/office/drawing/2014/main" id="{550B980B-F015-A441-9444-F76067B86E05}"/>
              </a:ext>
            </a:extLst>
          </p:cNvPr>
          <p:cNvPicPr>
            <a:picLocks noChangeAspect="1"/>
          </p:cNvPicPr>
          <p:nvPr userDrawn="1"/>
        </p:nvPicPr>
        <p:blipFill>
          <a:blip r:embed="rId3"/>
          <a:stretch>
            <a:fillRect/>
          </a:stretch>
        </p:blipFill>
        <p:spPr>
          <a:xfrm>
            <a:off x="0" y="0"/>
            <a:ext cx="5488845" cy="6858000"/>
          </a:xfrm>
          <a:prstGeom prst="rect">
            <a:avLst/>
          </a:prstGeom>
        </p:spPr>
      </p:pic>
    </p:spTree>
    <p:extLst>
      <p:ext uri="{BB962C8B-B14F-4D97-AF65-F5344CB8AC3E}">
        <p14:creationId xmlns:p14="http://schemas.microsoft.com/office/powerpoint/2010/main" val="37554396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7B11EF-6B8C-F34B-9A29-C5DC8D8AD785}"/>
              </a:ext>
            </a:extLst>
          </p:cNvPr>
          <p:cNvSpPr>
            <a:spLocks noGrp="1"/>
          </p:cNvSpPr>
          <p:nvPr>
            <p:ph type="title"/>
          </p:nvPr>
        </p:nvSpPr>
        <p:spPr>
          <a:xfrm>
            <a:off x="839788" y="457200"/>
            <a:ext cx="3932237" cy="1600200"/>
          </a:xfrm>
          <a:prstGeom prst="rect">
            <a:avLst/>
          </a:prstGeo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26EC57A-5081-654F-BF09-F77FD92FEA79}"/>
              </a:ext>
            </a:extLst>
          </p:cNvPr>
          <p:cNvSpPr>
            <a:spLocks noGrp="1"/>
          </p:cNvSpPr>
          <p:nvPr>
            <p:ph idx="1"/>
          </p:nvPr>
        </p:nvSpPr>
        <p:spPr>
          <a:xfrm>
            <a:off x="5183188" y="987425"/>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59BAE5C-6A17-B24C-9544-D5A521F6254F}"/>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9" name="Footer Placeholder 8">
            <a:extLst>
              <a:ext uri="{FF2B5EF4-FFF2-40B4-BE49-F238E27FC236}">
                <a16:creationId xmlns:a16="http://schemas.microsoft.com/office/drawing/2014/main" id="{2C155027-0F0B-144E-9D35-44405E9ADFD6}"/>
              </a:ext>
            </a:extLst>
          </p:cNvPr>
          <p:cNvSpPr>
            <a:spLocks noGrp="1"/>
          </p:cNvSpPr>
          <p:nvPr>
            <p:ph type="ftr" sz="quarter" idx="11"/>
          </p:nvPr>
        </p:nvSpPr>
        <p:spPr/>
        <p:txBody>
          <a:bodyPr/>
          <a:lstStyle/>
          <a:p>
            <a:r>
              <a:rPr lang="en-US"/>
              <a:t>T2 - Teaching the Health Advocate Role</a:t>
            </a:r>
            <a:endParaRPr lang="en-US" dirty="0"/>
          </a:p>
        </p:txBody>
      </p:sp>
      <p:sp>
        <p:nvSpPr>
          <p:cNvPr id="10" name="Slide Number Placeholder 9">
            <a:extLst>
              <a:ext uri="{FF2B5EF4-FFF2-40B4-BE49-F238E27FC236}">
                <a16:creationId xmlns:a16="http://schemas.microsoft.com/office/drawing/2014/main" id="{A8429DA9-6506-F248-8BF7-A4184467E422}"/>
              </a:ext>
            </a:extLst>
          </p:cNvPr>
          <p:cNvSpPr>
            <a:spLocks noGrp="1"/>
          </p:cNvSpPr>
          <p:nvPr>
            <p:ph type="sldNum" sz="quarter" idx="12"/>
          </p:nvPr>
        </p:nvSpPr>
        <p:spPr/>
        <p:txBody>
          <a:bodyPr/>
          <a:lstStyle/>
          <a:p>
            <a:fld id="{0F408A5D-059A-A247-8344-29C129C8EF29}" type="slidenum">
              <a:rPr lang="en-US" smtClean="0"/>
              <a:pPr/>
              <a:t>‹#›</a:t>
            </a:fld>
            <a:endParaRPr lang="en-US" dirty="0"/>
          </a:p>
        </p:txBody>
      </p:sp>
    </p:spTree>
    <p:extLst>
      <p:ext uri="{BB962C8B-B14F-4D97-AF65-F5344CB8AC3E}">
        <p14:creationId xmlns:p14="http://schemas.microsoft.com/office/powerpoint/2010/main" val="8318403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8F7A13-1565-F645-810B-FC23B5559F2B}"/>
              </a:ext>
            </a:extLst>
          </p:cNvPr>
          <p:cNvSpPr>
            <a:spLocks noGrp="1"/>
          </p:cNvSpPr>
          <p:nvPr>
            <p:ph type="title"/>
          </p:nvPr>
        </p:nvSpPr>
        <p:spPr>
          <a:xfrm>
            <a:off x="839788" y="457200"/>
            <a:ext cx="3932237" cy="1600200"/>
          </a:xfrm>
          <a:prstGeom prst="rect">
            <a:avLst/>
          </a:prstGeo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7916EF9D-F47C-6E40-8C1D-BCBDAE96147C}"/>
              </a:ext>
            </a:extLst>
          </p:cNvPr>
          <p:cNvSpPr>
            <a:spLocks noGrp="1"/>
          </p:cNvSpPr>
          <p:nvPr>
            <p:ph type="pic" idx="1"/>
          </p:nvPr>
        </p:nvSpPr>
        <p:spPr>
          <a:xfrm>
            <a:off x="5183188" y="987425"/>
            <a:ext cx="617220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7EDAE58-F8E0-234E-94B3-D3596EE127AB}"/>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9" name="Footer Placeholder 8">
            <a:extLst>
              <a:ext uri="{FF2B5EF4-FFF2-40B4-BE49-F238E27FC236}">
                <a16:creationId xmlns:a16="http://schemas.microsoft.com/office/drawing/2014/main" id="{4276A87F-C9C4-ED48-B6E9-1A08D898000A}"/>
              </a:ext>
            </a:extLst>
          </p:cNvPr>
          <p:cNvSpPr>
            <a:spLocks noGrp="1"/>
          </p:cNvSpPr>
          <p:nvPr>
            <p:ph type="ftr" sz="quarter" idx="11"/>
          </p:nvPr>
        </p:nvSpPr>
        <p:spPr/>
        <p:txBody>
          <a:bodyPr/>
          <a:lstStyle/>
          <a:p>
            <a:r>
              <a:rPr lang="en-US"/>
              <a:t>T2 - Teaching the Health Advocate Role</a:t>
            </a:r>
            <a:endParaRPr lang="en-US" dirty="0"/>
          </a:p>
        </p:txBody>
      </p:sp>
      <p:sp>
        <p:nvSpPr>
          <p:cNvPr id="10" name="Slide Number Placeholder 9">
            <a:extLst>
              <a:ext uri="{FF2B5EF4-FFF2-40B4-BE49-F238E27FC236}">
                <a16:creationId xmlns:a16="http://schemas.microsoft.com/office/drawing/2014/main" id="{67E50796-3DBD-D54A-9C82-5EC70B836A5E}"/>
              </a:ext>
            </a:extLst>
          </p:cNvPr>
          <p:cNvSpPr>
            <a:spLocks noGrp="1"/>
          </p:cNvSpPr>
          <p:nvPr>
            <p:ph type="sldNum" sz="quarter" idx="12"/>
          </p:nvPr>
        </p:nvSpPr>
        <p:spPr/>
        <p:txBody>
          <a:bodyPr/>
          <a:lstStyle/>
          <a:p>
            <a:fld id="{0F408A5D-059A-A247-8344-29C129C8EF29}" type="slidenum">
              <a:rPr lang="en-US" smtClean="0"/>
              <a:pPr/>
              <a:t>‹#›</a:t>
            </a:fld>
            <a:endParaRPr lang="en-US" dirty="0"/>
          </a:p>
        </p:txBody>
      </p:sp>
    </p:spTree>
    <p:extLst>
      <p:ext uri="{BB962C8B-B14F-4D97-AF65-F5344CB8AC3E}">
        <p14:creationId xmlns:p14="http://schemas.microsoft.com/office/powerpoint/2010/main" val="111101252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6015141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Closing Slide">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66EBEA73-B277-0443-B029-159B6BB9BF18}"/>
              </a:ext>
            </a:extLst>
          </p:cNvPr>
          <p:cNvSpPr/>
          <p:nvPr userDrawn="1"/>
        </p:nvSpPr>
        <p:spPr>
          <a:xfrm>
            <a:off x="0" y="0"/>
            <a:ext cx="12192000" cy="5060477"/>
          </a:xfrm>
          <a:prstGeom prst="rect">
            <a:avLst/>
          </a:prstGeom>
          <a:solidFill>
            <a:schemeClr val="accent5">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5"/>
              </a:solidFill>
            </a:endParaRPr>
          </a:p>
        </p:txBody>
      </p:sp>
      <p:pic>
        <p:nvPicPr>
          <p:cNvPr id="3" name="Picture 2">
            <a:extLst>
              <a:ext uri="{FF2B5EF4-FFF2-40B4-BE49-F238E27FC236}">
                <a16:creationId xmlns:a16="http://schemas.microsoft.com/office/drawing/2014/main" id="{9B513521-5DCA-334F-B2A3-14CAC43449A1}"/>
              </a:ext>
            </a:extLst>
          </p:cNvPr>
          <p:cNvPicPr>
            <a:picLocks noChangeAspect="1"/>
          </p:cNvPicPr>
          <p:nvPr userDrawn="1"/>
        </p:nvPicPr>
        <p:blipFill>
          <a:blip r:embed="rId2"/>
          <a:stretch>
            <a:fillRect/>
          </a:stretch>
        </p:blipFill>
        <p:spPr>
          <a:xfrm>
            <a:off x="5028446" y="5373321"/>
            <a:ext cx="2135109" cy="939052"/>
          </a:xfrm>
          <a:prstGeom prst="rect">
            <a:avLst/>
          </a:prstGeom>
        </p:spPr>
      </p:pic>
      <p:sp>
        <p:nvSpPr>
          <p:cNvPr id="6" name="Title 1">
            <a:extLst>
              <a:ext uri="{FF2B5EF4-FFF2-40B4-BE49-F238E27FC236}">
                <a16:creationId xmlns:a16="http://schemas.microsoft.com/office/drawing/2014/main" id="{EC0DE34E-7884-BC48-A4F3-ACBD80D83703}"/>
              </a:ext>
            </a:extLst>
          </p:cNvPr>
          <p:cNvSpPr>
            <a:spLocks noGrp="1"/>
          </p:cNvSpPr>
          <p:nvPr>
            <p:ph type="title"/>
          </p:nvPr>
        </p:nvSpPr>
        <p:spPr>
          <a:xfrm>
            <a:off x="838200" y="1829202"/>
            <a:ext cx="10515600" cy="756688"/>
          </a:xfrm>
          <a:prstGeom prst="rect">
            <a:avLst/>
          </a:prstGeom>
        </p:spPr>
        <p:txBody>
          <a:bodyPr/>
          <a:lstStyle>
            <a:lvl1pPr algn="ctr">
              <a:defRPr sz="4800"/>
            </a:lvl1pPr>
          </a:lstStyle>
          <a:p>
            <a:r>
              <a:rPr lang="en-US" dirty="0"/>
              <a:t>Click to edit Master title style</a:t>
            </a:r>
          </a:p>
        </p:txBody>
      </p:sp>
      <p:sp>
        <p:nvSpPr>
          <p:cNvPr id="9" name="Subtitle 2">
            <a:extLst>
              <a:ext uri="{FF2B5EF4-FFF2-40B4-BE49-F238E27FC236}">
                <a16:creationId xmlns:a16="http://schemas.microsoft.com/office/drawing/2014/main" id="{ACC24264-2E70-314F-BACA-36AE04D09B19}"/>
              </a:ext>
            </a:extLst>
          </p:cNvPr>
          <p:cNvSpPr>
            <a:spLocks noGrp="1"/>
          </p:cNvSpPr>
          <p:nvPr>
            <p:ph type="subTitle" idx="1"/>
          </p:nvPr>
        </p:nvSpPr>
        <p:spPr>
          <a:xfrm>
            <a:off x="2539549" y="2631456"/>
            <a:ext cx="7112899" cy="496774"/>
          </a:xfrm>
          <a:prstGeom prst="rect">
            <a:avLst/>
          </a:prstGeom>
        </p:spPr>
        <p:txBody>
          <a:bodyPr>
            <a:noAutofit/>
          </a:bodyPr>
          <a:lstStyle>
            <a:lvl1pPr marL="0" indent="0" algn="ctr">
              <a:buNone/>
              <a:defRPr sz="1800" b="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8428165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AAEF4D-1501-1C4A-8BF2-EBF84C353934}"/>
              </a:ext>
            </a:extLst>
          </p:cNvPr>
          <p:cNvSpPr>
            <a:spLocks noGrp="1"/>
          </p:cNvSpPr>
          <p:nvPr>
            <p:ph type="title"/>
          </p:nvPr>
        </p:nvSpPr>
        <p:spPr>
          <a:xfrm>
            <a:off x="838200" y="365125"/>
            <a:ext cx="10515600" cy="1325563"/>
          </a:xfrm>
          <a:prstGeom prst="rect">
            <a:avLst/>
          </a:prstGeom>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B746155A-A000-4041-920D-E7EEE74DEC15}"/>
              </a:ext>
            </a:extLst>
          </p:cNvPr>
          <p:cNvSpPr>
            <a:spLocks noGrp="1"/>
          </p:cNvSpPr>
          <p:nvPr>
            <p:ph idx="1"/>
          </p:nvPr>
        </p:nvSpPr>
        <p:spPr>
          <a:xfrm>
            <a:off x="838200" y="1825625"/>
            <a:ext cx="10515600" cy="4351338"/>
          </a:xfrm>
          <a:prstGeom prst="rect">
            <a:avLst/>
          </a:prstGeom>
        </p:spPr>
        <p:txBody>
          <a:bodyPr/>
          <a:lstStyle>
            <a:lvl1pPr>
              <a:spcBef>
                <a:spcPts val="1600"/>
              </a:spcBef>
              <a:defRPr/>
            </a:lvl1pPr>
            <a:lvl2pPr>
              <a:spcBef>
                <a:spcPts val="1100"/>
              </a:spcBef>
              <a:buClr>
                <a:schemeClr val="accent3"/>
              </a:buClr>
              <a:defRPr/>
            </a:lvl2pPr>
            <a:lvl3pPr>
              <a:spcBef>
                <a:spcPts val="1100"/>
              </a:spcBef>
              <a:buClr>
                <a:schemeClr val="tx2"/>
              </a:buClr>
              <a:defRPr/>
            </a:lvl3pPr>
            <a:lvl4pPr>
              <a:spcBef>
                <a:spcPts val="1100"/>
              </a:spcBef>
              <a:buClr>
                <a:schemeClr val="accent1"/>
              </a:buClr>
              <a:defRPr/>
            </a:lvl4pPr>
            <a:lvl5pPr>
              <a:spcBef>
                <a:spcPts val="1100"/>
              </a:spcBef>
              <a:buClr>
                <a:schemeClr val="bg2">
                  <a:lumMod val="25000"/>
                </a:schemeClr>
              </a:buClr>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Footer Placeholder 7">
            <a:extLst>
              <a:ext uri="{FF2B5EF4-FFF2-40B4-BE49-F238E27FC236}">
                <a16:creationId xmlns:a16="http://schemas.microsoft.com/office/drawing/2014/main" id="{226E6D72-8B14-8946-BAE9-7F2E965F3E7D}"/>
              </a:ext>
            </a:extLst>
          </p:cNvPr>
          <p:cNvSpPr>
            <a:spLocks noGrp="1"/>
          </p:cNvSpPr>
          <p:nvPr>
            <p:ph type="ftr" sz="quarter" idx="11"/>
          </p:nvPr>
        </p:nvSpPr>
        <p:spPr/>
        <p:txBody>
          <a:bodyPr/>
          <a:lstStyle/>
          <a:p>
            <a:r>
              <a:rPr lang="en-US"/>
              <a:t>T2 - Teaching the Health Advocate Role</a:t>
            </a:r>
            <a:endParaRPr lang="en-US" dirty="0"/>
          </a:p>
        </p:txBody>
      </p:sp>
      <p:sp>
        <p:nvSpPr>
          <p:cNvPr id="9" name="Slide Number Placeholder 8">
            <a:extLst>
              <a:ext uri="{FF2B5EF4-FFF2-40B4-BE49-F238E27FC236}">
                <a16:creationId xmlns:a16="http://schemas.microsoft.com/office/drawing/2014/main" id="{6FFCB3CD-21C1-174A-91CF-FE1453D9B884}"/>
              </a:ext>
            </a:extLst>
          </p:cNvPr>
          <p:cNvSpPr>
            <a:spLocks noGrp="1"/>
          </p:cNvSpPr>
          <p:nvPr>
            <p:ph type="sldNum" sz="quarter" idx="12"/>
          </p:nvPr>
        </p:nvSpPr>
        <p:spPr/>
        <p:txBody>
          <a:bodyPr/>
          <a:lstStyle/>
          <a:p>
            <a:fld id="{0F408A5D-059A-A247-8344-29C129C8EF29}" type="slidenum">
              <a:rPr lang="en-US" smtClean="0"/>
              <a:pPr/>
              <a:t>‹#›</a:t>
            </a:fld>
            <a:endParaRPr lang="en-US" dirty="0"/>
          </a:p>
        </p:txBody>
      </p:sp>
    </p:spTree>
    <p:extLst>
      <p:ext uri="{BB962C8B-B14F-4D97-AF65-F5344CB8AC3E}">
        <p14:creationId xmlns:p14="http://schemas.microsoft.com/office/powerpoint/2010/main" val="27965624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2">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A1CBA641-701B-A842-9D76-BB9FE5FB2816}"/>
              </a:ext>
            </a:extLst>
          </p:cNvPr>
          <p:cNvSpPr/>
          <p:nvPr userDrawn="1"/>
        </p:nvSpPr>
        <p:spPr>
          <a:xfrm>
            <a:off x="0" y="1"/>
            <a:ext cx="12192000" cy="6129494"/>
          </a:xfrm>
          <a:prstGeom prst="rect">
            <a:avLst/>
          </a:prstGeom>
          <a:solidFill>
            <a:schemeClr val="accent5">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5"/>
              </a:solidFill>
            </a:endParaRPr>
          </a:p>
        </p:txBody>
      </p:sp>
      <p:sp>
        <p:nvSpPr>
          <p:cNvPr id="2" name="Title 1">
            <a:extLst>
              <a:ext uri="{FF2B5EF4-FFF2-40B4-BE49-F238E27FC236}">
                <a16:creationId xmlns:a16="http://schemas.microsoft.com/office/drawing/2014/main" id="{84AAEF4D-1501-1C4A-8BF2-EBF84C353934}"/>
              </a:ext>
            </a:extLst>
          </p:cNvPr>
          <p:cNvSpPr>
            <a:spLocks noGrp="1"/>
          </p:cNvSpPr>
          <p:nvPr>
            <p:ph type="title"/>
          </p:nvPr>
        </p:nvSpPr>
        <p:spPr>
          <a:xfrm>
            <a:off x="838200" y="365125"/>
            <a:ext cx="10515600" cy="1325563"/>
          </a:xfrm>
          <a:prstGeom prst="rect">
            <a:avLst/>
          </a:prstGeom>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B746155A-A000-4041-920D-E7EEE74DEC15}"/>
              </a:ext>
            </a:extLst>
          </p:cNvPr>
          <p:cNvSpPr>
            <a:spLocks noGrp="1"/>
          </p:cNvSpPr>
          <p:nvPr>
            <p:ph idx="1"/>
          </p:nvPr>
        </p:nvSpPr>
        <p:spPr>
          <a:xfrm>
            <a:off x="838200" y="1825625"/>
            <a:ext cx="10515600" cy="4351338"/>
          </a:xfrm>
          <a:prstGeom prst="rect">
            <a:avLst/>
          </a:prstGeom>
        </p:spPr>
        <p:txBody>
          <a:bodyPr/>
          <a:lstStyle>
            <a:lvl1pPr>
              <a:spcBef>
                <a:spcPts val="1600"/>
              </a:spcBef>
              <a:defRPr/>
            </a:lvl1pPr>
            <a:lvl2pPr>
              <a:spcBef>
                <a:spcPts val="1100"/>
              </a:spcBef>
              <a:buClr>
                <a:schemeClr val="accent3"/>
              </a:buClr>
              <a:defRPr/>
            </a:lvl2pPr>
            <a:lvl3pPr>
              <a:spcBef>
                <a:spcPts val="1100"/>
              </a:spcBef>
              <a:buClr>
                <a:schemeClr val="tx2"/>
              </a:buClr>
              <a:defRPr/>
            </a:lvl3pPr>
            <a:lvl4pPr>
              <a:spcBef>
                <a:spcPts val="1100"/>
              </a:spcBef>
              <a:buClr>
                <a:schemeClr val="bg2">
                  <a:lumMod val="25000"/>
                </a:schemeClr>
              </a:buClr>
              <a:defRPr/>
            </a:lvl4pPr>
            <a:lvl5pPr>
              <a:spcBef>
                <a:spcPts val="1100"/>
              </a:spcBef>
              <a:buClr>
                <a:schemeClr val="bg2">
                  <a:lumMod val="25000"/>
                </a:schemeClr>
              </a:buClr>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Footer Placeholder 7">
            <a:extLst>
              <a:ext uri="{FF2B5EF4-FFF2-40B4-BE49-F238E27FC236}">
                <a16:creationId xmlns:a16="http://schemas.microsoft.com/office/drawing/2014/main" id="{226E6D72-8B14-8946-BAE9-7F2E965F3E7D}"/>
              </a:ext>
            </a:extLst>
          </p:cNvPr>
          <p:cNvSpPr>
            <a:spLocks noGrp="1"/>
          </p:cNvSpPr>
          <p:nvPr>
            <p:ph type="ftr" sz="quarter" idx="11"/>
          </p:nvPr>
        </p:nvSpPr>
        <p:spPr/>
        <p:txBody>
          <a:bodyPr/>
          <a:lstStyle/>
          <a:p>
            <a:r>
              <a:rPr lang="en-US"/>
              <a:t>T2 - Teaching the Health Advocate Role</a:t>
            </a:r>
            <a:endParaRPr lang="en-US" dirty="0"/>
          </a:p>
        </p:txBody>
      </p:sp>
      <p:sp>
        <p:nvSpPr>
          <p:cNvPr id="9" name="Slide Number Placeholder 8">
            <a:extLst>
              <a:ext uri="{FF2B5EF4-FFF2-40B4-BE49-F238E27FC236}">
                <a16:creationId xmlns:a16="http://schemas.microsoft.com/office/drawing/2014/main" id="{6FFCB3CD-21C1-174A-91CF-FE1453D9B884}"/>
              </a:ext>
            </a:extLst>
          </p:cNvPr>
          <p:cNvSpPr>
            <a:spLocks noGrp="1"/>
          </p:cNvSpPr>
          <p:nvPr>
            <p:ph type="sldNum" sz="quarter" idx="12"/>
          </p:nvPr>
        </p:nvSpPr>
        <p:spPr/>
        <p:txBody>
          <a:bodyPr/>
          <a:lstStyle/>
          <a:p>
            <a:fld id="{0F408A5D-059A-A247-8344-29C129C8EF29}" type="slidenum">
              <a:rPr lang="en-US" smtClean="0"/>
              <a:pPr/>
              <a:t>‹#›</a:t>
            </a:fld>
            <a:endParaRPr lang="en-US" dirty="0"/>
          </a:p>
        </p:txBody>
      </p:sp>
    </p:spTree>
    <p:extLst>
      <p:ext uri="{BB962C8B-B14F-4D97-AF65-F5344CB8AC3E}">
        <p14:creationId xmlns:p14="http://schemas.microsoft.com/office/powerpoint/2010/main" val="2960571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845B6D-5702-EB41-BD5B-A2026290BBE2}"/>
              </a:ext>
            </a:extLst>
          </p:cNvPr>
          <p:cNvSpPr>
            <a:spLocks noGrp="1"/>
          </p:cNvSpPr>
          <p:nvPr>
            <p:ph type="title"/>
          </p:nvPr>
        </p:nvSpPr>
        <p:spPr>
          <a:xfrm>
            <a:off x="831850" y="1709738"/>
            <a:ext cx="10515600" cy="2852737"/>
          </a:xfrm>
          <a:prstGeom prst="rect">
            <a:avLst/>
          </a:prstGeom>
        </p:spPr>
        <p:txBody>
          <a:bodyPr anchor="b"/>
          <a:lstStyle>
            <a:lvl1pPr>
              <a:defRPr sz="6000"/>
            </a:lvl1pPr>
          </a:lstStyle>
          <a:p>
            <a:r>
              <a:rPr lang="en-US" dirty="0"/>
              <a:t>Click to edit Master title style</a:t>
            </a:r>
          </a:p>
        </p:txBody>
      </p:sp>
      <p:sp>
        <p:nvSpPr>
          <p:cNvPr id="3" name="Text Placeholder 2">
            <a:extLst>
              <a:ext uri="{FF2B5EF4-FFF2-40B4-BE49-F238E27FC236}">
                <a16:creationId xmlns:a16="http://schemas.microsoft.com/office/drawing/2014/main" id="{2A55E5EB-D470-424D-B29E-DD801C3221E2}"/>
              </a:ext>
            </a:extLst>
          </p:cNvPr>
          <p:cNvSpPr>
            <a:spLocks noGrp="1"/>
          </p:cNvSpPr>
          <p:nvPr>
            <p:ph type="body" idx="1"/>
          </p:nvPr>
        </p:nvSpPr>
        <p:spPr>
          <a:xfrm>
            <a:off x="906086" y="4589463"/>
            <a:ext cx="10441363" cy="1500187"/>
          </a:xfrm>
          <a:prstGeom prst="rect">
            <a:avLst/>
          </a:prstGeom>
        </p:spPr>
        <p:txBody>
          <a:bodyPr/>
          <a:lstStyle>
            <a:lvl1pPr marL="0" indent="0">
              <a:buNone/>
              <a:defRPr sz="240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8" name="Footer Placeholder 7">
            <a:extLst>
              <a:ext uri="{FF2B5EF4-FFF2-40B4-BE49-F238E27FC236}">
                <a16:creationId xmlns:a16="http://schemas.microsoft.com/office/drawing/2014/main" id="{AA28F8C4-A416-6D47-B14B-F464C35985E9}"/>
              </a:ext>
            </a:extLst>
          </p:cNvPr>
          <p:cNvSpPr>
            <a:spLocks noGrp="1"/>
          </p:cNvSpPr>
          <p:nvPr>
            <p:ph type="ftr" sz="quarter" idx="11"/>
          </p:nvPr>
        </p:nvSpPr>
        <p:spPr/>
        <p:txBody>
          <a:bodyPr/>
          <a:lstStyle/>
          <a:p>
            <a:r>
              <a:rPr lang="en-US"/>
              <a:t>T2 - Teaching the Health Advocate Role</a:t>
            </a:r>
            <a:endParaRPr lang="en-US" dirty="0"/>
          </a:p>
        </p:txBody>
      </p:sp>
      <p:sp>
        <p:nvSpPr>
          <p:cNvPr id="9" name="Slide Number Placeholder 8">
            <a:extLst>
              <a:ext uri="{FF2B5EF4-FFF2-40B4-BE49-F238E27FC236}">
                <a16:creationId xmlns:a16="http://schemas.microsoft.com/office/drawing/2014/main" id="{0AC3095E-FADF-A540-82A8-4DA001290018}"/>
              </a:ext>
            </a:extLst>
          </p:cNvPr>
          <p:cNvSpPr>
            <a:spLocks noGrp="1"/>
          </p:cNvSpPr>
          <p:nvPr>
            <p:ph type="sldNum" sz="quarter" idx="12"/>
          </p:nvPr>
        </p:nvSpPr>
        <p:spPr/>
        <p:txBody>
          <a:bodyPr/>
          <a:lstStyle/>
          <a:p>
            <a:fld id="{0F408A5D-059A-A247-8344-29C129C8EF29}" type="slidenum">
              <a:rPr lang="en-US" smtClean="0"/>
              <a:pPr/>
              <a:t>‹#›</a:t>
            </a:fld>
            <a:endParaRPr lang="en-US" dirty="0"/>
          </a:p>
        </p:txBody>
      </p:sp>
      <p:sp>
        <p:nvSpPr>
          <p:cNvPr id="6" name="Rectangle 5">
            <a:extLst>
              <a:ext uri="{FF2B5EF4-FFF2-40B4-BE49-F238E27FC236}">
                <a16:creationId xmlns:a16="http://schemas.microsoft.com/office/drawing/2014/main" id="{61651BDD-D095-574E-8568-6D2F71C0E908}"/>
              </a:ext>
            </a:extLst>
          </p:cNvPr>
          <p:cNvSpPr/>
          <p:nvPr userDrawn="1"/>
        </p:nvSpPr>
        <p:spPr>
          <a:xfrm>
            <a:off x="0" y="3674225"/>
            <a:ext cx="11347450" cy="814647"/>
          </a:xfrm>
          <a:prstGeom prst="rect">
            <a:avLst/>
          </a:prstGeom>
          <a:solidFill>
            <a:schemeClr val="accent5">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5"/>
              </a:solidFill>
            </a:endParaRPr>
          </a:p>
        </p:txBody>
      </p:sp>
    </p:spTree>
    <p:extLst>
      <p:ext uri="{BB962C8B-B14F-4D97-AF65-F5344CB8AC3E}">
        <p14:creationId xmlns:p14="http://schemas.microsoft.com/office/powerpoint/2010/main" val="29754571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2">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845B6D-5702-EB41-BD5B-A2026290BBE2}"/>
              </a:ext>
            </a:extLst>
          </p:cNvPr>
          <p:cNvSpPr>
            <a:spLocks noGrp="1"/>
          </p:cNvSpPr>
          <p:nvPr>
            <p:ph type="title"/>
          </p:nvPr>
        </p:nvSpPr>
        <p:spPr>
          <a:xfrm>
            <a:off x="831850" y="1709738"/>
            <a:ext cx="10515600" cy="2852737"/>
          </a:xfrm>
          <a:prstGeom prst="rect">
            <a:avLst/>
          </a:prstGeom>
        </p:spPr>
        <p:txBody>
          <a:bodyPr anchor="b"/>
          <a:lstStyle>
            <a:lvl1pPr>
              <a:defRPr sz="6000"/>
            </a:lvl1pPr>
          </a:lstStyle>
          <a:p>
            <a:r>
              <a:rPr lang="en-US" dirty="0"/>
              <a:t>Click to edit Master title style</a:t>
            </a:r>
          </a:p>
        </p:txBody>
      </p:sp>
      <p:sp>
        <p:nvSpPr>
          <p:cNvPr id="3" name="Text Placeholder 2">
            <a:extLst>
              <a:ext uri="{FF2B5EF4-FFF2-40B4-BE49-F238E27FC236}">
                <a16:creationId xmlns:a16="http://schemas.microsoft.com/office/drawing/2014/main" id="{2A55E5EB-D470-424D-B29E-DD801C3221E2}"/>
              </a:ext>
            </a:extLst>
          </p:cNvPr>
          <p:cNvSpPr>
            <a:spLocks noGrp="1"/>
          </p:cNvSpPr>
          <p:nvPr>
            <p:ph type="body" idx="1"/>
          </p:nvPr>
        </p:nvSpPr>
        <p:spPr>
          <a:xfrm>
            <a:off x="906087" y="4589463"/>
            <a:ext cx="10441363" cy="1500187"/>
          </a:xfrm>
          <a:prstGeom prst="rect">
            <a:avLst/>
          </a:prstGeom>
        </p:spPr>
        <p:txBody>
          <a:bodyPr/>
          <a:lstStyle>
            <a:lvl1pPr marL="0" indent="0">
              <a:buNone/>
              <a:defRPr sz="240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8" name="Footer Placeholder 7">
            <a:extLst>
              <a:ext uri="{FF2B5EF4-FFF2-40B4-BE49-F238E27FC236}">
                <a16:creationId xmlns:a16="http://schemas.microsoft.com/office/drawing/2014/main" id="{AA28F8C4-A416-6D47-B14B-F464C35985E9}"/>
              </a:ext>
            </a:extLst>
          </p:cNvPr>
          <p:cNvSpPr>
            <a:spLocks noGrp="1"/>
          </p:cNvSpPr>
          <p:nvPr>
            <p:ph type="ftr" sz="quarter" idx="11"/>
          </p:nvPr>
        </p:nvSpPr>
        <p:spPr/>
        <p:txBody>
          <a:bodyPr/>
          <a:lstStyle/>
          <a:p>
            <a:r>
              <a:rPr lang="en-US"/>
              <a:t>T2 - Teaching the Health Advocate Role</a:t>
            </a:r>
            <a:endParaRPr lang="en-US" dirty="0"/>
          </a:p>
        </p:txBody>
      </p:sp>
      <p:sp>
        <p:nvSpPr>
          <p:cNvPr id="9" name="Slide Number Placeholder 8">
            <a:extLst>
              <a:ext uri="{FF2B5EF4-FFF2-40B4-BE49-F238E27FC236}">
                <a16:creationId xmlns:a16="http://schemas.microsoft.com/office/drawing/2014/main" id="{0AC3095E-FADF-A540-82A8-4DA001290018}"/>
              </a:ext>
            </a:extLst>
          </p:cNvPr>
          <p:cNvSpPr>
            <a:spLocks noGrp="1"/>
          </p:cNvSpPr>
          <p:nvPr>
            <p:ph type="sldNum" sz="quarter" idx="12"/>
          </p:nvPr>
        </p:nvSpPr>
        <p:spPr/>
        <p:txBody>
          <a:bodyPr/>
          <a:lstStyle/>
          <a:p>
            <a:fld id="{0F408A5D-059A-A247-8344-29C129C8EF29}" type="slidenum">
              <a:rPr lang="en-US" smtClean="0"/>
              <a:pPr/>
              <a:t>‹#›</a:t>
            </a:fld>
            <a:endParaRPr lang="en-US" dirty="0"/>
          </a:p>
        </p:txBody>
      </p:sp>
    </p:spTree>
    <p:extLst>
      <p:ext uri="{BB962C8B-B14F-4D97-AF65-F5344CB8AC3E}">
        <p14:creationId xmlns:p14="http://schemas.microsoft.com/office/powerpoint/2010/main" val="22753520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525FC0-6196-894E-8A64-170C07D85E1B}"/>
              </a:ext>
            </a:extLst>
          </p:cNvPr>
          <p:cNvSpPr>
            <a:spLocks noGrp="1"/>
          </p:cNvSpPr>
          <p:nvPr>
            <p:ph type="title"/>
          </p:nvPr>
        </p:nvSpPr>
        <p:spPr>
          <a:xfrm>
            <a:off x="838200" y="365125"/>
            <a:ext cx="10515600" cy="1325563"/>
          </a:xfrm>
          <a:prstGeom prst="rect">
            <a:avLst/>
          </a:prstGeom>
        </p:spPr>
        <p:txBody>
          <a:bodyPr/>
          <a:lstStyle/>
          <a:p>
            <a:r>
              <a:rPr lang="en-US"/>
              <a:t>Click to edit Master title style</a:t>
            </a:r>
          </a:p>
        </p:txBody>
      </p:sp>
      <p:sp>
        <p:nvSpPr>
          <p:cNvPr id="3" name="Content Placeholder 2">
            <a:extLst>
              <a:ext uri="{FF2B5EF4-FFF2-40B4-BE49-F238E27FC236}">
                <a16:creationId xmlns:a16="http://schemas.microsoft.com/office/drawing/2014/main" id="{BACD3D25-205D-3944-962E-9CBA893081E5}"/>
              </a:ext>
            </a:extLst>
          </p:cNvPr>
          <p:cNvSpPr>
            <a:spLocks noGrp="1"/>
          </p:cNvSpPr>
          <p:nvPr>
            <p:ph sz="half" idx="1"/>
          </p:nvPr>
        </p:nvSpPr>
        <p:spPr>
          <a:xfrm>
            <a:off x="838200" y="1825625"/>
            <a:ext cx="5181600" cy="435133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DF981C5-57EC-8444-B397-BAB5AEF5D23A}"/>
              </a:ext>
            </a:extLst>
          </p:cNvPr>
          <p:cNvSpPr>
            <a:spLocks noGrp="1"/>
          </p:cNvSpPr>
          <p:nvPr>
            <p:ph sz="half" idx="2"/>
          </p:nvPr>
        </p:nvSpPr>
        <p:spPr>
          <a:xfrm>
            <a:off x="6172200" y="1825625"/>
            <a:ext cx="5181600" cy="435133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Footer Placeholder 8">
            <a:extLst>
              <a:ext uri="{FF2B5EF4-FFF2-40B4-BE49-F238E27FC236}">
                <a16:creationId xmlns:a16="http://schemas.microsoft.com/office/drawing/2014/main" id="{09B1C2F5-9B3F-A443-B237-E6F4B8AC50F4}"/>
              </a:ext>
            </a:extLst>
          </p:cNvPr>
          <p:cNvSpPr>
            <a:spLocks noGrp="1"/>
          </p:cNvSpPr>
          <p:nvPr>
            <p:ph type="ftr" sz="quarter" idx="11"/>
          </p:nvPr>
        </p:nvSpPr>
        <p:spPr/>
        <p:txBody>
          <a:bodyPr/>
          <a:lstStyle/>
          <a:p>
            <a:r>
              <a:rPr lang="en-US"/>
              <a:t>T2 - Teaching the Health Advocate Role</a:t>
            </a:r>
            <a:endParaRPr lang="en-US" dirty="0"/>
          </a:p>
        </p:txBody>
      </p:sp>
      <p:sp>
        <p:nvSpPr>
          <p:cNvPr id="10" name="Slide Number Placeholder 9">
            <a:extLst>
              <a:ext uri="{FF2B5EF4-FFF2-40B4-BE49-F238E27FC236}">
                <a16:creationId xmlns:a16="http://schemas.microsoft.com/office/drawing/2014/main" id="{575194DF-99B9-484E-B2FD-69F7877A5209}"/>
              </a:ext>
            </a:extLst>
          </p:cNvPr>
          <p:cNvSpPr>
            <a:spLocks noGrp="1"/>
          </p:cNvSpPr>
          <p:nvPr>
            <p:ph type="sldNum" sz="quarter" idx="12"/>
          </p:nvPr>
        </p:nvSpPr>
        <p:spPr/>
        <p:txBody>
          <a:bodyPr/>
          <a:lstStyle/>
          <a:p>
            <a:fld id="{0F408A5D-059A-A247-8344-29C129C8EF29}" type="slidenum">
              <a:rPr lang="en-US" smtClean="0"/>
              <a:pPr/>
              <a:t>‹#›</a:t>
            </a:fld>
            <a:endParaRPr lang="en-US" dirty="0"/>
          </a:p>
        </p:txBody>
      </p:sp>
    </p:spTree>
    <p:extLst>
      <p:ext uri="{BB962C8B-B14F-4D97-AF65-F5344CB8AC3E}">
        <p14:creationId xmlns:p14="http://schemas.microsoft.com/office/powerpoint/2010/main" val="5527249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154F76-AF8A-314A-8B05-7E9E2B528FAF}"/>
              </a:ext>
            </a:extLst>
          </p:cNvPr>
          <p:cNvSpPr>
            <a:spLocks noGrp="1"/>
          </p:cNvSpPr>
          <p:nvPr>
            <p:ph type="title"/>
          </p:nvPr>
        </p:nvSpPr>
        <p:spPr>
          <a:xfrm>
            <a:off x="839788" y="365125"/>
            <a:ext cx="10515600" cy="1325563"/>
          </a:xfrm>
          <a:prstGeom prst="rect">
            <a:avLst/>
          </a:prstGeom>
        </p:spPr>
        <p:txBody>
          <a:bodyPr/>
          <a:lstStyle/>
          <a:p>
            <a:r>
              <a:rPr lang="en-US"/>
              <a:t>Click to edit Master title style</a:t>
            </a:r>
          </a:p>
        </p:txBody>
      </p:sp>
      <p:sp>
        <p:nvSpPr>
          <p:cNvPr id="3" name="Text Placeholder 2">
            <a:extLst>
              <a:ext uri="{FF2B5EF4-FFF2-40B4-BE49-F238E27FC236}">
                <a16:creationId xmlns:a16="http://schemas.microsoft.com/office/drawing/2014/main" id="{60F8F598-D65A-DF43-A53B-C54AE57A6ACB}"/>
              </a:ext>
            </a:extLst>
          </p:cNvPr>
          <p:cNvSpPr>
            <a:spLocks noGrp="1"/>
          </p:cNvSpPr>
          <p:nvPr>
            <p:ph type="body" idx="1"/>
          </p:nvPr>
        </p:nvSpPr>
        <p:spPr>
          <a:xfrm>
            <a:off x="839788" y="1681163"/>
            <a:ext cx="515778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07CA1790-4832-A64D-A01A-3C3E57669EB5}"/>
              </a:ext>
            </a:extLst>
          </p:cNvPr>
          <p:cNvSpPr>
            <a:spLocks noGrp="1"/>
          </p:cNvSpPr>
          <p:nvPr>
            <p:ph sz="half" idx="2"/>
          </p:nvPr>
        </p:nvSpPr>
        <p:spPr>
          <a:xfrm>
            <a:off x="839788" y="2505075"/>
            <a:ext cx="5157787" cy="368458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7FD5BB6-193F-B34E-9884-12552D786A53}"/>
              </a:ext>
            </a:extLst>
          </p:cNvPr>
          <p:cNvSpPr>
            <a:spLocks noGrp="1"/>
          </p:cNvSpPr>
          <p:nvPr>
            <p:ph type="body" sz="quarter" idx="3"/>
          </p:nvPr>
        </p:nvSpPr>
        <p:spPr>
          <a:xfrm>
            <a:off x="6172200" y="1681163"/>
            <a:ext cx="5183188"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54ADE333-2DB9-2940-BB65-68C125593CDC}"/>
              </a:ext>
            </a:extLst>
          </p:cNvPr>
          <p:cNvSpPr>
            <a:spLocks noGrp="1"/>
          </p:cNvSpPr>
          <p:nvPr>
            <p:ph sz="quarter" idx="4"/>
          </p:nvPr>
        </p:nvSpPr>
        <p:spPr>
          <a:xfrm>
            <a:off x="6172200" y="2505075"/>
            <a:ext cx="5183188" cy="368458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Footer Placeholder 10">
            <a:extLst>
              <a:ext uri="{FF2B5EF4-FFF2-40B4-BE49-F238E27FC236}">
                <a16:creationId xmlns:a16="http://schemas.microsoft.com/office/drawing/2014/main" id="{7516C295-4C34-3E49-9663-F94D634C6D40}"/>
              </a:ext>
            </a:extLst>
          </p:cNvPr>
          <p:cNvSpPr>
            <a:spLocks noGrp="1"/>
          </p:cNvSpPr>
          <p:nvPr>
            <p:ph type="ftr" sz="quarter" idx="11"/>
          </p:nvPr>
        </p:nvSpPr>
        <p:spPr/>
        <p:txBody>
          <a:bodyPr/>
          <a:lstStyle/>
          <a:p>
            <a:r>
              <a:rPr lang="en-US"/>
              <a:t>T2 - Teaching the Health Advocate Role</a:t>
            </a:r>
            <a:endParaRPr lang="en-US" dirty="0"/>
          </a:p>
        </p:txBody>
      </p:sp>
      <p:sp>
        <p:nvSpPr>
          <p:cNvPr id="12" name="Slide Number Placeholder 11">
            <a:extLst>
              <a:ext uri="{FF2B5EF4-FFF2-40B4-BE49-F238E27FC236}">
                <a16:creationId xmlns:a16="http://schemas.microsoft.com/office/drawing/2014/main" id="{6E9E1A2A-F71F-D84E-9BB6-C3F977B57BE4}"/>
              </a:ext>
            </a:extLst>
          </p:cNvPr>
          <p:cNvSpPr>
            <a:spLocks noGrp="1"/>
          </p:cNvSpPr>
          <p:nvPr>
            <p:ph type="sldNum" sz="quarter" idx="12"/>
          </p:nvPr>
        </p:nvSpPr>
        <p:spPr/>
        <p:txBody>
          <a:bodyPr/>
          <a:lstStyle/>
          <a:p>
            <a:fld id="{0F408A5D-059A-A247-8344-29C129C8EF29}" type="slidenum">
              <a:rPr lang="en-US" smtClean="0"/>
              <a:pPr/>
              <a:t>‹#›</a:t>
            </a:fld>
            <a:endParaRPr lang="en-US" dirty="0"/>
          </a:p>
        </p:txBody>
      </p:sp>
    </p:spTree>
    <p:extLst>
      <p:ext uri="{BB962C8B-B14F-4D97-AF65-F5344CB8AC3E}">
        <p14:creationId xmlns:p14="http://schemas.microsoft.com/office/powerpoint/2010/main" val="13926608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073A52-2D72-504C-8315-DDE9EF50829A}"/>
              </a:ext>
            </a:extLst>
          </p:cNvPr>
          <p:cNvSpPr>
            <a:spLocks noGrp="1"/>
          </p:cNvSpPr>
          <p:nvPr>
            <p:ph type="title"/>
          </p:nvPr>
        </p:nvSpPr>
        <p:spPr>
          <a:xfrm>
            <a:off x="838200" y="365125"/>
            <a:ext cx="10515600" cy="1325563"/>
          </a:xfrm>
          <a:prstGeom prst="rect">
            <a:avLst/>
          </a:prstGeom>
        </p:spPr>
        <p:txBody>
          <a:bodyPr/>
          <a:lstStyle/>
          <a:p>
            <a:r>
              <a:rPr lang="en-US"/>
              <a:t>Click to edit Master title style</a:t>
            </a:r>
          </a:p>
        </p:txBody>
      </p:sp>
      <p:sp>
        <p:nvSpPr>
          <p:cNvPr id="7" name="Footer Placeholder 6">
            <a:extLst>
              <a:ext uri="{FF2B5EF4-FFF2-40B4-BE49-F238E27FC236}">
                <a16:creationId xmlns:a16="http://schemas.microsoft.com/office/drawing/2014/main" id="{40E4E35C-0EA5-E64B-962F-22874275001D}"/>
              </a:ext>
            </a:extLst>
          </p:cNvPr>
          <p:cNvSpPr>
            <a:spLocks noGrp="1"/>
          </p:cNvSpPr>
          <p:nvPr>
            <p:ph type="ftr" sz="quarter" idx="11"/>
          </p:nvPr>
        </p:nvSpPr>
        <p:spPr/>
        <p:txBody>
          <a:bodyPr/>
          <a:lstStyle/>
          <a:p>
            <a:r>
              <a:rPr lang="en-US"/>
              <a:t>T2 - Teaching the Health Advocate Role</a:t>
            </a:r>
            <a:endParaRPr lang="en-US" dirty="0"/>
          </a:p>
        </p:txBody>
      </p:sp>
      <p:sp>
        <p:nvSpPr>
          <p:cNvPr id="8" name="Slide Number Placeholder 7">
            <a:extLst>
              <a:ext uri="{FF2B5EF4-FFF2-40B4-BE49-F238E27FC236}">
                <a16:creationId xmlns:a16="http://schemas.microsoft.com/office/drawing/2014/main" id="{C940A6AF-2583-B146-A921-C354741E07F4}"/>
              </a:ext>
            </a:extLst>
          </p:cNvPr>
          <p:cNvSpPr>
            <a:spLocks noGrp="1"/>
          </p:cNvSpPr>
          <p:nvPr>
            <p:ph type="sldNum" sz="quarter" idx="12"/>
          </p:nvPr>
        </p:nvSpPr>
        <p:spPr/>
        <p:txBody>
          <a:bodyPr/>
          <a:lstStyle/>
          <a:p>
            <a:fld id="{0F408A5D-059A-A247-8344-29C129C8EF29}" type="slidenum">
              <a:rPr lang="en-US" smtClean="0"/>
              <a:pPr/>
              <a:t>‹#›</a:t>
            </a:fld>
            <a:endParaRPr lang="en-US" dirty="0"/>
          </a:p>
        </p:txBody>
      </p:sp>
    </p:spTree>
    <p:extLst>
      <p:ext uri="{BB962C8B-B14F-4D97-AF65-F5344CB8AC3E}">
        <p14:creationId xmlns:p14="http://schemas.microsoft.com/office/powerpoint/2010/main" val="1145212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ontent Only">
    <p:spTree>
      <p:nvGrpSpPr>
        <p:cNvPr id="1" name=""/>
        <p:cNvGrpSpPr/>
        <p:nvPr/>
      </p:nvGrpSpPr>
      <p:grpSpPr>
        <a:xfrm>
          <a:off x="0" y="0"/>
          <a:ext cx="0" cy="0"/>
          <a:chOff x="0" y="0"/>
          <a:chExt cx="0" cy="0"/>
        </a:xfrm>
      </p:grpSpPr>
      <p:sp>
        <p:nvSpPr>
          <p:cNvPr id="13" name="Content Placeholder 2">
            <a:extLst>
              <a:ext uri="{FF2B5EF4-FFF2-40B4-BE49-F238E27FC236}">
                <a16:creationId xmlns:a16="http://schemas.microsoft.com/office/drawing/2014/main" id="{DDA9E6DF-C45D-D341-8CD4-66D7C21FD5E8}"/>
              </a:ext>
            </a:extLst>
          </p:cNvPr>
          <p:cNvSpPr>
            <a:spLocks noGrp="1"/>
          </p:cNvSpPr>
          <p:nvPr>
            <p:ph idx="1"/>
          </p:nvPr>
        </p:nvSpPr>
        <p:spPr>
          <a:xfrm>
            <a:off x="838200" y="1825625"/>
            <a:ext cx="10515600" cy="4351338"/>
          </a:xfrm>
          <a:prstGeom prst="rect">
            <a:avLst/>
          </a:prstGeom>
        </p:spPr>
        <p:txBody>
          <a:bodyPr/>
          <a:lstStyle>
            <a:lvl1pPr marL="0" indent="0">
              <a:spcBef>
                <a:spcPts val="1600"/>
              </a:spcBef>
              <a:buNone/>
              <a:defRPr/>
            </a:lvl1pPr>
            <a:lvl2pPr marL="457200" indent="0">
              <a:spcBef>
                <a:spcPts val="1100"/>
              </a:spcBef>
              <a:buClr>
                <a:schemeClr val="accent3"/>
              </a:buClr>
              <a:buNone/>
              <a:defRPr/>
            </a:lvl2pPr>
            <a:lvl3pPr marL="914400" indent="0">
              <a:spcBef>
                <a:spcPts val="1100"/>
              </a:spcBef>
              <a:buClr>
                <a:schemeClr val="tx2"/>
              </a:buClr>
              <a:buNone/>
              <a:defRPr/>
            </a:lvl3pPr>
            <a:lvl4pPr marL="1371600" indent="0">
              <a:spcBef>
                <a:spcPts val="1100"/>
              </a:spcBef>
              <a:buClr>
                <a:schemeClr val="bg2">
                  <a:lumMod val="25000"/>
                </a:schemeClr>
              </a:buClr>
              <a:buNone/>
              <a:defRPr/>
            </a:lvl4pPr>
            <a:lvl5pPr marL="1828800" indent="0">
              <a:spcBef>
                <a:spcPts val="1100"/>
              </a:spcBef>
              <a:buClr>
                <a:schemeClr val="bg2">
                  <a:lumMod val="25000"/>
                </a:schemeClr>
              </a:buClr>
              <a:buNone/>
              <a:defRPr/>
            </a:lvl5pPr>
          </a:lstStyle>
          <a:p>
            <a:pPr lvl="0"/>
            <a:r>
              <a:rPr lang="en-US" dirty="0"/>
              <a:t>Edit Master text styles</a:t>
            </a:r>
          </a:p>
        </p:txBody>
      </p:sp>
      <p:sp>
        <p:nvSpPr>
          <p:cNvPr id="3" name="Footer Placeholder 2">
            <a:extLst>
              <a:ext uri="{FF2B5EF4-FFF2-40B4-BE49-F238E27FC236}">
                <a16:creationId xmlns:a16="http://schemas.microsoft.com/office/drawing/2014/main" id="{3661952D-288C-0244-AF97-004A46479DD4}"/>
              </a:ext>
            </a:extLst>
          </p:cNvPr>
          <p:cNvSpPr>
            <a:spLocks noGrp="1"/>
          </p:cNvSpPr>
          <p:nvPr>
            <p:ph type="ftr" sz="quarter" idx="11"/>
          </p:nvPr>
        </p:nvSpPr>
        <p:spPr/>
        <p:txBody>
          <a:bodyPr/>
          <a:lstStyle/>
          <a:p>
            <a:r>
              <a:rPr lang="en-US"/>
              <a:t>T2 - Teaching the Health Advocate Role</a:t>
            </a:r>
            <a:endParaRPr lang="en-US" dirty="0"/>
          </a:p>
        </p:txBody>
      </p:sp>
      <p:sp>
        <p:nvSpPr>
          <p:cNvPr id="4" name="Slide Number Placeholder 3">
            <a:extLst>
              <a:ext uri="{FF2B5EF4-FFF2-40B4-BE49-F238E27FC236}">
                <a16:creationId xmlns:a16="http://schemas.microsoft.com/office/drawing/2014/main" id="{B9955E07-C33D-7D45-AD5F-44FE4742C4EB}"/>
              </a:ext>
            </a:extLst>
          </p:cNvPr>
          <p:cNvSpPr>
            <a:spLocks noGrp="1"/>
          </p:cNvSpPr>
          <p:nvPr>
            <p:ph type="sldNum" sz="quarter" idx="12"/>
          </p:nvPr>
        </p:nvSpPr>
        <p:spPr/>
        <p:txBody>
          <a:bodyPr/>
          <a:lstStyle/>
          <a:p>
            <a:fld id="{0F408A5D-059A-A247-8344-29C129C8EF29}" type="slidenum">
              <a:rPr lang="en-US" smtClean="0"/>
              <a:pPr/>
              <a:t>‹#›</a:t>
            </a:fld>
            <a:endParaRPr lang="en-US" dirty="0"/>
          </a:p>
        </p:txBody>
      </p:sp>
    </p:spTree>
    <p:extLst>
      <p:ext uri="{BB962C8B-B14F-4D97-AF65-F5344CB8AC3E}">
        <p14:creationId xmlns:p14="http://schemas.microsoft.com/office/powerpoint/2010/main" val="36116511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20D6D8F-B1D3-FA4A-9E16-E45F5D59EFA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Autofit/>
          </a:bodyPr>
          <a:lstStyle/>
          <a:p>
            <a:r>
              <a:rPr lang="en-US" dirty="0"/>
              <a:t>Click to edit Master title style</a:t>
            </a:r>
          </a:p>
        </p:txBody>
      </p:sp>
      <p:sp>
        <p:nvSpPr>
          <p:cNvPr id="3" name="Text Placeholder 2">
            <a:extLst>
              <a:ext uri="{FF2B5EF4-FFF2-40B4-BE49-F238E27FC236}">
                <a16:creationId xmlns:a16="http://schemas.microsoft.com/office/drawing/2014/main" id="{D0F05931-36CF-BD4A-BA02-41FF3A41C9E5}"/>
              </a:ext>
            </a:extLst>
          </p:cNvPr>
          <p:cNvSpPr>
            <a:spLocks noGrp="1"/>
          </p:cNvSpPr>
          <p:nvPr>
            <p:ph type="body" idx="1"/>
          </p:nvPr>
        </p:nvSpPr>
        <p:spPr>
          <a:xfrm>
            <a:off x="838200" y="1825625"/>
            <a:ext cx="10515600" cy="4351338"/>
          </a:xfrm>
          <a:prstGeom prst="rect">
            <a:avLst/>
          </a:prstGeom>
        </p:spPr>
        <p:txBody>
          <a:bodyPr vert="horz" lIns="91440" tIns="45720" rIns="91440" bIns="45720" rtlCol="0">
            <a:no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a:extLst>
              <a:ext uri="{FF2B5EF4-FFF2-40B4-BE49-F238E27FC236}">
                <a16:creationId xmlns:a16="http://schemas.microsoft.com/office/drawing/2014/main" id="{C9091326-D4DF-4A44-A729-97FEF6FEDD55}"/>
              </a:ext>
            </a:extLst>
          </p:cNvPr>
          <p:cNvSpPr>
            <a:spLocks noGrp="1"/>
          </p:cNvSpPr>
          <p:nvPr>
            <p:ph type="ftr" sz="quarter" idx="3"/>
          </p:nvPr>
        </p:nvSpPr>
        <p:spPr>
          <a:xfrm>
            <a:off x="1292202" y="6532831"/>
            <a:ext cx="4052882" cy="317852"/>
          </a:xfrm>
          <a:prstGeom prst="rect">
            <a:avLst/>
          </a:prstGeom>
        </p:spPr>
        <p:txBody>
          <a:bodyPr vert="horz" lIns="91440" tIns="45720" rIns="91440" bIns="45720" rtlCol="0" anchor="t" anchorCtr="0"/>
          <a:lstStyle>
            <a:lvl1pPr algn="ctr">
              <a:defRPr sz="1200">
                <a:solidFill>
                  <a:schemeClr val="bg2">
                    <a:lumMod val="50000"/>
                  </a:schemeClr>
                </a:solidFill>
              </a:defRPr>
            </a:lvl1pPr>
          </a:lstStyle>
          <a:p>
            <a:r>
              <a:rPr lang="en-US"/>
              <a:t>T2 - Teaching the Health Advocate Role</a:t>
            </a:r>
            <a:endParaRPr lang="en-US" dirty="0"/>
          </a:p>
        </p:txBody>
      </p:sp>
      <p:sp>
        <p:nvSpPr>
          <p:cNvPr id="6" name="Slide Number Placeholder 5">
            <a:extLst>
              <a:ext uri="{FF2B5EF4-FFF2-40B4-BE49-F238E27FC236}">
                <a16:creationId xmlns:a16="http://schemas.microsoft.com/office/drawing/2014/main" id="{55BF853C-E04D-9A4E-A9E5-C2414B839946}"/>
              </a:ext>
            </a:extLst>
          </p:cNvPr>
          <p:cNvSpPr>
            <a:spLocks noGrp="1"/>
          </p:cNvSpPr>
          <p:nvPr>
            <p:ph type="sldNum" sz="quarter" idx="4"/>
          </p:nvPr>
        </p:nvSpPr>
        <p:spPr>
          <a:xfrm>
            <a:off x="11353799" y="6532831"/>
            <a:ext cx="626163" cy="317851"/>
          </a:xfrm>
          <a:prstGeom prst="rect">
            <a:avLst/>
          </a:prstGeom>
        </p:spPr>
        <p:txBody>
          <a:bodyPr vert="horz" lIns="91440" tIns="45720" rIns="91440" bIns="45720" rtlCol="0" anchor="t" anchorCtr="0"/>
          <a:lstStyle>
            <a:lvl1pPr algn="r">
              <a:defRPr sz="1000">
                <a:solidFill>
                  <a:schemeClr val="tx2"/>
                </a:solidFill>
              </a:defRPr>
            </a:lvl1pPr>
          </a:lstStyle>
          <a:p>
            <a:fld id="{0F408A5D-059A-A247-8344-29C129C8EF29}" type="slidenum">
              <a:rPr lang="en-US" smtClean="0"/>
              <a:pPr/>
              <a:t>‹#›</a:t>
            </a:fld>
            <a:endParaRPr lang="en-US" dirty="0"/>
          </a:p>
        </p:txBody>
      </p:sp>
      <p:pic>
        <p:nvPicPr>
          <p:cNvPr id="10" name="Picture 9">
            <a:extLst>
              <a:ext uri="{FF2B5EF4-FFF2-40B4-BE49-F238E27FC236}">
                <a16:creationId xmlns:a16="http://schemas.microsoft.com/office/drawing/2014/main" id="{B88F8C66-7A30-6D43-94F4-A2A315E28EC7}"/>
              </a:ext>
            </a:extLst>
          </p:cNvPr>
          <p:cNvPicPr>
            <a:picLocks noChangeAspect="1"/>
          </p:cNvPicPr>
          <p:nvPr userDrawn="1"/>
        </p:nvPicPr>
        <p:blipFill>
          <a:blip r:embed="rId15"/>
          <a:stretch>
            <a:fillRect/>
          </a:stretch>
        </p:blipFill>
        <p:spPr>
          <a:xfrm>
            <a:off x="11582226" y="149141"/>
            <a:ext cx="414328" cy="756947"/>
          </a:xfrm>
          <a:prstGeom prst="rect">
            <a:avLst/>
          </a:prstGeom>
        </p:spPr>
      </p:pic>
      <p:pic>
        <p:nvPicPr>
          <p:cNvPr id="32" name="Picture 31">
            <a:extLst>
              <a:ext uri="{FF2B5EF4-FFF2-40B4-BE49-F238E27FC236}">
                <a16:creationId xmlns:a16="http://schemas.microsoft.com/office/drawing/2014/main" id="{DA5D38A6-7E75-1647-BF52-44A75C978B11}"/>
              </a:ext>
            </a:extLst>
          </p:cNvPr>
          <p:cNvPicPr>
            <a:picLocks noChangeAspect="1"/>
          </p:cNvPicPr>
          <p:nvPr userDrawn="1"/>
        </p:nvPicPr>
        <p:blipFill>
          <a:blip r:embed="rId16"/>
          <a:stretch>
            <a:fillRect/>
          </a:stretch>
        </p:blipFill>
        <p:spPr>
          <a:xfrm>
            <a:off x="317451" y="6532831"/>
            <a:ext cx="815840" cy="339933"/>
          </a:xfrm>
          <a:prstGeom prst="rect">
            <a:avLst/>
          </a:prstGeom>
        </p:spPr>
      </p:pic>
      <p:sp>
        <p:nvSpPr>
          <p:cNvPr id="33" name="Rectangle 32">
            <a:extLst>
              <a:ext uri="{FF2B5EF4-FFF2-40B4-BE49-F238E27FC236}">
                <a16:creationId xmlns:a16="http://schemas.microsoft.com/office/drawing/2014/main" id="{05F6A309-F3AB-E848-A606-843297B5CA2E}"/>
              </a:ext>
            </a:extLst>
          </p:cNvPr>
          <p:cNvSpPr/>
          <p:nvPr userDrawn="1"/>
        </p:nvSpPr>
        <p:spPr>
          <a:xfrm>
            <a:off x="5565913" y="6559544"/>
            <a:ext cx="5787887" cy="303282"/>
          </a:xfrm>
          <a:prstGeom prst="rect">
            <a:avLst/>
          </a:prstGeom>
          <a:gradFill>
            <a:gsLst>
              <a:gs pos="74000">
                <a:srgbClr val="C0E8EB"/>
              </a:gs>
              <a:gs pos="54000">
                <a:srgbClr val="80D1D6"/>
              </a:gs>
              <a:gs pos="0">
                <a:schemeClr val="accent5"/>
              </a:gs>
              <a:gs pos="100000">
                <a:schemeClr val="bg1"/>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2342272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9" r:id="rId4"/>
    <p:sldLayoutId id="2147483651" r:id="rId5"/>
    <p:sldLayoutId id="2147483652" r:id="rId6"/>
    <p:sldLayoutId id="2147483653" r:id="rId7"/>
    <p:sldLayoutId id="2147483654" r:id="rId8"/>
    <p:sldLayoutId id="2147483658" r:id="rId9"/>
    <p:sldLayoutId id="2147483656" r:id="rId10"/>
    <p:sldLayoutId id="2147483657" r:id="rId11"/>
    <p:sldLayoutId id="2147483655" r:id="rId12"/>
    <p:sldLayoutId id="2147483661" r:id="rId13"/>
  </p:sldLayoutIdLst>
  <p:hf hdr="0" dt="0"/>
  <p:txStyles>
    <p:titleStyle>
      <a:lvl1pPr algn="l" defTabSz="914400" rtl="0" eaLnBrk="1" latinLnBrk="0" hangingPunct="1">
        <a:lnSpc>
          <a:spcPct val="90000"/>
        </a:lnSpc>
        <a:spcBef>
          <a:spcPct val="0"/>
        </a:spcBef>
        <a:buNone/>
        <a:defRPr sz="4400" kern="1200">
          <a:solidFill>
            <a:schemeClr val="tx2"/>
          </a:solidFill>
          <a:latin typeface="+mj-lt"/>
          <a:ea typeface="+mj-ea"/>
          <a:cs typeface="+mj-cs"/>
        </a:defRPr>
      </a:lvl1pPr>
    </p:titleStyle>
    <p:bodyStyle>
      <a:lvl1pPr marL="228600" indent="-228600" algn="l" defTabSz="914400" rtl="0" eaLnBrk="1" latinLnBrk="0" hangingPunct="1">
        <a:lnSpc>
          <a:spcPct val="90000"/>
        </a:lnSpc>
        <a:spcBef>
          <a:spcPts val="1600"/>
        </a:spcBef>
        <a:buClr>
          <a:schemeClr val="accent1"/>
        </a:buClr>
        <a:buFont typeface="Arial" panose="020B0604020202020204" pitchFamily="34" charset="0"/>
        <a:buChar char="•"/>
        <a:defRPr sz="2800" kern="1200">
          <a:solidFill>
            <a:schemeClr val="bg2">
              <a:lumMod val="25000"/>
            </a:schemeClr>
          </a:solidFill>
          <a:latin typeface="+mn-lt"/>
          <a:ea typeface="+mn-ea"/>
          <a:cs typeface="+mn-cs"/>
        </a:defRPr>
      </a:lvl1pPr>
      <a:lvl2pPr marL="685800" indent="-228600" algn="l" defTabSz="914400" rtl="0" eaLnBrk="1" latinLnBrk="0" hangingPunct="1">
        <a:lnSpc>
          <a:spcPct val="90000"/>
        </a:lnSpc>
        <a:spcBef>
          <a:spcPts val="1100"/>
        </a:spcBef>
        <a:buClr>
          <a:schemeClr val="accent3"/>
        </a:buClr>
        <a:buFont typeface="Arial" panose="020B0604020202020204" pitchFamily="34" charset="0"/>
        <a:buChar char="•"/>
        <a:defRPr sz="2400" kern="1200">
          <a:solidFill>
            <a:schemeClr val="bg2">
              <a:lumMod val="25000"/>
            </a:schemeClr>
          </a:solidFill>
          <a:latin typeface="+mn-lt"/>
          <a:ea typeface="+mn-ea"/>
          <a:cs typeface="+mn-cs"/>
        </a:defRPr>
      </a:lvl2pPr>
      <a:lvl3pPr marL="1143000" indent="-228600" algn="l" defTabSz="914400" rtl="0" eaLnBrk="1" latinLnBrk="0" hangingPunct="1">
        <a:lnSpc>
          <a:spcPct val="90000"/>
        </a:lnSpc>
        <a:spcBef>
          <a:spcPts val="1100"/>
        </a:spcBef>
        <a:buClr>
          <a:schemeClr val="tx2"/>
        </a:buClr>
        <a:buFont typeface="Arial" panose="020B0604020202020204" pitchFamily="34" charset="0"/>
        <a:buChar char="•"/>
        <a:defRPr sz="2000" kern="1200">
          <a:solidFill>
            <a:schemeClr val="bg2">
              <a:lumMod val="25000"/>
            </a:schemeClr>
          </a:solidFill>
          <a:latin typeface="+mn-lt"/>
          <a:ea typeface="+mn-ea"/>
          <a:cs typeface="+mn-cs"/>
        </a:defRPr>
      </a:lvl3pPr>
      <a:lvl4pPr marL="1600200" indent="-228600" algn="l" defTabSz="914400" rtl="0" eaLnBrk="1" latinLnBrk="0" hangingPunct="1">
        <a:lnSpc>
          <a:spcPct val="90000"/>
        </a:lnSpc>
        <a:spcBef>
          <a:spcPts val="1100"/>
        </a:spcBef>
        <a:buClr>
          <a:schemeClr val="accent1"/>
        </a:buClr>
        <a:buSzPct val="90000"/>
        <a:buFont typeface="Courier New" panose="02070309020205020404" pitchFamily="49" charset="0"/>
        <a:buChar char="o"/>
        <a:defRPr sz="1800" kern="1200">
          <a:solidFill>
            <a:schemeClr val="bg2">
              <a:lumMod val="25000"/>
            </a:schemeClr>
          </a:solidFill>
          <a:latin typeface="+mn-lt"/>
          <a:ea typeface="+mn-ea"/>
          <a:cs typeface="+mn-cs"/>
        </a:defRPr>
      </a:lvl4pPr>
      <a:lvl5pPr marL="2057400" indent="-228600" algn="l" defTabSz="914400" rtl="0" eaLnBrk="1" latinLnBrk="0" hangingPunct="1">
        <a:lnSpc>
          <a:spcPct val="90000"/>
        </a:lnSpc>
        <a:spcBef>
          <a:spcPts val="1100"/>
        </a:spcBef>
        <a:buFont typeface="System Font Regular"/>
        <a:buChar char="–"/>
        <a:defRPr sz="1800" kern="1200">
          <a:solidFill>
            <a:schemeClr val="bg2">
              <a:lumMod val="2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B42CD1-8AAB-674F-B83D-427B743302D6}"/>
              </a:ext>
            </a:extLst>
          </p:cNvPr>
          <p:cNvSpPr>
            <a:spLocks noGrp="1"/>
          </p:cNvSpPr>
          <p:nvPr>
            <p:ph type="ctrTitle"/>
          </p:nvPr>
        </p:nvSpPr>
        <p:spPr>
          <a:xfrm>
            <a:off x="6043352" y="1461795"/>
            <a:ext cx="5652927" cy="1986597"/>
          </a:xfrm>
        </p:spPr>
        <p:txBody>
          <a:bodyPr/>
          <a:lstStyle/>
          <a:p>
            <a:r>
              <a:rPr lang="en-US" dirty="0"/>
              <a:t>Teaching Tool 2 </a:t>
            </a:r>
          </a:p>
        </p:txBody>
      </p:sp>
      <p:sp>
        <p:nvSpPr>
          <p:cNvPr id="5" name="Subtitle 4">
            <a:extLst>
              <a:ext uri="{FF2B5EF4-FFF2-40B4-BE49-F238E27FC236}">
                <a16:creationId xmlns:a16="http://schemas.microsoft.com/office/drawing/2014/main" id="{25C07E30-91C9-6240-A5AE-6AB662089BA0}"/>
              </a:ext>
            </a:extLst>
          </p:cNvPr>
          <p:cNvSpPr>
            <a:spLocks noGrp="1"/>
          </p:cNvSpPr>
          <p:nvPr>
            <p:ph type="subTitle" idx="1"/>
          </p:nvPr>
        </p:nvSpPr>
        <p:spPr>
          <a:xfrm>
            <a:off x="6043353" y="3373585"/>
            <a:ext cx="5652926" cy="1014298"/>
          </a:xfrm>
        </p:spPr>
        <p:txBody>
          <a:bodyPr/>
          <a:lstStyle/>
          <a:p>
            <a:r>
              <a:rPr lang="en-US" dirty="0"/>
              <a:t>Teaching the Health Advocate Role</a:t>
            </a:r>
          </a:p>
        </p:txBody>
      </p:sp>
      <p:sp>
        <p:nvSpPr>
          <p:cNvPr id="4" name="TextBox 10">
            <a:extLst>
              <a:ext uri="{FF2B5EF4-FFF2-40B4-BE49-F238E27FC236}">
                <a16:creationId xmlns:a16="http://schemas.microsoft.com/office/drawing/2014/main" id="{84495B0D-A32F-4198-BA75-952587F23FBF}"/>
              </a:ext>
            </a:extLst>
          </p:cNvPr>
          <p:cNvSpPr txBox="1"/>
          <p:nvPr/>
        </p:nvSpPr>
        <p:spPr>
          <a:xfrm>
            <a:off x="6043354" y="4108477"/>
            <a:ext cx="5652926" cy="830997"/>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600" b="1" dirty="0"/>
              <a:t>Author Name 1 | Author Name 2 | Author Name 3</a:t>
            </a:r>
          </a:p>
          <a:p>
            <a:r>
              <a:rPr lang="en-US" sz="1600" dirty="0"/>
              <a:t>Date</a:t>
            </a:r>
          </a:p>
          <a:p>
            <a:endParaRPr lang="en-US" sz="1600" dirty="0"/>
          </a:p>
        </p:txBody>
      </p:sp>
    </p:spTree>
    <p:extLst>
      <p:ext uri="{BB962C8B-B14F-4D97-AF65-F5344CB8AC3E}">
        <p14:creationId xmlns:p14="http://schemas.microsoft.com/office/powerpoint/2010/main" val="32157998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FE6E13-5F4B-4B8C-8DC6-F98B02F2FF6F}"/>
              </a:ext>
            </a:extLst>
          </p:cNvPr>
          <p:cNvSpPr>
            <a:spLocks noGrp="1"/>
          </p:cNvSpPr>
          <p:nvPr>
            <p:ph type="title"/>
          </p:nvPr>
        </p:nvSpPr>
        <p:spPr/>
        <p:txBody>
          <a:bodyPr/>
          <a:lstStyle/>
          <a:p>
            <a:r>
              <a:rPr lang="en-US" dirty="0"/>
              <a:t>Guided reflection and discussion	</a:t>
            </a:r>
          </a:p>
        </p:txBody>
      </p:sp>
      <p:sp>
        <p:nvSpPr>
          <p:cNvPr id="3" name="Text Placeholder 2">
            <a:extLst>
              <a:ext uri="{FF2B5EF4-FFF2-40B4-BE49-F238E27FC236}">
                <a16:creationId xmlns:a16="http://schemas.microsoft.com/office/drawing/2014/main" id="{49CFACE5-8FC2-4E7A-994A-7054AD6B6A48}"/>
              </a:ext>
            </a:extLst>
          </p:cNvPr>
          <p:cNvSpPr>
            <a:spLocks noGrp="1"/>
          </p:cNvSpPr>
          <p:nvPr>
            <p:ph type="body" idx="1"/>
          </p:nvPr>
        </p:nvSpPr>
        <p:spPr/>
        <p:txBody>
          <a:bodyPr/>
          <a:lstStyle/>
          <a:p>
            <a:r>
              <a:rPr lang="en-US" dirty="0"/>
              <a:t>Teaching Tool 3</a:t>
            </a:r>
          </a:p>
        </p:txBody>
      </p:sp>
      <p:sp>
        <p:nvSpPr>
          <p:cNvPr id="4" name="Footer Placeholder 3">
            <a:extLst>
              <a:ext uri="{FF2B5EF4-FFF2-40B4-BE49-F238E27FC236}">
                <a16:creationId xmlns:a16="http://schemas.microsoft.com/office/drawing/2014/main" id="{CD7036E6-4F51-40DE-8B93-E992BC88A68B}"/>
              </a:ext>
            </a:extLst>
          </p:cNvPr>
          <p:cNvSpPr>
            <a:spLocks noGrp="1"/>
          </p:cNvSpPr>
          <p:nvPr>
            <p:ph type="ftr" sz="quarter" idx="11"/>
          </p:nvPr>
        </p:nvSpPr>
        <p:spPr/>
        <p:txBody>
          <a:bodyPr/>
          <a:lstStyle/>
          <a:p>
            <a:r>
              <a:rPr lang="en-US"/>
              <a:t>T2 - Teaching the Health Advocate Role</a:t>
            </a:r>
            <a:endParaRPr lang="en-US" dirty="0"/>
          </a:p>
        </p:txBody>
      </p:sp>
      <p:sp>
        <p:nvSpPr>
          <p:cNvPr id="5" name="Slide Number Placeholder 4">
            <a:extLst>
              <a:ext uri="{FF2B5EF4-FFF2-40B4-BE49-F238E27FC236}">
                <a16:creationId xmlns:a16="http://schemas.microsoft.com/office/drawing/2014/main" id="{43F756EB-D6E1-4016-88E8-5C1B570E882D}"/>
              </a:ext>
            </a:extLst>
          </p:cNvPr>
          <p:cNvSpPr>
            <a:spLocks noGrp="1"/>
          </p:cNvSpPr>
          <p:nvPr>
            <p:ph type="sldNum" sz="quarter" idx="12"/>
          </p:nvPr>
        </p:nvSpPr>
        <p:spPr/>
        <p:txBody>
          <a:bodyPr/>
          <a:lstStyle/>
          <a:p>
            <a:fld id="{0F408A5D-059A-A247-8344-29C129C8EF29}" type="slidenum">
              <a:rPr lang="en-US" smtClean="0"/>
              <a:pPr/>
              <a:t>10</a:t>
            </a:fld>
            <a:endParaRPr lang="en-US" dirty="0"/>
          </a:p>
        </p:txBody>
      </p:sp>
    </p:spTree>
    <p:extLst>
      <p:ext uri="{BB962C8B-B14F-4D97-AF65-F5344CB8AC3E}">
        <p14:creationId xmlns:p14="http://schemas.microsoft.com/office/powerpoint/2010/main" val="29242594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50C273-969F-4E18-B5FD-9ECC7C03CB11}"/>
              </a:ext>
            </a:extLst>
          </p:cNvPr>
          <p:cNvSpPr>
            <a:spLocks noGrp="1"/>
          </p:cNvSpPr>
          <p:nvPr>
            <p:ph type="title"/>
          </p:nvPr>
        </p:nvSpPr>
        <p:spPr/>
        <p:txBody>
          <a:bodyPr/>
          <a:lstStyle/>
          <a:p>
            <a:r>
              <a:rPr lang="en-US" dirty="0"/>
              <a:t>Key process steps in health advocacy</a:t>
            </a:r>
          </a:p>
        </p:txBody>
      </p:sp>
      <p:sp>
        <p:nvSpPr>
          <p:cNvPr id="3" name="Content Placeholder 2">
            <a:extLst>
              <a:ext uri="{FF2B5EF4-FFF2-40B4-BE49-F238E27FC236}">
                <a16:creationId xmlns:a16="http://schemas.microsoft.com/office/drawing/2014/main" id="{56B5B1BB-5F06-484A-A429-70BBCD5BE2EF}"/>
              </a:ext>
            </a:extLst>
          </p:cNvPr>
          <p:cNvSpPr>
            <a:spLocks noGrp="1"/>
          </p:cNvSpPr>
          <p:nvPr>
            <p:ph idx="1"/>
          </p:nvPr>
        </p:nvSpPr>
        <p:spPr>
          <a:xfrm>
            <a:off x="838200" y="1687513"/>
            <a:ext cx="10515600" cy="4351338"/>
          </a:xfrm>
        </p:spPr>
        <p:txBody>
          <a:bodyPr/>
          <a:lstStyle/>
          <a:p>
            <a:pPr marL="514350" indent="-514350">
              <a:buFont typeface="+mj-lt"/>
              <a:buAutoNum type="arabicPeriod"/>
            </a:pPr>
            <a:r>
              <a:rPr lang="en-US" sz="2400" dirty="0"/>
              <a:t>Establish an understanding of the patient’s preferences, needs, strengths, and values for health care.</a:t>
            </a:r>
          </a:p>
          <a:p>
            <a:pPr marL="514350" indent="-514350">
              <a:buFont typeface="+mj-lt"/>
              <a:buAutoNum type="arabicPeriod"/>
            </a:pPr>
            <a:r>
              <a:rPr lang="en-US" sz="2400" dirty="0"/>
              <a:t>Collaborate with the patient, other health care professionals, and/or health promotion organizations.</a:t>
            </a:r>
          </a:p>
          <a:p>
            <a:pPr marL="514350" indent="-514350">
              <a:buFont typeface="+mj-lt"/>
              <a:buAutoNum type="arabicPeriod"/>
            </a:pPr>
            <a:r>
              <a:rPr lang="en-US" sz="2400" dirty="0"/>
              <a:t>Develop the action plan with the patient, other health are professionals, and/or health promotion organizations to help the patient achieve their self-identified goals.</a:t>
            </a:r>
          </a:p>
          <a:p>
            <a:pPr marL="514350" indent="-514350">
              <a:buFont typeface="+mj-lt"/>
              <a:buAutoNum type="arabicPeriod"/>
            </a:pPr>
            <a:r>
              <a:rPr lang="en-US" sz="2400" dirty="0"/>
              <a:t>Implement the agreed-to plan (i.e. by supporting, following, or on occasion leading, as appropriate).</a:t>
            </a:r>
          </a:p>
          <a:p>
            <a:pPr marL="514350" indent="-514350">
              <a:buFont typeface="+mj-lt"/>
              <a:buAutoNum type="arabicPeriod"/>
            </a:pPr>
            <a:r>
              <a:rPr lang="en-US" sz="2400" dirty="0"/>
              <a:t>Maintain open communication with the patient, other health care professionals, and/or health promotion organizations.</a:t>
            </a:r>
          </a:p>
          <a:p>
            <a:endParaRPr lang="en-US" dirty="0"/>
          </a:p>
        </p:txBody>
      </p:sp>
      <p:sp>
        <p:nvSpPr>
          <p:cNvPr id="4" name="Footer Placeholder 3">
            <a:extLst>
              <a:ext uri="{FF2B5EF4-FFF2-40B4-BE49-F238E27FC236}">
                <a16:creationId xmlns:a16="http://schemas.microsoft.com/office/drawing/2014/main" id="{DDE54368-397D-4B20-955F-1A507C83D477}"/>
              </a:ext>
            </a:extLst>
          </p:cNvPr>
          <p:cNvSpPr>
            <a:spLocks noGrp="1"/>
          </p:cNvSpPr>
          <p:nvPr>
            <p:ph type="ftr" sz="quarter" idx="11"/>
          </p:nvPr>
        </p:nvSpPr>
        <p:spPr/>
        <p:txBody>
          <a:bodyPr/>
          <a:lstStyle/>
          <a:p>
            <a:r>
              <a:rPr lang="en-US" dirty="0"/>
              <a:t>T2 - Teaching the Health Advocate Role</a:t>
            </a:r>
          </a:p>
        </p:txBody>
      </p:sp>
      <p:sp>
        <p:nvSpPr>
          <p:cNvPr id="5" name="Slide Number Placeholder 4">
            <a:extLst>
              <a:ext uri="{FF2B5EF4-FFF2-40B4-BE49-F238E27FC236}">
                <a16:creationId xmlns:a16="http://schemas.microsoft.com/office/drawing/2014/main" id="{CA483A8A-5747-411B-817C-8E46C985D0CE}"/>
              </a:ext>
            </a:extLst>
          </p:cNvPr>
          <p:cNvSpPr>
            <a:spLocks noGrp="1"/>
          </p:cNvSpPr>
          <p:nvPr>
            <p:ph type="sldNum" sz="quarter" idx="12"/>
          </p:nvPr>
        </p:nvSpPr>
        <p:spPr/>
        <p:txBody>
          <a:bodyPr/>
          <a:lstStyle/>
          <a:p>
            <a:fld id="{0F408A5D-059A-A247-8344-29C129C8EF29}" type="slidenum">
              <a:rPr lang="en-US" smtClean="0"/>
              <a:pPr/>
              <a:t>11</a:t>
            </a:fld>
            <a:endParaRPr lang="en-US" dirty="0"/>
          </a:p>
        </p:txBody>
      </p:sp>
    </p:spTree>
    <p:extLst>
      <p:ext uri="{BB962C8B-B14F-4D97-AF65-F5344CB8AC3E}">
        <p14:creationId xmlns:p14="http://schemas.microsoft.com/office/powerpoint/2010/main" val="14475765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F8152B-8F7F-40BF-8F3B-8E76502088AC}"/>
              </a:ext>
            </a:extLst>
          </p:cNvPr>
          <p:cNvSpPr>
            <a:spLocks noGrp="1"/>
          </p:cNvSpPr>
          <p:nvPr>
            <p:ph type="title"/>
          </p:nvPr>
        </p:nvSpPr>
        <p:spPr/>
        <p:txBody>
          <a:bodyPr/>
          <a:lstStyle/>
          <a:p>
            <a:r>
              <a:rPr lang="en-US" dirty="0"/>
              <a:t>Putting health advocacy into action</a:t>
            </a:r>
          </a:p>
        </p:txBody>
      </p:sp>
      <p:sp>
        <p:nvSpPr>
          <p:cNvPr id="3" name="Content Placeholder 2">
            <a:extLst>
              <a:ext uri="{FF2B5EF4-FFF2-40B4-BE49-F238E27FC236}">
                <a16:creationId xmlns:a16="http://schemas.microsoft.com/office/drawing/2014/main" id="{554ED958-96DE-4772-A7C6-6B6659C514F9}"/>
              </a:ext>
            </a:extLst>
          </p:cNvPr>
          <p:cNvSpPr>
            <a:spLocks noGrp="1"/>
          </p:cNvSpPr>
          <p:nvPr>
            <p:ph idx="1"/>
          </p:nvPr>
        </p:nvSpPr>
        <p:spPr/>
        <p:txBody>
          <a:bodyPr/>
          <a:lstStyle/>
          <a:p>
            <a:pPr marL="0" indent="0">
              <a:buNone/>
            </a:pPr>
            <a:endParaRPr lang="en-US" dirty="0"/>
          </a:p>
          <a:p>
            <a:pPr marL="514350" indent="-514350">
              <a:buFont typeface="+mj-lt"/>
              <a:buAutoNum type="arabicPeriod"/>
            </a:pPr>
            <a:r>
              <a:rPr lang="en-US" dirty="0"/>
              <a:t>Advocacy for services or resources.</a:t>
            </a:r>
          </a:p>
          <a:p>
            <a:pPr marL="514350" indent="-514350">
              <a:buFont typeface="+mj-lt"/>
              <a:buAutoNum type="arabicPeriod"/>
            </a:pPr>
            <a:r>
              <a:rPr lang="en-US" dirty="0"/>
              <a:t>Advocacy for healthy </a:t>
            </a:r>
            <a:r>
              <a:rPr lang="en-US" dirty="0" err="1"/>
              <a:t>behaviours</a:t>
            </a:r>
            <a:r>
              <a:rPr lang="en-US" dirty="0"/>
              <a:t>.</a:t>
            </a:r>
          </a:p>
          <a:p>
            <a:pPr marL="514350" indent="-514350">
              <a:buFont typeface="+mj-lt"/>
              <a:buAutoNum type="arabicPeriod"/>
            </a:pPr>
            <a:r>
              <a:rPr lang="en-US" dirty="0"/>
              <a:t>Advocacy for prevention, promotion, surveillance.</a:t>
            </a:r>
          </a:p>
          <a:p>
            <a:endParaRPr lang="en-US" dirty="0"/>
          </a:p>
        </p:txBody>
      </p:sp>
      <p:sp>
        <p:nvSpPr>
          <p:cNvPr id="4" name="Footer Placeholder 3">
            <a:extLst>
              <a:ext uri="{FF2B5EF4-FFF2-40B4-BE49-F238E27FC236}">
                <a16:creationId xmlns:a16="http://schemas.microsoft.com/office/drawing/2014/main" id="{BF5398CE-42A8-47FE-A491-B198E6066EBA}"/>
              </a:ext>
            </a:extLst>
          </p:cNvPr>
          <p:cNvSpPr>
            <a:spLocks noGrp="1"/>
          </p:cNvSpPr>
          <p:nvPr>
            <p:ph type="ftr" sz="quarter" idx="11"/>
          </p:nvPr>
        </p:nvSpPr>
        <p:spPr/>
        <p:txBody>
          <a:bodyPr/>
          <a:lstStyle/>
          <a:p>
            <a:r>
              <a:rPr lang="en-US"/>
              <a:t>T2 - Teaching the Health Advocate Role</a:t>
            </a:r>
            <a:endParaRPr lang="en-US" dirty="0"/>
          </a:p>
        </p:txBody>
      </p:sp>
      <p:sp>
        <p:nvSpPr>
          <p:cNvPr id="5" name="Slide Number Placeholder 4">
            <a:extLst>
              <a:ext uri="{FF2B5EF4-FFF2-40B4-BE49-F238E27FC236}">
                <a16:creationId xmlns:a16="http://schemas.microsoft.com/office/drawing/2014/main" id="{2A4AF87C-BBAA-46EE-92B5-131DF22A62F2}"/>
              </a:ext>
            </a:extLst>
          </p:cNvPr>
          <p:cNvSpPr>
            <a:spLocks noGrp="1"/>
          </p:cNvSpPr>
          <p:nvPr>
            <p:ph type="sldNum" sz="quarter" idx="12"/>
          </p:nvPr>
        </p:nvSpPr>
        <p:spPr/>
        <p:txBody>
          <a:bodyPr/>
          <a:lstStyle/>
          <a:p>
            <a:fld id="{0F408A5D-059A-A247-8344-29C129C8EF29}" type="slidenum">
              <a:rPr lang="en-US" smtClean="0"/>
              <a:pPr/>
              <a:t>12</a:t>
            </a:fld>
            <a:endParaRPr lang="en-US" dirty="0"/>
          </a:p>
        </p:txBody>
      </p:sp>
    </p:spTree>
    <p:extLst>
      <p:ext uri="{BB962C8B-B14F-4D97-AF65-F5344CB8AC3E}">
        <p14:creationId xmlns:p14="http://schemas.microsoft.com/office/powerpoint/2010/main" val="25073860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7DB6B8-5E73-418B-8CCD-85509DB95477}"/>
              </a:ext>
            </a:extLst>
          </p:cNvPr>
          <p:cNvSpPr>
            <a:spLocks noGrp="1"/>
          </p:cNvSpPr>
          <p:nvPr>
            <p:ph type="title"/>
          </p:nvPr>
        </p:nvSpPr>
        <p:spPr/>
        <p:txBody>
          <a:bodyPr/>
          <a:lstStyle/>
          <a:p>
            <a:r>
              <a:rPr lang="en-US" dirty="0"/>
              <a:t>Small Group Activity</a:t>
            </a:r>
          </a:p>
        </p:txBody>
      </p:sp>
      <p:sp>
        <p:nvSpPr>
          <p:cNvPr id="4" name="Footer Placeholder 3">
            <a:extLst>
              <a:ext uri="{FF2B5EF4-FFF2-40B4-BE49-F238E27FC236}">
                <a16:creationId xmlns:a16="http://schemas.microsoft.com/office/drawing/2014/main" id="{74C7029C-FE2F-468E-935E-1991DEA5DB38}"/>
              </a:ext>
            </a:extLst>
          </p:cNvPr>
          <p:cNvSpPr>
            <a:spLocks noGrp="1"/>
          </p:cNvSpPr>
          <p:nvPr>
            <p:ph type="ftr" sz="quarter" idx="11"/>
          </p:nvPr>
        </p:nvSpPr>
        <p:spPr/>
        <p:txBody>
          <a:bodyPr/>
          <a:lstStyle/>
          <a:p>
            <a:r>
              <a:rPr lang="en-US"/>
              <a:t>T2 - Teaching the Health Advocate Role</a:t>
            </a:r>
            <a:endParaRPr lang="en-US" dirty="0"/>
          </a:p>
        </p:txBody>
      </p:sp>
      <p:sp>
        <p:nvSpPr>
          <p:cNvPr id="5" name="Slide Number Placeholder 4">
            <a:extLst>
              <a:ext uri="{FF2B5EF4-FFF2-40B4-BE49-F238E27FC236}">
                <a16:creationId xmlns:a16="http://schemas.microsoft.com/office/drawing/2014/main" id="{73201F24-B69F-4CEF-91E5-38044FE498D6}"/>
              </a:ext>
            </a:extLst>
          </p:cNvPr>
          <p:cNvSpPr>
            <a:spLocks noGrp="1"/>
          </p:cNvSpPr>
          <p:nvPr>
            <p:ph type="sldNum" sz="quarter" idx="12"/>
          </p:nvPr>
        </p:nvSpPr>
        <p:spPr/>
        <p:txBody>
          <a:bodyPr/>
          <a:lstStyle/>
          <a:p>
            <a:fld id="{0F408A5D-059A-A247-8344-29C129C8EF29}" type="slidenum">
              <a:rPr lang="en-US" smtClean="0"/>
              <a:pPr/>
              <a:t>13</a:t>
            </a:fld>
            <a:endParaRPr lang="en-US" dirty="0"/>
          </a:p>
        </p:txBody>
      </p:sp>
    </p:spTree>
    <p:extLst>
      <p:ext uri="{BB962C8B-B14F-4D97-AF65-F5344CB8AC3E}">
        <p14:creationId xmlns:p14="http://schemas.microsoft.com/office/powerpoint/2010/main" val="356680517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5B7E33-ECC2-4BEB-82E6-75A6C5F20249}"/>
              </a:ext>
            </a:extLst>
          </p:cNvPr>
          <p:cNvSpPr>
            <a:spLocks noGrp="1"/>
          </p:cNvSpPr>
          <p:nvPr>
            <p:ph type="title"/>
          </p:nvPr>
        </p:nvSpPr>
        <p:spPr/>
        <p:txBody>
          <a:bodyPr/>
          <a:lstStyle/>
          <a:p>
            <a:r>
              <a:rPr lang="en-US" sz="4800" dirty="0"/>
              <a:t>Health Advocacy in day-to-day practice</a:t>
            </a:r>
          </a:p>
        </p:txBody>
      </p:sp>
      <p:sp>
        <p:nvSpPr>
          <p:cNvPr id="4" name="Footer Placeholder 3">
            <a:extLst>
              <a:ext uri="{FF2B5EF4-FFF2-40B4-BE49-F238E27FC236}">
                <a16:creationId xmlns:a16="http://schemas.microsoft.com/office/drawing/2014/main" id="{F2E62792-4174-429A-8463-98B6AA5FE33F}"/>
              </a:ext>
            </a:extLst>
          </p:cNvPr>
          <p:cNvSpPr>
            <a:spLocks noGrp="1"/>
          </p:cNvSpPr>
          <p:nvPr>
            <p:ph type="ftr" sz="quarter" idx="11"/>
          </p:nvPr>
        </p:nvSpPr>
        <p:spPr/>
        <p:txBody>
          <a:bodyPr/>
          <a:lstStyle/>
          <a:p>
            <a:r>
              <a:rPr lang="en-US"/>
              <a:t>T2 - Teaching the Health Advocate Role</a:t>
            </a:r>
            <a:endParaRPr lang="en-US" dirty="0"/>
          </a:p>
        </p:txBody>
      </p:sp>
      <p:sp>
        <p:nvSpPr>
          <p:cNvPr id="5" name="Slide Number Placeholder 4">
            <a:extLst>
              <a:ext uri="{FF2B5EF4-FFF2-40B4-BE49-F238E27FC236}">
                <a16:creationId xmlns:a16="http://schemas.microsoft.com/office/drawing/2014/main" id="{EBD237DE-AA01-44E6-8B14-F1301C0EF8D1}"/>
              </a:ext>
            </a:extLst>
          </p:cNvPr>
          <p:cNvSpPr>
            <a:spLocks noGrp="1"/>
          </p:cNvSpPr>
          <p:nvPr>
            <p:ph type="sldNum" sz="quarter" idx="12"/>
          </p:nvPr>
        </p:nvSpPr>
        <p:spPr/>
        <p:txBody>
          <a:bodyPr/>
          <a:lstStyle/>
          <a:p>
            <a:fld id="{0F408A5D-059A-A247-8344-29C129C8EF29}" type="slidenum">
              <a:rPr lang="en-US" smtClean="0"/>
              <a:pPr/>
              <a:t>14</a:t>
            </a:fld>
            <a:endParaRPr lang="en-US" dirty="0"/>
          </a:p>
        </p:txBody>
      </p:sp>
    </p:spTree>
    <p:extLst>
      <p:ext uri="{BB962C8B-B14F-4D97-AF65-F5344CB8AC3E}">
        <p14:creationId xmlns:p14="http://schemas.microsoft.com/office/powerpoint/2010/main" val="328821451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BAF4B8-F9DD-4AF8-B196-91526E8A92B8}"/>
              </a:ext>
            </a:extLst>
          </p:cNvPr>
          <p:cNvSpPr>
            <a:spLocks noGrp="1"/>
          </p:cNvSpPr>
          <p:nvPr>
            <p:ph type="title"/>
          </p:nvPr>
        </p:nvSpPr>
        <p:spPr/>
        <p:txBody>
          <a:bodyPr/>
          <a:lstStyle/>
          <a:p>
            <a:r>
              <a:rPr lang="en-US" dirty="0"/>
              <a:t>Guided reflection and discussion</a:t>
            </a:r>
          </a:p>
        </p:txBody>
      </p:sp>
      <p:sp>
        <p:nvSpPr>
          <p:cNvPr id="4" name="Footer Placeholder 3">
            <a:extLst>
              <a:ext uri="{FF2B5EF4-FFF2-40B4-BE49-F238E27FC236}">
                <a16:creationId xmlns:a16="http://schemas.microsoft.com/office/drawing/2014/main" id="{5E4F42C4-E10D-4293-8E09-C8A253A37DB6}"/>
              </a:ext>
            </a:extLst>
          </p:cNvPr>
          <p:cNvSpPr>
            <a:spLocks noGrp="1"/>
          </p:cNvSpPr>
          <p:nvPr>
            <p:ph type="ftr" sz="quarter" idx="11"/>
          </p:nvPr>
        </p:nvSpPr>
        <p:spPr/>
        <p:txBody>
          <a:bodyPr/>
          <a:lstStyle/>
          <a:p>
            <a:r>
              <a:rPr lang="en-US"/>
              <a:t>T2 - Teaching the Health Advocate Role</a:t>
            </a:r>
            <a:endParaRPr lang="en-US" dirty="0"/>
          </a:p>
        </p:txBody>
      </p:sp>
      <p:sp>
        <p:nvSpPr>
          <p:cNvPr id="5" name="Slide Number Placeholder 4">
            <a:extLst>
              <a:ext uri="{FF2B5EF4-FFF2-40B4-BE49-F238E27FC236}">
                <a16:creationId xmlns:a16="http://schemas.microsoft.com/office/drawing/2014/main" id="{AFF74459-74BC-4AC7-99E2-414AC1085E4E}"/>
              </a:ext>
            </a:extLst>
          </p:cNvPr>
          <p:cNvSpPr>
            <a:spLocks noGrp="1"/>
          </p:cNvSpPr>
          <p:nvPr>
            <p:ph type="sldNum" sz="quarter" idx="12"/>
          </p:nvPr>
        </p:nvSpPr>
        <p:spPr/>
        <p:txBody>
          <a:bodyPr/>
          <a:lstStyle/>
          <a:p>
            <a:fld id="{0F408A5D-059A-A247-8344-29C129C8EF29}" type="slidenum">
              <a:rPr lang="en-US" smtClean="0"/>
              <a:pPr/>
              <a:t>15</a:t>
            </a:fld>
            <a:endParaRPr lang="en-US" dirty="0"/>
          </a:p>
        </p:txBody>
      </p:sp>
    </p:spTree>
    <p:extLst>
      <p:ext uri="{BB962C8B-B14F-4D97-AF65-F5344CB8AC3E}">
        <p14:creationId xmlns:p14="http://schemas.microsoft.com/office/powerpoint/2010/main" val="36903758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7CF4B2-1F0E-46CD-9BFC-E5DEC6448F0B}"/>
              </a:ext>
            </a:extLst>
          </p:cNvPr>
          <p:cNvSpPr>
            <a:spLocks noGrp="1"/>
          </p:cNvSpPr>
          <p:nvPr>
            <p:ph type="title"/>
          </p:nvPr>
        </p:nvSpPr>
        <p:spPr/>
        <p:txBody>
          <a:bodyPr/>
          <a:lstStyle/>
          <a:p>
            <a:r>
              <a:rPr lang="en-US" dirty="0"/>
              <a:t>Tips for teaching health advocacy</a:t>
            </a:r>
          </a:p>
        </p:txBody>
      </p:sp>
      <p:sp>
        <p:nvSpPr>
          <p:cNvPr id="3" name="Content Placeholder 2">
            <a:extLst>
              <a:ext uri="{FF2B5EF4-FFF2-40B4-BE49-F238E27FC236}">
                <a16:creationId xmlns:a16="http://schemas.microsoft.com/office/drawing/2014/main" id="{E57A871A-2428-47E1-979D-56B4AA34BE8D}"/>
              </a:ext>
            </a:extLst>
          </p:cNvPr>
          <p:cNvSpPr>
            <a:spLocks noGrp="1"/>
          </p:cNvSpPr>
          <p:nvPr>
            <p:ph idx="1"/>
          </p:nvPr>
        </p:nvSpPr>
        <p:spPr/>
        <p:txBody>
          <a:bodyPr/>
          <a:lstStyle/>
          <a:p>
            <a:pPr marL="514350" indent="-514350">
              <a:buFont typeface="+mj-lt"/>
              <a:buAutoNum type="arabicPeriod"/>
            </a:pPr>
            <a:r>
              <a:rPr lang="en-US" dirty="0"/>
              <a:t>Provide resources about health advocacy needs of the communities and populations you serve.</a:t>
            </a:r>
          </a:p>
          <a:p>
            <a:pPr marL="514350" indent="-514350">
              <a:buFont typeface="+mj-lt"/>
              <a:buAutoNum type="arabicPeriod"/>
            </a:pPr>
            <a:r>
              <a:rPr lang="en-US" dirty="0"/>
              <a:t>Start a conversation about health advocacy.</a:t>
            </a:r>
          </a:p>
          <a:p>
            <a:pPr marL="514350" indent="-514350">
              <a:buFont typeface="+mj-lt"/>
              <a:buAutoNum type="arabicPeriod"/>
            </a:pPr>
            <a:r>
              <a:rPr lang="en-US" dirty="0"/>
              <a:t>Model health advocacy.</a:t>
            </a:r>
          </a:p>
          <a:p>
            <a:pPr marL="514350" indent="-514350">
              <a:buFont typeface="+mj-lt"/>
              <a:buAutoNum type="arabicPeriod"/>
            </a:pPr>
            <a:r>
              <a:rPr lang="en-US" dirty="0"/>
              <a:t>Signpost when you start to act as an advocate.</a:t>
            </a:r>
          </a:p>
          <a:p>
            <a:pPr marL="514350" indent="-514350">
              <a:buFont typeface="+mj-lt"/>
              <a:buAutoNum type="arabicPeriod"/>
            </a:pPr>
            <a:r>
              <a:rPr lang="en-US" dirty="0"/>
              <a:t>Help learners recognize advocacy needs</a:t>
            </a:r>
          </a:p>
          <a:p>
            <a:pPr marL="514350" indent="-514350">
              <a:buFont typeface="+mj-lt"/>
              <a:buAutoNum type="arabicPeriod"/>
            </a:pPr>
            <a:r>
              <a:rPr lang="en-US" dirty="0"/>
              <a:t>Create opportunities for learners to act as advocates.</a:t>
            </a:r>
            <a:endParaRPr lang="en-US" dirty="0">
              <a:ea typeface="MS Mincho"/>
              <a:cs typeface="Times New Roman"/>
            </a:endParaRPr>
          </a:p>
          <a:p>
            <a:endParaRPr lang="en-US" dirty="0"/>
          </a:p>
        </p:txBody>
      </p:sp>
      <p:sp>
        <p:nvSpPr>
          <p:cNvPr id="4" name="Footer Placeholder 3">
            <a:extLst>
              <a:ext uri="{FF2B5EF4-FFF2-40B4-BE49-F238E27FC236}">
                <a16:creationId xmlns:a16="http://schemas.microsoft.com/office/drawing/2014/main" id="{C016CC80-A390-4532-9534-11917CD3370D}"/>
              </a:ext>
            </a:extLst>
          </p:cNvPr>
          <p:cNvSpPr>
            <a:spLocks noGrp="1"/>
          </p:cNvSpPr>
          <p:nvPr>
            <p:ph type="ftr" sz="quarter" idx="11"/>
          </p:nvPr>
        </p:nvSpPr>
        <p:spPr/>
        <p:txBody>
          <a:bodyPr/>
          <a:lstStyle/>
          <a:p>
            <a:r>
              <a:rPr lang="en-US"/>
              <a:t>T2 - Teaching the Health Advocate Role</a:t>
            </a:r>
            <a:endParaRPr lang="en-US" dirty="0"/>
          </a:p>
        </p:txBody>
      </p:sp>
      <p:sp>
        <p:nvSpPr>
          <p:cNvPr id="5" name="Slide Number Placeholder 4">
            <a:extLst>
              <a:ext uri="{FF2B5EF4-FFF2-40B4-BE49-F238E27FC236}">
                <a16:creationId xmlns:a16="http://schemas.microsoft.com/office/drawing/2014/main" id="{AD0F21C3-AC02-4A38-8999-1472B78EC347}"/>
              </a:ext>
            </a:extLst>
          </p:cNvPr>
          <p:cNvSpPr>
            <a:spLocks noGrp="1"/>
          </p:cNvSpPr>
          <p:nvPr>
            <p:ph type="sldNum" sz="quarter" idx="12"/>
          </p:nvPr>
        </p:nvSpPr>
        <p:spPr/>
        <p:txBody>
          <a:bodyPr/>
          <a:lstStyle/>
          <a:p>
            <a:fld id="{0F408A5D-059A-A247-8344-29C129C8EF29}" type="slidenum">
              <a:rPr lang="en-US" smtClean="0"/>
              <a:pPr/>
              <a:t>16</a:t>
            </a:fld>
            <a:endParaRPr lang="en-US" dirty="0"/>
          </a:p>
        </p:txBody>
      </p:sp>
    </p:spTree>
    <p:extLst>
      <p:ext uri="{BB962C8B-B14F-4D97-AF65-F5344CB8AC3E}">
        <p14:creationId xmlns:p14="http://schemas.microsoft.com/office/powerpoint/2010/main" val="112368632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5A440D-A8B7-4A73-9D56-1D8F3DFB5B17}"/>
              </a:ext>
            </a:extLst>
          </p:cNvPr>
          <p:cNvSpPr>
            <a:spLocks noGrp="1"/>
          </p:cNvSpPr>
          <p:nvPr>
            <p:ph type="title"/>
          </p:nvPr>
        </p:nvSpPr>
        <p:spPr/>
        <p:txBody>
          <a:bodyPr/>
          <a:lstStyle/>
          <a:p>
            <a:r>
              <a:rPr lang="en-US" dirty="0"/>
              <a:t>Tips for assessing health advocacy</a:t>
            </a:r>
          </a:p>
        </p:txBody>
      </p:sp>
      <p:sp>
        <p:nvSpPr>
          <p:cNvPr id="3" name="Content Placeholder 2">
            <a:extLst>
              <a:ext uri="{FF2B5EF4-FFF2-40B4-BE49-F238E27FC236}">
                <a16:creationId xmlns:a16="http://schemas.microsoft.com/office/drawing/2014/main" id="{C35CBDC1-F02F-4F5F-813E-A4B8097AB4E5}"/>
              </a:ext>
            </a:extLst>
          </p:cNvPr>
          <p:cNvSpPr>
            <a:spLocks noGrp="1"/>
          </p:cNvSpPr>
          <p:nvPr>
            <p:ph idx="1"/>
          </p:nvPr>
        </p:nvSpPr>
        <p:spPr/>
        <p:txBody>
          <a:bodyPr/>
          <a:lstStyle/>
          <a:p>
            <a:pPr marL="514350" indent="-514350">
              <a:buFont typeface="+mj-lt"/>
              <a:buAutoNum type="arabicPeriod"/>
            </a:pPr>
            <a:r>
              <a:rPr lang="en-US" dirty="0">
                <a:ea typeface="MS Mincho"/>
                <a:cs typeface="Times New Roman"/>
              </a:rPr>
              <a:t>Assess in a clinical setting with the help of other health professionals.</a:t>
            </a:r>
          </a:p>
          <a:p>
            <a:pPr marL="514350" indent="-514350">
              <a:buFont typeface="+mj-lt"/>
              <a:buAutoNum type="arabicPeriod"/>
            </a:pPr>
            <a:r>
              <a:rPr lang="en-US" dirty="0">
                <a:ea typeface="MS Mincho"/>
                <a:cs typeface="Times New Roman"/>
              </a:rPr>
              <a:t>Include health advocacy in case presentations, case reports and rounds.</a:t>
            </a:r>
          </a:p>
          <a:p>
            <a:pPr marL="514350" indent="-514350">
              <a:buFont typeface="+mj-lt"/>
              <a:buAutoNum type="arabicPeriod"/>
            </a:pPr>
            <a:r>
              <a:rPr lang="en-US" dirty="0">
                <a:ea typeface="MS Mincho"/>
                <a:cs typeface="Times New Roman"/>
              </a:rPr>
              <a:t>Assess how your learners are balancing the needs for health advocacy</a:t>
            </a:r>
          </a:p>
          <a:p>
            <a:endParaRPr lang="en-US" dirty="0"/>
          </a:p>
        </p:txBody>
      </p:sp>
      <p:sp>
        <p:nvSpPr>
          <p:cNvPr id="4" name="Footer Placeholder 3">
            <a:extLst>
              <a:ext uri="{FF2B5EF4-FFF2-40B4-BE49-F238E27FC236}">
                <a16:creationId xmlns:a16="http://schemas.microsoft.com/office/drawing/2014/main" id="{11DBB2C7-ED2F-4C0B-A0BA-68A7800E1880}"/>
              </a:ext>
            </a:extLst>
          </p:cNvPr>
          <p:cNvSpPr>
            <a:spLocks noGrp="1"/>
          </p:cNvSpPr>
          <p:nvPr>
            <p:ph type="ftr" sz="quarter" idx="11"/>
          </p:nvPr>
        </p:nvSpPr>
        <p:spPr/>
        <p:txBody>
          <a:bodyPr/>
          <a:lstStyle/>
          <a:p>
            <a:r>
              <a:rPr lang="en-US"/>
              <a:t>T2 - Teaching the Health Advocate Role</a:t>
            </a:r>
            <a:endParaRPr lang="en-US" dirty="0"/>
          </a:p>
        </p:txBody>
      </p:sp>
      <p:sp>
        <p:nvSpPr>
          <p:cNvPr id="5" name="Slide Number Placeholder 4">
            <a:extLst>
              <a:ext uri="{FF2B5EF4-FFF2-40B4-BE49-F238E27FC236}">
                <a16:creationId xmlns:a16="http://schemas.microsoft.com/office/drawing/2014/main" id="{9A338565-7136-4357-93DC-61C867E3D7FE}"/>
              </a:ext>
            </a:extLst>
          </p:cNvPr>
          <p:cNvSpPr>
            <a:spLocks noGrp="1"/>
          </p:cNvSpPr>
          <p:nvPr>
            <p:ph type="sldNum" sz="quarter" idx="12"/>
          </p:nvPr>
        </p:nvSpPr>
        <p:spPr/>
        <p:txBody>
          <a:bodyPr/>
          <a:lstStyle/>
          <a:p>
            <a:fld id="{0F408A5D-059A-A247-8344-29C129C8EF29}" type="slidenum">
              <a:rPr lang="en-US" smtClean="0"/>
              <a:pPr/>
              <a:t>17</a:t>
            </a:fld>
            <a:endParaRPr lang="en-US" dirty="0"/>
          </a:p>
        </p:txBody>
      </p:sp>
    </p:spTree>
    <p:extLst>
      <p:ext uri="{BB962C8B-B14F-4D97-AF65-F5344CB8AC3E}">
        <p14:creationId xmlns:p14="http://schemas.microsoft.com/office/powerpoint/2010/main" val="57509367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977123-28A1-4E08-AF8B-8E35C9583FF0}"/>
              </a:ext>
            </a:extLst>
          </p:cNvPr>
          <p:cNvSpPr>
            <a:spLocks noGrp="1"/>
          </p:cNvSpPr>
          <p:nvPr>
            <p:ph type="title"/>
          </p:nvPr>
        </p:nvSpPr>
        <p:spPr/>
        <p:txBody>
          <a:bodyPr/>
          <a:lstStyle/>
          <a:p>
            <a:r>
              <a:rPr lang="en-US" dirty="0"/>
              <a:t>Objectives and Agenda</a:t>
            </a:r>
          </a:p>
        </p:txBody>
      </p:sp>
      <p:sp>
        <p:nvSpPr>
          <p:cNvPr id="3" name="Content Placeholder 2">
            <a:extLst>
              <a:ext uri="{FF2B5EF4-FFF2-40B4-BE49-F238E27FC236}">
                <a16:creationId xmlns:a16="http://schemas.microsoft.com/office/drawing/2014/main" id="{67A5A5C2-3EB4-4690-8097-8BD41485F4DC}"/>
              </a:ext>
            </a:extLst>
          </p:cNvPr>
          <p:cNvSpPr>
            <a:spLocks noGrp="1"/>
          </p:cNvSpPr>
          <p:nvPr>
            <p:ph idx="1"/>
          </p:nvPr>
        </p:nvSpPr>
        <p:spPr/>
        <p:txBody>
          <a:bodyPr/>
          <a:lstStyle/>
          <a:p>
            <a:pPr marL="514350" indent="-514350">
              <a:buFont typeface="+mj-lt"/>
              <a:buAutoNum type="arabicPeriod"/>
            </a:pPr>
            <a:r>
              <a:rPr lang="en-US" dirty="0"/>
              <a:t>Recognize common words related to the process and content of health advocacy.</a:t>
            </a:r>
          </a:p>
          <a:p>
            <a:pPr marL="514350" indent="-514350">
              <a:buFont typeface="+mj-lt"/>
              <a:buAutoNum type="arabicPeriod"/>
            </a:pPr>
            <a:r>
              <a:rPr lang="en-US" dirty="0"/>
              <a:t>Apply key health advocacy steps to examples from day-to-day practice.</a:t>
            </a:r>
          </a:p>
          <a:p>
            <a:pPr marL="514350" indent="-514350">
              <a:buFont typeface="+mj-lt"/>
              <a:buAutoNum type="arabicPeriod"/>
            </a:pPr>
            <a:r>
              <a:rPr lang="en-US" dirty="0"/>
              <a:t>Develop a personal health advocacy resource for common patient needs.</a:t>
            </a:r>
          </a:p>
          <a:p>
            <a:endParaRPr lang="en-US" dirty="0"/>
          </a:p>
        </p:txBody>
      </p:sp>
      <p:sp>
        <p:nvSpPr>
          <p:cNvPr id="4" name="Footer Placeholder 3">
            <a:extLst>
              <a:ext uri="{FF2B5EF4-FFF2-40B4-BE49-F238E27FC236}">
                <a16:creationId xmlns:a16="http://schemas.microsoft.com/office/drawing/2014/main" id="{088036FF-D5B4-4D35-947D-C81A2FABE3E3}"/>
              </a:ext>
            </a:extLst>
          </p:cNvPr>
          <p:cNvSpPr>
            <a:spLocks noGrp="1"/>
          </p:cNvSpPr>
          <p:nvPr>
            <p:ph type="ftr" sz="quarter" idx="11"/>
          </p:nvPr>
        </p:nvSpPr>
        <p:spPr/>
        <p:txBody>
          <a:bodyPr/>
          <a:lstStyle/>
          <a:p>
            <a:r>
              <a:rPr lang="en-US"/>
              <a:t>T2 - Teaching the Health Advocate Role</a:t>
            </a:r>
            <a:endParaRPr lang="en-US" dirty="0"/>
          </a:p>
        </p:txBody>
      </p:sp>
      <p:sp>
        <p:nvSpPr>
          <p:cNvPr id="5" name="Slide Number Placeholder 4">
            <a:extLst>
              <a:ext uri="{FF2B5EF4-FFF2-40B4-BE49-F238E27FC236}">
                <a16:creationId xmlns:a16="http://schemas.microsoft.com/office/drawing/2014/main" id="{474109B8-37E4-4E59-A289-DDD02FF51437}"/>
              </a:ext>
            </a:extLst>
          </p:cNvPr>
          <p:cNvSpPr>
            <a:spLocks noGrp="1"/>
          </p:cNvSpPr>
          <p:nvPr>
            <p:ph type="sldNum" sz="quarter" idx="12"/>
          </p:nvPr>
        </p:nvSpPr>
        <p:spPr/>
        <p:txBody>
          <a:bodyPr/>
          <a:lstStyle/>
          <a:p>
            <a:fld id="{0F408A5D-059A-A247-8344-29C129C8EF29}" type="slidenum">
              <a:rPr lang="en-US" smtClean="0"/>
              <a:pPr/>
              <a:t>18</a:t>
            </a:fld>
            <a:endParaRPr lang="en-US" dirty="0"/>
          </a:p>
        </p:txBody>
      </p:sp>
    </p:spTree>
    <p:extLst>
      <p:ext uri="{BB962C8B-B14F-4D97-AF65-F5344CB8AC3E}">
        <p14:creationId xmlns:p14="http://schemas.microsoft.com/office/powerpoint/2010/main" val="84918503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87F444-810A-4167-A655-802B09B990FF}"/>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ABBB89B6-ECAC-4016-8768-4621CA4AE305}"/>
              </a:ext>
            </a:extLst>
          </p:cNvPr>
          <p:cNvSpPr>
            <a:spLocks noGrp="1"/>
          </p:cNvSpPr>
          <p:nvPr>
            <p:ph idx="1"/>
          </p:nvPr>
        </p:nvSpPr>
        <p:spPr/>
        <p:txBody>
          <a:bodyPr/>
          <a:lstStyle/>
          <a:p>
            <a:pPr marL="0" indent="0">
              <a:buNone/>
            </a:pPr>
            <a:endParaRPr lang="en-US" dirty="0"/>
          </a:p>
          <a:p>
            <a:r>
              <a:rPr lang="en-US" dirty="0" err="1"/>
              <a:t>Sherbino</a:t>
            </a:r>
            <a:r>
              <a:rPr lang="en-US" dirty="0"/>
              <a:t> J, </a:t>
            </a:r>
            <a:r>
              <a:rPr lang="en-US" dirty="0" err="1"/>
              <a:t>Bonnycastle</a:t>
            </a:r>
            <a:r>
              <a:rPr lang="en-US" dirty="0"/>
              <a:t> D, </a:t>
            </a:r>
            <a:r>
              <a:rPr lang="en-US" dirty="0" err="1"/>
              <a:t>Côté</a:t>
            </a:r>
            <a:r>
              <a:rPr lang="en-US" dirty="0"/>
              <a:t> B, Flynn L, Hunter A, Ince-Cushman D, </a:t>
            </a:r>
            <a:r>
              <a:rPr lang="en-US" dirty="0" err="1"/>
              <a:t>Konkin</a:t>
            </a:r>
            <a:r>
              <a:rPr lang="en-US" dirty="0"/>
              <a:t> J, </a:t>
            </a:r>
            <a:r>
              <a:rPr lang="en-US" dirty="0" err="1"/>
              <a:t>Oandasan</a:t>
            </a:r>
            <a:r>
              <a:rPr lang="en-US" dirty="0"/>
              <a:t> I, </a:t>
            </a:r>
            <a:r>
              <a:rPr lang="en-US" dirty="0" err="1"/>
              <a:t>Regehr</a:t>
            </a:r>
            <a:r>
              <a:rPr lang="en-US" dirty="0"/>
              <a:t> G, Richardson D, </a:t>
            </a:r>
            <a:r>
              <a:rPr lang="en-US" dirty="0" err="1"/>
              <a:t>Zigby</a:t>
            </a:r>
            <a:r>
              <a:rPr lang="en-US" dirty="0"/>
              <a:t> J. Health Advocate. In: Frank JR, Snell L, </a:t>
            </a:r>
            <a:r>
              <a:rPr lang="en-US" dirty="0" err="1"/>
              <a:t>Sherbino</a:t>
            </a:r>
            <a:r>
              <a:rPr lang="en-US" dirty="0"/>
              <a:t> J, editors. CanMEDS 2015 Physician Competency Framework. Ottawa: Royal College of Physicians and Surgeons of Canada; 2015.</a:t>
            </a:r>
          </a:p>
          <a:p>
            <a:endParaRPr lang="en-US" dirty="0"/>
          </a:p>
        </p:txBody>
      </p:sp>
      <p:sp>
        <p:nvSpPr>
          <p:cNvPr id="4" name="Footer Placeholder 3">
            <a:extLst>
              <a:ext uri="{FF2B5EF4-FFF2-40B4-BE49-F238E27FC236}">
                <a16:creationId xmlns:a16="http://schemas.microsoft.com/office/drawing/2014/main" id="{B28A810C-C6CC-4FF3-9610-E28C4F102533}"/>
              </a:ext>
            </a:extLst>
          </p:cNvPr>
          <p:cNvSpPr>
            <a:spLocks noGrp="1"/>
          </p:cNvSpPr>
          <p:nvPr>
            <p:ph type="ftr" sz="quarter" idx="11"/>
          </p:nvPr>
        </p:nvSpPr>
        <p:spPr/>
        <p:txBody>
          <a:bodyPr/>
          <a:lstStyle/>
          <a:p>
            <a:r>
              <a:rPr lang="en-US"/>
              <a:t>T2 - Teaching the Health Advocate Role</a:t>
            </a:r>
            <a:endParaRPr lang="en-US" dirty="0"/>
          </a:p>
        </p:txBody>
      </p:sp>
      <p:sp>
        <p:nvSpPr>
          <p:cNvPr id="5" name="Slide Number Placeholder 4">
            <a:extLst>
              <a:ext uri="{FF2B5EF4-FFF2-40B4-BE49-F238E27FC236}">
                <a16:creationId xmlns:a16="http://schemas.microsoft.com/office/drawing/2014/main" id="{D03A9B9C-B739-4E34-BD02-5CDD5EC5AF24}"/>
              </a:ext>
            </a:extLst>
          </p:cNvPr>
          <p:cNvSpPr>
            <a:spLocks noGrp="1"/>
          </p:cNvSpPr>
          <p:nvPr>
            <p:ph type="sldNum" sz="quarter" idx="12"/>
          </p:nvPr>
        </p:nvSpPr>
        <p:spPr/>
        <p:txBody>
          <a:bodyPr/>
          <a:lstStyle/>
          <a:p>
            <a:fld id="{0F408A5D-059A-A247-8344-29C129C8EF29}" type="slidenum">
              <a:rPr lang="en-US" smtClean="0"/>
              <a:pPr/>
              <a:t>19</a:t>
            </a:fld>
            <a:endParaRPr lang="en-US" dirty="0"/>
          </a:p>
        </p:txBody>
      </p:sp>
    </p:spTree>
    <p:extLst>
      <p:ext uri="{BB962C8B-B14F-4D97-AF65-F5344CB8AC3E}">
        <p14:creationId xmlns:p14="http://schemas.microsoft.com/office/powerpoint/2010/main" val="6837583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a:t>T2 - Teaching the Health Advocate Role</a:t>
            </a:r>
            <a:endParaRPr lang="en-US" dirty="0"/>
          </a:p>
        </p:txBody>
      </p:sp>
      <p:sp>
        <p:nvSpPr>
          <p:cNvPr id="5" name="Slide Number Placeholder 4"/>
          <p:cNvSpPr>
            <a:spLocks noGrp="1"/>
          </p:cNvSpPr>
          <p:nvPr>
            <p:ph type="sldNum" sz="quarter" idx="12"/>
          </p:nvPr>
        </p:nvSpPr>
        <p:spPr/>
        <p:txBody>
          <a:bodyPr/>
          <a:lstStyle/>
          <a:p>
            <a:fld id="{0F408A5D-059A-A247-8344-29C129C8EF29}" type="slidenum">
              <a:rPr lang="en-US" smtClean="0"/>
              <a:pPr/>
              <a:t>2</a:t>
            </a:fld>
            <a:endParaRPr lang="en-US" dirty="0"/>
          </a:p>
        </p:txBody>
      </p:sp>
      <p:sp>
        <p:nvSpPr>
          <p:cNvPr id="7" name="Content Placeholder 4">
            <a:extLst>
              <a:ext uri="{FF2B5EF4-FFF2-40B4-BE49-F238E27FC236}">
                <a16:creationId xmlns:a16="http://schemas.microsoft.com/office/drawing/2014/main" id="{8DAD69E8-39F1-964E-A7F5-C366269C86EE}"/>
              </a:ext>
            </a:extLst>
          </p:cNvPr>
          <p:cNvSpPr txBox="1">
            <a:spLocks/>
          </p:cNvSpPr>
          <p:nvPr/>
        </p:nvSpPr>
        <p:spPr>
          <a:xfrm>
            <a:off x="1636625" y="954591"/>
            <a:ext cx="8918750" cy="4897569"/>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Clr>
                <a:schemeClr val="accent1"/>
              </a:buClr>
              <a:buFont typeface="Arial" panose="020B0604020202020204" pitchFamily="34" charset="0"/>
              <a:buChar char="•"/>
              <a:defRPr sz="2800" kern="1200">
                <a:solidFill>
                  <a:schemeClr val="bg2">
                    <a:lumMod val="25000"/>
                  </a:schemeClr>
                </a:solidFill>
                <a:latin typeface="+mn-lt"/>
                <a:ea typeface="+mn-ea"/>
                <a:cs typeface="+mn-cs"/>
              </a:defRPr>
            </a:lvl1pPr>
            <a:lvl2pPr marL="685800" indent="-228600" algn="l" defTabSz="914400" rtl="0" eaLnBrk="1" latinLnBrk="0" hangingPunct="1">
              <a:lnSpc>
                <a:spcPct val="90000"/>
              </a:lnSpc>
              <a:spcBef>
                <a:spcPts val="500"/>
              </a:spcBef>
              <a:buClr>
                <a:schemeClr val="accent2"/>
              </a:buClr>
              <a:buFont typeface="Arial" panose="020B0604020202020204" pitchFamily="34" charset="0"/>
              <a:buChar char="•"/>
              <a:defRPr sz="2400" kern="1200">
                <a:solidFill>
                  <a:schemeClr val="bg2">
                    <a:lumMod val="25000"/>
                  </a:schemeClr>
                </a:solidFill>
                <a:latin typeface="+mn-lt"/>
                <a:ea typeface="+mn-ea"/>
                <a:cs typeface="+mn-cs"/>
              </a:defRPr>
            </a:lvl2pPr>
            <a:lvl3pPr marL="1143000" indent="-228600" algn="l" defTabSz="914400" rtl="0" eaLnBrk="1" latinLnBrk="0" hangingPunct="1">
              <a:lnSpc>
                <a:spcPct val="90000"/>
              </a:lnSpc>
              <a:spcBef>
                <a:spcPts val="500"/>
              </a:spcBef>
              <a:buClr>
                <a:schemeClr val="accent3"/>
              </a:buClr>
              <a:buFont typeface="Arial" panose="020B0604020202020204" pitchFamily="34" charset="0"/>
              <a:buChar char="•"/>
              <a:defRPr sz="2000" kern="1200">
                <a:solidFill>
                  <a:schemeClr val="bg2">
                    <a:lumMod val="25000"/>
                  </a:schemeClr>
                </a:solidFill>
                <a:latin typeface="+mn-lt"/>
                <a:ea typeface="+mn-ea"/>
                <a:cs typeface="+mn-cs"/>
              </a:defRPr>
            </a:lvl3pPr>
            <a:lvl4pPr marL="1600200" indent="-228600" algn="l" defTabSz="914400" rtl="0" eaLnBrk="1" latinLnBrk="0" hangingPunct="1">
              <a:lnSpc>
                <a:spcPct val="90000"/>
              </a:lnSpc>
              <a:spcBef>
                <a:spcPts val="500"/>
              </a:spcBef>
              <a:buClr>
                <a:schemeClr val="tx2"/>
              </a:buClr>
              <a:buFont typeface="Arial" panose="020B0604020202020204" pitchFamily="34" charset="0"/>
              <a:buChar char="•"/>
              <a:defRPr sz="1800" kern="1200">
                <a:solidFill>
                  <a:schemeClr val="bg2">
                    <a:lumMod val="25000"/>
                  </a:schemeClr>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bg2">
                    <a:lumMod val="2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CA" dirty="0">
                <a:solidFill>
                  <a:schemeClr val="tx2"/>
                </a:solidFill>
              </a:rPr>
              <a:t>The unmodified content below was created for the </a:t>
            </a:r>
            <a:r>
              <a:rPr lang="en-CA" i="1" dirty="0">
                <a:solidFill>
                  <a:schemeClr val="tx2"/>
                </a:solidFill>
              </a:rPr>
              <a:t>CanMEDS Teaching and Assessment Tools Guide </a:t>
            </a:r>
            <a:r>
              <a:rPr lang="en-CA" dirty="0">
                <a:solidFill>
                  <a:schemeClr val="tx2"/>
                </a:solidFill>
              </a:rPr>
              <a:t>by S Glover Takahashi and is owned by the Royal College of Physicians and Surgeons of Canada. You may use, reproduce and modify the content for your own non-commercial purposes provided that your modifications are clearly indicated and you provide attribution to the Royal College.  The Royal College may revoke this permission at any time by providing written notice.  </a:t>
            </a:r>
            <a:endParaRPr lang="en-US" dirty="0">
              <a:solidFill>
                <a:schemeClr val="tx2"/>
              </a:solidFill>
            </a:endParaRPr>
          </a:p>
          <a:p>
            <a:pPr marL="0" indent="0" algn="ctr">
              <a:buNone/>
            </a:pPr>
            <a:r>
              <a:rPr lang="en-CA" b="1" u="sng" dirty="0">
                <a:solidFill>
                  <a:schemeClr val="tx2"/>
                </a:solidFill>
              </a:rPr>
              <a:t>NOTICE:  The content below may have been modified from its original form and may not represent the opinion or views of the Royal College.</a:t>
            </a:r>
            <a:endParaRPr lang="en-US" dirty="0">
              <a:solidFill>
                <a:schemeClr val="tx2"/>
              </a:solidFill>
            </a:endParaRPr>
          </a:p>
        </p:txBody>
      </p:sp>
    </p:spTree>
    <p:extLst>
      <p:ext uri="{BB962C8B-B14F-4D97-AF65-F5344CB8AC3E}">
        <p14:creationId xmlns:p14="http://schemas.microsoft.com/office/powerpoint/2010/main" val="343383555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CFCE32-05E4-4A34-A244-50BC03169DC2}"/>
              </a:ext>
            </a:extLst>
          </p:cNvPr>
          <p:cNvSpPr>
            <a:spLocks noGrp="1"/>
          </p:cNvSpPr>
          <p:nvPr>
            <p:ph type="title"/>
          </p:nvPr>
        </p:nvSpPr>
        <p:spPr>
          <a:xfrm>
            <a:off x="838200" y="2766218"/>
            <a:ext cx="10515600" cy="1325563"/>
          </a:xfrm>
        </p:spPr>
        <p:txBody>
          <a:bodyPr/>
          <a:lstStyle/>
          <a:p>
            <a:pPr algn="ctr"/>
            <a:r>
              <a:rPr lang="en-US" dirty="0"/>
              <a:t>Other Slides</a:t>
            </a:r>
          </a:p>
        </p:txBody>
      </p:sp>
      <p:sp>
        <p:nvSpPr>
          <p:cNvPr id="4" name="Footer Placeholder 3">
            <a:extLst>
              <a:ext uri="{FF2B5EF4-FFF2-40B4-BE49-F238E27FC236}">
                <a16:creationId xmlns:a16="http://schemas.microsoft.com/office/drawing/2014/main" id="{B04341A3-3793-424A-AAB4-88097182673D}"/>
              </a:ext>
            </a:extLst>
          </p:cNvPr>
          <p:cNvSpPr>
            <a:spLocks noGrp="1"/>
          </p:cNvSpPr>
          <p:nvPr>
            <p:ph type="ftr" sz="quarter" idx="11"/>
          </p:nvPr>
        </p:nvSpPr>
        <p:spPr/>
        <p:txBody>
          <a:bodyPr/>
          <a:lstStyle/>
          <a:p>
            <a:r>
              <a:rPr lang="en-US"/>
              <a:t>T2 - Teaching the Health Advocate Role</a:t>
            </a:r>
            <a:endParaRPr lang="en-US" dirty="0"/>
          </a:p>
        </p:txBody>
      </p:sp>
      <p:sp>
        <p:nvSpPr>
          <p:cNvPr id="5" name="Slide Number Placeholder 4">
            <a:extLst>
              <a:ext uri="{FF2B5EF4-FFF2-40B4-BE49-F238E27FC236}">
                <a16:creationId xmlns:a16="http://schemas.microsoft.com/office/drawing/2014/main" id="{D7A4FA25-83E6-4CB5-BE60-CFEE8054165B}"/>
              </a:ext>
            </a:extLst>
          </p:cNvPr>
          <p:cNvSpPr>
            <a:spLocks noGrp="1"/>
          </p:cNvSpPr>
          <p:nvPr>
            <p:ph type="sldNum" sz="quarter" idx="12"/>
          </p:nvPr>
        </p:nvSpPr>
        <p:spPr/>
        <p:txBody>
          <a:bodyPr/>
          <a:lstStyle/>
          <a:p>
            <a:fld id="{0F408A5D-059A-A247-8344-29C129C8EF29}" type="slidenum">
              <a:rPr lang="en-US" smtClean="0"/>
              <a:pPr/>
              <a:t>20</a:t>
            </a:fld>
            <a:endParaRPr lang="en-US" dirty="0"/>
          </a:p>
        </p:txBody>
      </p:sp>
    </p:spTree>
    <p:extLst>
      <p:ext uri="{BB962C8B-B14F-4D97-AF65-F5344CB8AC3E}">
        <p14:creationId xmlns:p14="http://schemas.microsoft.com/office/powerpoint/2010/main" val="194197797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1D9877-5C3F-4860-A141-2EC50690C1DC}"/>
              </a:ext>
            </a:extLst>
          </p:cNvPr>
          <p:cNvSpPr>
            <a:spLocks noGrp="1"/>
          </p:cNvSpPr>
          <p:nvPr>
            <p:ph type="title"/>
          </p:nvPr>
        </p:nvSpPr>
        <p:spPr/>
        <p:txBody>
          <a:bodyPr/>
          <a:lstStyle/>
          <a:p>
            <a:r>
              <a:rPr lang="en-US" dirty="0"/>
              <a:t>Health Advocate Key Competencies</a:t>
            </a:r>
          </a:p>
        </p:txBody>
      </p:sp>
      <p:sp>
        <p:nvSpPr>
          <p:cNvPr id="3" name="Content Placeholder 2">
            <a:extLst>
              <a:ext uri="{FF2B5EF4-FFF2-40B4-BE49-F238E27FC236}">
                <a16:creationId xmlns:a16="http://schemas.microsoft.com/office/drawing/2014/main" id="{1AD67A8B-E4DE-422E-9F82-A40942CEB697}"/>
              </a:ext>
            </a:extLst>
          </p:cNvPr>
          <p:cNvSpPr>
            <a:spLocks noGrp="1"/>
          </p:cNvSpPr>
          <p:nvPr>
            <p:ph idx="1"/>
          </p:nvPr>
        </p:nvSpPr>
        <p:spPr/>
        <p:txBody>
          <a:bodyPr/>
          <a:lstStyle/>
          <a:p>
            <a:pPr marL="0" indent="0">
              <a:buNone/>
            </a:pPr>
            <a:r>
              <a:rPr lang="en-US" dirty="0"/>
              <a:t>Physicians are able to:</a:t>
            </a:r>
          </a:p>
          <a:p>
            <a:pPr marL="514350" indent="-514350">
              <a:buFont typeface="+mj-lt"/>
              <a:buAutoNum type="arabicPeriod"/>
            </a:pPr>
            <a:r>
              <a:rPr lang="en-US" dirty="0"/>
              <a:t>Respond to an individual patient’s health needs by advocating with the patient within and beyond the clinical environment.</a:t>
            </a:r>
          </a:p>
          <a:p>
            <a:pPr marL="514350" indent="-514350">
              <a:buFont typeface="+mj-lt"/>
              <a:buAutoNum type="arabicPeriod"/>
            </a:pPr>
            <a:r>
              <a:rPr lang="en-US" dirty="0"/>
              <a:t>Respond to the needs of the communities or populations they serve by advocating with them for system-level change in a socially accountable manner.</a:t>
            </a:r>
          </a:p>
          <a:p>
            <a:endParaRPr lang="en-US" dirty="0"/>
          </a:p>
        </p:txBody>
      </p:sp>
      <p:sp>
        <p:nvSpPr>
          <p:cNvPr id="4" name="Footer Placeholder 3">
            <a:extLst>
              <a:ext uri="{FF2B5EF4-FFF2-40B4-BE49-F238E27FC236}">
                <a16:creationId xmlns:a16="http://schemas.microsoft.com/office/drawing/2014/main" id="{F499D6EA-A17E-4866-BC15-8D72D42E5A10}"/>
              </a:ext>
            </a:extLst>
          </p:cNvPr>
          <p:cNvSpPr>
            <a:spLocks noGrp="1"/>
          </p:cNvSpPr>
          <p:nvPr>
            <p:ph type="ftr" sz="quarter" idx="11"/>
          </p:nvPr>
        </p:nvSpPr>
        <p:spPr/>
        <p:txBody>
          <a:bodyPr/>
          <a:lstStyle/>
          <a:p>
            <a:r>
              <a:rPr lang="en-US"/>
              <a:t>T2 - Teaching the Health Advocate Role</a:t>
            </a:r>
            <a:endParaRPr lang="en-US" dirty="0"/>
          </a:p>
        </p:txBody>
      </p:sp>
      <p:sp>
        <p:nvSpPr>
          <p:cNvPr id="5" name="Slide Number Placeholder 4">
            <a:extLst>
              <a:ext uri="{FF2B5EF4-FFF2-40B4-BE49-F238E27FC236}">
                <a16:creationId xmlns:a16="http://schemas.microsoft.com/office/drawing/2014/main" id="{67D70C7A-5808-4DC3-8E49-85A256AE9778}"/>
              </a:ext>
            </a:extLst>
          </p:cNvPr>
          <p:cNvSpPr>
            <a:spLocks noGrp="1"/>
          </p:cNvSpPr>
          <p:nvPr>
            <p:ph type="sldNum" sz="quarter" idx="12"/>
          </p:nvPr>
        </p:nvSpPr>
        <p:spPr/>
        <p:txBody>
          <a:bodyPr/>
          <a:lstStyle/>
          <a:p>
            <a:fld id="{0F408A5D-059A-A247-8344-29C129C8EF29}" type="slidenum">
              <a:rPr lang="en-US" smtClean="0"/>
              <a:pPr/>
              <a:t>21</a:t>
            </a:fld>
            <a:endParaRPr lang="en-US" dirty="0"/>
          </a:p>
        </p:txBody>
      </p:sp>
    </p:spTree>
    <p:extLst>
      <p:ext uri="{BB962C8B-B14F-4D97-AF65-F5344CB8AC3E}">
        <p14:creationId xmlns:p14="http://schemas.microsoft.com/office/powerpoint/2010/main" val="157944730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349689-1225-45C1-B999-E5E2115FB995}"/>
              </a:ext>
            </a:extLst>
          </p:cNvPr>
          <p:cNvSpPr>
            <a:spLocks noGrp="1"/>
          </p:cNvSpPr>
          <p:nvPr>
            <p:ph type="title"/>
          </p:nvPr>
        </p:nvSpPr>
        <p:spPr/>
        <p:txBody>
          <a:bodyPr/>
          <a:lstStyle/>
          <a:p>
            <a:r>
              <a:rPr lang="en-US" dirty="0"/>
              <a:t>Health Advocate Key Competency 1</a:t>
            </a:r>
          </a:p>
        </p:txBody>
      </p:sp>
      <p:sp>
        <p:nvSpPr>
          <p:cNvPr id="3" name="Content Placeholder 2">
            <a:extLst>
              <a:ext uri="{FF2B5EF4-FFF2-40B4-BE49-F238E27FC236}">
                <a16:creationId xmlns:a16="http://schemas.microsoft.com/office/drawing/2014/main" id="{274C8E2A-3239-4EB9-8F3D-F6B0A2AB12EE}"/>
              </a:ext>
            </a:extLst>
          </p:cNvPr>
          <p:cNvSpPr>
            <a:spLocks noGrp="1"/>
          </p:cNvSpPr>
          <p:nvPr>
            <p:ph idx="1"/>
          </p:nvPr>
        </p:nvSpPr>
        <p:spPr/>
        <p:txBody>
          <a:bodyPr/>
          <a:lstStyle/>
          <a:p>
            <a:pPr marL="0" indent="0">
              <a:buNone/>
            </a:pPr>
            <a:r>
              <a:rPr lang="en-US" dirty="0"/>
              <a:t>Physicians are able to:</a:t>
            </a:r>
          </a:p>
          <a:p>
            <a:pPr marL="514350" indent="-514350">
              <a:buFont typeface="+mj-lt"/>
              <a:buAutoNum type="arabicPeriod"/>
            </a:pPr>
            <a:r>
              <a:rPr lang="en-US" dirty="0"/>
              <a:t>Respond to an individual patient’s health needs by advocating with the patient within and beyond the  clinical environment.</a:t>
            </a:r>
          </a:p>
          <a:p>
            <a:pPr marL="457200" lvl="1" indent="0">
              <a:buNone/>
            </a:pPr>
            <a:r>
              <a:rPr lang="en-US" dirty="0"/>
              <a:t>1.1		Work with patients to address determinants of health that affect 			them and their access to needed health services or resources.</a:t>
            </a:r>
          </a:p>
          <a:p>
            <a:pPr marL="457200" lvl="1" indent="0">
              <a:buNone/>
            </a:pPr>
            <a:r>
              <a:rPr lang="en-US" dirty="0"/>
              <a:t>1.2		Work with patients and their families to increase opportunities to 			adopt healthy </a:t>
            </a:r>
            <a:r>
              <a:rPr lang="en-US" dirty="0" err="1"/>
              <a:t>behaviours</a:t>
            </a:r>
            <a:r>
              <a:rPr lang="en-US" dirty="0"/>
              <a:t>.</a:t>
            </a:r>
          </a:p>
          <a:p>
            <a:pPr marL="457200" lvl="1" indent="0">
              <a:buNone/>
            </a:pPr>
            <a:r>
              <a:rPr lang="en-US" dirty="0"/>
              <a:t>1.3 		Incorporate disease prevention, health promotion, and health 			surveillance into interactions with individual patients.</a:t>
            </a:r>
          </a:p>
          <a:p>
            <a:endParaRPr lang="en-US" dirty="0"/>
          </a:p>
        </p:txBody>
      </p:sp>
      <p:sp>
        <p:nvSpPr>
          <p:cNvPr id="4" name="Footer Placeholder 3">
            <a:extLst>
              <a:ext uri="{FF2B5EF4-FFF2-40B4-BE49-F238E27FC236}">
                <a16:creationId xmlns:a16="http://schemas.microsoft.com/office/drawing/2014/main" id="{919B4012-E89C-418F-9ADD-FF6A69E13F90}"/>
              </a:ext>
            </a:extLst>
          </p:cNvPr>
          <p:cNvSpPr>
            <a:spLocks noGrp="1"/>
          </p:cNvSpPr>
          <p:nvPr>
            <p:ph type="ftr" sz="quarter" idx="11"/>
          </p:nvPr>
        </p:nvSpPr>
        <p:spPr/>
        <p:txBody>
          <a:bodyPr/>
          <a:lstStyle/>
          <a:p>
            <a:r>
              <a:rPr lang="en-US"/>
              <a:t>T2 - Teaching the Health Advocate Role</a:t>
            </a:r>
            <a:endParaRPr lang="en-US" dirty="0"/>
          </a:p>
        </p:txBody>
      </p:sp>
      <p:sp>
        <p:nvSpPr>
          <p:cNvPr id="5" name="Slide Number Placeholder 4">
            <a:extLst>
              <a:ext uri="{FF2B5EF4-FFF2-40B4-BE49-F238E27FC236}">
                <a16:creationId xmlns:a16="http://schemas.microsoft.com/office/drawing/2014/main" id="{8FD7B425-2550-4386-9E82-26F9C95B14E0}"/>
              </a:ext>
            </a:extLst>
          </p:cNvPr>
          <p:cNvSpPr>
            <a:spLocks noGrp="1"/>
          </p:cNvSpPr>
          <p:nvPr>
            <p:ph type="sldNum" sz="quarter" idx="12"/>
          </p:nvPr>
        </p:nvSpPr>
        <p:spPr/>
        <p:txBody>
          <a:bodyPr/>
          <a:lstStyle/>
          <a:p>
            <a:fld id="{0F408A5D-059A-A247-8344-29C129C8EF29}" type="slidenum">
              <a:rPr lang="en-US" smtClean="0"/>
              <a:pPr/>
              <a:t>22</a:t>
            </a:fld>
            <a:endParaRPr lang="en-US" dirty="0"/>
          </a:p>
        </p:txBody>
      </p:sp>
    </p:spTree>
    <p:extLst>
      <p:ext uri="{BB962C8B-B14F-4D97-AF65-F5344CB8AC3E}">
        <p14:creationId xmlns:p14="http://schemas.microsoft.com/office/powerpoint/2010/main" val="343377455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349689-1225-45C1-B999-E5E2115FB995}"/>
              </a:ext>
            </a:extLst>
          </p:cNvPr>
          <p:cNvSpPr>
            <a:spLocks noGrp="1"/>
          </p:cNvSpPr>
          <p:nvPr>
            <p:ph type="title"/>
          </p:nvPr>
        </p:nvSpPr>
        <p:spPr/>
        <p:txBody>
          <a:bodyPr/>
          <a:lstStyle/>
          <a:p>
            <a:r>
              <a:rPr lang="en-US" dirty="0"/>
              <a:t>Health Advocate Key Competency 2</a:t>
            </a:r>
          </a:p>
        </p:txBody>
      </p:sp>
      <p:sp>
        <p:nvSpPr>
          <p:cNvPr id="3" name="Content Placeholder 2">
            <a:extLst>
              <a:ext uri="{FF2B5EF4-FFF2-40B4-BE49-F238E27FC236}">
                <a16:creationId xmlns:a16="http://schemas.microsoft.com/office/drawing/2014/main" id="{274C8E2A-3239-4EB9-8F3D-F6B0A2AB12EE}"/>
              </a:ext>
            </a:extLst>
          </p:cNvPr>
          <p:cNvSpPr>
            <a:spLocks noGrp="1"/>
          </p:cNvSpPr>
          <p:nvPr>
            <p:ph idx="1"/>
          </p:nvPr>
        </p:nvSpPr>
        <p:spPr/>
        <p:txBody>
          <a:bodyPr/>
          <a:lstStyle/>
          <a:p>
            <a:pPr marL="0" indent="0">
              <a:buNone/>
            </a:pPr>
            <a:r>
              <a:rPr lang="en-US" dirty="0"/>
              <a:t>Physicians are able to:</a:t>
            </a:r>
          </a:p>
          <a:p>
            <a:pPr marL="514350" indent="-514350">
              <a:buFont typeface="+mj-lt"/>
              <a:buAutoNum type="arabicPeriod"/>
            </a:pPr>
            <a:r>
              <a:rPr lang="en-US" dirty="0"/>
              <a:t>Respond to the needs of the communities or populations they serve by advocating with them for system-level change in a socially accountable manner.</a:t>
            </a:r>
          </a:p>
          <a:p>
            <a:pPr marL="457200" lvl="1" indent="0">
              <a:buNone/>
            </a:pPr>
            <a:r>
              <a:rPr lang="en-US" dirty="0"/>
              <a:t>1.1		Work with a community or population to identify the determinants 		of health that affect them.</a:t>
            </a:r>
          </a:p>
          <a:p>
            <a:pPr marL="457200" lvl="1" indent="0">
              <a:buNone/>
            </a:pPr>
            <a:r>
              <a:rPr lang="en-US" dirty="0"/>
              <a:t>1.2		Improve clinical practice by applying a process of continuous quality 		improvement to disease prevention, health promotion, and health 		surveillance activities.</a:t>
            </a:r>
          </a:p>
          <a:p>
            <a:pPr marL="457200" lvl="1" indent="0">
              <a:buNone/>
            </a:pPr>
            <a:r>
              <a:rPr lang="en-US" dirty="0"/>
              <a:t>1.3 		 Contribute to a process to improve health in the community or 			population they serve.</a:t>
            </a:r>
          </a:p>
        </p:txBody>
      </p:sp>
      <p:sp>
        <p:nvSpPr>
          <p:cNvPr id="4" name="Footer Placeholder 3">
            <a:extLst>
              <a:ext uri="{FF2B5EF4-FFF2-40B4-BE49-F238E27FC236}">
                <a16:creationId xmlns:a16="http://schemas.microsoft.com/office/drawing/2014/main" id="{919B4012-E89C-418F-9ADD-FF6A69E13F90}"/>
              </a:ext>
            </a:extLst>
          </p:cNvPr>
          <p:cNvSpPr>
            <a:spLocks noGrp="1"/>
          </p:cNvSpPr>
          <p:nvPr>
            <p:ph type="ftr" sz="quarter" idx="11"/>
          </p:nvPr>
        </p:nvSpPr>
        <p:spPr/>
        <p:txBody>
          <a:bodyPr/>
          <a:lstStyle/>
          <a:p>
            <a:r>
              <a:rPr lang="en-US"/>
              <a:t>T2 - Teaching the Health Advocate Role</a:t>
            </a:r>
            <a:endParaRPr lang="en-US" dirty="0"/>
          </a:p>
        </p:txBody>
      </p:sp>
      <p:sp>
        <p:nvSpPr>
          <p:cNvPr id="5" name="Slide Number Placeholder 4">
            <a:extLst>
              <a:ext uri="{FF2B5EF4-FFF2-40B4-BE49-F238E27FC236}">
                <a16:creationId xmlns:a16="http://schemas.microsoft.com/office/drawing/2014/main" id="{8FD7B425-2550-4386-9E82-26F9C95B14E0}"/>
              </a:ext>
            </a:extLst>
          </p:cNvPr>
          <p:cNvSpPr>
            <a:spLocks noGrp="1"/>
          </p:cNvSpPr>
          <p:nvPr>
            <p:ph type="sldNum" sz="quarter" idx="12"/>
          </p:nvPr>
        </p:nvSpPr>
        <p:spPr/>
        <p:txBody>
          <a:bodyPr/>
          <a:lstStyle/>
          <a:p>
            <a:fld id="{0F408A5D-059A-A247-8344-29C129C8EF29}" type="slidenum">
              <a:rPr lang="en-US" smtClean="0"/>
              <a:pPr/>
              <a:t>23</a:t>
            </a:fld>
            <a:endParaRPr lang="en-US" dirty="0"/>
          </a:p>
        </p:txBody>
      </p:sp>
    </p:spTree>
    <p:extLst>
      <p:ext uri="{BB962C8B-B14F-4D97-AF65-F5344CB8AC3E}">
        <p14:creationId xmlns:p14="http://schemas.microsoft.com/office/powerpoint/2010/main" val="308985387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15318F-E603-4747-9CE8-A122850567DA}"/>
              </a:ext>
            </a:extLst>
          </p:cNvPr>
          <p:cNvSpPr>
            <a:spLocks noGrp="1"/>
          </p:cNvSpPr>
          <p:nvPr>
            <p:ph type="title"/>
          </p:nvPr>
        </p:nvSpPr>
        <p:spPr/>
        <p:txBody>
          <a:bodyPr/>
          <a:lstStyle/>
          <a:p>
            <a:r>
              <a:rPr lang="en-US" dirty="0"/>
              <a:t>Thank You</a:t>
            </a:r>
          </a:p>
        </p:txBody>
      </p:sp>
      <p:sp>
        <p:nvSpPr>
          <p:cNvPr id="3" name="Subtitle 2">
            <a:extLst>
              <a:ext uri="{FF2B5EF4-FFF2-40B4-BE49-F238E27FC236}">
                <a16:creationId xmlns:a16="http://schemas.microsoft.com/office/drawing/2014/main" id="{C430E904-21AF-B74A-9C4B-9810678F5243}"/>
              </a:ext>
            </a:extLst>
          </p:cNvPr>
          <p:cNvSpPr>
            <a:spLocks noGrp="1"/>
          </p:cNvSpPr>
          <p:nvPr>
            <p:ph type="subTitle" idx="1"/>
          </p:nvPr>
        </p:nvSpPr>
        <p:spPr/>
        <p:txBody>
          <a:bodyPr/>
          <a:lstStyle/>
          <a:p>
            <a:r>
              <a:rPr lang="en-US" dirty="0" err="1">
                <a:solidFill>
                  <a:schemeClr val="tx2"/>
                </a:solidFill>
              </a:rPr>
              <a:t>royalcollege.ca</a:t>
            </a:r>
            <a:r>
              <a:rPr lang="en-US" dirty="0">
                <a:solidFill>
                  <a:schemeClr val="tx2"/>
                </a:solidFill>
              </a:rPr>
              <a:t>  </a:t>
            </a:r>
            <a:r>
              <a:rPr lang="en-US" dirty="0">
                <a:solidFill>
                  <a:schemeClr val="accent5"/>
                </a:solidFill>
              </a:rPr>
              <a:t>•</a:t>
            </a:r>
            <a:r>
              <a:rPr lang="en-US" dirty="0">
                <a:solidFill>
                  <a:srgbClr val="00A3AD"/>
                </a:solidFill>
              </a:rPr>
              <a:t> </a:t>
            </a:r>
            <a:r>
              <a:rPr lang="en-US" dirty="0">
                <a:solidFill>
                  <a:schemeClr val="tx2"/>
                </a:solidFill>
              </a:rPr>
              <a:t> </a:t>
            </a:r>
            <a:r>
              <a:rPr lang="en-US" dirty="0" err="1">
                <a:solidFill>
                  <a:schemeClr val="tx2"/>
                </a:solidFill>
              </a:rPr>
              <a:t>collegeroyal.ca</a:t>
            </a:r>
            <a:endParaRPr lang="en-US" dirty="0">
              <a:solidFill>
                <a:schemeClr val="tx2"/>
              </a:solidFill>
            </a:endParaRPr>
          </a:p>
        </p:txBody>
      </p:sp>
      <p:sp>
        <p:nvSpPr>
          <p:cNvPr id="5" name="TextBox 4">
            <a:extLst>
              <a:ext uri="{FF2B5EF4-FFF2-40B4-BE49-F238E27FC236}">
                <a16:creationId xmlns:a16="http://schemas.microsoft.com/office/drawing/2014/main" id="{276F9DB3-DA93-D24A-8AC0-D2D14917139B}"/>
              </a:ext>
            </a:extLst>
          </p:cNvPr>
          <p:cNvSpPr txBox="1"/>
          <p:nvPr/>
        </p:nvSpPr>
        <p:spPr>
          <a:xfrm>
            <a:off x="3281447" y="3461345"/>
            <a:ext cx="5629104" cy="307777"/>
          </a:xfrm>
          <a:prstGeom prst="rect">
            <a:avLst/>
          </a:prstGeom>
          <a:noFill/>
        </p:spPr>
        <p:txBody>
          <a:bodyPr wrap="square" rtlCol="0">
            <a:spAutoFit/>
          </a:bodyPr>
          <a:lstStyle/>
          <a:p>
            <a:pPr algn="ctr"/>
            <a:r>
              <a:rPr lang="en-US" sz="1400" dirty="0">
                <a:solidFill>
                  <a:schemeClr val="accent2"/>
                </a:solidFill>
              </a:rPr>
              <a:t>Presented by: John Smith | </a:t>
            </a:r>
            <a:r>
              <a:rPr lang="en-US" sz="1400" dirty="0" err="1">
                <a:solidFill>
                  <a:schemeClr val="accent2"/>
                </a:solidFill>
              </a:rPr>
              <a:t>jsmith@royalcollege.ca</a:t>
            </a:r>
            <a:r>
              <a:rPr lang="en-US" sz="1400" dirty="0">
                <a:solidFill>
                  <a:schemeClr val="accent2"/>
                </a:solidFill>
              </a:rPr>
              <a:t> | 613-730-8177</a:t>
            </a:r>
          </a:p>
        </p:txBody>
      </p:sp>
    </p:spTree>
    <p:extLst>
      <p:ext uri="{BB962C8B-B14F-4D97-AF65-F5344CB8AC3E}">
        <p14:creationId xmlns:p14="http://schemas.microsoft.com/office/powerpoint/2010/main" val="32189671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977123-28A1-4E08-AF8B-8E35C9583FF0}"/>
              </a:ext>
            </a:extLst>
          </p:cNvPr>
          <p:cNvSpPr>
            <a:spLocks noGrp="1"/>
          </p:cNvSpPr>
          <p:nvPr>
            <p:ph type="title"/>
          </p:nvPr>
        </p:nvSpPr>
        <p:spPr/>
        <p:txBody>
          <a:bodyPr/>
          <a:lstStyle/>
          <a:p>
            <a:r>
              <a:rPr lang="en-US" dirty="0"/>
              <a:t>Objectives and Agenda</a:t>
            </a:r>
          </a:p>
        </p:txBody>
      </p:sp>
      <p:sp>
        <p:nvSpPr>
          <p:cNvPr id="3" name="Content Placeholder 2">
            <a:extLst>
              <a:ext uri="{FF2B5EF4-FFF2-40B4-BE49-F238E27FC236}">
                <a16:creationId xmlns:a16="http://schemas.microsoft.com/office/drawing/2014/main" id="{67A5A5C2-3EB4-4690-8097-8BD41485F4DC}"/>
              </a:ext>
            </a:extLst>
          </p:cNvPr>
          <p:cNvSpPr>
            <a:spLocks noGrp="1"/>
          </p:cNvSpPr>
          <p:nvPr>
            <p:ph idx="1"/>
          </p:nvPr>
        </p:nvSpPr>
        <p:spPr/>
        <p:txBody>
          <a:bodyPr/>
          <a:lstStyle/>
          <a:p>
            <a:pPr marL="514350" indent="-514350">
              <a:buFont typeface="+mj-lt"/>
              <a:buAutoNum type="arabicPeriod"/>
            </a:pPr>
            <a:r>
              <a:rPr lang="en-US" dirty="0"/>
              <a:t>Recognize common words related to the process and content of health advocacy.</a:t>
            </a:r>
          </a:p>
          <a:p>
            <a:pPr marL="514350" indent="-514350">
              <a:buFont typeface="+mj-lt"/>
              <a:buAutoNum type="arabicPeriod"/>
            </a:pPr>
            <a:r>
              <a:rPr lang="en-US" dirty="0"/>
              <a:t>Apply key health advocacy steps to examples from day-to-day practice.</a:t>
            </a:r>
          </a:p>
          <a:p>
            <a:pPr marL="514350" indent="-514350">
              <a:buFont typeface="+mj-lt"/>
              <a:buAutoNum type="arabicPeriod"/>
            </a:pPr>
            <a:r>
              <a:rPr lang="en-US" dirty="0"/>
              <a:t>Develop a personal health advocacy resource for common patient needs.</a:t>
            </a:r>
          </a:p>
          <a:p>
            <a:endParaRPr lang="en-US" dirty="0"/>
          </a:p>
        </p:txBody>
      </p:sp>
      <p:sp>
        <p:nvSpPr>
          <p:cNvPr id="4" name="Footer Placeholder 3">
            <a:extLst>
              <a:ext uri="{FF2B5EF4-FFF2-40B4-BE49-F238E27FC236}">
                <a16:creationId xmlns:a16="http://schemas.microsoft.com/office/drawing/2014/main" id="{088036FF-D5B4-4D35-947D-C81A2FABE3E3}"/>
              </a:ext>
            </a:extLst>
          </p:cNvPr>
          <p:cNvSpPr>
            <a:spLocks noGrp="1"/>
          </p:cNvSpPr>
          <p:nvPr>
            <p:ph type="ftr" sz="quarter" idx="11"/>
          </p:nvPr>
        </p:nvSpPr>
        <p:spPr/>
        <p:txBody>
          <a:bodyPr/>
          <a:lstStyle/>
          <a:p>
            <a:r>
              <a:rPr lang="en-US"/>
              <a:t>T2 - Teaching the Health Advocate Role</a:t>
            </a:r>
            <a:endParaRPr lang="en-US" dirty="0"/>
          </a:p>
        </p:txBody>
      </p:sp>
      <p:sp>
        <p:nvSpPr>
          <p:cNvPr id="5" name="Slide Number Placeholder 4">
            <a:extLst>
              <a:ext uri="{FF2B5EF4-FFF2-40B4-BE49-F238E27FC236}">
                <a16:creationId xmlns:a16="http://schemas.microsoft.com/office/drawing/2014/main" id="{474109B8-37E4-4E59-A289-DDD02FF51437}"/>
              </a:ext>
            </a:extLst>
          </p:cNvPr>
          <p:cNvSpPr>
            <a:spLocks noGrp="1"/>
          </p:cNvSpPr>
          <p:nvPr>
            <p:ph type="sldNum" sz="quarter" idx="12"/>
          </p:nvPr>
        </p:nvSpPr>
        <p:spPr/>
        <p:txBody>
          <a:bodyPr/>
          <a:lstStyle/>
          <a:p>
            <a:fld id="{0F408A5D-059A-A247-8344-29C129C8EF29}" type="slidenum">
              <a:rPr lang="en-US" smtClean="0"/>
              <a:pPr/>
              <a:t>3</a:t>
            </a:fld>
            <a:endParaRPr lang="en-US" dirty="0"/>
          </a:p>
        </p:txBody>
      </p:sp>
    </p:spTree>
    <p:extLst>
      <p:ext uri="{BB962C8B-B14F-4D97-AF65-F5344CB8AC3E}">
        <p14:creationId xmlns:p14="http://schemas.microsoft.com/office/powerpoint/2010/main" val="19345280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BC9788-605A-4931-A623-97C6459D2524}"/>
              </a:ext>
            </a:extLst>
          </p:cNvPr>
          <p:cNvSpPr>
            <a:spLocks noGrp="1"/>
          </p:cNvSpPr>
          <p:nvPr>
            <p:ph type="title"/>
          </p:nvPr>
        </p:nvSpPr>
        <p:spPr/>
        <p:txBody>
          <a:bodyPr/>
          <a:lstStyle/>
          <a:p>
            <a:r>
              <a:rPr lang="en-US" dirty="0"/>
              <a:t>Why the Health Advocate Role matters</a:t>
            </a:r>
          </a:p>
        </p:txBody>
      </p:sp>
      <p:sp>
        <p:nvSpPr>
          <p:cNvPr id="3" name="Content Placeholder 2">
            <a:extLst>
              <a:ext uri="{FF2B5EF4-FFF2-40B4-BE49-F238E27FC236}">
                <a16:creationId xmlns:a16="http://schemas.microsoft.com/office/drawing/2014/main" id="{F8ACFD44-4985-4DBD-B618-9D33EDDF37C0}"/>
              </a:ext>
            </a:extLst>
          </p:cNvPr>
          <p:cNvSpPr>
            <a:spLocks noGrp="1"/>
          </p:cNvSpPr>
          <p:nvPr>
            <p:ph idx="1"/>
          </p:nvPr>
        </p:nvSpPr>
        <p:spPr/>
        <p:txBody>
          <a:bodyPr/>
          <a:lstStyle/>
          <a:p>
            <a:pPr marL="514350" indent="-514350">
              <a:buFont typeface="+mj-lt"/>
              <a:buAutoNum type="arabicPeriod"/>
            </a:pPr>
            <a:r>
              <a:rPr lang="en-US" dirty="0"/>
              <a:t>Advocacy happens all the time.</a:t>
            </a:r>
          </a:p>
          <a:p>
            <a:pPr marL="514350" indent="-514350">
              <a:buFont typeface="+mj-lt"/>
              <a:buAutoNum type="arabicPeriod"/>
            </a:pPr>
            <a:r>
              <a:rPr lang="en-US" dirty="0"/>
              <a:t>Health advocacy is a team sport</a:t>
            </a:r>
          </a:p>
          <a:p>
            <a:pPr marL="514350" indent="-514350">
              <a:buFont typeface="+mj-lt"/>
              <a:buAutoNum type="arabicPeriod"/>
            </a:pPr>
            <a:r>
              <a:rPr lang="en-US" dirty="0"/>
              <a:t>Effective medical care requires disease prevention, health promotion, health protections and promotion of health equity.</a:t>
            </a:r>
          </a:p>
          <a:p>
            <a:endParaRPr lang="en-US" dirty="0"/>
          </a:p>
        </p:txBody>
      </p:sp>
      <p:sp>
        <p:nvSpPr>
          <p:cNvPr id="4" name="Footer Placeholder 3">
            <a:extLst>
              <a:ext uri="{FF2B5EF4-FFF2-40B4-BE49-F238E27FC236}">
                <a16:creationId xmlns:a16="http://schemas.microsoft.com/office/drawing/2014/main" id="{BB60F5AC-969A-4ED8-9E41-2146036F5A17}"/>
              </a:ext>
            </a:extLst>
          </p:cNvPr>
          <p:cNvSpPr>
            <a:spLocks noGrp="1"/>
          </p:cNvSpPr>
          <p:nvPr>
            <p:ph type="ftr" sz="quarter" idx="11"/>
          </p:nvPr>
        </p:nvSpPr>
        <p:spPr/>
        <p:txBody>
          <a:bodyPr/>
          <a:lstStyle/>
          <a:p>
            <a:r>
              <a:rPr lang="en-US"/>
              <a:t>T2 - Teaching the Health Advocate Role</a:t>
            </a:r>
            <a:endParaRPr lang="en-US" dirty="0"/>
          </a:p>
        </p:txBody>
      </p:sp>
      <p:sp>
        <p:nvSpPr>
          <p:cNvPr id="5" name="Slide Number Placeholder 4">
            <a:extLst>
              <a:ext uri="{FF2B5EF4-FFF2-40B4-BE49-F238E27FC236}">
                <a16:creationId xmlns:a16="http://schemas.microsoft.com/office/drawing/2014/main" id="{E3A62431-2136-434F-9C03-CFBAA6B959CD}"/>
              </a:ext>
            </a:extLst>
          </p:cNvPr>
          <p:cNvSpPr>
            <a:spLocks noGrp="1"/>
          </p:cNvSpPr>
          <p:nvPr>
            <p:ph type="sldNum" sz="quarter" idx="12"/>
          </p:nvPr>
        </p:nvSpPr>
        <p:spPr/>
        <p:txBody>
          <a:bodyPr/>
          <a:lstStyle/>
          <a:p>
            <a:fld id="{0F408A5D-059A-A247-8344-29C129C8EF29}" type="slidenum">
              <a:rPr lang="en-US" smtClean="0"/>
              <a:pPr/>
              <a:t>4</a:t>
            </a:fld>
            <a:endParaRPr lang="en-US" dirty="0"/>
          </a:p>
        </p:txBody>
      </p:sp>
    </p:spTree>
    <p:extLst>
      <p:ext uri="{BB962C8B-B14F-4D97-AF65-F5344CB8AC3E}">
        <p14:creationId xmlns:p14="http://schemas.microsoft.com/office/powerpoint/2010/main" val="19639689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71A9AD-37F5-47D3-8C85-FA50E745F98A}"/>
              </a:ext>
            </a:extLst>
          </p:cNvPr>
          <p:cNvSpPr>
            <a:spLocks noGrp="1"/>
          </p:cNvSpPr>
          <p:nvPr>
            <p:ph type="title"/>
          </p:nvPr>
        </p:nvSpPr>
        <p:spPr/>
        <p:txBody>
          <a:bodyPr/>
          <a:lstStyle/>
          <a:p>
            <a:r>
              <a:rPr lang="en-US" dirty="0"/>
              <a:t>The details: </a:t>
            </a:r>
            <a:br>
              <a:rPr lang="en-US" dirty="0"/>
            </a:br>
            <a:r>
              <a:rPr lang="en-US" dirty="0"/>
              <a:t>What is the Health Advocate Role</a:t>
            </a:r>
          </a:p>
        </p:txBody>
      </p:sp>
      <p:sp>
        <p:nvSpPr>
          <p:cNvPr id="3" name="Content Placeholder 2">
            <a:extLst>
              <a:ext uri="{FF2B5EF4-FFF2-40B4-BE49-F238E27FC236}">
                <a16:creationId xmlns:a16="http://schemas.microsoft.com/office/drawing/2014/main" id="{ECBFC7AC-FA70-4476-9E9C-0BF4FE960186}"/>
              </a:ext>
            </a:extLst>
          </p:cNvPr>
          <p:cNvSpPr>
            <a:spLocks noGrp="1"/>
          </p:cNvSpPr>
          <p:nvPr>
            <p:ph idx="1"/>
          </p:nvPr>
        </p:nvSpPr>
        <p:spPr>
          <a:xfrm>
            <a:off x="838199" y="2382963"/>
            <a:ext cx="10515600" cy="4351338"/>
          </a:xfrm>
        </p:spPr>
        <p:txBody>
          <a:bodyPr/>
          <a:lstStyle/>
          <a:p>
            <a:pPr marL="0" indent="0">
              <a:buNone/>
            </a:pPr>
            <a:r>
              <a:rPr lang="en-US" dirty="0"/>
              <a:t>As Health Advocates, physicians contribute their expertise and influence as they work with communities or patient populations to improve health. They work with those they serve to determine and understand needs, speak on behalf of others when required, and support the mobilization of resources to effect change.</a:t>
            </a:r>
          </a:p>
          <a:p>
            <a:endParaRPr lang="en-US" dirty="0"/>
          </a:p>
        </p:txBody>
      </p:sp>
      <p:sp>
        <p:nvSpPr>
          <p:cNvPr id="4" name="Footer Placeholder 3">
            <a:extLst>
              <a:ext uri="{FF2B5EF4-FFF2-40B4-BE49-F238E27FC236}">
                <a16:creationId xmlns:a16="http://schemas.microsoft.com/office/drawing/2014/main" id="{DAA4B1E0-D621-437B-8156-79B52D02BBD2}"/>
              </a:ext>
            </a:extLst>
          </p:cNvPr>
          <p:cNvSpPr>
            <a:spLocks noGrp="1"/>
          </p:cNvSpPr>
          <p:nvPr>
            <p:ph type="ftr" sz="quarter" idx="11"/>
          </p:nvPr>
        </p:nvSpPr>
        <p:spPr/>
        <p:txBody>
          <a:bodyPr/>
          <a:lstStyle/>
          <a:p>
            <a:r>
              <a:rPr lang="en-US"/>
              <a:t>T2 - Teaching the Health Advocate Role</a:t>
            </a:r>
            <a:endParaRPr lang="en-US" dirty="0"/>
          </a:p>
        </p:txBody>
      </p:sp>
      <p:sp>
        <p:nvSpPr>
          <p:cNvPr id="5" name="Slide Number Placeholder 4">
            <a:extLst>
              <a:ext uri="{FF2B5EF4-FFF2-40B4-BE49-F238E27FC236}">
                <a16:creationId xmlns:a16="http://schemas.microsoft.com/office/drawing/2014/main" id="{43569365-4088-4BE3-B0C2-403082F750C0}"/>
              </a:ext>
            </a:extLst>
          </p:cNvPr>
          <p:cNvSpPr>
            <a:spLocks noGrp="1"/>
          </p:cNvSpPr>
          <p:nvPr>
            <p:ph type="sldNum" sz="quarter" idx="12"/>
          </p:nvPr>
        </p:nvSpPr>
        <p:spPr/>
        <p:txBody>
          <a:bodyPr/>
          <a:lstStyle/>
          <a:p>
            <a:fld id="{0F408A5D-059A-A247-8344-29C129C8EF29}" type="slidenum">
              <a:rPr lang="en-US" smtClean="0"/>
              <a:pPr/>
              <a:t>5</a:t>
            </a:fld>
            <a:endParaRPr lang="en-US" dirty="0"/>
          </a:p>
        </p:txBody>
      </p:sp>
    </p:spTree>
    <p:extLst>
      <p:ext uri="{BB962C8B-B14F-4D97-AF65-F5344CB8AC3E}">
        <p14:creationId xmlns:p14="http://schemas.microsoft.com/office/powerpoint/2010/main" val="11891634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088C54-F823-44D1-BE50-95E0A6EE2B95}"/>
              </a:ext>
            </a:extLst>
          </p:cNvPr>
          <p:cNvSpPr>
            <a:spLocks noGrp="1"/>
          </p:cNvSpPr>
          <p:nvPr>
            <p:ph type="title"/>
          </p:nvPr>
        </p:nvSpPr>
        <p:spPr/>
        <p:txBody>
          <a:bodyPr/>
          <a:lstStyle/>
          <a:p>
            <a:r>
              <a:rPr lang="en-US" dirty="0"/>
              <a:t>Determinants of health</a:t>
            </a:r>
          </a:p>
        </p:txBody>
      </p:sp>
      <p:sp>
        <p:nvSpPr>
          <p:cNvPr id="3" name="Content Placeholder 2">
            <a:extLst>
              <a:ext uri="{FF2B5EF4-FFF2-40B4-BE49-F238E27FC236}">
                <a16:creationId xmlns:a16="http://schemas.microsoft.com/office/drawing/2014/main" id="{19A29985-F2E9-4B20-A034-37DC12708E46}"/>
              </a:ext>
            </a:extLst>
          </p:cNvPr>
          <p:cNvSpPr>
            <a:spLocks noGrp="1"/>
          </p:cNvSpPr>
          <p:nvPr>
            <p:ph idx="1"/>
          </p:nvPr>
        </p:nvSpPr>
        <p:spPr/>
        <p:txBody>
          <a:bodyPr/>
          <a:lstStyle/>
          <a:p>
            <a:r>
              <a:rPr lang="en-US" dirty="0"/>
              <a:t>Determinants of health are the social and physical factors that impact the health outcomes of people and populations.</a:t>
            </a:r>
          </a:p>
          <a:p>
            <a:r>
              <a:rPr lang="en-US" dirty="0"/>
              <a:t>Learners who understand the determinants of health understand that the health of individuals is closely related to the broader community and environmental context in which they live.</a:t>
            </a:r>
          </a:p>
          <a:p>
            <a:endParaRPr lang="en-US" dirty="0"/>
          </a:p>
        </p:txBody>
      </p:sp>
      <p:sp>
        <p:nvSpPr>
          <p:cNvPr id="4" name="Footer Placeholder 3">
            <a:extLst>
              <a:ext uri="{FF2B5EF4-FFF2-40B4-BE49-F238E27FC236}">
                <a16:creationId xmlns:a16="http://schemas.microsoft.com/office/drawing/2014/main" id="{6AC6EEB0-FBE7-49F8-9978-D56F8938F002}"/>
              </a:ext>
            </a:extLst>
          </p:cNvPr>
          <p:cNvSpPr>
            <a:spLocks noGrp="1"/>
          </p:cNvSpPr>
          <p:nvPr>
            <p:ph type="ftr" sz="quarter" idx="11"/>
          </p:nvPr>
        </p:nvSpPr>
        <p:spPr/>
        <p:txBody>
          <a:bodyPr/>
          <a:lstStyle/>
          <a:p>
            <a:r>
              <a:rPr lang="en-US"/>
              <a:t>T2 - Teaching the Health Advocate Role</a:t>
            </a:r>
            <a:endParaRPr lang="en-US" dirty="0"/>
          </a:p>
        </p:txBody>
      </p:sp>
      <p:sp>
        <p:nvSpPr>
          <p:cNvPr id="5" name="Slide Number Placeholder 4">
            <a:extLst>
              <a:ext uri="{FF2B5EF4-FFF2-40B4-BE49-F238E27FC236}">
                <a16:creationId xmlns:a16="http://schemas.microsoft.com/office/drawing/2014/main" id="{9EFED3BA-FBF2-48DF-9265-9EEFD60609EC}"/>
              </a:ext>
            </a:extLst>
          </p:cNvPr>
          <p:cNvSpPr>
            <a:spLocks noGrp="1"/>
          </p:cNvSpPr>
          <p:nvPr>
            <p:ph type="sldNum" sz="quarter" idx="12"/>
          </p:nvPr>
        </p:nvSpPr>
        <p:spPr/>
        <p:txBody>
          <a:bodyPr/>
          <a:lstStyle/>
          <a:p>
            <a:fld id="{0F408A5D-059A-A247-8344-29C129C8EF29}" type="slidenum">
              <a:rPr lang="en-US" smtClean="0"/>
              <a:pPr/>
              <a:t>6</a:t>
            </a:fld>
            <a:endParaRPr lang="en-US" dirty="0"/>
          </a:p>
        </p:txBody>
      </p:sp>
    </p:spTree>
    <p:extLst>
      <p:ext uri="{BB962C8B-B14F-4D97-AF65-F5344CB8AC3E}">
        <p14:creationId xmlns:p14="http://schemas.microsoft.com/office/powerpoint/2010/main" val="15237437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BF6E6D-70E2-4E8A-97FF-B7959EB5606E}"/>
              </a:ext>
            </a:extLst>
          </p:cNvPr>
          <p:cNvSpPr>
            <a:spLocks noGrp="1"/>
          </p:cNvSpPr>
          <p:nvPr>
            <p:ph type="title"/>
          </p:nvPr>
        </p:nvSpPr>
        <p:spPr/>
        <p:txBody>
          <a:bodyPr/>
          <a:lstStyle/>
          <a:p>
            <a:r>
              <a:rPr lang="en-US" dirty="0"/>
              <a:t>Recognizing Health Advocate process</a:t>
            </a:r>
          </a:p>
        </p:txBody>
      </p:sp>
      <p:sp>
        <p:nvSpPr>
          <p:cNvPr id="3" name="Content Placeholder 2">
            <a:extLst>
              <a:ext uri="{FF2B5EF4-FFF2-40B4-BE49-F238E27FC236}">
                <a16:creationId xmlns:a16="http://schemas.microsoft.com/office/drawing/2014/main" id="{AAFB9B31-CB82-4145-83F5-328656385C9B}"/>
              </a:ext>
            </a:extLst>
          </p:cNvPr>
          <p:cNvSpPr>
            <a:spLocks noGrp="1"/>
          </p:cNvSpPr>
          <p:nvPr>
            <p:ph idx="1"/>
          </p:nvPr>
        </p:nvSpPr>
        <p:spPr>
          <a:xfrm>
            <a:off x="1292202" y="1807210"/>
            <a:ext cx="4506884" cy="4351338"/>
          </a:xfrm>
        </p:spPr>
        <p:txBody>
          <a:bodyPr/>
          <a:lstStyle/>
          <a:p>
            <a:r>
              <a:rPr lang="en-US" dirty="0"/>
              <a:t>Advise</a:t>
            </a:r>
          </a:p>
          <a:p>
            <a:r>
              <a:rPr lang="en-US" dirty="0"/>
              <a:t>Assist</a:t>
            </a:r>
          </a:p>
          <a:p>
            <a:r>
              <a:rPr lang="en-US" dirty="0"/>
              <a:t>Empower</a:t>
            </a:r>
          </a:p>
          <a:p>
            <a:r>
              <a:rPr lang="en-US" dirty="0"/>
              <a:t>Encourage</a:t>
            </a:r>
          </a:p>
          <a:p>
            <a:r>
              <a:rPr lang="en-US" dirty="0"/>
              <a:t>Facilitate</a:t>
            </a:r>
          </a:p>
          <a:p>
            <a:r>
              <a:rPr lang="en-US" dirty="0"/>
              <a:t>Influence</a:t>
            </a:r>
          </a:p>
          <a:p>
            <a:pPr marL="0" indent="0">
              <a:buNone/>
            </a:pPr>
            <a:endParaRPr lang="en-US" dirty="0"/>
          </a:p>
        </p:txBody>
      </p:sp>
      <p:sp>
        <p:nvSpPr>
          <p:cNvPr id="4" name="Footer Placeholder 3">
            <a:extLst>
              <a:ext uri="{FF2B5EF4-FFF2-40B4-BE49-F238E27FC236}">
                <a16:creationId xmlns:a16="http://schemas.microsoft.com/office/drawing/2014/main" id="{6CB79C77-3D81-4A2D-89F5-F00887D6A8A1}"/>
              </a:ext>
            </a:extLst>
          </p:cNvPr>
          <p:cNvSpPr>
            <a:spLocks noGrp="1"/>
          </p:cNvSpPr>
          <p:nvPr>
            <p:ph type="ftr" sz="quarter" idx="11"/>
          </p:nvPr>
        </p:nvSpPr>
        <p:spPr/>
        <p:txBody>
          <a:bodyPr/>
          <a:lstStyle/>
          <a:p>
            <a:r>
              <a:rPr lang="en-US"/>
              <a:t>T2 - Teaching the Health Advocate Role</a:t>
            </a:r>
            <a:endParaRPr lang="en-US" dirty="0"/>
          </a:p>
        </p:txBody>
      </p:sp>
      <p:sp>
        <p:nvSpPr>
          <p:cNvPr id="5" name="Slide Number Placeholder 4">
            <a:extLst>
              <a:ext uri="{FF2B5EF4-FFF2-40B4-BE49-F238E27FC236}">
                <a16:creationId xmlns:a16="http://schemas.microsoft.com/office/drawing/2014/main" id="{6C16C424-D5BE-4AF3-8C07-4E7A46608983}"/>
              </a:ext>
            </a:extLst>
          </p:cNvPr>
          <p:cNvSpPr>
            <a:spLocks noGrp="1"/>
          </p:cNvSpPr>
          <p:nvPr>
            <p:ph type="sldNum" sz="quarter" idx="12"/>
          </p:nvPr>
        </p:nvSpPr>
        <p:spPr/>
        <p:txBody>
          <a:bodyPr/>
          <a:lstStyle/>
          <a:p>
            <a:fld id="{0F408A5D-059A-A247-8344-29C129C8EF29}" type="slidenum">
              <a:rPr lang="en-US" smtClean="0"/>
              <a:pPr/>
              <a:t>7</a:t>
            </a:fld>
            <a:endParaRPr lang="en-US" dirty="0"/>
          </a:p>
        </p:txBody>
      </p:sp>
      <p:sp>
        <p:nvSpPr>
          <p:cNvPr id="7" name="Content Placeholder 2">
            <a:extLst>
              <a:ext uri="{FF2B5EF4-FFF2-40B4-BE49-F238E27FC236}">
                <a16:creationId xmlns:a16="http://schemas.microsoft.com/office/drawing/2014/main" id="{E988E2E1-6D6A-4F04-A095-7D63571FC979}"/>
              </a:ext>
            </a:extLst>
          </p:cNvPr>
          <p:cNvSpPr txBox="1">
            <a:spLocks/>
          </p:cNvSpPr>
          <p:nvPr/>
        </p:nvSpPr>
        <p:spPr>
          <a:xfrm>
            <a:off x="6096000" y="1807210"/>
            <a:ext cx="4506884" cy="4351338"/>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600"/>
              </a:spcBef>
              <a:buClr>
                <a:schemeClr val="accent1"/>
              </a:buClr>
              <a:buFont typeface="Arial" panose="020B0604020202020204" pitchFamily="34" charset="0"/>
              <a:buChar char="•"/>
              <a:defRPr sz="2800" kern="1200">
                <a:solidFill>
                  <a:schemeClr val="bg2">
                    <a:lumMod val="25000"/>
                  </a:schemeClr>
                </a:solidFill>
                <a:latin typeface="+mn-lt"/>
                <a:ea typeface="+mn-ea"/>
                <a:cs typeface="+mn-cs"/>
              </a:defRPr>
            </a:lvl1pPr>
            <a:lvl2pPr marL="685800" indent="-228600" algn="l" defTabSz="914400" rtl="0" eaLnBrk="1" latinLnBrk="0" hangingPunct="1">
              <a:lnSpc>
                <a:spcPct val="90000"/>
              </a:lnSpc>
              <a:spcBef>
                <a:spcPts val="1100"/>
              </a:spcBef>
              <a:buClr>
                <a:schemeClr val="accent3"/>
              </a:buClr>
              <a:buFont typeface="Arial" panose="020B0604020202020204" pitchFamily="34" charset="0"/>
              <a:buChar char="•"/>
              <a:defRPr sz="2400" kern="1200">
                <a:solidFill>
                  <a:schemeClr val="bg2">
                    <a:lumMod val="25000"/>
                  </a:schemeClr>
                </a:solidFill>
                <a:latin typeface="+mn-lt"/>
                <a:ea typeface="+mn-ea"/>
                <a:cs typeface="+mn-cs"/>
              </a:defRPr>
            </a:lvl2pPr>
            <a:lvl3pPr marL="1143000" indent="-228600" algn="l" defTabSz="914400" rtl="0" eaLnBrk="1" latinLnBrk="0" hangingPunct="1">
              <a:lnSpc>
                <a:spcPct val="90000"/>
              </a:lnSpc>
              <a:spcBef>
                <a:spcPts val="1100"/>
              </a:spcBef>
              <a:buClr>
                <a:schemeClr val="tx2"/>
              </a:buClr>
              <a:buFont typeface="Arial" panose="020B0604020202020204" pitchFamily="34" charset="0"/>
              <a:buChar char="•"/>
              <a:defRPr sz="2000" kern="1200">
                <a:solidFill>
                  <a:schemeClr val="bg2">
                    <a:lumMod val="25000"/>
                  </a:schemeClr>
                </a:solidFill>
                <a:latin typeface="+mn-lt"/>
                <a:ea typeface="+mn-ea"/>
                <a:cs typeface="+mn-cs"/>
              </a:defRPr>
            </a:lvl3pPr>
            <a:lvl4pPr marL="1600200" indent="-228600" algn="l" defTabSz="914400" rtl="0" eaLnBrk="1" latinLnBrk="0" hangingPunct="1">
              <a:lnSpc>
                <a:spcPct val="90000"/>
              </a:lnSpc>
              <a:spcBef>
                <a:spcPts val="1100"/>
              </a:spcBef>
              <a:buClr>
                <a:schemeClr val="accent1"/>
              </a:buClr>
              <a:buSzPct val="90000"/>
              <a:buFont typeface="Courier New" panose="02070309020205020404" pitchFamily="49" charset="0"/>
              <a:buChar char="o"/>
              <a:defRPr sz="1800" kern="1200">
                <a:solidFill>
                  <a:schemeClr val="bg2">
                    <a:lumMod val="25000"/>
                  </a:schemeClr>
                </a:solidFill>
                <a:latin typeface="+mn-lt"/>
                <a:ea typeface="+mn-ea"/>
                <a:cs typeface="+mn-cs"/>
              </a:defRPr>
            </a:lvl4pPr>
            <a:lvl5pPr marL="2057400" indent="-228600" algn="l" defTabSz="914400" rtl="0" eaLnBrk="1" latinLnBrk="0" hangingPunct="1">
              <a:lnSpc>
                <a:spcPct val="90000"/>
              </a:lnSpc>
              <a:spcBef>
                <a:spcPts val="1100"/>
              </a:spcBef>
              <a:buClr>
                <a:schemeClr val="bg2">
                  <a:lumMod val="25000"/>
                </a:schemeClr>
              </a:buClr>
              <a:buFont typeface="System Font Regular"/>
              <a:buChar char="–"/>
              <a:defRPr sz="1800" kern="1200">
                <a:solidFill>
                  <a:schemeClr val="bg2">
                    <a:lumMod val="2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0">
              <a:spcBef>
                <a:spcPct val="20000"/>
              </a:spcBef>
              <a:spcAft>
                <a:spcPct val="30000"/>
              </a:spcAft>
            </a:pPr>
            <a:r>
              <a:rPr lang="en-US" kern="0" dirty="0">
                <a:solidFill>
                  <a:schemeClr val="tx1"/>
                </a:solidFill>
              </a:rPr>
              <a:t>Justify</a:t>
            </a:r>
          </a:p>
          <a:p>
            <a:pPr lvl="0">
              <a:spcBef>
                <a:spcPct val="20000"/>
              </a:spcBef>
              <a:spcAft>
                <a:spcPct val="30000"/>
              </a:spcAft>
            </a:pPr>
            <a:r>
              <a:rPr lang="en-US" kern="0" dirty="0">
                <a:solidFill>
                  <a:schemeClr val="tx1"/>
                </a:solidFill>
              </a:rPr>
              <a:t>Liaise</a:t>
            </a:r>
          </a:p>
          <a:p>
            <a:pPr lvl="0">
              <a:spcBef>
                <a:spcPct val="20000"/>
              </a:spcBef>
              <a:spcAft>
                <a:spcPct val="30000"/>
              </a:spcAft>
            </a:pPr>
            <a:r>
              <a:rPr lang="en-US" kern="0" dirty="0">
                <a:solidFill>
                  <a:schemeClr val="tx1"/>
                </a:solidFill>
              </a:rPr>
              <a:t>Navigate</a:t>
            </a:r>
          </a:p>
          <a:p>
            <a:pPr lvl="0">
              <a:spcBef>
                <a:spcPct val="20000"/>
              </a:spcBef>
              <a:spcAft>
                <a:spcPct val="30000"/>
              </a:spcAft>
            </a:pPr>
            <a:r>
              <a:rPr lang="en-US" kern="0" dirty="0">
                <a:solidFill>
                  <a:schemeClr val="tx1"/>
                </a:solidFill>
              </a:rPr>
              <a:t>Negotiate</a:t>
            </a:r>
          </a:p>
          <a:p>
            <a:pPr lvl="0">
              <a:spcBef>
                <a:spcPct val="20000"/>
              </a:spcBef>
              <a:spcAft>
                <a:spcPct val="30000"/>
              </a:spcAft>
            </a:pPr>
            <a:r>
              <a:rPr lang="en-US" kern="0" dirty="0">
                <a:solidFill>
                  <a:schemeClr val="tx1"/>
                </a:solidFill>
              </a:rPr>
              <a:t>Recommend</a:t>
            </a:r>
          </a:p>
          <a:p>
            <a:pPr lvl="0">
              <a:spcBef>
                <a:spcPct val="20000"/>
              </a:spcBef>
              <a:spcAft>
                <a:spcPct val="30000"/>
              </a:spcAft>
            </a:pPr>
            <a:r>
              <a:rPr lang="en-US" kern="0" dirty="0">
                <a:solidFill>
                  <a:schemeClr val="tx1"/>
                </a:solidFill>
              </a:rPr>
              <a:t>Support</a:t>
            </a:r>
          </a:p>
          <a:p>
            <a:pPr marL="0" indent="0">
              <a:buFont typeface="Arial" panose="020B0604020202020204" pitchFamily="34" charset="0"/>
              <a:buNone/>
            </a:pPr>
            <a:endParaRPr lang="en-US" dirty="0"/>
          </a:p>
        </p:txBody>
      </p:sp>
    </p:spTree>
    <p:extLst>
      <p:ext uri="{BB962C8B-B14F-4D97-AF65-F5344CB8AC3E}">
        <p14:creationId xmlns:p14="http://schemas.microsoft.com/office/powerpoint/2010/main" val="37643322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BF6E6D-70E2-4E8A-97FF-B7959EB5606E}"/>
              </a:ext>
            </a:extLst>
          </p:cNvPr>
          <p:cNvSpPr>
            <a:spLocks noGrp="1"/>
          </p:cNvSpPr>
          <p:nvPr>
            <p:ph type="title"/>
          </p:nvPr>
        </p:nvSpPr>
        <p:spPr/>
        <p:txBody>
          <a:bodyPr/>
          <a:lstStyle/>
          <a:p>
            <a:r>
              <a:rPr lang="en-US" dirty="0"/>
              <a:t>Recognizing Health Advocate content</a:t>
            </a:r>
          </a:p>
        </p:txBody>
      </p:sp>
      <p:sp>
        <p:nvSpPr>
          <p:cNvPr id="3" name="Content Placeholder 2">
            <a:extLst>
              <a:ext uri="{FF2B5EF4-FFF2-40B4-BE49-F238E27FC236}">
                <a16:creationId xmlns:a16="http://schemas.microsoft.com/office/drawing/2014/main" id="{AAFB9B31-CB82-4145-83F5-328656385C9B}"/>
              </a:ext>
            </a:extLst>
          </p:cNvPr>
          <p:cNvSpPr>
            <a:spLocks noGrp="1"/>
          </p:cNvSpPr>
          <p:nvPr>
            <p:ph idx="1"/>
          </p:nvPr>
        </p:nvSpPr>
        <p:spPr>
          <a:xfrm>
            <a:off x="1292202" y="1807210"/>
            <a:ext cx="4506884" cy="4351338"/>
          </a:xfrm>
        </p:spPr>
        <p:txBody>
          <a:bodyPr/>
          <a:lstStyle/>
          <a:p>
            <a:r>
              <a:rPr lang="en-US" dirty="0"/>
              <a:t>Access</a:t>
            </a:r>
          </a:p>
          <a:p>
            <a:r>
              <a:rPr lang="en-US" dirty="0"/>
              <a:t>Barriers</a:t>
            </a:r>
          </a:p>
          <a:p>
            <a:r>
              <a:rPr lang="en-US" dirty="0"/>
              <a:t>Competing needs</a:t>
            </a:r>
          </a:p>
          <a:p>
            <a:r>
              <a:rPr lang="en-US" dirty="0"/>
              <a:t>Health </a:t>
            </a:r>
            <a:r>
              <a:rPr lang="en-US" dirty="0" err="1"/>
              <a:t>behaviours</a:t>
            </a:r>
            <a:endParaRPr lang="en-US" dirty="0"/>
          </a:p>
          <a:p>
            <a:r>
              <a:rPr lang="en-US" dirty="0"/>
              <a:t>Health promotion</a:t>
            </a:r>
          </a:p>
          <a:p>
            <a:r>
              <a:rPr lang="en-US" dirty="0"/>
              <a:t>Health literacy</a:t>
            </a:r>
          </a:p>
          <a:p>
            <a:r>
              <a:rPr lang="en-US" dirty="0"/>
              <a:t>Literacy</a:t>
            </a:r>
          </a:p>
          <a:p>
            <a:pPr marL="0" indent="0">
              <a:buNone/>
            </a:pPr>
            <a:endParaRPr lang="en-US" dirty="0"/>
          </a:p>
        </p:txBody>
      </p:sp>
      <p:sp>
        <p:nvSpPr>
          <p:cNvPr id="4" name="Footer Placeholder 3">
            <a:extLst>
              <a:ext uri="{FF2B5EF4-FFF2-40B4-BE49-F238E27FC236}">
                <a16:creationId xmlns:a16="http://schemas.microsoft.com/office/drawing/2014/main" id="{6CB79C77-3D81-4A2D-89F5-F00887D6A8A1}"/>
              </a:ext>
            </a:extLst>
          </p:cNvPr>
          <p:cNvSpPr>
            <a:spLocks noGrp="1"/>
          </p:cNvSpPr>
          <p:nvPr>
            <p:ph type="ftr" sz="quarter" idx="11"/>
          </p:nvPr>
        </p:nvSpPr>
        <p:spPr/>
        <p:txBody>
          <a:bodyPr/>
          <a:lstStyle/>
          <a:p>
            <a:r>
              <a:rPr lang="en-US"/>
              <a:t>T2 - Teaching the Health Advocate Role</a:t>
            </a:r>
            <a:endParaRPr lang="en-US" dirty="0"/>
          </a:p>
        </p:txBody>
      </p:sp>
      <p:sp>
        <p:nvSpPr>
          <p:cNvPr id="5" name="Slide Number Placeholder 4">
            <a:extLst>
              <a:ext uri="{FF2B5EF4-FFF2-40B4-BE49-F238E27FC236}">
                <a16:creationId xmlns:a16="http://schemas.microsoft.com/office/drawing/2014/main" id="{6C16C424-D5BE-4AF3-8C07-4E7A46608983}"/>
              </a:ext>
            </a:extLst>
          </p:cNvPr>
          <p:cNvSpPr>
            <a:spLocks noGrp="1"/>
          </p:cNvSpPr>
          <p:nvPr>
            <p:ph type="sldNum" sz="quarter" idx="12"/>
          </p:nvPr>
        </p:nvSpPr>
        <p:spPr/>
        <p:txBody>
          <a:bodyPr/>
          <a:lstStyle/>
          <a:p>
            <a:fld id="{0F408A5D-059A-A247-8344-29C129C8EF29}" type="slidenum">
              <a:rPr lang="en-US" smtClean="0"/>
              <a:pPr/>
              <a:t>8</a:t>
            </a:fld>
            <a:endParaRPr lang="en-US" dirty="0"/>
          </a:p>
        </p:txBody>
      </p:sp>
      <p:sp>
        <p:nvSpPr>
          <p:cNvPr id="7" name="Content Placeholder 2">
            <a:extLst>
              <a:ext uri="{FF2B5EF4-FFF2-40B4-BE49-F238E27FC236}">
                <a16:creationId xmlns:a16="http://schemas.microsoft.com/office/drawing/2014/main" id="{E988E2E1-6D6A-4F04-A095-7D63571FC979}"/>
              </a:ext>
            </a:extLst>
          </p:cNvPr>
          <p:cNvSpPr txBox="1">
            <a:spLocks/>
          </p:cNvSpPr>
          <p:nvPr/>
        </p:nvSpPr>
        <p:spPr>
          <a:xfrm>
            <a:off x="6096000" y="1807210"/>
            <a:ext cx="4506884" cy="4351338"/>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600"/>
              </a:spcBef>
              <a:buClr>
                <a:schemeClr val="accent1"/>
              </a:buClr>
              <a:buFont typeface="Arial" panose="020B0604020202020204" pitchFamily="34" charset="0"/>
              <a:buChar char="•"/>
              <a:defRPr sz="2800" kern="1200">
                <a:solidFill>
                  <a:schemeClr val="bg2">
                    <a:lumMod val="25000"/>
                  </a:schemeClr>
                </a:solidFill>
                <a:latin typeface="+mn-lt"/>
                <a:ea typeface="+mn-ea"/>
                <a:cs typeface="+mn-cs"/>
              </a:defRPr>
            </a:lvl1pPr>
            <a:lvl2pPr marL="685800" indent="-228600" algn="l" defTabSz="914400" rtl="0" eaLnBrk="1" latinLnBrk="0" hangingPunct="1">
              <a:lnSpc>
                <a:spcPct val="90000"/>
              </a:lnSpc>
              <a:spcBef>
                <a:spcPts val="1100"/>
              </a:spcBef>
              <a:buClr>
                <a:schemeClr val="accent3"/>
              </a:buClr>
              <a:buFont typeface="Arial" panose="020B0604020202020204" pitchFamily="34" charset="0"/>
              <a:buChar char="•"/>
              <a:defRPr sz="2400" kern="1200">
                <a:solidFill>
                  <a:schemeClr val="bg2">
                    <a:lumMod val="25000"/>
                  </a:schemeClr>
                </a:solidFill>
                <a:latin typeface="+mn-lt"/>
                <a:ea typeface="+mn-ea"/>
                <a:cs typeface="+mn-cs"/>
              </a:defRPr>
            </a:lvl2pPr>
            <a:lvl3pPr marL="1143000" indent="-228600" algn="l" defTabSz="914400" rtl="0" eaLnBrk="1" latinLnBrk="0" hangingPunct="1">
              <a:lnSpc>
                <a:spcPct val="90000"/>
              </a:lnSpc>
              <a:spcBef>
                <a:spcPts val="1100"/>
              </a:spcBef>
              <a:buClr>
                <a:schemeClr val="tx2"/>
              </a:buClr>
              <a:buFont typeface="Arial" panose="020B0604020202020204" pitchFamily="34" charset="0"/>
              <a:buChar char="•"/>
              <a:defRPr sz="2000" kern="1200">
                <a:solidFill>
                  <a:schemeClr val="bg2">
                    <a:lumMod val="25000"/>
                  </a:schemeClr>
                </a:solidFill>
                <a:latin typeface="+mn-lt"/>
                <a:ea typeface="+mn-ea"/>
                <a:cs typeface="+mn-cs"/>
              </a:defRPr>
            </a:lvl3pPr>
            <a:lvl4pPr marL="1600200" indent="-228600" algn="l" defTabSz="914400" rtl="0" eaLnBrk="1" latinLnBrk="0" hangingPunct="1">
              <a:lnSpc>
                <a:spcPct val="90000"/>
              </a:lnSpc>
              <a:spcBef>
                <a:spcPts val="1100"/>
              </a:spcBef>
              <a:buClr>
                <a:schemeClr val="accent1"/>
              </a:buClr>
              <a:buSzPct val="90000"/>
              <a:buFont typeface="Courier New" panose="02070309020205020404" pitchFamily="49" charset="0"/>
              <a:buChar char="o"/>
              <a:defRPr sz="1800" kern="1200">
                <a:solidFill>
                  <a:schemeClr val="bg2">
                    <a:lumMod val="25000"/>
                  </a:schemeClr>
                </a:solidFill>
                <a:latin typeface="+mn-lt"/>
                <a:ea typeface="+mn-ea"/>
                <a:cs typeface="+mn-cs"/>
              </a:defRPr>
            </a:lvl4pPr>
            <a:lvl5pPr marL="2057400" indent="-228600" algn="l" defTabSz="914400" rtl="0" eaLnBrk="1" latinLnBrk="0" hangingPunct="1">
              <a:lnSpc>
                <a:spcPct val="90000"/>
              </a:lnSpc>
              <a:spcBef>
                <a:spcPts val="1100"/>
              </a:spcBef>
              <a:buClr>
                <a:schemeClr val="bg2">
                  <a:lumMod val="25000"/>
                </a:schemeClr>
              </a:buClr>
              <a:buFont typeface="System Font Regular"/>
              <a:buChar char="–"/>
              <a:defRPr sz="1800" kern="1200">
                <a:solidFill>
                  <a:schemeClr val="bg2">
                    <a:lumMod val="2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0">
              <a:spcBef>
                <a:spcPct val="20000"/>
              </a:spcBef>
              <a:spcAft>
                <a:spcPct val="30000"/>
              </a:spcAft>
            </a:pPr>
            <a:r>
              <a:rPr lang="en-US" kern="0" dirty="0">
                <a:solidFill>
                  <a:schemeClr val="tx1"/>
                </a:solidFill>
              </a:rPr>
              <a:t>Policy</a:t>
            </a:r>
          </a:p>
          <a:p>
            <a:pPr lvl="0">
              <a:spcBef>
                <a:spcPct val="20000"/>
              </a:spcBef>
              <a:spcAft>
                <a:spcPct val="30000"/>
              </a:spcAft>
            </a:pPr>
            <a:r>
              <a:rPr lang="en-US" kern="0" dirty="0">
                <a:solidFill>
                  <a:schemeClr val="tx1"/>
                </a:solidFill>
              </a:rPr>
              <a:t>Poverty</a:t>
            </a:r>
          </a:p>
          <a:p>
            <a:pPr lvl="0">
              <a:spcBef>
                <a:spcPct val="20000"/>
              </a:spcBef>
              <a:spcAft>
                <a:spcPct val="30000"/>
              </a:spcAft>
            </a:pPr>
            <a:r>
              <a:rPr lang="en-US" kern="0" dirty="0">
                <a:solidFill>
                  <a:schemeClr val="tx1"/>
                </a:solidFill>
              </a:rPr>
              <a:t>Prevention</a:t>
            </a:r>
          </a:p>
          <a:p>
            <a:pPr lvl="0">
              <a:spcBef>
                <a:spcPct val="20000"/>
              </a:spcBef>
              <a:spcAft>
                <a:spcPct val="30000"/>
              </a:spcAft>
            </a:pPr>
            <a:r>
              <a:rPr lang="en-US" kern="0" dirty="0">
                <a:solidFill>
                  <a:schemeClr val="tx1"/>
                </a:solidFill>
              </a:rPr>
              <a:t>Risk factor modification</a:t>
            </a:r>
          </a:p>
          <a:p>
            <a:pPr lvl="0">
              <a:spcBef>
                <a:spcPct val="20000"/>
              </a:spcBef>
              <a:spcAft>
                <a:spcPct val="30000"/>
              </a:spcAft>
            </a:pPr>
            <a:r>
              <a:rPr lang="en-US" kern="0" dirty="0">
                <a:solidFill>
                  <a:schemeClr val="tx1"/>
                </a:solidFill>
              </a:rPr>
              <a:t>Safety</a:t>
            </a:r>
          </a:p>
          <a:p>
            <a:pPr lvl="0">
              <a:spcBef>
                <a:spcPct val="20000"/>
              </a:spcBef>
              <a:spcAft>
                <a:spcPct val="30000"/>
              </a:spcAft>
            </a:pPr>
            <a:r>
              <a:rPr lang="en-US" kern="0" dirty="0">
                <a:solidFill>
                  <a:schemeClr val="tx1"/>
                </a:solidFill>
              </a:rPr>
              <a:t>Social environment</a:t>
            </a:r>
          </a:p>
          <a:p>
            <a:pPr lvl="0">
              <a:spcBef>
                <a:spcPct val="20000"/>
              </a:spcBef>
              <a:spcAft>
                <a:spcPct val="30000"/>
              </a:spcAft>
            </a:pPr>
            <a:r>
              <a:rPr lang="en-US" kern="0" dirty="0">
                <a:solidFill>
                  <a:schemeClr val="tx1"/>
                </a:solidFill>
              </a:rPr>
              <a:t>Surveillance</a:t>
            </a:r>
          </a:p>
          <a:p>
            <a:pPr marL="0" indent="0">
              <a:buFont typeface="Arial" panose="020B0604020202020204" pitchFamily="34" charset="0"/>
              <a:buNone/>
            </a:pPr>
            <a:endParaRPr lang="en-US" dirty="0"/>
          </a:p>
        </p:txBody>
      </p:sp>
    </p:spTree>
    <p:extLst>
      <p:ext uri="{BB962C8B-B14F-4D97-AF65-F5344CB8AC3E}">
        <p14:creationId xmlns:p14="http://schemas.microsoft.com/office/powerpoint/2010/main" val="9793984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5F26A8-A1F1-437B-A477-66FB3C016BAC}"/>
              </a:ext>
            </a:extLst>
          </p:cNvPr>
          <p:cNvSpPr>
            <a:spLocks noGrp="1"/>
          </p:cNvSpPr>
          <p:nvPr>
            <p:ph type="title"/>
          </p:nvPr>
        </p:nvSpPr>
        <p:spPr/>
        <p:txBody>
          <a:bodyPr/>
          <a:lstStyle/>
          <a:p>
            <a:r>
              <a:rPr lang="en-US" dirty="0"/>
              <a:t>What is Health Advocacy</a:t>
            </a:r>
          </a:p>
        </p:txBody>
      </p:sp>
      <p:sp>
        <p:nvSpPr>
          <p:cNvPr id="3" name="Content Placeholder 2">
            <a:extLst>
              <a:ext uri="{FF2B5EF4-FFF2-40B4-BE49-F238E27FC236}">
                <a16:creationId xmlns:a16="http://schemas.microsoft.com/office/drawing/2014/main" id="{DB870BE9-A2AA-45C3-9028-57CE636E18F0}"/>
              </a:ext>
            </a:extLst>
          </p:cNvPr>
          <p:cNvSpPr>
            <a:spLocks noGrp="1"/>
          </p:cNvSpPr>
          <p:nvPr>
            <p:ph idx="1"/>
          </p:nvPr>
        </p:nvSpPr>
        <p:spPr/>
        <p:txBody>
          <a:bodyPr/>
          <a:lstStyle/>
          <a:p>
            <a:r>
              <a:rPr lang="en-US" dirty="0"/>
              <a:t>Advocacy is not an action of an individual physician; rather, it is a shared process done in collaboration with the patient and with other health care providers or individuals.</a:t>
            </a:r>
          </a:p>
          <a:p>
            <a:r>
              <a:rPr lang="en-US" dirty="0"/>
              <a:t>Many clinicians will identify with advocacy as “agency,” which entails working within the system day to day to meet the health needs of a specific patient or community</a:t>
            </a:r>
          </a:p>
          <a:p>
            <a:r>
              <a:rPr lang="en-US" dirty="0"/>
              <a:t>An explicit discussion using discipline- specific examples will help learners navigate the overlap in interests between the competencies of the Health Advocate Role and the stewardship competencies of the Leader Role.</a:t>
            </a:r>
          </a:p>
          <a:p>
            <a:endParaRPr lang="en-US" dirty="0"/>
          </a:p>
        </p:txBody>
      </p:sp>
      <p:sp>
        <p:nvSpPr>
          <p:cNvPr id="4" name="Footer Placeholder 3">
            <a:extLst>
              <a:ext uri="{FF2B5EF4-FFF2-40B4-BE49-F238E27FC236}">
                <a16:creationId xmlns:a16="http://schemas.microsoft.com/office/drawing/2014/main" id="{10163E83-DF6C-4F60-81A3-3A32058B27F4}"/>
              </a:ext>
            </a:extLst>
          </p:cNvPr>
          <p:cNvSpPr>
            <a:spLocks noGrp="1"/>
          </p:cNvSpPr>
          <p:nvPr>
            <p:ph type="ftr" sz="quarter" idx="11"/>
          </p:nvPr>
        </p:nvSpPr>
        <p:spPr/>
        <p:txBody>
          <a:bodyPr/>
          <a:lstStyle/>
          <a:p>
            <a:r>
              <a:rPr lang="en-US"/>
              <a:t>T2 - Teaching the Health Advocate Role</a:t>
            </a:r>
            <a:endParaRPr lang="en-US" dirty="0"/>
          </a:p>
        </p:txBody>
      </p:sp>
      <p:sp>
        <p:nvSpPr>
          <p:cNvPr id="5" name="Slide Number Placeholder 4">
            <a:extLst>
              <a:ext uri="{FF2B5EF4-FFF2-40B4-BE49-F238E27FC236}">
                <a16:creationId xmlns:a16="http://schemas.microsoft.com/office/drawing/2014/main" id="{167CE35B-29CE-45B6-BC13-34E2173AE0D7}"/>
              </a:ext>
            </a:extLst>
          </p:cNvPr>
          <p:cNvSpPr>
            <a:spLocks noGrp="1"/>
          </p:cNvSpPr>
          <p:nvPr>
            <p:ph type="sldNum" sz="quarter" idx="12"/>
          </p:nvPr>
        </p:nvSpPr>
        <p:spPr/>
        <p:txBody>
          <a:bodyPr/>
          <a:lstStyle/>
          <a:p>
            <a:fld id="{0F408A5D-059A-A247-8344-29C129C8EF29}" type="slidenum">
              <a:rPr lang="en-US" smtClean="0"/>
              <a:pPr/>
              <a:t>9</a:t>
            </a:fld>
            <a:endParaRPr lang="en-US" dirty="0"/>
          </a:p>
        </p:txBody>
      </p:sp>
    </p:spTree>
    <p:extLst>
      <p:ext uri="{BB962C8B-B14F-4D97-AF65-F5344CB8AC3E}">
        <p14:creationId xmlns:p14="http://schemas.microsoft.com/office/powerpoint/2010/main" val="486973413"/>
      </p:ext>
    </p:extLst>
  </p:cSld>
  <p:clrMapOvr>
    <a:masterClrMapping/>
  </p:clrMapOvr>
</p:sld>
</file>

<file path=ppt/theme/theme1.xml><?xml version="1.0" encoding="utf-8"?>
<a:theme xmlns:a="http://schemas.openxmlformats.org/drawingml/2006/main" name="Office Theme">
  <a:themeElements>
    <a:clrScheme name="Royal College">
      <a:dk1>
        <a:sysClr val="windowText" lastClr="000000"/>
      </a:dk1>
      <a:lt1>
        <a:srgbClr val="FFFFFF"/>
      </a:lt1>
      <a:dk2>
        <a:srgbClr val="003A5B"/>
      </a:dk2>
      <a:lt2>
        <a:srgbClr val="E7E6E6"/>
      </a:lt2>
      <a:accent1>
        <a:srgbClr val="007680"/>
      </a:accent1>
      <a:accent2>
        <a:srgbClr val="4B4F54"/>
      </a:accent2>
      <a:accent3>
        <a:srgbClr val="9A3324"/>
      </a:accent3>
      <a:accent4>
        <a:srgbClr val="FFCD00"/>
      </a:accent4>
      <a:accent5>
        <a:srgbClr val="00A3AD"/>
      </a:accent5>
      <a:accent6>
        <a:srgbClr val="671E75"/>
      </a:accent6>
      <a:hlink>
        <a:srgbClr val="003B5C"/>
      </a:hlink>
      <a:folHlink>
        <a:srgbClr val="007680"/>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D6442983B031724893E4806B3E52464C" ma:contentTypeVersion="7" ma:contentTypeDescription="Create a new document." ma:contentTypeScope="" ma:versionID="7c1dacc9db6abf1cc64495b4fa1671d3">
  <xsd:schema xmlns:xsd="http://www.w3.org/2001/XMLSchema" xmlns:xs="http://www.w3.org/2001/XMLSchema" xmlns:p="http://schemas.microsoft.com/office/2006/metadata/properties" xmlns:ns2="f3c17827-2a44-4186-817e-0d9f5805cdb5" targetNamespace="http://schemas.microsoft.com/office/2006/metadata/properties" ma:root="true" ma:fieldsID="9f05f1cb5f42a5eb1b36d1ed46a4f871" ns2:_="">
    <xsd:import namespace="f3c17827-2a44-4186-817e-0d9f5805cdb5"/>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GenerationTime" minOccurs="0"/>
                <xsd:element ref="ns2:MediaServiceEventHashCode" minOccurs="0"/>
                <xsd:element ref="ns2:MediaServiceOCR"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3c17827-2a44-4186-817e-0d9f5805cdb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92D55FBB-F7BB-4065-8C81-631BB9B584F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3c17827-2a44-4186-817e-0d9f5805cdb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4DD869DE-3FE1-47DC-A2F3-DAAB7F4894DE}">
  <ds:schemaRefs>
    <ds:schemaRef ds:uri="http://schemas.microsoft.com/sharepoint/v3/contenttype/forms"/>
  </ds:schemaRefs>
</ds:datastoreItem>
</file>

<file path=customXml/itemProps3.xml><?xml version="1.0" encoding="utf-8"?>
<ds:datastoreItem xmlns:ds="http://schemas.openxmlformats.org/officeDocument/2006/customXml" ds:itemID="{F803DBBA-FC33-4435-A23A-D91A01689D97}">
  <ds:schemaRefs>
    <ds:schemaRef ds:uri="f3c17827-2a44-4186-817e-0d9f5805cdb5"/>
    <ds:schemaRef ds:uri="http://www.w3.org/XML/1998/namespace"/>
    <ds:schemaRef ds:uri="http://purl.org/dc/elements/1.1/"/>
    <ds:schemaRef ds:uri="http://schemas.microsoft.com/office/2006/metadata/properties"/>
    <ds:schemaRef ds:uri="http://schemas.microsoft.com/office/infopath/2007/PartnerControls"/>
    <ds:schemaRef ds:uri="http://purl.org/dc/terms/"/>
    <ds:schemaRef ds:uri="http://schemas.microsoft.com/office/2006/documentManagement/types"/>
    <ds:schemaRef ds:uri="http://schemas.openxmlformats.org/package/2006/metadata/core-properties"/>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1319</TotalTime>
  <Words>1784</Words>
  <Application>Microsoft Office PowerPoint</Application>
  <PresentationFormat>Widescreen</PresentationFormat>
  <Paragraphs>206</Paragraphs>
  <Slides>24</Slides>
  <Notes>20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24</vt:i4>
      </vt:variant>
    </vt:vector>
  </HeadingPairs>
  <TitlesOfParts>
    <vt:vector size="33" baseType="lpstr">
      <vt:lpstr>Arial</vt:lpstr>
      <vt:lpstr>Calibri</vt:lpstr>
      <vt:lpstr>Courier New</vt:lpstr>
      <vt:lpstr>MS Mincho</vt:lpstr>
      <vt:lpstr>Osaka</vt:lpstr>
      <vt:lpstr>System Font Regular</vt:lpstr>
      <vt:lpstr>Times</vt:lpstr>
      <vt:lpstr>Times New Roman</vt:lpstr>
      <vt:lpstr>Office Theme</vt:lpstr>
      <vt:lpstr>Teaching Tool 2 </vt:lpstr>
      <vt:lpstr>PowerPoint Presentation</vt:lpstr>
      <vt:lpstr>Objectives and Agenda</vt:lpstr>
      <vt:lpstr>Why the Health Advocate Role matters</vt:lpstr>
      <vt:lpstr>The details:  What is the Health Advocate Role</vt:lpstr>
      <vt:lpstr>Determinants of health</vt:lpstr>
      <vt:lpstr>Recognizing Health Advocate process</vt:lpstr>
      <vt:lpstr>Recognizing Health Advocate content</vt:lpstr>
      <vt:lpstr>What is Health Advocacy</vt:lpstr>
      <vt:lpstr>Guided reflection and discussion </vt:lpstr>
      <vt:lpstr>Key process steps in health advocacy</vt:lpstr>
      <vt:lpstr>Putting health advocacy into action</vt:lpstr>
      <vt:lpstr>Small Group Activity</vt:lpstr>
      <vt:lpstr>Health Advocacy in day-to-day practice</vt:lpstr>
      <vt:lpstr>Guided reflection and discussion</vt:lpstr>
      <vt:lpstr>Tips for teaching health advocacy</vt:lpstr>
      <vt:lpstr>Tips for assessing health advocacy</vt:lpstr>
      <vt:lpstr>Objectives and Agenda</vt:lpstr>
      <vt:lpstr>References</vt:lpstr>
      <vt:lpstr>Other Slides</vt:lpstr>
      <vt:lpstr>Health Advocate Key Competencies</vt:lpstr>
      <vt:lpstr>Health Advocate Key Competency 1</vt:lpstr>
      <vt:lpstr>Health Advocate Key Competency 2</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Text Heavy (version 1)</dc:title>
  <dc:creator>Monique Ong</dc:creator>
  <cp:lastModifiedBy>Whalley, Laurelle</cp:lastModifiedBy>
  <cp:revision>83</cp:revision>
  <dcterms:created xsi:type="dcterms:W3CDTF">2018-08-09T17:14:48Z</dcterms:created>
  <dcterms:modified xsi:type="dcterms:W3CDTF">2021-11-02T19:41:14Z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0x010100D6442983B031724893E4806B3E52464C</vt:lpwstr>
  </property>
</Properties>
</file>