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sldIdLst>
    <p:sldId id="257" r:id="rId5"/>
    <p:sldId id="272" r:id="rId6"/>
    <p:sldId id="273" r:id="rId7"/>
    <p:sldId id="258" r:id="rId8"/>
    <p:sldId id="259" r:id="rId9"/>
    <p:sldId id="284" r:id="rId10"/>
    <p:sldId id="285" r:id="rId11"/>
    <p:sldId id="261" r:id="rId12"/>
    <p:sldId id="262" r:id="rId13"/>
    <p:sldId id="263" r:id="rId14"/>
    <p:sldId id="264" r:id="rId15"/>
    <p:sldId id="265" r:id="rId16"/>
    <p:sldId id="266" r:id="rId17"/>
    <p:sldId id="267" r:id="rId18"/>
    <p:sldId id="268" r:id="rId19"/>
    <p:sldId id="269" r:id="rId20"/>
    <p:sldId id="270" r:id="rId21"/>
    <p:sldId id="271" r:id="rId22"/>
    <p:sldId id="286" r:id="rId23"/>
    <p:sldId id="288" r:id="rId24"/>
    <p:sldId id="289" r:id="rId25"/>
    <p:sldId id="278" r:id="rId26"/>
    <p:sldId id="280" r:id="rId27"/>
    <p:sldId id="281" r:id="rId28"/>
    <p:sldId id="282" r:id="rId29"/>
    <p:sldId id="290" r:id="rId30"/>
    <p:sldId id="283"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6199" autoAdjust="0"/>
  </p:normalViewPr>
  <p:slideViewPr>
    <p:cSldViewPr snapToGrid="0" snapToObjects="1">
      <p:cViewPr varScale="1">
        <p:scale>
          <a:sx n="99" d="100"/>
          <a:sy n="99" d="100"/>
        </p:scale>
        <p:origin x="151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Ajouter de l’information sur les présentateurs</a:t>
            </a:r>
          </a:p>
          <a:p>
            <a:r>
              <a:rPr lang="fr-FR" dirty="0"/>
              <a:t>•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274524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baseline="0" dirty="0"/>
              <a:t>• Illustrer ces six domaines de qualité dans la pratique de tous les jours</a:t>
            </a:r>
          </a:p>
          <a:p>
            <a:pPr marL="0" indent="0">
              <a:buFont typeface="Arial" pitchFamily="34" charset="0"/>
              <a:buNone/>
            </a:pPr>
            <a:r>
              <a:rPr lang="fr-FR" baseline="0" dirty="0"/>
              <a:t>• Discuter de l’incidence de ces domaines dans la pratique des apprenants</a:t>
            </a:r>
            <a:endParaRPr lang="en-US" baseline="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b="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fr-FR" dirty="0"/>
              <a:t>Donner des exemples de la façon d’appliquer ces principes tous les jours</a:t>
            </a:r>
          </a:p>
          <a:p>
            <a:pPr marL="171450" indent="-171450">
              <a:buFont typeface="Arial" pitchFamily="34" charset="0"/>
              <a:buChar char="•"/>
            </a:pPr>
            <a:r>
              <a:rPr lang="fr-FR" dirty="0"/>
              <a:t>De quelle façon ces questions affectent les patients?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Organiser le travail de manière à bien comprendre tout ce qui doit être accompli et dans quels délais</a:t>
            </a:r>
          </a:p>
          <a:p>
            <a:r>
              <a:rPr lang="fr-FR" sz="1200" b="0" i="0" u="none" strike="noStrike" kern="1200" baseline="0" dirty="0">
                <a:solidFill>
                  <a:schemeClr val="tx1"/>
                </a:solidFill>
                <a:latin typeface="Times" charset="0"/>
                <a:ea typeface="Osaka" charset="0"/>
                <a:cs typeface="Osaka" charset="0"/>
              </a:rPr>
              <a:t>• Déterminer la priorité des tâches et les délais d’exécution</a:t>
            </a:r>
          </a:p>
          <a:p>
            <a:r>
              <a:rPr lang="fr-FR" sz="1200" b="0" i="0" u="none" strike="noStrike" kern="1200" baseline="0" dirty="0">
                <a:solidFill>
                  <a:schemeClr val="tx1"/>
                </a:solidFill>
                <a:latin typeface="Times" charset="0"/>
                <a:ea typeface="Osaka" charset="0"/>
                <a:cs typeface="Osaka" charset="0"/>
              </a:rPr>
              <a:t>• Définir les étapes et la séquence qui permettront d’atteindre les objectifs en temps opportun</a:t>
            </a:r>
          </a:p>
          <a:p>
            <a:r>
              <a:rPr lang="fr-FR" sz="1200" b="0" i="0" u="none" strike="noStrike" kern="1200" baseline="0" dirty="0">
                <a:solidFill>
                  <a:schemeClr val="tx1"/>
                </a:solidFill>
                <a:latin typeface="Times" charset="0"/>
                <a:ea typeface="Osaka" charset="0"/>
                <a:cs typeface="Osaka" charset="0"/>
              </a:rPr>
              <a:t>• Faire l’inventaire des ressources disponibles, dont les compétences des membres de l’équipe</a:t>
            </a:r>
          </a:p>
          <a:p>
            <a:r>
              <a:rPr lang="fr-FR" sz="1200" b="0" i="0" u="none" strike="noStrike" kern="1200" baseline="0" dirty="0">
                <a:solidFill>
                  <a:schemeClr val="tx1"/>
                </a:solidFill>
                <a:latin typeface="Times" charset="0"/>
                <a:ea typeface="Osaka" charset="0"/>
                <a:cs typeface="Osaka" charset="0"/>
              </a:rPr>
              <a:t>• Confier la responsabilité d’importantes activités (et pouvoirs connexes) aux personnes appropriées – assigner le travail en fonction (a) de la</a:t>
            </a:r>
          </a:p>
          <a:p>
            <a:r>
              <a:rPr lang="fr-FR" sz="1200" b="0" i="0" u="none" strike="noStrike" kern="1200" baseline="0" dirty="0">
                <a:solidFill>
                  <a:schemeClr val="tx1"/>
                </a:solidFill>
                <a:latin typeface="Times" charset="0"/>
                <a:ea typeface="Osaka" charset="0"/>
                <a:cs typeface="Osaka" charset="0"/>
              </a:rPr>
              <a:t>façon dont les compétences/forces correspondent à l’activité, ou (b) selon les compétences à améliorer</a:t>
            </a:r>
          </a:p>
          <a:p>
            <a:r>
              <a:rPr lang="fr-FR" sz="1200" b="0" i="0" u="none" strike="noStrike" kern="1200" baseline="0" dirty="0">
                <a:solidFill>
                  <a:schemeClr val="tx1"/>
                </a:solidFill>
                <a:latin typeface="Times" charset="0"/>
                <a:ea typeface="Osaka" charset="0"/>
                <a:cs typeface="Osaka" charset="0"/>
              </a:rPr>
              <a:t>• Surveiller, communiquer, clarifier les attentes, encadrer les collègues</a:t>
            </a:r>
          </a:p>
          <a:p>
            <a:r>
              <a:rPr lang="fr-FR" sz="1200" b="0" i="0" u="none" strike="noStrike" kern="1200" baseline="0" dirty="0">
                <a:solidFill>
                  <a:schemeClr val="tx1"/>
                </a:solidFill>
                <a:latin typeface="Times" charset="0"/>
                <a:ea typeface="Osaka" charset="0"/>
                <a:cs typeface="Osaka" charset="0"/>
              </a:rPr>
              <a:t>• Assigner ou réassigner le travail dès que des tâches nouvelles, émergentes ou plus exigeantes doivent être accomplies</a:t>
            </a:r>
            <a:endParaRPr lang="en-US" b="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solidFill>
                  <a:prstClr val="black"/>
                </a:solidFill>
              </a:rPr>
              <a:pPr/>
              <a:t>20</a:t>
            </a:fld>
            <a:endParaRPr lang="en-US">
              <a:solidFill>
                <a:prstClr val="black"/>
              </a:solidFill>
            </a:endParaRPr>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endParaRPr lang="en-US" i="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21</a:t>
            </a:fld>
            <a:endParaRPr lang="en-US"/>
          </a:p>
        </p:txBody>
      </p:sp>
    </p:spTree>
    <p:extLst>
      <p:ext uri="{BB962C8B-B14F-4D97-AF65-F5344CB8AC3E}">
        <p14:creationId xmlns:p14="http://schemas.microsoft.com/office/powerpoint/2010/main" val="1372102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22</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Capacités (compétences clés) tirées du Référentiel de compétences CanMEDS 2015 pour les médecins</a:t>
            </a:r>
          </a:p>
          <a:p>
            <a:r>
              <a:rPr lang="fr-FR" sz="1200" b="0" i="0" u="none" strike="noStrike" kern="1200" baseline="0" dirty="0">
                <a:solidFill>
                  <a:schemeClr val="tx1"/>
                </a:solidFill>
                <a:latin typeface="Times" charset="0"/>
                <a:ea typeface="Osaka" charset="0"/>
                <a:cs typeface="Osaka" charset="0"/>
              </a:rPr>
              <a:t>• Présenter une diapositive pour chaque capacité, accompagnée de ses manifestations (compétences habilitantes)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Présenter une diapositive pour chaque capacité, accompagnée de ses manifestations (compétences habilitantes)</a:t>
            </a:r>
          </a:p>
          <a:p>
            <a:pPr algn="l"/>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Présenter une diapositive pour chaque capacité, accompagnée de ses manifestations (compétences habilitantes)</a:t>
            </a:r>
          </a:p>
          <a:p>
            <a:pPr algn="l"/>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Présenter une diapositive pour chaque capacité, accompagnée de ses manifestations (compétences habilitantes)</a:t>
            </a:r>
          </a:p>
          <a:p>
            <a:pPr algn="l"/>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err="1"/>
              <a:t>Référence</a:t>
            </a:r>
            <a:r>
              <a:rPr lang="en-US" dirty="0"/>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 Mind Tools </a:t>
            </a:r>
            <a:r>
              <a:rPr lang="en-US" sz="1200" dirty="0" err="1"/>
              <a:t>ltée</a:t>
            </a:r>
            <a:r>
              <a:rPr lang="en-US" sz="1200" dirty="0"/>
              <a:t>, 1996-2015. </a:t>
            </a:r>
            <a:r>
              <a:rPr lang="en-US" sz="1200" dirty="0" err="1"/>
              <a:t>Tous</a:t>
            </a:r>
            <a:r>
              <a:rPr lang="en-US" sz="1200" dirty="0"/>
              <a:t> droits </a:t>
            </a:r>
            <a:r>
              <a:rPr lang="en-US" sz="1200" dirty="0" err="1"/>
              <a:t>réservés</a:t>
            </a:r>
            <a:r>
              <a:rPr lang="en-US" sz="1200" dirty="0"/>
              <a:t>. « Mind Tools » </a:t>
            </a:r>
            <a:r>
              <a:rPr lang="en-US" sz="1200" dirty="0" err="1"/>
              <a:t>est</a:t>
            </a:r>
            <a:r>
              <a:rPr lang="en-US" sz="1200" dirty="0"/>
              <a:t> </a:t>
            </a:r>
            <a:r>
              <a:rPr lang="en-US" sz="1200" dirty="0" err="1"/>
              <a:t>une</a:t>
            </a:r>
            <a:r>
              <a:rPr lang="en-US" sz="1200" dirty="0"/>
              <a:t> marque de commerce de Mind Tools </a:t>
            </a:r>
            <a:r>
              <a:rPr lang="en-US" sz="1200" dirty="0" err="1"/>
              <a:t>ltée</a:t>
            </a:r>
            <a:r>
              <a:rPr lang="en-US" sz="1200" dirty="0"/>
              <a:t>. Mind Tools. How to apologize: asking for</a:t>
            </a:r>
          </a:p>
          <a:p>
            <a:r>
              <a:rPr lang="en-US" sz="1200" dirty="0"/>
              <a:t>forgiveness gracefully. Web : www.mind-tools.com/pages.article/how-to-apologize.htm. </a:t>
            </a:r>
            <a:r>
              <a:rPr lang="en-US" sz="1200" dirty="0" err="1"/>
              <a:t>Reproduit</a:t>
            </a:r>
            <a:r>
              <a:rPr lang="en-US" sz="1200" dirty="0"/>
              <a:t> et </a:t>
            </a:r>
            <a:r>
              <a:rPr lang="en-US" sz="1200" dirty="0" err="1"/>
              <a:t>adapté</a:t>
            </a:r>
            <a:r>
              <a:rPr lang="en-US" sz="1200" dirty="0"/>
              <a:t> avec</a:t>
            </a:r>
            <a:r>
              <a:rPr lang="en-CA" sz="1200" b="0" i="0" u="none" strike="noStrike" kern="1200" baseline="0" dirty="0">
                <a:solidFill>
                  <a:schemeClr val="tx1"/>
                </a:solidFill>
                <a:latin typeface="Times" charset="0"/>
              </a:rPr>
              <a:t> </a:t>
            </a:r>
            <a:r>
              <a:rPr lang="en-CA" sz="1200" b="0" i="0" u="none" strike="noStrike" kern="1200" baseline="0" dirty="0" err="1">
                <a:solidFill>
                  <a:schemeClr val="tx1"/>
                </a:solidFill>
                <a:latin typeface="Times" charset="0"/>
                <a:ea typeface="Osaka" charset="0"/>
                <a:cs typeface="Osaka" charset="0"/>
              </a:rPr>
              <a:t>autorisation</a:t>
            </a:r>
            <a:r>
              <a:rPr lang="en-CA" sz="1200" b="0" i="0" u="none" strike="noStrike" kern="1200" baseline="0" dirty="0">
                <a:solidFill>
                  <a:schemeClr val="tx1"/>
                </a:solidFill>
                <a:latin typeface="Times" charset="0"/>
                <a:ea typeface="Osaka" charset="0"/>
                <a:cs typeface="Osaka" charset="0"/>
              </a:rPr>
              <a: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fr-FR" i="0" dirty="0"/>
              <a:t>• Objectifs – les modifier au besoin</a:t>
            </a:r>
          </a:p>
          <a:p>
            <a:r>
              <a:rPr lang="fr-FR" i="0" dirty="0"/>
              <a:t>• Considérer l’idée de proposer une activité « d’échauffement » avant ou après la diapo 2</a:t>
            </a:r>
          </a:p>
          <a:p>
            <a:r>
              <a:rPr lang="fr-FR" i="0" dirty="0"/>
              <a:t>• Revoir/réviser les buts et objectifs</a:t>
            </a:r>
          </a:p>
          <a:p>
            <a:r>
              <a:rPr lang="fr-FR" i="0" dirty="0"/>
              <a:t>• Insérer une diapositive décrivant le contenu si désiré</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fr-FR" dirty="0"/>
              <a:t>Raisons pour lesquelles le rôle importe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Définition tirée du Référentiel de compétences CanMEDS 2015 pour les médecins</a:t>
            </a:r>
          </a:p>
          <a:p>
            <a:r>
              <a:rPr lang="fr-FR" dirty="0"/>
              <a:t>• Éviter d’inclure les compétences si la présentation est destinée à des apprenants</a:t>
            </a:r>
          </a:p>
          <a:p>
            <a:r>
              <a:rPr lang="fr-FR" dirty="0"/>
              <a:t>• S’il s’agit d’une présentation à des enseignants ou des planificateurs, on peut ajouter ici les capacités et manifestations (les compétences clés et habilitantes) présentées plus loin</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Clarifier les idées fausses entourant le rôle de leader</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Définitions contenues dans le Guide des outils d’enseignement et d’évaluation CanMEDS</a:t>
            </a:r>
          </a:p>
          <a:p>
            <a:r>
              <a:rPr lang="fr-FR" dirty="0"/>
              <a:t>• Fournir des exemples de ces termes dans le contexte de la spécialité de l’éducateur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activités du leader</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domaines d’intérêt du leader</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role de leader</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role de leader</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role de leader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role de leader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role de leader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role de leader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role de leader</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role de leader</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role de leader</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role de leader</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role de leader</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dirty="0"/>
              <a:t>E2 – </a:t>
            </a:r>
            <a:r>
              <a:rPr lang="en-US" dirty="0" err="1"/>
              <a:t>Enseigner</a:t>
            </a:r>
            <a:r>
              <a:rPr lang="en-US" dirty="0"/>
              <a:t> le role de leader</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Leader</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Le leadership s’améliore par la rétroaction</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514350" indent="-514350">
              <a:buFont typeface="+mj-lt"/>
              <a:buAutoNum type="arabicPeriod"/>
            </a:pPr>
            <a:r>
              <a:rPr lang="fr-FR" dirty="0"/>
              <a:t>Choisir une personne constructive et disposée à le faire</a:t>
            </a:r>
          </a:p>
          <a:p>
            <a:pPr marL="514350" indent="-514350">
              <a:buFont typeface="+mj-lt"/>
              <a:buAutoNum type="arabicPeriod"/>
            </a:pPr>
            <a:r>
              <a:rPr lang="fr-FR" dirty="0"/>
              <a:t>Demander de la rétroaction SPÉCIFIQUE</a:t>
            </a:r>
          </a:p>
          <a:p>
            <a:pPr marL="514350" indent="-514350">
              <a:buFont typeface="+mj-lt"/>
              <a:buAutoNum type="arabicPeriod"/>
            </a:pPr>
            <a:r>
              <a:rPr lang="fr-FR" dirty="0"/>
              <a:t>Mettre l’accent sur les éléments de la rétroaction qui sont pertinents et ciblés (ne pas interrompre, prendre garde à la résistance et à la défensive)</a:t>
            </a:r>
          </a:p>
          <a:p>
            <a:pPr marL="514350" indent="-514350">
              <a:buFont typeface="+mj-lt"/>
              <a:buAutoNum type="arabicPeriod"/>
            </a:pPr>
            <a:r>
              <a:rPr lang="fr-FR" dirty="0"/>
              <a:t>Remercier pour les commentaires reçus</a:t>
            </a:r>
            <a:endParaRPr lang="en-US" dirty="0"/>
          </a:p>
        </p:txBody>
      </p:sp>
      <p:sp>
        <p:nvSpPr>
          <p:cNvPr id="2" name="Footer Placeholder 1">
            <a:extLst>
              <a:ext uri="{FF2B5EF4-FFF2-40B4-BE49-F238E27FC236}">
                <a16:creationId xmlns:a16="http://schemas.microsoft.com/office/drawing/2014/main" id="{B3099AE4-D69B-4820-A21B-F794C363ACA1}"/>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7331BA47-2B62-47BA-A4C9-311F2C1AD0EE}"/>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Analyser la qualité dans la pratique de tous les jours</a:t>
            </a:r>
            <a:endParaRPr lang="en-US" dirty="0"/>
          </a:p>
        </p:txBody>
      </p:sp>
      <p:sp>
        <p:nvSpPr>
          <p:cNvPr id="20486" name="Rectangle 6"/>
          <p:cNvSpPr>
            <a:spLocks noGrp="1" noChangeArrowheads="1"/>
          </p:cNvSpPr>
          <p:nvPr>
            <p:ph type="body" idx="1"/>
          </p:nvPr>
        </p:nvSpPr>
        <p:spPr>
          <a:xfrm>
            <a:off x="838200" y="1690688"/>
            <a:ext cx="8908554" cy="4756968"/>
          </a:xfrm>
        </p:spPr>
        <p:txBody>
          <a:bodyPr/>
          <a:lstStyle/>
          <a:p>
            <a:pPr marL="0" indent="0">
              <a:buNone/>
            </a:pPr>
            <a:r>
              <a:rPr lang="fr-FR" dirty="0"/>
              <a:t>Les six domaines de qualité des soins :</a:t>
            </a:r>
          </a:p>
          <a:p>
            <a:pPr marL="514350" indent="-514350">
              <a:buFont typeface="+mj-lt"/>
              <a:buAutoNum type="arabicPeriod"/>
            </a:pPr>
            <a:r>
              <a:rPr lang="fr-FR" dirty="0"/>
              <a:t>Sécuritaires</a:t>
            </a:r>
          </a:p>
          <a:p>
            <a:pPr marL="514350" indent="-514350">
              <a:buFont typeface="+mj-lt"/>
              <a:buAutoNum type="arabicPeriod"/>
            </a:pPr>
            <a:r>
              <a:rPr lang="fr-FR" dirty="0"/>
              <a:t>Efficaces</a:t>
            </a:r>
          </a:p>
          <a:p>
            <a:pPr marL="514350" indent="-514350">
              <a:buFont typeface="+mj-lt"/>
              <a:buAutoNum type="arabicPeriod"/>
            </a:pPr>
            <a:r>
              <a:rPr lang="fr-FR" dirty="0"/>
              <a:t>Centrés sur le patient</a:t>
            </a:r>
          </a:p>
          <a:p>
            <a:pPr marL="514350" indent="-514350">
              <a:buFont typeface="+mj-lt"/>
              <a:buAutoNum type="arabicPeriod"/>
            </a:pPr>
            <a:r>
              <a:rPr lang="fr-FR" dirty="0"/>
              <a:t>Opportuns</a:t>
            </a:r>
          </a:p>
          <a:p>
            <a:pPr marL="514350" indent="-514350">
              <a:buFont typeface="+mj-lt"/>
              <a:buAutoNum type="arabicPeriod"/>
            </a:pPr>
            <a:r>
              <a:rPr lang="fr-FR" dirty="0"/>
              <a:t>Efficients</a:t>
            </a:r>
          </a:p>
          <a:p>
            <a:pPr marL="514350" indent="-514350">
              <a:buFont typeface="+mj-lt"/>
              <a:buAutoNum type="arabicPeriod"/>
            </a:pPr>
            <a:r>
              <a:rPr lang="fr-FR" dirty="0"/>
              <a:t>Équitables</a:t>
            </a:r>
            <a:endParaRPr lang="en-US" dirty="0"/>
          </a:p>
        </p:txBody>
      </p:sp>
      <p:sp>
        <p:nvSpPr>
          <p:cNvPr id="2" name="Footer Placeholder 1">
            <a:extLst>
              <a:ext uri="{FF2B5EF4-FFF2-40B4-BE49-F238E27FC236}">
                <a16:creationId xmlns:a16="http://schemas.microsoft.com/office/drawing/2014/main" id="{0F229462-D99B-4F45-8E8F-DFBF233EAC8D}"/>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8C5AC51C-CA9D-4E2C-8246-32291150765A}"/>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19986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27773" y="410344"/>
            <a:ext cx="9660715" cy="914400"/>
          </a:xfrm>
        </p:spPr>
        <p:txBody>
          <a:bodyPr/>
          <a:lstStyle/>
          <a:p>
            <a:r>
              <a:rPr lang="fr-FR" dirty="0"/>
              <a:t>Cadre d’amélioration de la </a:t>
            </a:r>
            <a:r>
              <a:rPr lang="fr-FR" dirty="0" err="1"/>
              <a:t>qualitée</a:t>
            </a:r>
            <a:endParaRPr lang="en-US" dirty="0"/>
          </a:p>
        </p:txBody>
      </p:sp>
      <p:sp>
        <p:nvSpPr>
          <p:cNvPr id="20486" name="Rectangle 6"/>
          <p:cNvSpPr>
            <a:spLocks noGrp="1" noChangeArrowheads="1"/>
          </p:cNvSpPr>
          <p:nvPr>
            <p:ph type="body" idx="1"/>
          </p:nvPr>
        </p:nvSpPr>
        <p:spPr>
          <a:xfrm>
            <a:off x="827773" y="1556792"/>
            <a:ext cx="10526026" cy="4890864"/>
          </a:xfrm>
        </p:spPr>
        <p:txBody>
          <a:bodyPr/>
          <a:lstStyle/>
          <a:p>
            <a:endParaRPr lang="en-US" dirty="0"/>
          </a:p>
          <a:p>
            <a:pPr marL="514350" indent="-514350">
              <a:buFont typeface="+mj-lt"/>
              <a:buAutoNum type="arabicPeriod"/>
            </a:pPr>
            <a:r>
              <a:rPr lang="fr-FR" dirty="0"/>
              <a:t>Qu’essayons-nous d’accomplir?</a:t>
            </a:r>
          </a:p>
          <a:p>
            <a:pPr marL="514350" indent="-514350">
              <a:buFont typeface="+mj-lt"/>
              <a:buAutoNum type="arabicPeriod"/>
            </a:pPr>
            <a:r>
              <a:rPr lang="fr-FR" dirty="0"/>
              <a:t>Comment saurons-nous qu’un changement constitue une amélioration?</a:t>
            </a:r>
          </a:p>
          <a:p>
            <a:pPr marL="514350" indent="-514350">
              <a:buFont typeface="+mj-lt"/>
              <a:buAutoNum type="arabicPeriod"/>
            </a:pPr>
            <a:r>
              <a:rPr lang="fr-FR" dirty="0"/>
              <a:t>Quels changements pouvons-nous apporter pour entraîner une amélioration?</a:t>
            </a:r>
            <a:endParaRPr lang="en-US" dirty="0"/>
          </a:p>
        </p:txBody>
      </p:sp>
      <p:sp>
        <p:nvSpPr>
          <p:cNvPr id="2" name="Footer Placeholder 1">
            <a:extLst>
              <a:ext uri="{FF2B5EF4-FFF2-40B4-BE49-F238E27FC236}">
                <a16:creationId xmlns:a16="http://schemas.microsoft.com/office/drawing/2014/main" id="{AFFE01A3-28A6-4658-8D73-E5E8414AC9AA}"/>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DE7871B6-CD64-493A-8AC1-752E746396B4}"/>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Cycle « </a:t>
            </a:r>
            <a:r>
              <a:rPr lang="en-US" dirty="0" err="1"/>
              <a:t>planifier</a:t>
            </a:r>
            <a:r>
              <a:rPr lang="en-US" dirty="0"/>
              <a:t>-faire-</a:t>
            </a:r>
            <a:r>
              <a:rPr lang="en-US" dirty="0" err="1"/>
              <a:t>vérifier</a:t>
            </a:r>
            <a:r>
              <a:rPr lang="en-US" dirty="0"/>
              <a:t>-</a:t>
            </a:r>
            <a:r>
              <a:rPr lang="en-US" dirty="0" err="1"/>
              <a:t>agir</a:t>
            </a:r>
            <a:r>
              <a:rPr lang="en-US" dirty="0"/>
              <a:t> »</a:t>
            </a:r>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r>
              <a:rPr lang="en-US" dirty="0"/>
              <a:t> </a:t>
            </a:r>
          </a:p>
          <a:p>
            <a:pPr>
              <a:buFont typeface="Verdana" pitchFamily="34" charset="0"/>
              <a:buChar char="•"/>
            </a:pPr>
            <a:endParaRPr lang="en-US" dirty="0"/>
          </a:p>
          <a:p>
            <a:r>
              <a:rPr lang="fr-FR" dirty="0"/>
              <a:t>Utilisé pour mettre à l’essai puis mettre en </a:t>
            </a:r>
            <a:r>
              <a:rPr lang="fr-FR" dirty="0" err="1"/>
              <a:t>oeuvre</a:t>
            </a:r>
            <a:r>
              <a:rPr lang="fr-FR" dirty="0"/>
              <a:t> le changement dans la pratique</a:t>
            </a:r>
            <a:endParaRPr lang="en-US" dirty="0"/>
          </a:p>
        </p:txBody>
      </p:sp>
      <p:sp>
        <p:nvSpPr>
          <p:cNvPr id="2" name="Footer Placeholder 1">
            <a:extLst>
              <a:ext uri="{FF2B5EF4-FFF2-40B4-BE49-F238E27FC236}">
                <a16:creationId xmlns:a16="http://schemas.microsoft.com/office/drawing/2014/main" id="{AE22E318-CFFA-4BC8-BDFD-CB18195C6B3B}"/>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6FC3DAAD-6E06-4D17-A200-A09C8A7DF2C5}"/>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Bonne </a:t>
            </a:r>
            <a:r>
              <a:rPr lang="en-US" dirty="0" err="1"/>
              <a:t>gestion</a:t>
            </a:r>
            <a:r>
              <a:rPr lang="en-US" dirty="0"/>
              <a:t> des </a:t>
            </a:r>
            <a:r>
              <a:rPr lang="en-US" dirty="0" err="1"/>
              <a:t>ressources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r>
              <a:rPr lang="fr-FR" sz="2000" dirty="0"/>
              <a:t>Fonder les questions entourant la bonne gestion des ressources, les options et les décisions sur les besoins, les préférences et les valeurs des patients et de l’organisme</a:t>
            </a:r>
          </a:p>
          <a:p>
            <a:r>
              <a:rPr lang="fr-FR" sz="2000" dirty="0"/>
              <a:t>Adopter des lignes directrices pour éclairer l’utilisation appropriée des tests, fondées sur Choisir avec soin</a:t>
            </a:r>
          </a:p>
          <a:p>
            <a:r>
              <a:rPr lang="fr-FR" sz="2000" dirty="0"/>
              <a:t>Considérer la question « De quelle façon les résultats de tel test influenceront le plan de traitement général? » – si on ne s’attend pas à ce que les résultats d’un test aient une incidence sur le plan de soins, alors le test n’en vaut pas la peine et ne devrait pas être ordonné</a:t>
            </a:r>
            <a:endParaRPr lang="en-US" sz="2000" i="1" dirty="0">
              <a:solidFill>
                <a:srgbClr val="557FA6"/>
              </a:solidFill>
              <a:latin typeface="Frutiger LT Std 45 Light"/>
              <a:ea typeface="MS Mincho"/>
              <a:cs typeface="Times New Roman"/>
            </a:endParaRPr>
          </a:p>
        </p:txBody>
      </p:sp>
      <p:sp>
        <p:nvSpPr>
          <p:cNvPr id="2" name="Footer Placeholder 1">
            <a:extLst>
              <a:ext uri="{FF2B5EF4-FFF2-40B4-BE49-F238E27FC236}">
                <a16:creationId xmlns:a16="http://schemas.microsoft.com/office/drawing/2014/main" id="{29BEEF0C-23F2-495E-BB50-C8984DD2E7E6}"/>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8F362213-9DB4-4C7C-B339-4C3A37AB95D9}"/>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Sécurité</a:t>
            </a:r>
            <a:r>
              <a:rPr lang="en-US" dirty="0"/>
              <a:t> des patients</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r>
              <a:rPr lang="fr-FR" dirty="0">
                <a:ea typeface="MS Mincho"/>
                <a:cs typeface="Times New Roman"/>
              </a:rPr>
              <a:t>Contribuer à une culture de sécurité en démontrant un engagement envers l’ouverture, l’honnêteté, l’équité et la responsabilisation</a:t>
            </a:r>
          </a:p>
          <a:p>
            <a:r>
              <a:rPr lang="fr-FR" dirty="0">
                <a:ea typeface="MS Mincho"/>
                <a:cs typeface="Times New Roman"/>
              </a:rPr>
              <a:t>Prévoir l’imprévisible – l’anticipation et la prévention sont importantes, tout comme la vigilance et l’état de préparation</a:t>
            </a:r>
            <a:endParaRPr lang="en-US" dirty="0">
              <a:ea typeface="MS Mincho"/>
              <a:cs typeface="Times New Roman"/>
            </a:endParaRPr>
          </a:p>
        </p:txBody>
      </p:sp>
      <p:sp>
        <p:nvSpPr>
          <p:cNvPr id="2" name="Footer Placeholder 1">
            <a:extLst>
              <a:ext uri="{FF2B5EF4-FFF2-40B4-BE49-F238E27FC236}">
                <a16:creationId xmlns:a16="http://schemas.microsoft.com/office/drawing/2014/main" id="{B82DCBE4-9076-4E79-932F-3FD888EBE556}"/>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3365B29E-6853-4484-9BB0-451ADBE65C07}"/>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158981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56648" y="416678"/>
            <a:ext cx="5616624" cy="914400"/>
          </a:xfrm>
        </p:spPr>
        <p:txBody>
          <a:bodyPr/>
          <a:lstStyle/>
          <a:p>
            <a:r>
              <a:rPr lang="fr-FR" dirty="0"/>
              <a:t>Sécurité des patients</a:t>
            </a:r>
            <a:endParaRPr lang="en-US" dirty="0"/>
          </a:p>
        </p:txBody>
      </p:sp>
      <p:sp>
        <p:nvSpPr>
          <p:cNvPr id="20486" name="Rectangle 6"/>
          <p:cNvSpPr>
            <a:spLocks noGrp="1" noChangeArrowheads="1"/>
          </p:cNvSpPr>
          <p:nvPr>
            <p:ph type="body" idx="1"/>
          </p:nvPr>
        </p:nvSpPr>
        <p:spPr>
          <a:xfrm>
            <a:off x="856647" y="1556792"/>
            <a:ext cx="10497151" cy="4890864"/>
          </a:xfrm>
        </p:spPr>
        <p:txBody>
          <a:bodyPr/>
          <a:lstStyle/>
          <a:p>
            <a:pPr marL="0" indent="0">
              <a:buNone/>
            </a:pPr>
            <a:r>
              <a:rPr lang="fr-FR" sz="2200" b="1" dirty="0">
                <a:ea typeface="MS Mincho"/>
                <a:cs typeface="Times New Roman"/>
              </a:rPr>
              <a:t>Un incident lié à la sécurité des patients </a:t>
            </a:r>
            <a:r>
              <a:rPr lang="fr-FR" sz="2200" dirty="0">
                <a:ea typeface="MS Mincho"/>
                <a:cs typeface="Times New Roman"/>
              </a:rPr>
              <a:t>est un événement ou une situation qui aurait pu entraîner ou qui a entraîné des effets néfastes chez un patient; le préjudice est alors entraîné par les soins prodigués et non par la maladie sous-jacente</a:t>
            </a:r>
          </a:p>
          <a:p>
            <a:pPr marL="0" indent="0">
              <a:buNone/>
            </a:pPr>
            <a:r>
              <a:rPr lang="fr-FR" sz="2200" dirty="0">
                <a:ea typeface="MS Mincho"/>
                <a:cs typeface="Times New Roman"/>
              </a:rPr>
              <a:t>Il en existe trois types :</a:t>
            </a:r>
          </a:p>
          <a:p>
            <a:pPr marL="457200" indent="-457200">
              <a:buFont typeface="+mj-lt"/>
              <a:buAutoNum type="arabicPeriod"/>
            </a:pPr>
            <a:r>
              <a:rPr lang="fr-FR" sz="2200" dirty="0">
                <a:ea typeface="MS Mincho"/>
                <a:cs typeface="Times New Roman"/>
              </a:rPr>
              <a:t>incidents préjudiciables causant un préjudice à un patient</a:t>
            </a:r>
          </a:p>
          <a:p>
            <a:pPr marL="457200" indent="-457200">
              <a:buFont typeface="+mj-lt"/>
              <a:buAutoNum type="arabicPeriod"/>
            </a:pPr>
            <a:r>
              <a:rPr lang="fr-FR" sz="2200" dirty="0">
                <a:ea typeface="MS Mincho"/>
                <a:cs typeface="Times New Roman"/>
              </a:rPr>
              <a:t>incidents sans préjudice qui affectent un patient sans lui causer de préjudice perceptible</a:t>
            </a:r>
          </a:p>
          <a:p>
            <a:pPr marL="457200" indent="-457200">
              <a:buFont typeface="+mj-lt"/>
              <a:buAutoNum type="arabicPeriod"/>
            </a:pPr>
            <a:r>
              <a:rPr lang="fr-FR" sz="2200" dirty="0">
                <a:ea typeface="MS Mincho"/>
                <a:cs typeface="Times New Roman"/>
              </a:rPr>
              <a:t>incidents évités de justesse </a:t>
            </a:r>
            <a:r>
              <a:rPr lang="fr-FR" sz="2200" dirty="0" err="1">
                <a:ea typeface="MS Mincho"/>
                <a:cs typeface="Times New Roman"/>
              </a:rPr>
              <a:t>quib</a:t>
            </a:r>
            <a:r>
              <a:rPr lang="fr-FR" sz="2200" dirty="0">
                <a:ea typeface="MS Mincho"/>
                <a:cs typeface="Times New Roman"/>
              </a:rPr>
              <a:t> ne nuisent pas au patient</a:t>
            </a:r>
          </a:p>
        </p:txBody>
      </p:sp>
      <p:sp>
        <p:nvSpPr>
          <p:cNvPr id="2" name="Footer Placeholder 1">
            <a:extLst>
              <a:ext uri="{FF2B5EF4-FFF2-40B4-BE49-F238E27FC236}">
                <a16:creationId xmlns:a16="http://schemas.microsoft.com/office/drawing/2014/main" id="{D4259B56-98DD-4870-A5C3-4FEC601F519E}"/>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346E22F3-6E00-4A51-9C7C-6BABB5BC26E2}"/>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3877501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Mesures clés à prendre lorsque survient un incident lié à la sécurité des patients :</a:t>
            </a:r>
            <a:endParaRPr lang="en-US" dirty="0"/>
          </a:p>
        </p:txBody>
      </p:sp>
      <p:sp>
        <p:nvSpPr>
          <p:cNvPr id="20486" name="Rectangle 6"/>
          <p:cNvSpPr>
            <a:spLocks noGrp="1" noChangeArrowheads="1"/>
          </p:cNvSpPr>
          <p:nvPr>
            <p:ph type="body" idx="1"/>
          </p:nvPr>
        </p:nvSpPr>
        <p:spPr>
          <a:xfrm>
            <a:off x="838199" y="1819174"/>
            <a:ext cx="10515599" cy="4628481"/>
          </a:xfrm>
        </p:spPr>
        <p:txBody>
          <a:bodyPr/>
          <a:lstStyle/>
          <a:p>
            <a:r>
              <a:rPr lang="fr-FR" sz="2200" dirty="0"/>
              <a:t>Combler les besoins immédiats et continus du patient (s’assurer que le patient est cliniquement stable, corriger le ou les problèmes de sécurité, limiter tout nouvel effet nocif, et suivre et soigner le patient en continu)</a:t>
            </a:r>
          </a:p>
          <a:p>
            <a:r>
              <a:rPr lang="fr-FR" sz="2200" dirty="0"/>
              <a:t>Expliquer au patient ce qui est survenu de façon inattendue (qui, comment, quoi, et les mesures de prévention)</a:t>
            </a:r>
          </a:p>
          <a:p>
            <a:r>
              <a:rPr lang="fr-FR" sz="2200" dirty="0"/>
              <a:t>S’excuser auprès du patient pour ce qui s’est passé</a:t>
            </a:r>
          </a:p>
          <a:p>
            <a:r>
              <a:rPr lang="fr-FR" sz="2200" dirty="0"/>
              <a:t>Expliquer la suite des choses, y compris les mesures qui seront prises pour éviter que l’incident ne se reproduise</a:t>
            </a:r>
            <a:endParaRPr lang="en-US" sz="2200" dirty="0">
              <a:ea typeface="MS Mincho"/>
              <a:cs typeface="Times New Roman"/>
            </a:endParaRPr>
          </a:p>
        </p:txBody>
      </p:sp>
      <p:sp>
        <p:nvSpPr>
          <p:cNvPr id="2" name="Footer Placeholder 1">
            <a:extLst>
              <a:ext uri="{FF2B5EF4-FFF2-40B4-BE49-F238E27FC236}">
                <a16:creationId xmlns:a16="http://schemas.microsoft.com/office/drawing/2014/main" id="{FF2B1703-AE8A-4B67-9780-EAD3D10AADC0}"/>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9DA16F4F-E298-4714-824C-FCA7E0AE9F05}"/>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235866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Gérer la planification de carrière, les finances et les ressources humaines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r>
              <a:rPr lang="fr-FR" dirty="0">
                <a:ea typeface="MS Mincho"/>
                <a:cs typeface="Times New Roman"/>
              </a:rPr>
              <a:t>Établir les priorités et gérer le temps de façon à maintenir un équilibre entre la pratique médicale et la vie personnelle</a:t>
            </a:r>
          </a:p>
          <a:p>
            <a:r>
              <a:rPr lang="fr-FR" dirty="0">
                <a:ea typeface="MS Mincho"/>
                <a:cs typeface="Times New Roman"/>
              </a:rPr>
              <a:t>Gérer consciencieusement et délibérément des horaires chargés</a:t>
            </a:r>
          </a:p>
          <a:p>
            <a:r>
              <a:rPr lang="fr-FR" dirty="0">
                <a:ea typeface="MS Mincho"/>
                <a:cs typeface="Times New Roman"/>
              </a:rPr>
              <a:t>Utiliser des outils pour s’organiser et rester organisé</a:t>
            </a:r>
            <a:endParaRPr lang="en-US" dirty="0">
              <a:ea typeface="MS Mincho"/>
              <a:cs typeface="Times New Roman"/>
            </a:endParaRPr>
          </a:p>
        </p:txBody>
      </p:sp>
      <p:sp>
        <p:nvSpPr>
          <p:cNvPr id="2" name="Footer Placeholder 1">
            <a:extLst>
              <a:ext uri="{FF2B5EF4-FFF2-40B4-BE49-F238E27FC236}">
                <a16:creationId xmlns:a16="http://schemas.microsoft.com/office/drawing/2014/main" id="{DAA26EA3-0793-48C4-A166-2AAF65B01086}"/>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5C6E7320-5832-4ACE-A787-CCF6948E1833}"/>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1892606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Partager la charge de travail en déléguant de façon efficace</a:t>
            </a:r>
            <a:endParaRPr lang="en-US" dirty="0"/>
          </a:p>
        </p:txBody>
      </p:sp>
      <p:sp>
        <p:nvSpPr>
          <p:cNvPr id="20486" name="Rectangle 6"/>
          <p:cNvSpPr>
            <a:spLocks noGrp="1" noChangeArrowheads="1"/>
          </p:cNvSpPr>
          <p:nvPr>
            <p:ph type="body" idx="1"/>
          </p:nvPr>
        </p:nvSpPr>
        <p:spPr>
          <a:xfrm>
            <a:off x="838199" y="1690688"/>
            <a:ext cx="10515599" cy="4756968"/>
          </a:xfrm>
        </p:spPr>
        <p:txBody>
          <a:bodyPr/>
          <a:lstStyle/>
          <a:p>
            <a:r>
              <a:rPr lang="en-US" dirty="0" err="1">
                <a:ea typeface="MS Mincho"/>
                <a:cs typeface="Times New Roman"/>
              </a:rPr>
              <a:t>Organiser</a:t>
            </a:r>
            <a:r>
              <a:rPr lang="en-US" dirty="0">
                <a:ea typeface="MS Mincho"/>
                <a:cs typeface="Times New Roman"/>
              </a:rPr>
              <a:t> le travail </a:t>
            </a:r>
          </a:p>
          <a:p>
            <a:r>
              <a:rPr lang="fr-FR" dirty="0">
                <a:ea typeface="MS Mincho"/>
                <a:cs typeface="Times New Roman"/>
              </a:rPr>
              <a:t>Déterminer la priorité des tâches </a:t>
            </a:r>
          </a:p>
          <a:p>
            <a:r>
              <a:rPr lang="fr-FR" dirty="0">
                <a:ea typeface="MS Mincho"/>
                <a:cs typeface="Times New Roman"/>
              </a:rPr>
              <a:t>Définir les étapes et la séquence </a:t>
            </a:r>
            <a:endParaRPr lang="en-US" dirty="0">
              <a:ea typeface="MS Mincho"/>
              <a:cs typeface="Times New Roman"/>
            </a:endParaRPr>
          </a:p>
          <a:p>
            <a:r>
              <a:rPr lang="fr-FR" dirty="0">
                <a:ea typeface="MS Mincho"/>
                <a:cs typeface="Times New Roman"/>
              </a:rPr>
              <a:t>Faire l’inventaire des ressources disponibles</a:t>
            </a:r>
            <a:endParaRPr lang="en-US" dirty="0">
              <a:ea typeface="MS Mincho"/>
              <a:cs typeface="Times New Roman"/>
            </a:endParaRPr>
          </a:p>
          <a:p>
            <a:r>
              <a:rPr lang="fr-FR" dirty="0">
                <a:ea typeface="MS Mincho"/>
                <a:cs typeface="Times New Roman"/>
              </a:rPr>
              <a:t>Confier la responsabilité d’importantes activités </a:t>
            </a:r>
          </a:p>
          <a:p>
            <a:r>
              <a:rPr lang="fr-FR" dirty="0">
                <a:ea typeface="MS Mincho"/>
                <a:cs typeface="Times New Roman"/>
              </a:rPr>
              <a:t>Surveiller, communiquer, clarifier les attentes, encadrer les collègues</a:t>
            </a:r>
          </a:p>
          <a:p>
            <a:r>
              <a:rPr lang="fr-FR" dirty="0">
                <a:ea typeface="MS Mincho"/>
                <a:cs typeface="Times New Roman"/>
              </a:rPr>
              <a:t>Assigner ou réassigner le travail dès que des tâches nouvelles</a:t>
            </a:r>
            <a:endParaRPr lang="en-US" dirty="0">
              <a:ea typeface="MS Mincho"/>
              <a:cs typeface="Times New Roman"/>
            </a:endParaRPr>
          </a:p>
        </p:txBody>
      </p:sp>
      <p:sp>
        <p:nvSpPr>
          <p:cNvPr id="2" name="Footer Placeholder 1">
            <a:extLst>
              <a:ext uri="{FF2B5EF4-FFF2-40B4-BE49-F238E27FC236}">
                <a16:creationId xmlns:a16="http://schemas.microsoft.com/office/drawing/2014/main" id="{C4FDEB16-9E15-4CDB-88BB-A9344671E79D}"/>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220C54A4-5A79-4DD5-8068-E432911A7BCB}"/>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101270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5CE91DBB-8FA5-4B18-BD24-058FED6B310D}"/>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4CF8F9E4-CBF7-414B-99FB-FB8E017F1463}"/>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fr-FR" dirty="0"/>
              <a:t>Objectifs et contenu</a:t>
            </a:r>
          </a:p>
        </p:txBody>
      </p:sp>
      <p:sp>
        <p:nvSpPr>
          <p:cNvPr id="7209" name="Rectangle 41"/>
          <p:cNvSpPr>
            <a:spLocks noGrp="1" noChangeArrowheads="1"/>
          </p:cNvSpPr>
          <p:nvPr>
            <p:ph type="body" idx="1"/>
          </p:nvPr>
        </p:nvSpPr>
        <p:spPr>
          <a:xfrm>
            <a:off x="838200" y="1376413"/>
            <a:ext cx="10515600" cy="4800550"/>
          </a:xfrm>
        </p:spPr>
        <p:txBody>
          <a:bodyPr/>
          <a:lstStyle/>
          <a:p>
            <a:pPr marL="0" indent="0">
              <a:buNone/>
            </a:pPr>
            <a:endParaRPr lang="en-US" dirty="0"/>
          </a:p>
          <a:p>
            <a:pPr marL="514350" indent="-514350">
              <a:buFont typeface="+mj-lt"/>
              <a:buAutoNum type="arabicPeriod"/>
            </a:pPr>
            <a:r>
              <a:rPr lang="fr-FR" dirty="0"/>
              <a:t>Reconnaître les activités et domaines d’intérêt du leader</a:t>
            </a:r>
          </a:p>
          <a:p>
            <a:pPr marL="514350" indent="-514350">
              <a:buFont typeface="+mj-lt"/>
              <a:buAutoNum type="arabicPeriod"/>
            </a:pPr>
            <a:r>
              <a:rPr lang="fr-FR" dirty="0"/>
              <a:t>Appliquer les activités clés de leader dans les situations de tous les jours</a:t>
            </a:r>
          </a:p>
          <a:p>
            <a:pPr marL="514350" indent="-514350">
              <a:buFont typeface="+mj-lt"/>
              <a:buAutoNum type="arabicPeriod"/>
            </a:pPr>
            <a:r>
              <a:rPr lang="fr-FR" dirty="0"/>
              <a:t>Concevoir des ressources sur le leadership à utiliser dans la pratique clinique de tous les jours</a:t>
            </a:r>
          </a:p>
        </p:txBody>
      </p:sp>
      <p:sp>
        <p:nvSpPr>
          <p:cNvPr id="2" name="Footer Placeholder 1">
            <a:extLst>
              <a:ext uri="{FF2B5EF4-FFF2-40B4-BE49-F238E27FC236}">
                <a16:creationId xmlns:a16="http://schemas.microsoft.com/office/drawing/2014/main" id="{C5D22ABD-74C5-4852-8463-EA3F3042BE5D}"/>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14597B91-A1AC-4404-8C45-6C5AC9EB8080}"/>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216398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Références</a:t>
            </a:r>
            <a:endParaRPr lang="en-US" dirty="0"/>
          </a:p>
        </p:txBody>
      </p:sp>
      <p:sp>
        <p:nvSpPr>
          <p:cNvPr id="3" name="Content Placeholder 2"/>
          <p:cNvSpPr>
            <a:spLocks noGrp="1"/>
          </p:cNvSpPr>
          <p:nvPr>
            <p:ph idx="1"/>
          </p:nvPr>
        </p:nvSpPr>
        <p:spPr>
          <a:xfrm>
            <a:off x="838199" y="1524000"/>
            <a:ext cx="10515599" cy="4497288"/>
          </a:xfrm>
        </p:spPr>
        <p:txBody>
          <a:bodyPr/>
          <a:lstStyle/>
          <a:p>
            <a:r>
              <a:rPr lang="en-US" sz="1600" dirty="0" err="1"/>
              <a:t>Dath</a:t>
            </a:r>
            <a:r>
              <a:rPr lang="en-US" sz="1600" dirty="0"/>
              <a:t> D, Chan M-K, Anderson G, Burke A, </a:t>
            </a:r>
            <a:r>
              <a:rPr lang="en-US" sz="1600" dirty="0" err="1"/>
              <a:t>Razack</a:t>
            </a:r>
            <a:r>
              <a:rPr lang="en-US" sz="1600" dirty="0"/>
              <a:t> S, </a:t>
            </a:r>
            <a:r>
              <a:rPr lang="en-US" sz="1600" dirty="0" err="1"/>
              <a:t>Lieff</a:t>
            </a:r>
            <a:r>
              <a:rPr lang="en-US" sz="1600" dirty="0"/>
              <a:t> S, Moineau G, Chiu A, Ellison P. Leader. </a:t>
            </a:r>
            <a:r>
              <a:rPr lang="en-US" sz="1600" dirty="0" err="1"/>
              <a:t>Tiré</a:t>
            </a:r>
            <a:r>
              <a:rPr lang="en-US" sz="1600" dirty="0"/>
              <a:t> de : Frank JR, Snell L, Sherbino J, </a:t>
            </a:r>
            <a:r>
              <a:rPr lang="en-US" sz="1600" dirty="0" err="1"/>
              <a:t>rédacteurs</a:t>
            </a:r>
            <a:r>
              <a:rPr lang="en-US" sz="1600" dirty="0"/>
              <a:t>. </a:t>
            </a:r>
            <a:r>
              <a:rPr lang="en-US" sz="1600" dirty="0" err="1"/>
              <a:t>Référentiel</a:t>
            </a:r>
            <a:r>
              <a:rPr lang="en-US" sz="1600" dirty="0"/>
              <a:t> de </a:t>
            </a:r>
            <a:r>
              <a:rPr lang="en-US" sz="1600" dirty="0" err="1"/>
              <a:t>compétences</a:t>
            </a:r>
            <a:r>
              <a:rPr lang="en-US" sz="1600" dirty="0"/>
              <a:t> CanMEDS 2015 pour les </a:t>
            </a:r>
            <a:r>
              <a:rPr lang="en-US" sz="1600" dirty="0" err="1"/>
              <a:t>médecins</a:t>
            </a:r>
            <a:r>
              <a:rPr lang="en-US" sz="1600" dirty="0"/>
              <a:t>. Ottawa : </a:t>
            </a:r>
            <a:r>
              <a:rPr lang="en-US" sz="1600" dirty="0" err="1"/>
              <a:t>Collège</a:t>
            </a:r>
            <a:r>
              <a:rPr lang="en-US" sz="1600" dirty="0"/>
              <a:t> royal des </a:t>
            </a:r>
            <a:r>
              <a:rPr lang="en-US" sz="1600" dirty="0" err="1"/>
              <a:t>médecins</a:t>
            </a:r>
            <a:r>
              <a:rPr lang="en-US" sz="1600" dirty="0"/>
              <a:t> et </a:t>
            </a:r>
            <a:r>
              <a:rPr lang="en-US" sz="1600" dirty="0" err="1"/>
              <a:t>chirurgiens</a:t>
            </a:r>
            <a:r>
              <a:rPr lang="en-US" sz="1600" dirty="0"/>
              <a:t> du Canada, 2015. </a:t>
            </a:r>
            <a:r>
              <a:rPr lang="en-US" sz="1600" dirty="0" err="1"/>
              <a:t>Reproduit</a:t>
            </a:r>
            <a:r>
              <a:rPr lang="en-US" sz="1600" dirty="0"/>
              <a:t> avec  </a:t>
            </a:r>
            <a:r>
              <a:rPr lang="en-US" sz="1600" dirty="0" err="1"/>
              <a:t>autorisation</a:t>
            </a:r>
            <a:r>
              <a:rPr lang="en-US" sz="1600" dirty="0"/>
              <a:t>. </a:t>
            </a:r>
          </a:p>
          <a:p>
            <a:r>
              <a:rPr lang="en-CA" sz="1600" dirty="0"/>
              <a:t>Web : http://www.choisiravecsoin.org</a:t>
            </a:r>
          </a:p>
          <a:p>
            <a:r>
              <a:rPr lang="en-CA" sz="1600" dirty="0"/>
              <a:t>Stone D, </a:t>
            </a:r>
            <a:r>
              <a:rPr lang="en-CA" sz="1600" dirty="0" err="1"/>
              <a:t>Heen</a:t>
            </a:r>
            <a:r>
              <a:rPr lang="en-CA" sz="1600" dirty="0"/>
              <a:t> S. Thanks for the feedback: the science and art of receiving feedback well. New York : Viking; 2014.</a:t>
            </a:r>
          </a:p>
          <a:p>
            <a:r>
              <a:rPr lang="en-CA" sz="1600" dirty="0"/>
              <a:t>Six Domains of Health Care Quality. Consumer Assessment of Healthcare Providers and Systems (CAHPS). </a:t>
            </a:r>
            <a:r>
              <a:rPr lang="en-CA" sz="1600" dirty="0" err="1"/>
              <a:t>Consulté</a:t>
            </a:r>
            <a:r>
              <a:rPr lang="en-CA" sz="1600" dirty="0"/>
              <a:t> le 3 </a:t>
            </a:r>
            <a:r>
              <a:rPr lang="en-CA" sz="1600" dirty="0" err="1"/>
              <a:t>juillet</a:t>
            </a:r>
            <a:r>
              <a:rPr lang="en-CA" sz="1600" dirty="0"/>
              <a:t> 2015 à https://cahps.ahrq.gov/consumer-reporting/talkingquality/create/sixdomains.html</a:t>
            </a:r>
          </a:p>
          <a:p>
            <a:r>
              <a:rPr lang="en-CA" sz="1600" dirty="0"/>
              <a:t>Langley GL, Nolan KM, Nolan TW, Norman CL, Provost LP. The Improvement Guide: A Practical Approach to Enhancing Organizational Performance, 2e </a:t>
            </a:r>
            <a:r>
              <a:rPr lang="en-CA" sz="1600" dirty="0" err="1"/>
              <a:t>édition</a:t>
            </a:r>
            <a:r>
              <a:rPr lang="en-CA" sz="1600" dirty="0"/>
              <a:t>. Jossey Bass, San Francisco, 2009. Pour plus de </a:t>
            </a:r>
            <a:r>
              <a:rPr lang="en-CA" sz="1600" dirty="0" err="1"/>
              <a:t>détails</a:t>
            </a:r>
            <a:r>
              <a:rPr lang="en-CA" sz="1600" dirty="0"/>
              <a:t> : http://www.institute.nhs.uk/quality and service </a:t>
            </a:r>
            <a:r>
              <a:rPr lang="en-CA" sz="1600" dirty="0" err="1"/>
              <a:t>improvement_tools</a:t>
            </a:r>
            <a:r>
              <a:rPr lang="en-CA" sz="1600" dirty="0"/>
              <a:t>/</a:t>
            </a:r>
            <a:r>
              <a:rPr lang="en-CA" sz="1600" dirty="0" err="1"/>
              <a:t>quality_and_service_improvement_tools</a:t>
            </a:r>
            <a:r>
              <a:rPr lang="en-CA" sz="1600" dirty="0"/>
              <a:t>/plan_do_study_act.html (</a:t>
            </a:r>
            <a:r>
              <a:rPr lang="en-CA" sz="1600" dirty="0" err="1"/>
              <a:t>consulté</a:t>
            </a:r>
            <a:r>
              <a:rPr lang="en-CA" sz="1600" dirty="0"/>
              <a:t> le 3 </a:t>
            </a:r>
            <a:r>
              <a:rPr lang="en-CA" sz="1600" dirty="0" err="1"/>
              <a:t>juillet</a:t>
            </a:r>
            <a:r>
              <a:rPr lang="en-CA" sz="1600" dirty="0"/>
              <a:t> 2015).</a:t>
            </a:r>
            <a:endParaRPr lang="en-US" sz="1600" dirty="0"/>
          </a:p>
        </p:txBody>
      </p:sp>
      <p:sp>
        <p:nvSpPr>
          <p:cNvPr id="5" name="Footer Placeholder 4">
            <a:extLst>
              <a:ext uri="{FF2B5EF4-FFF2-40B4-BE49-F238E27FC236}">
                <a16:creationId xmlns:a16="http://schemas.microsoft.com/office/drawing/2014/main" id="{2A80CB77-23E9-4ABD-A0CE-E61708FC3AAB}"/>
              </a:ext>
            </a:extLst>
          </p:cNvPr>
          <p:cNvSpPr>
            <a:spLocks noGrp="1"/>
          </p:cNvSpPr>
          <p:nvPr>
            <p:ph type="ftr" sz="quarter" idx="11"/>
          </p:nvPr>
        </p:nvSpPr>
        <p:spPr/>
        <p:txBody>
          <a:bodyPr/>
          <a:lstStyle/>
          <a:p>
            <a:r>
              <a:rPr lang="fr-FR"/>
              <a:t>E2 – Enseigner le role de leader</a:t>
            </a:r>
            <a:endParaRPr lang="en-US" dirty="0"/>
          </a:p>
        </p:txBody>
      </p:sp>
      <p:sp>
        <p:nvSpPr>
          <p:cNvPr id="6" name="Slide Number Placeholder 5">
            <a:extLst>
              <a:ext uri="{FF2B5EF4-FFF2-40B4-BE49-F238E27FC236}">
                <a16:creationId xmlns:a16="http://schemas.microsoft.com/office/drawing/2014/main" id="{5B73A189-FAAF-413F-8353-D15596DD2626}"/>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393149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dirty="0"/>
              <a:t>DIAPOSITIVES COMPLÉMENTAIRES</a:t>
            </a:r>
          </a:p>
        </p:txBody>
      </p:sp>
      <p:sp>
        <p:nvSpPr>
          <p:cNvPr id="5" name="Footer Placeholder 4">
            <a:extLst>
              <a:ext uri="{FF2B5EF4-FFF2-40B4-BE49-F238E27FC236}">
                <a16:creationId xmlns:a16="http://schemas.microsoft.com/office/drawing/2014/main" id="{A2475FBB-1418-494B-B23D-CC3DCEA1222D}"/>
              </a:ext>
            </a:extLst>
          </p:cNvPr>
          <p:cNvSpPr>
            <a:spLocks noGrp="1"/>
          </p:cNvSpPr>
          <p:nvPr>
            <p:ph type="ftr" sz="quarter" idx="11"/>
          </p:nvPr>
        </p:nvSpPr>
        <p:spPr/>
        <p:txBody>
          <a:bodyPr/>
          <a:lstStyle/>
          <a:p>
            <a:r>
              <a:rPr lang="fr-FR"/>
              <a:t>E2 – Enseigner le role de leader</a:t>
            </a:r>
            <a:endParaRPr lang="en-US" dirty="0"/>
          </a:p>
        </p:txBody>
      </p:sp>
      <p:sp>
        <p:nvSpPr>
          <p:cNvPr id="6" name="Slide Number Placeholder 5">
            <a:extLst>
              <a:ext uri="{FF2B5EF4-FFF2-40B4-BE49-F238E27FC236}">
                <a16:creationId xmlns:a16="http://schemas.microsoft.com/office/drawing/2014/main" id="{2234D18D-9475-481F-979A-AFD0209E8B79}"/>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Capacités (compétences clés) du leader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dirty="0"/>
              <a:t>Les médecins sont capables de :</a:t>
            </a:r>
          </a:p>
          <a:p>
            <a:pPr marL="514350" indent="-514350">
              <a:buFont typeface="+mj-lt"/>
              <a:buAutoNum type="arabicPeriod"/>
            </a:pPr>
            <a:r>
              <a:rPr lang="fr-FR" dirty="0"/>
              <a:t>contribuer à l’amélioration de la prestation des soins de santé au sein d’équipes, d’organismes et de systèmes;</a:t>
            </a:r>
          </a:p>
          <a:p>
            <a:pPr marL="514350" indent="-514350">
              <a:buFont typeface="+mj-lt"/>
              <a:buAutoNum type="arabicPeriod"/>
            </a:pPr>
            <a:r>
              <a:rPr lang="fr-FR" dirty="0"/>
              <a:t>participer à la gestion des ressources allouées aux soins de santé;</a:t>
            </a:r>
          </a:p>
          <a:p>
            <a:pPr marL="514350" indent="-514350">
              <a:buFont typeface="+mj-lt"/>
              <a:buAutoNum type="arabicPeriod"/>
            </a:pPr>
            <a:r>
              <a:rPr lang="fr-FR" dirty="0"/>
              <a:t>faire preuve de leadership dans leur pratique professionnelle;</a:t>
            </a:r>
          </a:p>
          <a:p>
            <a:pPr marL="514350" indent="-514350">
              <a:buFont typeface="+mj-lt"/>
              <a:buAutoNum type="arabicPeriod"/>
            </a:pPr>
            <a:r>
              <a:rPr lang="fr-FR" dirty="0"/>
              <a:t>gérer la planification de carrière, leurs finances et les ressources humaines au sein de leur pratique professionnelle.</a:t>
            </a:r>
            <a:endParaRPr lang="en-US" dirty="0"/>
          </a:p>
        </p:txBody>
      </p:sp>
      <p:sp>
        <p:nvSpPr>
          <p:cNvPr id="2" name="Footer Placeholder 1">
            <a:extLst>
              <a:ext uri="{FF2B5EF4-FFF2-40B4-BE49-F238E27FC236}">
                <a16:creationId xmlns:a16="http://schemas.microsoft.com/office/drawing/2014/main" id="{68486082-F741-47A8-A96E-5BAA6006A980}"/>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3D47B2E5-386A-40AA-909B-C9336AF666F3}"/>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1 du leader</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457200" indent="-457200">
              <a:buFont typeface="+mj-lt"/>
              <a:buAutoNum type="arabicPeriod"/>
            </a:pPr>
            <a:r>
              <a:rPr lang="fr-FR" sz="2000" dirty="0"/>
              <a:t>contribuer à l’amélioration de la prestation des soins de santé au sein d’équipes, d’organismes et de systèmes :</a:t>
            </a:r>
          </a:p>
          <a:p>
            <a:pPr marL="457200" lvl="1" indent="0">
              <a:buNone/>
            </a:pPr>
            <a:r>
              <a:rPr lang="fr-FR" sz="2000" dirty="0"/>
              <a:t>1.1 	appliquer les principes de l’amélioration de la qualité pour faire progresser les systèmes de 	soins aux patients;</a:t>
            </a:r>
          </a:p>
          <a:p>
            <a:pPr marL="457200" lvl="1" indent="0">
              <a:buNone/>
            </a:pPr>
            <a:r>
              <a:rPr lang="fr-FR" sz="2000" dirty="0"/>
              <a:t>1.2 	contribuer à une culture favorisant la sécurité des patients;</a:t>
            </a:r>
          </a:p>
          <a:p>
            <a:pPr marL="457200" lvl="1" indent="0">
              <a:buNone/>
            </a:pPr>
            <a:r>
              <a:rPr lang="fr-FR" sz="2000" dirty="0"/>
              <a:t>1.3 	analyser les incidents qui mettent en cause la sécurité des patients afin d’améliorer les 	systèmes de soins;</a:t>
            </a:r>
          </a:p>
          <a:p>
            <a:pPr marL="457200" lvl="1" indent="0">
              <a:buNone/>
            </a:pPr>
            <a:r>
              <a:rPr lang="fr-FR" sz="2000" dirty="0"/>
              <a:t>1.4 	utiliser la technologie afin d’améliorer la qualité des soins et d’optimiser la sécurité des 	patients.</a:t>
            </a:r>
            <a:endParaRPr lang="en-US" sz="2000" dirty="0"/>
          </a:p>
        </p:txBody>
      </p:sp>
      <p:sp>
        <p:nvSpPr>
          <p:cNvPr id="2" name="Footer Placeholder 1">
            <a:extLst>
              <a:ext uri="{FF2B5EF4-FFF2-40B4-BE49-F238E27FC236}">
                <a16:creationId xmlns:a16="http://schemas.microsoft.com/office/drawing/2014/main" id="{59CA67D6-74AD-4476-88DC-25F8EB3F34A6}"/>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0C50D483-4C48-466B-9391-2F3F0C98FF2E}"/>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2 du leader</a:t>
            </a:r>
          </a:p>
        </p:txBody>
      </p:sp>
      <p:sp>
        <p:nvSpPr>
          <p:cNvPr id="20486" name="Rectangle 6"/>
          <p:cNvSpPr>
            <a:spLocks noGrp="1" noChangeArrowheads="1"/>
          </p:cNvSpPr>
          <p:nvPr>
            <p:ph type="body" idx="1"/>
          </p:nvPr>
        </p:nvSpPr>
        <p:spPr>
          <a:xfrm>
            <a:off x="838200" y="1463040"/>
            <a:ext cx="10515600" cy="4984616"/>
          </a:xfrm>
        </p:spPr>
        <p:txBody>
          <a:bodyPr/>
          <a:lstStyle/>
          <a:p>
            <a:pPr marL="0" indent="0">
              <a:buNone/>
            </a:pPr>
            <a:r>
              <a:rPr lang="fr-FR" sz="2000" dirty="0"/>
              <a:t>Les médecins sont capables de :</a:t>
            </a:r>
          </a:p>
          <a:p>
            <a:pPr marL="457200" indent="-457200">
              <a:buFont typeface="+mj-lt"/>
              <a:buAutoNum type="arabicPeriod" startAt="2"/>
            </a:pPr>
            <a:r>
              <a:rPr lang="fr-FR" sz="2000" dirty="0"/>
              <a:t>participer à la gestion des ressources allouées aux soins de santé :</a:t>
            </a:r>
          </a:p>
          <a:p>
            <a:pPr marL="457200" lvl="1" indent="0">
              <a:buNone/>
            </a:pPr>
            <a:r>
              <a:rPr lang="fr-FR" sz="2000" dirty="0"/>
              <a:t>2.1 	répartir les ressources afin d’optimiser les soins aux patients;</a:t>
            </a:r>
          </a:p>
          <a:p>
            <a:pPr marL="457200" lvl="1" indent="0">
              <a:buNone/>
            </a:pPr>
            <a:r>
              <a:rPr lang="fr-FR" sz="2000" dirty="0"/>
              <a:t>2.2 	mettre en pratique des données probantes, portant notamment sur les processus de </a:t>
            </a:r>
            <a:br>
              <a:rPr lang="fr-FR" sz="2000" dirty="0"/>
            </a:br>
            <a:r>
              <a:rPr lang="fr-FR" sz="2000" dirty="0"/>
              <a:t>	gestion qui permettent de dispenser des soins de qualité à un rapport coût-bénéfice 	approprié.</a:t>
            </a:r>
            <a:endParaRPr lang="en-US" sz="2000" dirty="0"/>
          </a:p>
        </p:txBody>
      </p:sp>
      <p:sp>
        <p:nvSpPr>
          <p:cNvPr id="2" name="Footer Placeholder 1">
            <a:extLst>
              <a:ext uri="{FF2B5EF4-FFF2-40B4-BE49-F238E27FC236}">
                <a16:creationId xmlns:a16="http://schemas.microsoft.com/office/drawing/2014/main" id="{770B6319-E72E-40B4-947E-80CD6E364702}"/>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2156179F-5637-4379-93C7-D61CCF0ED7E2}"/>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3 du leader</a:t>
            </a:r>
          </a:p>
        </p:txBody>
      </p:sp>
      <p:sp>
        <p:nvSpPr>
          <p:cNvPr id="20486" name="Rectangle 6"/>
          <p:cNvSpPr>
            <a:spLocks noGrp="1" noChangeArrowheads="1"/>
          </p:cNvSpPr>
          <p:nvPr>
            <p:ph type="body" idx="1"/>
          </p:nvPr>
        </p:nvSpPr>
        <p:spPr>
          <a:xfrm>
            <a:off x="838199" y="1530417"/>
            <a:ext cx="10515599" cy="4917239"/>
          </a:xfrm>
        </p:spPr>
        <p:txBody>
          <a:bodyPr/>
          <a:lstStyle/>
          <a:p>
            <a:pPr marL="0" indent="0">
              <a:buNone/>
            </a:pPr>
            <a:r>
              <a:rPr lang="fr-FR" sz="2000" dirty="0"/>
              <a:t>Les médecins sont capables de :</a:t>
            </a:r>
          </a:p>
          <a:p>
            <a:pPr marL="457200" indent="-457200">
              <a:buFont typeface="+mj-lt"/>
              <a:buAutoNum type="arabicPeriod" startAt="3"/>
            </a:pPr>
            <a:r>
              <a:rPr lang="fr-FR" sz="2000" dirty="0"/>
              <a:t>faire preuve de leadership dans leur pratique professionnelle :</a:t>
            </a:r>
          </a:p>
          <a:p>
            <a:pPr marL="457200" lvl="1" indent="0">
              <a:buNone/>
            </a:pPr>
            <a:r>
              <a:rPr lang="fr-FR" sz="2000" dirty="0"/>
              <a:t>3.1 	démontrer des habiletés de leadership afin d’améliorer les soins de santé;</a:t>
            </a:r>
          </a:p>
          <a:p>
            <a:pPr marL="457200" lvl="1" indent="0">
              <a:buNone/>
            </a:pPr>
            <a:r>
              <a:rPr lang="fr-FR" sz="2000" dirty="0"/>
              <a:t>3.2 	faciliter le changement dans les soins de santé afin d’en améliorer les services et les 	résultats.</a:t>
            </a:r>
            <a:endParaRPr lang="en-US" sz="2000" dirty="0"/>
          </a:p>
        </p:txBody>
      </p:sp>
      <p:sp>
        <p:nvSpPr>
          <p:cNvPr id="2" name="Footer Placeholder 1">
            <a:extLst>
              <a:ext uri="{FF2B5EF4-FFF2-40B4-BE49-F238E27FC236}">
                <a16:creationId xmlns:a16="http://schemas.microsoft.com/office/drawing/2014/main" id="{8209C2F5-4FAD-409E-A4C0-E646160B5D23}"/>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E2F0F767-33CE-476E-B879-861BD69C8226}"/>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1987366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4 du leader</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457200" indent="-457200">
              <a:buFont typeface="+mj-lt"/>
              <a:buAutoNum type="arabicPeriod" startAt="4"/>
            </a:pPr>
            <a:r>
              <a:rPr lang="fr-FR" sz="2000" dirty="0"/>
              <a:t>gérer la planification de carrière, leurs finances et les ressources humaines au sein de leur pratique professionnelle :</a:t>
            </a:r>
          </a:p>
          <a:p>
            <a:pPr marL="457200" lvl="1" indent="0">
              <a:buNone/>
            </a:pPr>
            <a:r>
              <a:rPr lang="fr-FR" sz="2000" dirty="0"/>
              <a:t>4.1 	établir leurs priorités et gérer leur temps de façon à maintenir un équilibre entre leur </a:t>
            </a:r>
            <a:br>
              <a:rPr lang="fr-FR" sz="2000" dirty="0"/>
            </a:br>
            <a:r>
              <a:rPr lang="fr-FR" sz="2000" dirty="0"/>
              <a:t>	pratique médicale et leur vie personnelle;</a:t>
            </a:r>
          </a:p>
          <a:p>
            <a:pPr marL="457200" lvl="1" indent="0">
              <a:buNone/>
            </a:pPr>
            <a:r>
              <a:rPr lang="fr-FR" sz="2000" dirty="0"/>
              <a:t>4.2 	gérer leur carrière, leurs finances et les ressources humaines au sein de leur milieu </a:t>
            </a:r>
            <a:br>
              <a:rPr lang="fr-FR" sz="2000" dirty="0"/>
            </a:br>
            <a:r>
              <a:rPr lang="fr-FR" sz="2000" dirty="0"/>
              <a:t>	de pratique;</a:t>
            </a:r>
          </a:p>
          <a:p>
            <a:pPr marL="457200" lvl="1" indent="0">
              <a:buNone/>
            </a:pPr>
            <a:r>
              <a:rPr lang="fr-FR" sz="2000" dirty="0"/>
              <a:t>4.3 	mettre en </a:t>
            </a:r>
            <a:r>
              <a:rPr lang="fr-FR" sz="2000" dirty="0" err="1"/>
              <a:t>oeuvre</a:t>
            </a:r>
            <a:r>
              <a:rPr lang="fr-FR" sz="2000" dirty="0"/>
              <a:t> des processus afin d’améliorer leur pratique personnelle.</a:t>
            </a:r>
            <a:endParaRPr lang="en-US" sz="2000" dirty="0"/>
          </a:p>
        </p:txBody>
      </p:sp>
      <p:sp>
        <p:nvSpPr>
          <p:cNvPr id="2" name="Footer Placeholder 1">
            <a:extLst>
              <a:ext uri="{FF2B5EF4-FFF2-40B4-BE49-F238E27FC236}">
                <a16:creationId xmlns:a16="http://schemas.microsoft.com/office/drawing/2014/main" id="{9F1F7B51-6DDD-4895-96B0-F30E32C6A2E9}"/>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DC3E15F1-D161-4365-A053-FD8AD5601215}"/>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2822794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750771" y="426303"/>
            <a:ext cx="10603028" cy="914400"/>
          </a:xfrm>
        </p:spPr>
        <p:txBody>
          <a:bodyPr/>
          <a:lstStyle/>
          <a:p>
            <a:r>
              <a:rPr lang="fr-FR" sz="3600" dirty="0"/>
              <a:t>Les leaders efficaces ont le courage de leurs erreurs et en assument la responsabilité</a:t>
            </a:r>
            <a:endParaRPr lang="en-US" sz="3600" dirty="0"/>
          </a:p>
        </p:txBody>
      </p:sp>
      <p:sp>
        <p:nvSpPr>
          <p:cNvPr id="20486" name="Rectangle 6"/>
          <p:cNvSpPr>
            <a:spLocks noGrp="1" noChangeArrowheads="1"/>
          </p:cNvSpPr>
          <p:nvPr>
            <p:ph type="body" idx="1"/>
          </p:nvPr>
        </p:nvSpPr>
        <p:spPr>
          <a:xfrm>
            <a:off x="750771" y="1556792"/>
            <a:ext cx="10603028" cy="4890864"/>
          </a:xfrm>
        </p:spPr>
        <p:txBody>
          <a:bodyPr/>
          <a:lstStyle/>
          <a:p>
            <a:pPr marL="0" indent="0">
              <a:buNone/>
            </a:pPr>
            <a:r>
              <a:rPr lang="fr-FR" sz="2000" b="1" dirty="0"/>
              <a:t>Les trois règles de bonnes excuses :</a:t>
            </a:r>
          </a:p>
          <a:p>
            <a:pPr marL="457200" indent="-457200">
              <a:buFont typeface="+mj-lt"/>
              <a:buAutoNum type="arabicPeriod"/>
            </a:pPr>
            <a:r>
              <a:rPr lang="fr-FR" sz="2000" dirty="0"/>
              <a:t>Être sincère et authentique</a:t>
            </a:r>
          </a:p>
          <a:p>
            <a:pPr marL="457200" indent="-457200">
              <a:buFont typeface="+mj-lt"/>
              <a:buAutoNum type="arabicPeriod"/>
            </a:pPr>
            <a:r>
              <a:rPr lang="fr-FR" sz="2000" dirty="0"/>
              <a:t>Ne pas expliquer à outrance</a:t>
            </a:r>
          </a:p>
          <a:p>
            <a:pPr marL="457200" indent="-457200">
              <a:buFont typeface="+mj-lt"/>
              <a:buAutoNum type="arabicPeriod"/>
            </a:pPr>
            <a:r>
              <a:rPr lang="fr-FR" sz="2000" dirty="0"/>
              <a:t>Ne pas utiliser le mot « mais »</a:t>
            </a:r>
          </a:p>
          <a:p>
            <a:pPr marL="0" indent="0">
              <a:buNone/>
            </a:pPr>
            <a:r>
              <a:rPr lang="fr-FR" sz="2000" b="1" dirty="0"/>
              <a:t>Les étapes d’excuses efficaces :</a:t>
            </a:r>
          </a:p>
          <a:p>
            <a:pPr marL="457200" indent="-457200">
              <a:buFont typeface="+mj-lt"/>
              <a:buAutoNum type="arabicPeriod"/>
            </a:pPr>
            <a:r>
              <a:rPr lang="fr-FR" sz="2000" dirty="0"/>
              <a:t>Exprimer du regret : « Je suis désolé »</a:t>
            </a:r>
          </a:p>
          <a:p>
            <a:pPr marL="457200" indent="-457200">
              <a:buFont typeface="+mj-lt"/>
              <a:buAutoNum type="arabicPeriod"/>
            </a:pPr>
            <a:r>
              <a:rPr lang="fr-FR" sz="2000" dirty="0"/>
              <a:t>Assumer la responsabilité des actions et comportements</a:t>
            </a:r>
          </a:p>
          <a:p>
            <a:pPr marL="457200" indent="-457200">
              <a:buFont typeface="+mj-lt"/>
              <a:buAutoNum type="arabicPeriod"/>
            </a:pPr>
            <a:r>
              <a:rPr lang="fr-FR" sz="2000" dirty="0"/>
              <a:t>Prendre les mesures nécessaires pour corriger la situation lorsqu’approprié (sans dépasser ses propres pouvoirs)</a:t>
            </a:r>
          </a:p>
          <a:p>
            <a:pPr marL="457200" indent="-457200">
              <a:buFont typeface="+mj-lt"/>
              <a:buAutoNum type="arabicPeriod"/>
            </a:pPr>
            <a:r>
              <a:rPr lang="fr-FR" sz="2000" dirty="0"/>
              <a:t>Rétablir la confiance et réparer la relation</a:t>
            </a:r>
            <a:endParaRPr lang="en-US" sz="2000" dirty="0"/>
          </a:p>
        </p:txBody>
      </p:sp>
      <p:sp>
        <p:nvSpPr>
          <p:cNvPr id="2" name="Footer Placeholder 1">
            <a:extLst>
              <a:ext uri="{FF2B5EF4-FFF2-40B4-BE49-F238E27FC236}">
                <a16:creationId xmlns:a16="http://schemas.microsoft.com/office/drawing/2014/main" id="{D5809A38-707D-4319-B913-591E10B6697A}"/>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2BB123F9-2E9E-4DFF-9407-D11689EE2568}"/>
              </a:ext>
            </a:extLst>
          </p:cNvPr>
          <p:cNvSpPr>
            <a:spLocks noGrp="1"/>
          </p:cNvSpPr>
          <p:nvPr>
            <p:ph type="sldNum" sz="quarter" idx="12"/>
          </p:nvPr>
        </p:nvSpPr>
        <p:spPr/>
        <p:txBody>
          <a:bodyPr/>
          <a:lstStyle/>
          <a:p>
            <a:fld id="{0F408A5D-059A-A247-8344-29C129C8EF29}" type="slidenum">
              <a:rPr lang="en-US" smtClean="0"/>
              <a:pPr/>
              <a:t>28</a:t>
            </a:fld>
            <a:endParaRPr lang="en-US" dirty="0"/>
          </a:p>
        </p:txBody>
      </p:sp>
    </p:spTree>
    <p:extLst>
      <p:ext uri="{BB962C8B-B14F-4D97-AF65-F5344CB8AC3E}">
        <p14:creationId xmlns:p14="http://schemas.microsoft.com/office/powerpoint/2010/main" val="124007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activités et domaines d’intérêt du leader</a:t>
            </a:r>
          </a:p>
          <a:p>
            <a:pPr marL="514350" indent="-514350">
              <a:buFont typeface="+mj-lt"/>
              <a:buAutoNum type="arabicPeriod"/>
            </a:pPr>
            <a:r>
              <a:rPr lang="fr-FR" dirty="0"/>
              <a:t>Appliquer les activités clés de leader dans les situations de tous les jours</a:t>
            </a:r>
          </a:p>
          <a:p>
            <a:pPr marL="514350" indent="-514350">
              <a:buFont typeface="+mj-lt"/>
              <a:buAutoNum type="arabicPeriod"/>
            </a:pPr>
            <a:r>
              <a:rPr lang="fr-FR" dirty="0"/>
              <a:t>Concevoir des ressources sur le leadership à utiliser dans la pratique clinique de tous les jours</a:t>
            </a:r>
            <a:endParaRPr lang="en-US" dirty="0"/>
          </a:p>
        </p:txBody>
      </p:sp>
      <p:sp>
        <p:nvSpPr>
          <p:cNvPr id="2" name="Footer Placeholder 1">
            <a:extLst>
              <a:ext uri="{FF2B5EF4-FFF2-40B4-BE49-F238E27FC236}">
                <a16:creationId xmlns:a16="http://schemas.microsoft.com/office/drawing/2014/main" id="{799CDA00-76D9-4B07-B82B-E4F62C3C4252}"/>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9ACC1CD1-64F3-4A60-BA15-A67754DC9BFB}"/>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Le leader : un </a:t>
            </a:r>
            <a:r>
              <a:rPr lang="en-US" dirty="0" err="1"/>
              <a:t>rôle</a:t>
            </a:r>
            <a:r>
              <a:rPr lang="en-US" dirty="0"/>
              <a:t> qui </a:t>
            </a:r>
            <a:r>
              <a:rPr lang="en-US" dirty="0" err="1"/>
              <a:t>importe</a:t>
            </a:r>
            <a:endParaRPr lang="en-US" dirty="0"/>
          </a:p>
        </p:txBody>
      </p:sp>
      <p:sp>
        <p:nvSpPr>
          <p:cNvPr id="14355" name="Rectangle 19"/>
          <p:cNvSpPr>
            <a:spLocks noGrp="1" noChangeArrowheads="1"/>
          </p:cNvSpPr>
          <p:nvPr>
            <p:ph type="body" idx="1"/>
          </p:nvPr>
        </p:nvSpPr>
        <p:spPr>
          <a:xfrm>
            <a:off x="838199" y="1484784"/>
            <a:ext cx="10515599" cy="4419600"/>
          </a:xfrm>
        </p:spPr>
        <p:txBody>
          <a:bodyPr/>
          <a:lstStyle/>
          <a:p>
            <a:pPr marL="514350" indent="-514350">
              <a:buFont typeface="+mj-lt"/>
              <a:buAutoNum type="arabicPeriod"/>
            </a:pPr>
            <a:r>
              <a:rPr lang="fr-FR" dirty="0"/>
              <a:t>Les médecins leaders tiennent un rôle important dans le secteur des soins de santé</a:t>
            </a:r>
          </a:p>
          <a:p>
            <a:pPr marL="514350" indent="-514350">
              <a:buFont typeface="+mj-lt"/>
              <a:buAutoNum type="arabicPeriod"/>
            </a:pPr>
            <a:r>
              <a:rPr lang="fr-FR" dirty="0"/>
              <a:t>Les compétences en leadership de collaboration favorisent l’amélioration</a:t>
            </a:r>
          </a:p>
          <a:p>
            <a:pPr marL="514350" indent="-514350">
              <a:buFont typeface="+mj-lt"/>
              <a:buAutoNum type="arabicPeriod"/>
            </a:pPr>
            <a:r>
              <a:rPr lang="fr-FR" dirty="0"/>
              <a:t>Le système de santé est tributaire des médecins prenant la responsabilité de bien gérer les ressources très limitées</a:t>
            </a:r>
          </a:p>
          <a:p>
            <a:pPr marL="514350" indent="-514350">
              <a:buFont typeface="+mj-lt"/>
              <a:buAutoNum type="arabicPeriod"/>
            </a:pPr>
            <a:r>
              <a:rPr lang="fr-FR" dirty="0"/>
              <a:t>Les médecins doivent considérer comme prioritaires leurs compétences en gestion personnelle s’ils veulent être en mesure de gérer les demandes conflictuelles</a:t>
            </a:r>
            <a:endParaRPr lang="en-US" dirty="0"/>
          </a:p>
        </p:txBody>
      </p:sp>
      <p:sp>
        <p:nvSpPr>
          <p:cNvPr id="2" name="Footer Placeholder 1">
            <a:extLst>
              <a:ext uri="{FF2B5EF4-FFF2-40B4-BE49-F238E27FC236}">
                <a16:creationId xmlns:a16="http://schemas.microsoft.com/office/drawing/2014/main" id="{CB2F8A38-B701-43ED-AD82-390F797D37B9}"/>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35EEF2EE-8805-497B-B976-74B1E7425057}"/>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de </a:t>
            </a:r>
            <a:r>
              <a:rPr lang="fr-FR" dirty="0" err="1"/>
              <a:t>leadera</a:t>
            </a:r>
            <a:r>
              <a:rPr lang="fr-FR" dirty="0"/>
              <a:t>?</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 leaders, les médecins veillent à assurer l’excellence des soins, à titre de cliniciens, d’administrateurs, d’érudits ou d’enseignants et contribuent ainsi, avec d’autres intervenants, à l’évolution d’un système de santé de grande qualité.</a:t>
            </a:r>
            <a:endParaRPr lang="en-US" dirty="0"/>
          </a:p>
        </p:txBody>
      </p:sp>
      <p:pic>
        <p:nvPicPr>
          <p:cNvPr id="18440" name="Picture 8" descr="IMG_0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038" y="4419600"/>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8441" name="Picture 7" descr="IMG_0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9988" y="4435475"/>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pic>
        <p:nvPicPr>
          <p:cNvPr id="18442" name="Picture 9" descr="DSC_33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900" y="4421188"/>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
        <p:nvSpPr>
          <p:cNvPr id="2" name="Footer Placeholder 1">
            <a:extLst>
              <a:ext uri="{FF2B5EF4-FFF2-40B4-BE49-F238E27FC236}">
                <a16:creationId xmlns:a16="http://schemas.microsoft.com/office/drawing/2014/main" id="{6DEDCCBE-968D-4D49-A7C8-17AD3439205C}"/>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468AFB35-9A1A-4D9E-AF4C-E3609552DA05}"/>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À propos du leadership</a:t>
            </a:r>
          </a:p>
        </p:txBody>
      </p:sp>
      <p:sp>
        <p:nvSpPr>
          <p:cNvPr id="18439" name="Rectangle 7"/>
          <p:cNvSpPr>
            <a:spLocks noGrp="1" noChangeArrowheads="1"/>
          </p:cNvSpPr>
          <p:nvPr>
            <p:ph type="body" idx="1"/>
          </p:nvPr>
        </p:nvSpPr>
        <p:spPr>
          <a:xfrm>
            <a:off x="838199" y="1488741"/>
            <a:ext cx="10515600" cy="4351338"/>
          </a:xfrm>
        </p:spPr>
        <p:txBody>
          <a:bodyPr/>
          <a:lstStyle/>
          <a:p>
            <a:pPr marL="0" indent="0">
              <a:buNone/>
            </a:pPr>
            <a:endParaRPr lang="fr-FR" dirty="0"/>
          </a:p>
          <a:p>
            <a:r>
              <a:rPr lang="fr-FR" dirty="0"/>
              <a:t>Un médecin doit faire montre de leadership, quels que soient son titre et ses fonctions.</a:t>
            </a:r>
          </a:p>
          <a:p>
            <a:r>
              <a:rPr lang="fr-FR" dirty="0"/>
              <a:t>Les leaders dynamiques savent quand et comment prendre du recul et permettre à d’autres de mener, tout en les soutenant</a:t>
            </a:r>
          </a:p>
          <a:p>
            <a:r>
              <a:rPr lang="fr-FR" dirty="0"/>
              <a:t>Le rôle de leader comporte toujours d’importantes compétences en gestion (comme la gestion de soi et de la pratique professionnelle)</a:t>
            </a:r>
            <a:endParaRPr lang="en-US" dirty="0"/>
          </a:p>
        </p:txBody>
      </p:sp>
      <p:sp>
        <p:nvSpPr>
          <p:cNvPr id="2" name="Footer Placeholder 1">
            <a:extLst>
              <a:ext uri="{FF2B5EF4-FFF2-40B4-BE49-F238E27FC236}">
                <a16:creationId xmlns:a16="http://schemas.microsoft.com/office/drawing/2014/main" id="{50869CC1-05D9-4C56-861D-B927C982DF15}"/>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B796B7EB-DC99-416D-85AC-9C2B505A32FA}"/>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29094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Termes clés associés au leader</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r>
              <a:rPr lang="fr-FR" dirty="0"/>
              <a:t>Bonne gestion des ressources</a:t>
            </a:r>
          </a:p>
          <a:p>
            <a:r>
              <a:rPr lang="fr-FR" dirty="0"/>
              <a:t>Amélioration de la qualité</a:t>
            </a:r>
          </a:p>
          <a:p>
            <a:r>
              <a:rPr lang="fr-FR" dirty="0"/>
              <a:t>Sécurité des patients</a:t>
            </a:r>
            <a:endParaRPr lang="en-US" dirty="0"/>
          </a:p>
        </p:txBody>
      </p:sp>
      <p:sp>
        <p:nvSpPr>
          <p:cNvPr id="2" name="Footer Placeholder 1">
            <a:extLst>
              <a:ext uri="{FF2B5EF4-FFF2-40B4-BE49-F238E27FC236}">
                <a16:creationId xmlns:a16="http://schemas.microsoft.com/office/drawing/2014/main" id="{EC279BFE-257C-4A01-9482-E922260FF0A3}"/>
              </a:ext>
            </a:extLst>
          </p:cNvPr>
          <p:cNvSpPr>
            <a:spLocks noGrp="1"/>
          </p:cNvSpPr>
          <p:nvPr>
            <p:ph type="ftr" sz="quarter" idx="11"/>
          </p:nvPr>
        </p:nvSpPr>
        <p:spPr/>
        <p:txBody>
          <a:bodyPr/>
          <a:lstStyle/>
          <a:p>
            <a:r>
              <a:rPr lang="fr-FR"/>
              <a:t>E2 – Enseigner le role de leader</a:t>
            </a:r>
            <a:endParaRPr lang="en-US" dirty="0"/>
          </a:p>
        </p:txBody>
      </p:sp>
      <p:sp>
        <p:nvSpPr>
          <p:cNvPr id="3" name="Slide Number Placeholder 2">
            <a:extLst>
              <a:ext uri="{FF2B5EF4-FFF2-40B4-BE49-F238E27FC236}">
                <a16:creationId xmlns:a16="http://schemas.microsoft.com/office/drawing/2014/main" id="{B2A33FEA-7DE5-4568-8ACB-85678B314161}"/>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272870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activités du</a:t>
            </a:r>
            <a:br>
              <a:rPr lang="fr-FR" dirty="0"/>
            </a:br>
            <a:r>
              <a:rPr lang="fr-FR" dirty="0"/>
              <a:t>leader : (le « comment »)</a:t>
            </a:r>
            <a:endParaRPr lang="en-US" dirty="0"/>
          </a:p>
        </p:txBody>
      </p:sp>
      <p:sp>
        <p:nvSpPr>
          <p:cNvPr id="20486" name="Rectangle 6"/>
          <p:cNvSpPr>
            <a:spLocks noGrp="1" noChangeArrowheads="1"/>
          </p:cNvSpPr>
          <p:nvPr>
            <p:ph type="body" idx="1"/>
          </p:nvPr>
        </p:nvSpPr>
        <p:spPr>
          <a:xfrm>
            <a:off x="838200" y="1758922"/>
            <a:ext cx="4176464" cy="4419600"/>
          </a:xfrm>
        </p:spPr>
        <p:txBody>
          <a:bodyPr/>
          <a:lstStyle/>
          <a:p>
            <a:r>
              <a:rPr lang="fr-FR" sz="2200" dirty="0"/>
              <a:t>Cultiver</a:t>
            </a:r>
          </a:p>
          <a:p>
            <a:r>
              <a:rPr lang="fr-FR" sz="2200" dirty="0"/>
              <a:t>Changer</a:t>
            </a:r>
          </a:p>
          <a:p>
            <a:r>
              <a:rPr lang="fr-FR" sz="2200" dirty="0"/>
              <a:t>Assurer la transition</a:t>
            </a:r>
          </a:p>
          <a:p>
            <a:r>
              <a:rPr lang="fr-FR" sz="2200" dirty="0"/>
              <a:t>Continuellement améliorer</a:t>
            </a:r>
          </a:p>
          <a:p>
            <a:r>
              <a:rPr lang="fr-FR" sz="2200" dirty="0"/>
              <a:t>Suivre</a:t>
            </a:r>
          </a:p>
          <a:p>
            <a:r>
              <a:rPr lang="fr-FR" sz="2200" dirty="0"/>
              <a:t>Gérer</a:t>
            </a:r>
          </a:p>
          <a:p>
            <a:r>
              <a:rPr lang="fr-FR" sz="2200" dirty="0"/>
              <a:t>Mettre en </a:t>
            </a:r>
            <a:r>
              <a:rPr lang="fr-FR" sz="2200" dirty="0" err="1"/>
              <a:t>oeuvre</a:t>
            </a:r>
            <a:endParaRPr lang="fr-FR" sz="2200" dirty="0"/>
          </a:p>
          <a:p>
            <a:r>
              <a:rPr lang="fr-FR" sz="2200" dirty="0"/>
              <a:t>Déléguer</a:t>
            </a:r>
          </a:p>
          <a:p>
            <a:r>
              <a:rPr lang="fr-FR" sz="2200" dirty="0"/>
              <a:t>Établir des stratégies, surveiller</a:t>
            </a:r>
            <a:endParaRPr lang="en-US" sz="2200" dirty="0"/>
          </a:p>
        </p:txBody>
      </p:sp>
      <p:sp>
        <p:nvSpPr>
          <p:cNvPr id="3" name="Footer Placeholder 2">
            <a:extLst>
              <a:ext uri="{FF2B5EF4-FFF2-40B4-BE49-F238E27FC236}">
                <a16:creationId xmlns:a16="http://schemas.microsoft.com/office/drawing/2014/main" id="{31D2F1B5-7DF2-4E11-A23C-93869B37CCBE}"/>
              </a:ext>
            </a:extLst>
          </p:cNvPr>
          <p:cNvSpPr>
            <a:spLocks noGrp="1"/>
          </p:cNvSpPr>
          <p:nvPr>
            <p:ph type="ftr" sz="quarter" idx="11"/>
          </p:nvPr>
        </p:nvSpPr>
        <p:spPr/>
        <p:txBody>
          <a:bodyPr/>
          <a:lstStyle/>
          <a:p>
            <a:r>
              <a:rPr lang="fr-FR"/>
              <a:t>E2 – Enseigner le role de leader</a:t>
            </a:r>
            <a:endParaRPr lang="en-US" dirty="0"/>
          </a:p>
        </p:txBody>
      </p:sp>
      <p:sp>
        <p:nvSpPr>
          <p:cNvPr id="4" name="Slide Number Placeholder 3">
            <a:extLst>
              <a:ext uri="{FF2B5EF4-FFF2-40B4-BE49-F238E27FC236}">
                <a16:creationId xmlns:a16="http://schemas.microsoft.com/office/drawing/2014/main" id="{8231A19E-F6E8-4621-B9AD-C392456D7BBF}"/>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
        <p:nvSpPr>
          <p:cNvPr id="8" name="Rectangle 6">
            <a:extLst>
              <a:ext uri="{FF2B5EF4-FFF2-40B4-BE49-F238E27FC236}">
                <a16:creationId xmlns:a16="http://schemas.microsoft.com/office/drawing/2014/main" id="{9789916D-4E57-4A77-ADEA-D96CEFBECEC5}"/>
              </a:ext>
            </a:extLst>
          </p:cNvPr>
          <p:cNvSpPr txBox="1">
            <a:spLocks noChangeArrowheads="1"/>
          </p:cNvSpPr>
          <p:nvPr/>
        </p:nvSpPr>
        <p:spPr>
          <a:xfrm>
            <a:off x="5986112" y="1758922"/>
            <a:ext cx="4176464" cy="4419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200" dirty="0"/>
              <a:t>Organiser</a:t>
            </a:r>
          </a:p>
          <a:p>
            <a:r>
              <a:rPr lang="fr-FR" sz="2200" dirty="0"/>
              <a:t>Prioriser</a:t>
            </a:r>
          </a:p>
          <a:p>
            <a:r>
              <a:rPr lang="fr-FR" sz="2200" dirty="0"/>
              <a:t>Programmer les activités</a:t>
            </a:r>
          </a:p>
          <a:p>
            <a:r>
              <a:rPr lang="fr-FR" sz="2200" dirty="0"/>
              <a:t>Budgéter</a:t>
            </a:r>
          </a:p>
          <a:p>
            <a:r>
              <a:rPr lang="fr-FR" sz="2200" dirty="0"/>
              <a:t>Mener une équipe, unité, un</a:t>
            </a:r>
          </a:p>
          <a:p>
            <a:r>
              <a:rPr lang="fr-FR" sz="2200" dirty="0"/>
              <a:t>département, un service</a:t>
            </a:r>
          </a:p>
          <a:p>
            <a:r>
              <a:rPr lang="fr-FR" sz="2200" dirty="0"/>
              <a:t>Bien gérer les ressources (Choisir avec soin)</a:t>
            </a:r>
          </a:p>
          <a:p>
            <a:r>
              <a:rPr lang="fr-FR" sz="2200" dirty="0"/>
              <a:t>Tirer profit de la technologie</a:t>
            </a:r>
          </a:p>
        </p:txBody>
      </p:sp>
    </p:spTree>
    <p:extLst>
      <p:ext uri="{BB962C8B-B14F-4D97-AF65-F5344CB8AC3E}">
        <p14:creationId xmlns:p14="http://schemas.microsoft.com/office/powerpoint/2010/main" val="343566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41003" y="455390"/>
            <a:ext cx="9641465" cy="914400"/>
          </a:xfrm>
        </p:spPr>
        <p:txBody>
          <a:bodyPr/>
          <a:lstStyle/>
          <a:p>
            <a:r>
              <a:rPr lang="fr-FR" dirty="0"/>
              <a:t>Reconnaître les domaines</a:t>
            </a:r>
            <a:br>
              <a:rPr lang="fr-FR" dirty="0"/>
            </a:br>
            <a:r>
              <a:rPr lang="fr-FR" dirty="0"/>
              <a:t>d’intérêt du leader : (le « quoi »)</a:t>
            </a:r>
            <a:endParaRPr lang="en-US" dirty="0"/>
          </a:p>
        </p:txBody>
      </p:sp>
      <p:sp>
        <p:nvSpPr>
          <p:cNvPr id="20486" name="Rectangle 6"/>
          <p:cNvSpPr>
            <a:spLocks noGrp="1" noChangeArrowheads="1"/>
          </p:cNvSpPr>
          <p:nvPr>
            <p:ph type="body" idx="1"/>
          </p:nvPr>
        </p:nvSpPr>
        <p:spPr>
          <a:xfrm>
            <a:off x="841003" y="1700808"/>
            <a:ext cx="4043486" cy="4890864"/>
          </a:xfrm>
        </p:spPr>
        <p:txBody>
          <a:bodyPr/>
          <a:lstStyle/>
          <a:p>
            <a:r>
              <a:rPr lang="fr-FR" sz="2200" dirty="0"/>
              <a:t>Culture</a:t>
            </a:r>
          </a:p>
          <a:p>
            <a:r>
              <a:rPr lang="fr-FR" sz="2200" dirty="0"/>
              <a:t>Sécurité des patients</a:t>
            </a:r>
          </a:p>
          <a:p>
            <a:r>
              <a:rPr lang="fr-FR" sz="2200" dirty="0"/>
              <a:t>Incidents</a:t>
            </a:r>
          </a:p>
          <a:p>
            <a:r>
              <a:rPr lang="fr-FR" sz="2200" dirty="0"/>
              <a:t>Amélioration de la qualité</a:t>
            </a:r>
          </a:p>
          <a:p>
            <a:r>
              <a:rPr lang="fr-FR" sz="2200" dirty="0"/>
              <a:t>Pensée systémique</a:t>
            </a:r>
          </a:p>
          <a:p>
            <a:r>
              <a:rPr lang="fr-FR" sz="2200" dirty="0"/>
              <a:t>Priorités</a:t>
            </a:r>
          </a:p>
          <a:p>
            <a:r>
              <a:rPr lang="fr-FR" sz="2200" dirty="0"/>
              <a:t>Stratégie</a:t>
            </a:r>
          </a:p>
          <a:p>
            <a:r>
              <a:rPr lang="fr-FR" sz="2200" dirty="0"/>
              <a:t>Efficacité</a:t>
            </a:r>
          </a:p>
          <a:p>
            <a:r>
              <a:rPr lang="fr-FR" sz="2200" dirty="0"/>
              <a:t>Efficience</a:t>
            </a:r>
            <a:endParaRPr lang="en-US" sz="2200" dirty="0"/>
          </a:p>
        </p:txBody>
      </p:sp>
      <p:sp>
        <p:nvSpPr>
          <p:cNvPr id="3" name="Footer Placeholder 2">
            <a:extLst>
              <a:ext uri="{FF2B5EF4-FFF2-40B4-BE49-F238E27FC236}">
                <a16:creationId xmlns:a16="http://schemas.microsoft.com/office/drawing/2014/main" id="{5150714E-B9F6-426A-B5D8-2ABC86E65F41}"/>
              </a:ext>
            </a:extLst>
          </p:cNvPr>
          <p:cNvSpPr>
            <a:spLocks noGrp="1"/>
          </p:cNvSpPr>
          <p:nvPr>
            <p:ph type="ftr" sz="quarter" idx="11"/>
          </p:nvPr>
        </p:nvSpPr>
        <p:spPr/>
        <p:txBody>
          <a:bodyPr/>
          <a:lstStyle/>
          <a:p>
            <a:r>
              <a:rPr lang="fr-FR"/>
              <a:t>E2 – Enseigner le role de leader</a:t>
            </a:r>
            <a:endParaRPr lang="en-US" dirty="0"/>
          </a:p>
        </p:txBody>
      </p:sp>
      <p:sp>
        <p:nvSpPr>
          <p:cNvPr id="4" name="Slide Number Placeholder 3">
            <a:extLst>
              <a:ext uri="{FF2B5EF4-FFF2-40B4-BE49-F238E27FC236}">
                <a16:creationId xmlns:a16="http://schemas.microsoft.com/office/drawing/2014/main" id="{1C0107F1-2F80-443E-9B06-5898AE0E4422}"/>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
        <p:nvSpPr>
          <p:cNvPr id="8" name="Rectangle 6">
            <a:extLst>
              <a:ext uri="{FF2B5EF4-FFF2-40B4-BE49-F238E27FC236}">
                <a16:creationId xmlns:a16="http://schemas.microsoft.com/office/drawing/2014/main" id="{219C8CA2-DBF3-47D3-9A99-223F996F5612}"/>
              </a:ext>
            </a:extLst>
          </p:cNvPr>
          <p:cNvSpPr txBox="1">
            <a:spLocks noChangeArrowheads="1"/>
          </p:cNvSpPr>
          <p:nvPr/>
        </p:nvSpPr>
        <p:spPr>
          <a:xfrm>
            <a:off x="6017790" y="1700808"/>
            <a:ext cx="4043486"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Patient flow</a:t>
            </a:r>
          </a:p>
          <a:p>
            <a:r>
              <a:rPr lang="en-US" sz="2200" dirty="0"/>
              <a:t>Resources (e.g. human, </a:t>
            </a:r>
            <a:br>
              <a:rPr lang="en-US" sz="2200" dirty="0"/>
            </a:br>
            <a:r>
              <a:rPr lang="en-US" sz="2200" dirty="0"/>
              <a:t>financial, equipment)</a:t>
            </a:r>
          </a:p>
          <a:p>
            <a:r>
              <a:rPr lang="en-US" sz="2200" dirty="0"/>
              <a:t>Time management</a:t>
            </a:r>
          </a:p>
          <a:p>
            <a:r>
              <a:rPr lang="en-US" sz="2200" dirty="0"/>
              <a:t>Workflow</a:t>
            </a:r>
          </a:p>
          <a:p>
            <a:r>
              <a:rPr lang="en-US" sz="2200" dirty="0"/>
              <a:t>Schedule</a:t>
            </a:r>
          </a:p>
          <a:p>
            <a:r>
              <a:rPr lang="en-US" sz="2200" dirty="0"/>
              <a:t>Human resources</a:t>
            </a:r>
          </a:p>
          <a:p>
            <a:r>
              <a:rPr lang="en-US" sz="2200" dirty="0"/>
              <a:t>Career planning</a:t>
            </a:r>
          </a:p>
          <a:p>
            <a:r>
              <a:rPr lang="en-US" sz="2200" dirty="0"/>
              <a:t>Integrity</a:t>
            </a:r>
          </a:p>
        </p:txBody>
      </p:sp>
    </p:spTree>
    <p:extLst>
      <p:ext uri="{BB962C8B-B14F-4D97-AF65-F5344CB8AC3E}">
        <p14:creationId xmlns:p14="http://schemas.microsoft.com/office/powerpoint/2010/main" val="3991462846"/>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2.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03DBBA-FC33-4435-A23A-D91A01689D97}">
  <ds:schemaRefs>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f3c17827-2a44-4186-817e-0d9f5805cdb5"/>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1225</TotalTime>
  <Words>2608</Words>
  <Application>Microsoft Office PowerPoint</Application>
  <PresentationFormat>Widescreen</PresentationFormat>
  <Paragraphs>292</Paragraphs>
  <Slides>28</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Courier New</vt:lpstr>
      <vt:lpstr>Frutiger LT Std 45 Light</vt:lpstr>
      <vt:lpstr>MS Mincho</vt:lpstr>
      <vt:lpstr>Osaka</vt:lpstr>
      <vt:lpstr>System Font Regular</vt:lpstr>
      <vt:lpstr>Times</vt:lpstr>
      <vt:lpstr>Times New Roman</vt:lpstr>
      <vt:lpstr>Verdana</vt:lpstr>
      <vt:lpstr>Office Theme</vt:lpstr>
      <vt:lpstr>E2 – Enseigner le role de leader</vt:lpstr>
      <vt:lpstr>PowerPoint Presentation</vt:lpstr>
      <vt:lpstr>Objectifs et contenu</vt:lpstr>
      <vt:lpstr>Le leader : un rôle qui importe</vt:lpstr>
      <vt:lpstr>Plus en détail : qu’est-ce que le rôle de leadera?</vt:lpstr>
      <vt:lpstr>À propos du leadership</vt:lpstr>
      <vt:lpstr>Termes clés associés au leader</vt:lpstr>
      <vt:lpstr>Reconnaître les activités du leader : (le « comment »)</vt:lpstr>
      <vt:lpstr>Reconnaître les domaines d’intérêt du leader : (le « quoi »)</vt:lpstr>
      <vt:lpstr>Le leadership s’améliore par la rétroaction</vt:lpstr>
      <vt:lpstr>Analyser la qualité dans la pratique de tous les jours</vt:lpstr>
      <vt:lpstr>Cadre d’amélioration de la qualitée</vt:lpstr>
      <vt:lpstr>Cycle « planifier-faire-vérifier-agir »</vt:lpstr>
      <vt:lpstr>Bonne gestion des ressources</vt:lpstr>
      <vt:lpstr>Sécurité des patients</vt:lpstr>
      <vt:lpstr>Sécurité des patients</vt:lpstr>
      <vt:lpstr>Mesures clés à prendre lorsque survient un incident lié à la sécurité des patients :</vt:lpstr>
      <vt:lpstr>Gérer la planification de carrière, les finances et les ressources humaines</vt:lpstr>
      <vt:lpstr>Partager la charge de travail en déléguant de façon efficace</vt:lpstr>
      <vt:lpstr>Objectifs et contenu</vt:lpstr>
      <vt:lpstr>Références</vt:lpstr>
      <vt:lpstr>DIAPOSITIVES COMPLÉMENTAIRES</vt:lpstr>
      <vt:lpstr>Capacités (compétences clés) du leader</vt:lpstr>
      <vt:lpstr>Capacité 1 du leader</vt:lpstr>
      <vt:lpstr>Capacité 2 du leader</vt:lpstr>
      <vt:lpstr>Capacité 3 du leader</vt:lpstr>
      <vt:lpstr>Capacité 4 du leader</vt:lpstr>
      <vt:lpstr>Les leaders efficaces ont le courage de leurs erreurs et en assument la responsabilité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2021-11-23T19:28:29Z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