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2"/>
  </p:notesMasterIdLst>
  <p:sldIdLst>
    <p:sldId id="257" r:id="rId5"/>
    <p:sldId id="272" r:id="rId6"/>
    <p:sldId id="273" r:id="rId7"/>
    <p:sldId id="258" r:id="rId8"/>
    <p:sldId id="259" r:id="rId9"/>
    <p:sldId id="261" r:id="rId10"/>
    <p:sldId id="262" r:id="rId11"/>
    <p:sldId id="263" r:id="rId12"/>
    <p:sldId id="264" r:id="rId13"/>
    <p:sldId id="265" r:id="rId14"/>
    <p:sldId id="266" r:id="rId15"/>
    <p:sldId id="267" r:id="rId16"/>
    <p:sldId id="268" r:id="rId17"/>
    <p:sldId id="269" r:id="rId18"/>
    <p:sldId id="270" r:id="rId19"/>
    <p:sldId id="271" r:id="rId20"/>
    <p:sldId id="274" r:id="rId21"/>
    <p:sldId id="275" r:id="rId22"/>
    <p:sldId id="276" r:id="rId23"/>
    <p:sldId id="277" r:id="rId24"/>
    <p:sldId id="278" r:id="rId25"/>
    <p:sldId id="284" r:id="rId26"/>
    <p:sldId id="285" r:id="rId27"/>
    <p:sldId id="280" r:id="rId28"/>
    <p:sldId id="281" r:id="rId29"/>
    <p:sldId id="282"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3977" autoAdjust="0"/>
  </p:normalViewPr>
  <p:slideViewPr>
    <p:cSldViewPr snapToGrid="0" snapToObjects="1">
      <p:cViewPr varScale="1">
        <p:scale>
          <a:sx n="96" d="100"/>
          <a:sy n="96" d="100"/>
        </p:scale>
        <p:origin x="163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Ajouter de l’information sur les présentateurs; modifier le titre au besoin</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2948582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dirty="0"/>
              <a:t>•</a:t>
            </a:r>
            <a:r>
              <a:rPr lang="fr-FR" dirty="0"/>
              <a:t>le soi : connaître ses propres forces, valeurs et limites, et gérer ses propres comportements et émotions</a:t>
            </a:r>
          </a:p>
          <a:p>
            <a:r>
              <a:rPr lang="fr-FR" dirty="0"/>
              <a:t>• les relations : savoir utiliser l’empathie afin de cultiver des liens avec les autres, y compris les patients</a:t>
            </a:r>
          </a:p>
          <a:p>
            <a:r>
              <a:rPr lang="fr-FR" dirty="0"/>
              <a:t>• le contexte : faire montre de comportements et d’actions qui reflètent une sensibilité aux situations et aux circonstances environnantes</a:t>
            </a:r>
          </a:p>
          <a:p>
            <a:r>
              <a:rPr lang="fr-FR" dirty="0"/>
              <a:t>• les systèmes : reconnaître et comprendre toutes les facettes des organismes de soins de santé, dont la structure, les opérations et la culture influençant la</a:t>
            </a:r>
          </a:p>
          <a:p>
            <a:r>
              <a:rPr lang="fr-FR" dirty="0"/>
              <a:t>prestation des soins d’un bout à l’autre du continuum</a:t>
            </a:r>
          </a:p>
          <a:p>
            <a:endParaRPr lang="en-US" b="1" dirty="0"/>
          </a:p>
          <a:p>
            <a:pPr defTabSz="931774"/>
            <a:r>
              <a:rPr lang="fr-FR" dirty="0"/>
              <a:t>Fournir des exemples cliniques issus du contexte de pratique</a:t>
            </a:r>
            <a:endParaRPr lang="en-US" b="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Fournir des exemples cliniques issus du contexte de pratique</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Les transferts de soins efficaces rehaussent les soins et préviennent les préjudices aux patients.</a:t>
            </a:r>
          </a:p>
          <a:p>
            <a:endParaRPr lang="en-US" dirty="0"/>
          </a:p>
          <a:p>
            <a:r>
              <a:rPr lang="fr-FR" dirty="0"/>
              <a:t>Les caractéristiques d’un transfert efficace :</a:t>
            </a:r>
          </a:p>
          <a:p>
            <a:r>
              <a:rPr lang="fr-FR" dirty="0"/>
              <a:t>• accent mis sur la transmission d’information avec le patient (en fournir et en recevoir) : sans interruptions ni distractions, écoute active, clarification au besoin</a:t>
            </a:r>
          </a:p>
          <a:p>
            <a:r>
              <a:rPr lang="fr-FR" dirty="0"/>
              <a:t>• outils normalisés pour la communication verbale, outils informatisés, listes de vérification</a:t>
            </a:r>
          </a:p>
          <a:p>
            <a:r>
              <a:rPr lang="fr-FR" dirty="0"/>
              <a:t>• formation en équipe en matière de transferts de soins : non pas individuelle, mais à toute l’équipe</a:t>
            </a:r>
          </a:p>
          <a:p>
            <a:endParaRPr lang="en-US" dirty="0"/>
          </a:p>
          <a:p>
            <a:r>
              <a:rPr lang="fr-FR" dirty="0"/>
              <a:t>Fournir des exemples cliniques issus du</a:t>
            </a:r>
          </a:p>
          <a:p>
            <a:r>
              <a:rPr lang="fr-FR" dirty="0"/>
              <a:t>contexte de pratique</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Aide-mémoire concernant la réduction des risques</a:t>
            </a:r>
            <a:r>
              <a:rPr lang="en-US" dirty="0"/>
              <a:t>:</a:t>
            </a:r>
          </a:p>
          <a:p>
            <a:endParaRPr lang="en-US" dirty="0"/>
          </a:p>
          <a:p>
            <a:r>
              <a:rPr lang="fr-FR" dirty="0"/>
              <a:t>1. CONFIRMER LE « POURQUOI » : lorsque plusieurs professionnels de la santé participent à un transfert, s’assurer que tous comprennent clairement la raison</a:t>
            </a:r>
          </a:p>
          <a:p>
            <a:r>
              <a:rPr lang="fr-FR" dirty="0"/>
              <a:t>et l’objet du transfert</a:t>
            </a:r>
          </a:p>
          <a:p>
            <a:r>
              <a:rPr lang="fr-FR" dirty="0"/>
              <a:t>2. CONFIRMER LE « QUI » : s’assurer que les professionnels appropriés connaissent l’état de santé du patient et qu’ils ont consenti au transfert</a:t>
            </a:r>
          </a:p>
          <a:p>
            <a:r>
              <a:rPr lang="fr-FR" dirty="0"/>
              <a:t>3. S’assurer aussi que les rôles et responsabilités de chaque membre des équipes affectées sont clairement compris tant par le patient que par les professionnels</a:t>
            </a:r>
          </a:p>
          <a:p>
            <a:r>
              <a:rPr lang="fr-FR" dirty="0"/>
              <a:t>4. STRUCTURER le « comment » : utiliser un outil structuré pour échanger l’information durant le transfert, et suivre systématiquement les protocoles de</a:t>
            </a:r>
          </a:p>
          <a:p>
            <a:r>
              <a:rPr lang="fr-FR" dirty="0"/>
              <a:t>l’établissement</a:t>
            </a:r>
          </a:p>
          <a:p>
            <a:r>
              <a:rPr lang="fr-FR" dirty="0"/>
              <a:t>5. ASSURER LA COMPRÉHENSION DU « QUOI » : assurer que suffisamment d’information a été fournie au patient, clarifier, et répéter au besoin, et</a:t>
            </a:r>
          </a:p>
          <a:p>
            <a:r>
              <a:rPr lang="fr-FR" dirty="0"/>
              <a:t>considérer l’idée de reconfirmer l’historique clinique directement avec le patient</a:t>
            </a:r>
          </a:p>
          <a:p>
            <a:r>
              <a:rPr lang="fr-FR" dirty="0"/>
              <a:t>6. CONSIGNER : consigner toute l’information nécessaire au moment du départ du patient, pour ceux qui prendront les soins en charge, ainsi que</a:t>
            </a:r>
          </a:p>
          <a:p>
            <a:r>
              <a:rPr lang="fr-FR" dirty="0"/>
              <a:t>l’information nécessaire pour l’unité qui reçoit le patient, et surtout les renseignements clés relatifs au transfert</a:t>
            </a:r>
          </a:p>
          <a:p>
            <a:endParaRPr lang="en-US" dirty="0"/>
          </a:p>
          <a:p>
            <a:r>
              <a:rPr lang="fr-FR" dirty="0"/>
              <a:t>Fournir des exemples cliniques issus du contexte de pratique</a:t>
            </a:r>
            <a:r>
              <a:rPr lang="en-US" baseline="0" dirty="0"/>
              <a: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200" b="0" i="0" u="none" strike="noStrike" kern="1200" baseline="0" dirty="0" err="1">
                <a:solidFill>
                  <a:schemeClr val="tx1"/>
                </a:solidFill>
                <a:latin typeface="Times" charset="0"/>
                <a:ea typeface="Osaka" charset="0"/>
                <a:cs typeface="Osaka" charset="0"/>
              </a:rPr>
              <a:t>Réaliser</a:t>
            </a:r>
            <a:r>
              <a:rPr lang="en-CA" sz="1200" b="0" i="0" u="none" strike="noStrike" kern="1200" baseline="0" dirty="0">
                <a:solidFill>
                  <a:schemeClr val="tx1"/>
                </a:solidFill>
                <a:latin typeface="Times" charset="0"/>
                <a:ea typeface="Osaka" charset="0"/>
                <a:cs typeface="Osaka" charset="0"/>
              </a:rPr>
              <a:t> </a:t>
            </a:r>
            <a:r>
              <a:rPr lang="en-CA" sz="1200" b="0" i="0" u="none" strike="noStrike" kern="1200" baseline="0" dirty="0" err="1">
                <a:solidFill>
                  <a:schemeClr val="tx1"/>
                </a:solidFill>
                <a:latin typeface="Times" charset="0"/>
                <a:ea typeface="Osaka" charset="0"/>
                <a:cs typeface="Osaka" charset="0"/>
              </a:rPr>
              <a:t>l’activité</a:t>
            </a:r>
            <a:r>
              <a:rPr lang="en-CA" sz="1200" b="0" i="0" u="none" strike="noStrike" kern="1200" baseline="0" dirty="0">
                <a:solidFill>
                  <a:schemeClr val="tx1"/>
                </a:solidFill>
                <a:latin typeface="Times" charset="0"/>
                <a:ea typeface="Osaka" charset="0"/>
                <a:cs typeface="Osaka" charset="0"/>
              </a:rPr>
              <a:t> </a:t>
            </a:r>
            <a:r>
              <a:rPr lang="en-US" dirty="0">
                <a:ea typeface="MS Mincho"/>
                <a:cs typeface="Times New Roman"/>
              </a:rPr>
              <a:t>E3 – « Intention et </a:t>
            </a:r>
            <a:r>
              <a:rPr lang="en-US" dirty="0" err="1">
                <a:ea typeface="MS Mincho"/>
                <a:cs typeface="Times New Roman"/>
              </a:rPr>
              <a:t>répercussions</a:t>
            </a:r>
            <a:r>
              <a:rPr lang="en-US" dirty="0">
                <a:ea typeface="MS Mincho"/>
                <a:cs typeface="Times New Roman"/>
              </a:rPr>
              <a: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solidFill>
                  <a:srgbClr val="FF0000"/>
                </a:solidFill>
              </a:rPr>
              <a:t>Do</a:t>
            </a:r>
            <a:r>
              <a:rPr lang="en-US" baseline="0" dirty="0">
                <a:solidFill>
                  <a:srgbClr val="FF0000"/>
                </a:solidFill>
              </a:rPr>
              <a:t> a learning activity - </a:t>
            </a:r>
            <a:r>
              <a:rPr lang="en-US" dirty="0">
                <a:solidFill>
                  <a:srgbClr val="FF0000"/>
                </a:solidFill>
              </a:rPr>
              <a:t>Worksheet T3  from the </a:t>
            </a:r>
            <a:r>
              <a:rPr lang="en-US" i="1" dirty="0">
                <a:solidFill>
                  <a:srgbClr val="FF0000"/>
                </a:solidFill>
              </a:rPr>
              <a:t>CanMEDS Teaching</a:t>
            </a:r>
            <a:r>
              <a:rPr lang="en-US" i="1" baseline="0" dirty="0">
                <a:solidFill>
                  <a:srgbClr val="FF0000"/>
                </a:solidFill>
              </a:rPr>
              <a:t> and Assessment Tools Guide </a:t>
            </a:r>
            <a:r>
              <a:rPr lang="en-US" baseline="0" dirty="0">
                <a:solidFill>
                  <a:srgbClr val="FF0000"/>
                </a:solidFill>
              </a:rPr>
              <a:t>Collaborator Role chapter </a:t>
            </a:r>
            <a:r>
              <a:rPr lang="en-US" dirty="0">
                <a:solidFill>
                  <a:srgbClr val="FF0000"/>
                </a:solidFill>
              </a:rPr>
              <a:t>is suggested.</a:t>
            </a:r>
          </a:p>
          <a:p>
            <a:endParaRPr lang="en-US" b="0" dirty="0">
              <a:solidFill>
                <a:srgbClr val="FF0000"/>
              </a:solidFill>
            </a:endParaRPr>
          </a:p>
          <a:p>
            <a:r>
              <a:rPr lang="fr-FR" b="0" dirty="0">
                <a:solidFill>
                  <a:srgbClr val="FF0000"/>
                </a:solidFill>
              </a:rPr>
              <a:t>• À faire individuellement ou en groupes </a:t>
            </a:r>
          </a:p>
          <a:p>
            <a:r>
              <a:rPr lang="fr-FR" b="0" dirty="0">
                <a:solidFill>
                  <a:srgbClr val="FF0000"/>
                </a:solidFill>
              </a:rPr>
              <a:t>• Le travail en groupes convient si tous les apprenants sont dans la même spécialité (dans le cas contraire, les exemples risquent de varier)</a:t>
            </a:r>
          </a:p>
          <a:p>
            <a:r>
              <a:rPr lang="fr-FR" b="0" dirty="0">
                <a:solidFill>
                  <a:srgbClr val="FF0000"/>
                </a:solidFill>
              </a:rPr>
              <a:t>• Explorer les réponses en petits groupes ou avec tout le groupe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a:t>Réaliser</a:t>
            </a:r>
            <a:r>
              <a:rPr lang="en-US" dirty="0"/>
              <a:t> </a:t>
            </a:r>
            <a:r>
              <a:rPr lang="en-US" dirty="0" err="1"/>
              <a:t>l’activité</a:t>
            </a: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Do</a:t>
            </a:r>
            <a:r>
              <a:rPr lang="en-US" baseline="0" dirty="0"/>
              <a:t> a learning activity - </a:t>
            </a:r>
            <a:r>
              <a:rPr lang="en-US" dirty="0"/>
              <a:t>Worksheet T4  from the </a:t>
            </a:r>
            <a:r>
              <a:rPr lang="en-US" i="1" dirty="0"/>
              <a:t>CanMEDS Teaching</a:t>
            </a:r>
            <a:r>
              <a:rPr lang="en-US" i="1" baseline="0" dirty="0"/>
              <a:t> and Assessment Tools Guide </a:t>
            </a:r>
            <a:r>
              <a:rPr lang="en-US" baseline="0" dirty="0"/>
              <a:t>Collaborator Role chapter </a:t>
            </a:r>
            <a:r>
              <a:rPr lang="en-US" dirty="0"/>
              <a:t>is suggested.</a:t>
            </a:r>
          </a:p>
          <a:p>
            <a:endParaRPr lang="en-US" b="0" dirty="0"/>
          </a:p>
          <a:p>
            <a:r>
              <a:rPr lang="fr-FR" b="0" dirty="0"/>
              <a:t>• À faire individuellement ou en groupes </a:t>
            </a:r>
          </a:p>
          <a:p>
            <a:r>
              <a:rPr lang="fr-FR" b="0" dirty="0"/>
              <a:t>• Le travail en groupes convient si tous les apprenants sont dans la même spécialité (dans le cas contraire, les exemples risquent de varier)</a:t>
            </a:r>
          </a:p>
          <a:p>
            <a:r>
              <a:rPr lang="fr-FR" b="0"/>
              <a:t>• Explorer les réponses en petits groupes ou avec tout le groupe</a:t>
            </a:r>
            <a:endParaRPr lang="fr-FR" b="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Fournir des exemples cliniques issus du contexte de pratique</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latin typeface="Frutiger-Light"/>
              </a:rPr>
              <a:t>Approches à appliquer dans diverses situations</a:t>
            </a:r>
          </a:p>
          <a:p>
            <a:pPr algn="l"/>
            <a:r>
              <a:rPr lang="fr-FR" dirty="0">
                <a:latin typeface="Frutiger-Light"/>
              </a:rPr>
              <a:t>DICTER :</a:t>
            </a:r>
          </a:p>
          <a:p>
            <a:pPr algn="l"/>
            <a:r>
              <a:rPr lang="fr-FR" dirty="0">
                <a:latin typeface="Frutiger-Light"/>
              </a:rPr>
              <a:t>• lorsqu’une mesure décisive doit être posée rapidement</a:t>
            </a:r>
          </a:p>
          <a:p>
            <a:pPr algn="l"/>
            <a:r>
              <a:rPr lang="fr-FR" dirty="0">
                <a:latin typeface="Frutiger-Light"/>
              </a:rPr>
              <a:t>• dans des situations critiques nécessitant des mesures immédiates peu</a:t>
            </a:r>
          </a:p>
          <a:p>
            <a:pPr algn="l"/>
            <a:r>
              <a:rPr lang="fr-FR" dirty="0">
                <a:latin typeface="Frutiger-Light"/>
              </a:rPr>
              <a:t>populaires</a:t>
            </a:r>
          </a:p>
          <a:p>
            <a:pPr algn="l"/>
            <a:r>
              <a:rPr lang="fr-FR" dirty="0">
                <a:latin typeface="Frutiger-Light"/>
              </a:rPr>
              <a:t>ÉVITER :</a:t>
            </a:r>
          </a:p>
          <a:p>
            <a:pPr algn="l"/>
            <a:r>
              <a:rPr lang="fr-FR" dirty="0">
                <a:latin typeface="Frutiger-Light"/>
              </a:rPr>
              <a:t>• pour réduire la tension et remettre les choses en perspective</a:t>
            </a:r>
          </a:p>
          <a:p>
            <a:pPr algn="l"/>
            <a:r>
              <a:rPr lang="fr-FR" dirty="0">
                <a:latin typeface="Frutiger-Light"/>
              </a:rPr>
              <a:t>• lorsque d’autres pourraient résoudre le conflit plus efficacement</a:t>
            </a:r>
          </a:p>
          <a:p>
            <a:pPr algn="l"/>
            <a:r>
              <a:rPr lang="fr-FR" dirty="0">
                <a:latin typeface="Frutiger-Light"/>
              </a:rPr>
              <a:t>ACCOMMODER :</a:t>
            </a:r>
          </a:p>
          <a:p>
            <a:pPr algn="l"/>
            <a:r>
              <a:rPr lang="fr-FR" dirty="0">
                <a:latin typeface="Frutiger-Light"/>
              </a:rPr>
              <a:t>• lorsque le problème revêt plus d’importance pour un des collègues</a:t>
            </a:r>
          </a:p>
          <a:p>
            <a:pPr algn="l"/>
            <a:r>
              <a:rPr lang="fr-FR" dirty="0">
                <a:latin typeface="Frutiger-Light"/>
              </a:rPr>
              <a:t>• lorsque maintenir l’harmonie est particulièrement important</a:t>
            </a:r>
          </a:p>
          <a:p>
            <a:pPr algn="l"/>
            <a:r>
              <a:rPr lang="fr-FR" dirty="0">
                <a:latin typeface="Frutiger-Light"/>
              </a:rPr>
              <a:t>FAIRE DES COMPROMIS :</a:t>
            </a:r>
          </a:p>
          <a:p>
            <a:pPr algn="l"/>
            <a:r>
              <a:rPr lang="fr-FR" dirty="0">
                <a:latin typeface="Frutiger-Light"/>
              </a:rPr>
              <a:t>• lorsqu’une solution rapide s’impose dans des délais très serrés</a:t>
            </a:r>
          </a:p>
          <a:p>
            <a:pPr algn="l"/>
            <a:r>
              <a:rPr lang="fr-FR" dirty="0">
                <a:latin typeface="Frutiger-Light"/>
              </a:rPr>
              <a:t>• lorsque les parties opposantes ont les mêmes pouvoirs mais des objectifs</a:t>
            </a:r>
          </a:p>
          <a:p>
            <a:pPr algn="l"/>
            <a:r>
              <a:rPr lang="fr-FR" dirty="0">
                <a:latin typeface="Frutiger-Light"/>
              </a:rPr>
              <a:t>différents</a:t>
            </a:r>
          </a:p>
          <a:p>
            <a:pPr algn="l"/>
            <a:r>
              <a:rPr lang="fr-FR" dirty="0">
                <a:latin typeface="Frutiger-Light"/>
              </a:rPr>
              <a:t>COLLABORER :</a:t>
            </a:r>
          </a:p>
          <a:p>
            <a:pPr algn="l"/>
            <a:r>
              <a:rPr lang="fr-FR" dirty="0">
                <a:latin typeface="Frutiger-Light"/>
              </a:rPr>
              <a:t>• pour des solutions à long terme malgré des points de vue multiples</a:t>
            </a:r>
          </a:p>
          <a:p>
            <a:pPr algn="l"/>
            <a:r>
              <a:rPr lang="fr-FR" dirty="0">
                <a:latin typeface="Frutiger-Light"/>
              </a:rPr>
              <a:t>• lorsque l’adhésion et la prise de décisions partagée sont importantes</a:t>
            </a:r>
          </a:p>
          <a:p>
            <a:pPr algn="l"/>
            <a:endParaRPr lang="fr-FR" dirty="0">
              <a:latin typeface="Frutiger-Light"/>
            </a:endParaRPr>
          </a:p>
          <a:p>
            <a:r>
              <a:rPr lang="fr-FR" sz="1200" b="0" i="0" u="none" strike="noStrike" kern="1200" baseline="0" dirty="0">
                <a:solidFill>
                  <a:schemeClr val="tx1"/>
                </a:solidFill>
                <a:latin typeface="Times" charset="0"/>
                <a:ea typeface="Osaka" charset="0"/>
                <a:cs typeface="Osaka" charset="0"/>
              </a:rPr>
              <a:t>Fournir des exemples cliniques issus du </a:t>
            </a:r>
            <a:r>
              <a:rPr lang="en-CA" sz="1200" b="0" i="0" u="none" strike="noStrike" kern="1200" baseline="0" dirty="0" err="1">
                <a:solidFill>
                  <a:schemeClr val="tx1"/>
                </a:solidFill>
                <a:latin typeface="Times" charset="0"/>
                <a:ea typeface="Osaka" charset="0"/>
                <a:cs typeface="Osaka" charset="0"/>
              </a:rPr>
              <a:t>contexte</a:t>
            </a:r>
            <a:r>
              <a:rPr lang="en-CA" sz="1200" b="0" i="0" u="none" strike="noStrike" kern="1200" baseline="0" dirty="0">
                <a:solidFill>
                  <a:schemeClr val="tx1"/>
                </a:solidFill>
                <a:latin typeface="Times" charset="0"/>
                <a:ea typeface="Osaka" charset="0"/>
                <a:cs typeface="Osaka" charset="0"/>
              </a:rPr>
              <a:t> de </a:t>
            </a:r>
            <a:r>
              <a:rPr lang="en-CA" sz="1200" b="0" i="0" u="none" strike="noStrike" kern="1200" baseline="0" dirty="0" err="1">
                <a:solidFill>
                  <a:schemeClr val="tx1"/>
                </a:solidFill>
                <a:latin typeface="Times" charset="0"/>
                <a:ea typeface="Osaka" charset="0"/>
                <a:cs typeface="Osaka" charset="0"/>
              </a:rPr>
              <a:t>pratique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23</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fr-FR" dirty="0"/>
              <a:t>• Éviter d’inclure les compétences si la présentation est destinée à des apprenants</a:t>
            </a:r>
          </a:p>
          <a:p>
            <a:pPr algn="l"/>
            <a:r>
              <a:rPr lang="fr-FR" dirty="0"/>
              <a:t>• On peut inclure cette diapositive si la présentation est destinée à des enseignants ou des planificateurs</a:t>
            </a:r>
          </a:p>
          <a:p>
            <a:pPr algn="l"/>
            <a:endParaRPr lang="en-US" dirty="0"/>
          </a:p>
          <a:p>
            <a:pPr algn="l"/>
            <a:r>
              <a:rPr lang="fr-FR" dirty="0"/>
              <a:t>Présenter une diapositive pour chaque capacité, accompagnée de ses manifestations (compétences habilitantes)</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en-US" dirty="0"/>
              <a:t>• </a:t>
            </a:r>
            <a:r>
              <a:rPr lang="fr-FR" dirty="0"/>
              <a:t>Présenter une diapositive pour chaque capacité, accompagnée de ses manifestations (compétences habilitantes)</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Frutiger-Light"/>
              </a:rPr>
              <a:t>• Capacités (compétences clés) tirées du Référentiel de compétences CanMEDS 2015 pour les médecins</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utiger-Light"/>
              </a:rPr>
              <a:t>• </a:t>
            </a:r>
            <a:r>
              <a:rPr kumimoji="0" lang="fr-FR" sz="1200" b="0" i="0" u="none" strike="noStrike" kern="1200" cap="none" spc="0" normalizeH="0" baseline="0" noProof="0" dirty="0">
                <a:ln>
                  <a:noFill/>
                </a:ln>
                <a:solidFill>
                  <a:srgbClr val="000000"/>
                </a:solidFill>
                <a:effectLst/>
                <a:uLnTx/>
                <a:uFillTx/>
                <a:latin typeface="Frutiger-Light"/>
              </a:rPr>
              <a:t>Présenter une diapositive pour chaque capacité, accompagnée de ses manifestations (compétences habilitantes)</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fr-FR" sz="1200" b="0" i="0" u="none" strike="noStrike" kern="1200" cap="none" spc="0" normalizeH="0" baseline="0" noProof="0" dirty="0">
                <a:ln>
                  <a:noFill/>
                </a:ln>
                <a:solidFill>
                  <a:srgbClr val="000000"/>
                </a:solidFill>
                <a:effectLst/>
                <a:uLnTx/>
                <a:uFillTx/>
                <a:latin typeface="Frutiger-Light"/>
              </a:rPr>
              <a:t>• Capacités (compétences clés) tirées du Référentiel de compétences CanMEDS 2015 pour les médecins</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utiger-Light"/>
              </a:rPr>
              <a:t>• </a:t>
            </a:r>
            <a:r>
              <a:rPr kumimoji="0" lang="fr-FR" sz="1200" b="0" i="0" u="none" strike="noStrike" kern="1200" cap="none" spc="0" normalizeH="0" baseline="0" noProof="0" dirty="0">
                <a:ln>
                  <a:noFill/>
                </a:ln>
                <a:solidFill>
                  <a:srgbClr val="000000"/>
                </a:solidFill>
                <a:effectLst/>
                <a:uLnTx/>
                <a:uFillTx/>
                <a:latin typeface="Frutiger-Light"/>
              </a:rPr>
              <a:t>Présenter une diapositive pour chaque capacité, accompagnée de ses manifestations (compétences habilitantes)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fr-FR" i="0" dirty="0"/>
              <a:t>Modifier les objectifs proposés au besoin</a:t>
            </a:r>
          </a:p>
          <a:p>
            <a:r>
              <a:rPr lang="fr-FR" i="0" dirty="0"/>
              <a:t>• Considérer l’idée de proposer une activité « d’échauffement »</a:t>
            </a:r>
          </a:p>
          <a:p>
            <a:r>
              <a:rPr lang="fr-FR" i="0" dirty="0"/>
              <a:t>• Revoir/réviser les buts et objectifs</a:t>
            </a:r>
          </a:p>
          <a:p>
            <a:r>
              <a:rPr lang="fr-FR" i="0" dirty="0"/>
              <a:t>• Insérer une diapositive décrivant le contenu si désiré</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fr-FR" dirty="0"/>
              <a:t>Raisons pour lesquelles le rôle importe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 Éviter d’inclure les compétences si la présentation est destinée à des apprenants</a:t>
            </a:r>
          </a:p>
          <a:p>
            <a:r>
              <a:rPr lang="fr-FR" dirty="0"/>
              <a:t>• Définitions contenues dans le Guide des outils d’enseignement et d’</a:t>
            </a:r>
            <a:r>
              <a:rPr lang="fr-FR" dirty="0" err="1"/>
              <a:t>evaluation</a:t>
            </a:r>
            <a:r>
              <a:rPr lang="fr-FR" dirty="0"/>
              <a:t> CanMEDS</a:t>
            </a:r>
          </a:p>
          <a:p>
            <a:r>
              <a:rPr lang="fr-FR" dirty="0"/>
              <a:t>• S’il s’agit d’une présentation à des enseignants ou des planificateurs, on peut ajouter cette diapo</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fr-FR" dirty="0"/>
              <a:t>Mots-clés associés aux activités du collaborateur</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fr-FR" dirty="0"/>
              <a:t>Mots-clés associés aux domaines d’intérêt du collaborateur</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baseline="0" dirty="0"/>
              <a:t>Et:</a:t>
            </a:r>
          </a:p>
          <a:p>
            <a:pPr marL="174708" indent="-174708">
              <a:buFont typeface="Arial" pitchFamily="34" charset="0"/>
              <a:buChar char="•"/>
            </a:pPr>
            <a:r>
              <a:rPr lang="fr-FR" dirty="0"/>
              <a:t>écoutent attentivement et communiquent bien</a:t>
            </a:r>
          </a:p>
          <a:p>
            <a:pPr marL="174708" indent="-174708">
              <a:buFont typeface="Arial" pitchFamily="34" charset="0"/>
              <a:buChar char="•"/>
            </a:pPr>
            <a:r>
              <a:rPr lang="fr-FR" dirty="0"/>
              <a:t>transfèrent et diffusent de l’information pertinente de façon efficace</a:t>
            </a:r>
          </a:p>
          <a:p>
            <a:pPr marL="174708" indent="-174708">
              <a:buFont typeface="Arial" pitchFamily="34" charset="0"/>
              <a:buChar char="•"/>
            </a:pPr>
            <a:r>
              <a:rPr lang="fr-FR" dirty="0"/>
              <a:t>n’hésitent pas à demander de l’aide et cherchent toujours des façons de se rendre utiles</a:t>
            </a:r>
          </a:p>
          <a:p>
            <a:pPr marL="174708" indent="-174708">
              <a:buFont typeface="Arial" pitchFamily="34" charset="0"/>
              <a:buChar char="•"/>
            </a:pPr>
            <a:endParaRPr lang="en-US" dirty="0"/>
          </a:p>
          <a:p>
            <a:pPr marL="174708" marR="0" indent="-174708" algn="l" defTabSz="914400" rtl="0" eaLnBrk="1" fontAlgn="base" latinLnBrk="0" hangingPunct="1">
              <a:lnSpc>
                <a:spcPct val="100000"/>
              </a:lnSpc>
              <a:spcBef>
                <a:spcPct val="30000"/>
              </a:spcBef>
              <a:spcAft>
                <a:spcPct val="0"/>
              </a:spcAft>
              <a:buClrTx/>
              <a:buSzTx/>
              <a:buFont typeface="Arial" pitchFamily="34" charset="0"/>
              <a:buChar char="•"/>
              <a:tabLst/>
              <a:defRPr/>
            </a:pPr>
            <a:r>
              <a:rPr lang="fr-FR" dirty="0"/>
              <a:t>Fournir des exemples cliniques issus du contexte de pratique</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Déboulonner certains mythes entourant</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fr-FR"/>
              <a:t>E2 – Enseigner le rôle de Collaborateur</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fr-FR"/>
              <a:t>E2 – Enseigner le rôle de Collaborateur</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 Collaborateur</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 Collaborateur</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 Collaborateur</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 Collaborateur</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fr-FR"/>
              <a:t>E2 – Enseigner le rôle de Collaborateur</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fr-FR"/>
              <a:t>E2 – Enseigner le rôle de Collaborateur</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fr-FR"/>
              <a:t>E2 – Enseigner le rôle de Collaborateur</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fr-FR"/>
              <a:t>E2 – Enseigner le rôle de Collaborateur</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fr-FR"/>
              <a:t>E2 – Enseigner le rôle de Collaborateur</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snet.ahrq.gov/primer.aspx?primerID=9"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fr-FR" sz="4800" dirty="0"/>
              <a:t>E2 – Enseigner le rôle de Collaborateur</a:t>
            </a:r>
            <a:endParaRPr lang="en-US" sz="4800" dirty="0"/>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fr-CA" dirty="0"/>
              <a:t>C</a:t>
            </a:r>
            <a:r>
              <a:rPr lang="en-US" dirty="0" err="1"/>
              <a:t>anMEDS</a:t>
            </a:r>
            <a:r>
              <a:rPr lang="en-US" dirty="0"/>
              <a:t> </a:t>
            </a:r>
            <a:r>
              <a:rPr lang="en-US" dirty="0" err="1"/>
              <a:t>Collaborateur</a:t>
            </a:r>
            <a:endParaRPr lang="en-US" dirty="0"/>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24949" y="557217"/>
            <a:ext cx="9663540" cy="914400"/>
          </a:xfrm>
        </p:spPr>
        <p:txBody>
          <a:bodyPr/>
          <a:lstStyle/>
          <a:p>
            <a:r>
              <a:rPr lang="fr-FR" dirty="0"/>
              <a:t>L’intelligence de collaboration :</a:t>
            </a:r>
            <a:endParaRPr lang="en-US" dirty="0"/>
          </a:p>
        </p:txBody>
      </p:sp>
      <p:sp>
        <p:nvSpPr>
          <p:cNvPr id="20486" name="Rectangle 6"/>
          <p:cNvSpPr>
            <a:spLocks noGrp="1" noChangeArrowheads="1"/>
          </p:cNvSpPr>
          <p:nvPr>
            <p:ph type="body" idx="1"/>
          </p:nvPr>
        </p:nvSpPr>
        <p:spPr>
          <a:xfrm>
            <a:off x="824949" y="1556792"/>
            <a:ext cx="10528850" cy="4890864"/>
          </a:xfrm>
        </p:spPr>
        <p:txBody>
          <a:bodyPr/>
          <a:lstStyle/>
          <a:p>
            <a:pPr marL="0" indent="0">
              <a:buNone/>
            </a:pPr>
            <a:r>
              <a:rPr lang="fr-FR" dirty="0"/>
              <a:t>Domaines clés pour l’apprentissage, l’enseignement et l’évaluation de la collaboration</a:t>
            </a:r>
            <a:endParaRPr lang="en-US" dirty="0"/>
          </a:p>
          <a:p>
            <a:r>
              <a:rPr lang="en-US" dirty="0"/>
              <a:t>le </a:t>
            </a:r>
            <a:r>
              <a:rPr lang="en-US" dirty="0" err="1"/>
              <a:t>soi</a:t>
            </a:r>
            <a:endParaRPr lang="en-US" dirty="0"/>
          </a:p>
          <a:p>
            <a:r>
              <a:rPr lang="en-US" dirty="0"/>
              <a:t>les relations </a:t>
            </a:r>
          </a:p>
          <a:p>
            <a:r>
              <a:rPr lang="en-US" dirty="0"/>
              <a:t>le </a:t>
            </a:r>
            <a:r>
              <a:rPr lang="en-US" dirty="0" err="1"/>
              <a:t>contexte</a:t>
            </a:r>
            <a:r>
              <a:rPr lang="en-US" dirty="0"/>
              <a:t> </a:t>
            </a:r>
          </a:p>
          <a:p>
            <a:r>
              <a:rPr lang="en-US" dirty="0"/>
              <a:t>les </a:t>
            </a:r>
            <a:r>
              <a:rPr lang="en-US" dirty="0" err="1"/>
              <a:t>systèmes</a:t>
            </a:r>
            <a:endParaRPr lang="en-US" dirty="0"/>
          </a:p>
        </p:txBody>
      </p:sp>
      <p:sp>
        <p:nvSpPr>
          <p:cNvPr id="2" name="Footer Placeholder 1">
            <a:extLst>
              <a:ext uri="{FF2B5EF4-FFF2-40B4-BE49-F238E27FC236}">
                <a16:creationId xmlns:a16="http://schemas.microsoft.com/office/drawing/2014/main" id="{E96C50AC-025B-41D2-96E6-78717D315A15}"/>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77ED2E62-1119-4C7F-81C6-E525F1648E41}"/>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924339" y="547904"/>
            <a:ext cx="10127974" cy="914400"/>
          </a:xfrm>
        </p:spPr>
        <p:txBody>
          <a:bodyPr/>
          <a:lstStyle/>
          <a:p>
            <a:r>
              <a:rPr lang="fr-FR" sz="4000" dirty="0"/>
              <a:t>Reconnaître la collaboration dans la pratique de tous les jours</a:t>
            </a:r>
            <a:endParaRPr lang="en-US" sz="4000" dirty="0"/>
          </a:p>
        </p:txBody>
      </p:sp>
      <p:sp>
        <p:nvSpPr>
          <p:cNvPr id="20486" name="Rectangle 6"/>
          <p:cNvSpPr>
            <a:spLocks noGrp="1" noChangeArrowheads="1"/>
          </p:cNvSpPr>
          <p:nvPr>
            <p:ph type="body" idx="1"/>
          </p:nvPr>
        </p:nvSpPr>
        <p:spPr>
          <a:xfrm>
            <a:off x="924339" y="1739348"/>
            <a:ext cx="10429460" cy="4708308"/>
          </a:xfrm>
        </p:spPr>
        <p:txBody>
          <a:bodyPr/>
          <a:lstStyle/>
          <a:p>
            <a:pPr marL="514350" indent="-514350">
              <a:buFont typeface="+mj-lt"/>
              <a:buAutoNum type="arabicPeriod"/>
            </a:pPr>
            <a:r>
              <a:rPr lang="fr-FR" dirty="0"/>
              <a:t>Reconnaître les contextes et situations où la collaboration est particulièrement importante dans une spécialité donnée</a:t>
            </a:r>
          </a:p>
          <a:p>
            <a:pPr marL="514350" indent="-514350">
              <a:buFont typeface="+mj-lt"/>
              <a:buAutoNum type="arabicPeriod"/>
            </a:pPr>
            <a:r>
              <a:rPr lang="fr-FR" dirty="0"/>
              <a:t>Savoir comment établir et maintenir des relations positives avec les collègues</a:t>
            </a:r>
          </a:p>
          <a:p>
            <a:pPr marL="514350" indent="-514350">
              <a:buFont typeface="+mj-lt"/>
              <a:buAutoNum type="arabicPeriod"/>
            </a:pPr>
            <a:r>
              <a:rPr lang="fr-FR" dirty="0"/>
              <a:t>Explorer les répercussions positives de la diversité et de la différence sur l’efficacité d’une équipe</a:t>
            </a:r>
          </a:p>
          <a:p>
            <a:pPr marL="514350" indent="-514350">
              <a:buFont typeface="+mj-lt"/>
              <a:buAutoNum type="arabicPeriod"/>
            </a:pPr>
            <a:r>
              <a:rPr lang="fr-FR" dirty="0"/>
              <a:t>Connaître les structures, approches et démarches permettant de gérer les divergences et régler les conflits</a:t>
            </a:r>
            <a:endParaRPr lang="en-US" dirty="0"/>
          </a:p>
        </p:txBody>
      </p:sp>
      <p:sp>
        <p:nvSpPr>
          <p:cNvPr id="2" name="Footer Placeholder 1">
            <a:extLst>
              <a:ext uri="{FF2B5EF4-FFF2-40B4-BE49-F238E27FC236}">
                <a16:creationId xmlns:a16="http://schemas.microsoft.com/office/drawing/2014/main" id="{AC5248C1-3A8C-44EB-BF39-7BC9416973E9}"/>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6E86F883-3102-4BAF-B409-6DD0F989A1D5}"/>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775828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idx="1"/>
          </p:nvPr>
        </p:nvSpPr>
        <p:spPr>
          <a:xfrm>
            <a:off x="838199" y="1253331"/>
            <a:ext cx="10515600" cy="4351338"/>
          </a:xfrm>
        </p:spPr>
        <p:txBody>
          <a:bodyPr/>
          <a:lstStyle/>
          <a:p>
            <a:pPr marL="0" indent="0">
              <a:buNone/>
            </a:pPr>
            <a:endParaRPr lang="en-US" i="1" dirty="0">
              <a:solidFill>
                <a:srgbClr val="557FA6"/>
              </a:solidFill>
              <a:latin typeface="Frutiger LT Std 45 Light"/>
              <a:ea typeface="MS Mincho"/>
              <a:cs typeface="Times New Roman"/>
            </a:endParaRPr>
          </a:p>
          <a:p>
            <a:pPr marL="0" indent="0">
              <a:buNone/>
            </a:pPr>
            <a:endParaRPr lang="en-US" i="1" dirty="0">
              <a:solidFill>
                <a:srgbClr val="557FA6"/>
              </a:solidFill>
              <a:latin typeface="Frutiger LT Std 45 Light"/>
              <a:ea typeface="MS Mincho"/>
              <a:cs typeface="Times New Roman"/>
            </a:endParaRPr>
          </a:p>
          <a:p>
            <a:pPr marL="0" indent="0" algn="ctr">
              <a:buNone/>
            </a:pPr>
            <a:r>
              <a:rPr lang="fr-FR" i="1" dirty="0">
                <a:ea typeface="MS Mincho"/>
                <a:cs typeface="Times New Roman"/>
              </a:rPr>
              <a:t>Des soins axés sur les relations, c’est « une approche qui reconnaît l’importance et le caractère unique de la relation entre chacun des intervenants de soins de santé, et qui place ces relations au </a:t>
            </a:r>
            <a:r>
              <a:rPr lang="fr-FR" i="1" dirty="0" err="1">
                <a:ea typeface="MS Mincho"/>
                <a:cs typeface="Times New Roman"/>
              </a:rPr>
              <a:t>coeur</a:t>
            </a:r>
            <a:r>
              <a:rPr lang="fr-FR" i="1" dirty="0">
                <a:ea typeface="MS Mincho"/>
                <a:cs typeface="Times New Roman"/>
              </a:rPr>
              <a:t> d’une démarche visant à favoriser des soins et un milieu de travail de grande qualité ainsi qu’une performance organisationnelle supérieure ».</a:t>
            </a:r>
            <a:endParaRPr lang="en-US" dirty="0"/>
          </a:p>
        </p:txBody>
      </p:sp>
      <p:sp>
        <p:nvSpPr>
          <p:cNvPr id="2" name="Footer Placeholder 1">
            <a:extLst>
              <a:ext uri="{FF2B5EF4-FFF2-40B4-BE49-F238E27FC236}">
                <a16:creationId xmlns:a16="http://schemas.microsoft.com/office/drawing/2014/main" id="{F6D2BCC2-7349-4E2A-93FD-80532F862B7E}"/>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F16BAC66-6B44-49A1-930D-B1549B25DD8B}"/>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Transferts</a:t>
            </a:r>
            <a:r>
              <a:rPr lang="en-US" dirty="0"/>
              <a:t> de </a:t>
            </a:r>
            <a:r>
              <a:rPr lang="en-US" dirty="0" err="1"/>
              <a:t>soins</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400" dirty="0">
                <a:ea typeface="MS Mincho"/>
                <a:cs typeface="Times New Roman"/>
              </a:rPr>
              <a:t>Les transferts de soins efficaces rehaussent les soins et préviennent les préjudices aux patients.</a:t>
            </a:r>
          </a:p>
          <a:p>
            <a:pPr marL="0" indent="0">
              <a:buNone/>
            </a:pPr>
            <a:r>
              <a:rPr lang="fr-FR" sz="2400" dirty="0">
                <a:ea typeface="MS Mincho"/>
                <a:cs typeface="Times New Roman"/>
              </a:rPr>
              <a:t>Les caractéristiques d’un transfert efficace :</a:t>
            </a:r>
          </a:p>
          <a:p>
            <a:r>
              <a:rPr lang="fr-FR" sz="2400" dirty="0">
                <a:ea typeface="MS Mincho"/>
                <a:cs typeface="Times New Roman"/>
              </a:rPr>
              <a:t>accent mis sur la transmission d’information avec le patient (en fournir et en recevoir) : sans interruptions ni distractions, écoute active, clarification au besoin</a:t>
            </a:r>
          </a:p>
          <a:p>
            <a:r>
              <a:rPr lang="fr-FR" sz="2400" dirty="0">
                <a:ea typeface="MS Mincho"/>
                <a:cs typeface="Times New Roman"/>
              </a:rPr>
              <a:t>outils normalisés pour la communication verbale, outils informatisés, listes de vérification</a:t>
            </a:r>
          </a:p>
          <a:p>
            <a:r>
              <a:rPr lang="fr-FR" sz="2400" dirty="0">
                <a:ea typeface="MS Mincho"/>
                <a:cs typeface="Times New Roman"/>
              </a:rPr>
              <a:t>formation en équipe en matière de transferts de soins : non pas individuelle, mais à toute l’équipe</a:t>
            </a:r>
            <a:endParaRPr lang="en-US" sz="2400" dirty="0"/>
          </a:p>
        </p:txBody>
      </p:sp>
      <p:sp>
        <p:nvSpPr>
          <p:cNvPr id="2" name="Footer Placeholder 1">
            <a:extLst>
              <a:ext uri="{FF2B5EF4-FFF2-40B4-BE49-F238E27FC236}">
                <a16:creationId xmlns:a16="http://schemas.microsoft.com/office/drawing/2014/main" id="{F661C1FF-6256-43E2-A9F9-99890AFCD294}"/>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8EA82475-9F83-4EB3-97B7-8069D093A50F}"/>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158981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Aide-mémoire concernant la réduction des risques</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457200" indent="-457200">
              <a:buAutoNum type="arabicPeriod"/>
            </a:pPr>
            <a:endParaRPr lang="en-US" dirty="0">
              <a:ea typeface="MS Mincho"/>
              <a:cs typeface="Times New Roman"/>
            </a:endParaRPr>
          </a:p>
          <a:p>
            <a:pPr marL="457200" indent="-457200">
              <a:buAutoNum type="arabicPeriod"/>
            </a:pPr>
            <a:r>
              <a:rPr lang="en-US" sz="2000" dirty="0">
                <a:ea typeface="MS Mincho"/>
                <a:cs typeface="Times New Roman"/>
              </a:rPr>
              <a:t>CONFIRMER LE « POURQUOI »</a:t>
            </a:r>
          </a:p>
          <a:p>
            <a:pPr marL="457200" indent="-457200">
              <a:buAutoNum type="arabicPeriod"/>
            </a:pPr>
            <a:r>
              <a:rPr lang="en-US" sz="2000" dirty="0">
                <a:ea typeface="MS Mincho"/>
                <a:cs typeface="Times New Roman"/>
              </a:rPr>
              <a:t>CONFIRMER LE « QUI »</a:t>
            </a:r>
          </a:p>
          <a:p>
            <a:pPr marL="457200" indent="-457200">
              <a:buAutoNum type="arabicPeriod"/>
            </a:pPr>
            <a:r>
              <a:rPr lang="fr-FR" sz="2000" dirty="0">
                <a:ea typeface="MS Mincho"/>
                <a:cs typeface="Times New Roman"/>
              </a:rPr>
              <a:t>S’assurer aussi que les rôles et responsabilités de chaque membre </a:t>
            </a:r>
          </a:p>
          <a:p>
            <a:pPr marL="457200" indent="-457200">
              <a:buAutoNum type="arabicPeriod"/>
            </a:pPr>
            <a:r>
              <a:rPr lang="en-US" sz="2000" dirty="0">
                <a:ea typeface="MS Mincho"/>
                <a:cs typeface="Times New Roman"/>
              </a:rPr>
              <a:t>STRUCTURER le « comment » </a:t>
            </a:r>
          </a:p>
          <a:p>
            <a:pPr marL="457200" indent="-457200">
              <a:buAutoNum type="arabicPeriod"/>
            </a:pPr>
            <a:r>
              <a:rPr lang="fr-FR" sz="2000" dirty="0">
                <a:ea typeface="MS Mincho"/>
                <a:cs typeface="Times New Roman"/>
              </a:rPr>
              <a:t>ASSURER LA COMPRÉHENSION DU « QUOI » </a:t>
            </a:r>
          </a:p>
          <a:p>
            <a:pPr marL="457200" indent="-457200">
              <a:buAutoNum type="arabicPeriod"/>
            </a:pPr>
            <a:r>
              <a:rPr lang="en-US" sz="2000" dirty="0">
                <a:ea typeface="MS Mincho"/>
                <a:cs typeface="Times New Roman"/>
              </a:rPr>
              <a:t>CONSIGNER</a:t>
            </a:r>
            <a:endParaRPr lang="en-US" sz="2000" dirty="0"/>
          </a:p>
        </p:txBody>
      </p:sp>
      <p:sp>
        <p:nvSpPr>
          <p:cNvPr id="2" name="Footer Placeholder 1">
            <a:extLst>
              <a:ext uri="{FF2B5EF4-FFF2-40B4-BE49-F238E27FC236}">
                <a16:creationId xmlns:a16="http://schemas.microsoft.com/office/drawing/2014/main" id="{FF33B10B-E5CA-493A-9748-8D5AC0D904BD}"/>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6CAEEC82-6133-4C04-92DC-350D0CA03B2E}"/>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3877501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38200" y="2766218"/>
            <a:ext cx="10515600" cy="1325563"/>
          </a:xfrm>
        </p:spPr>
        <p:txBody>
          <a:bodyPr/>
          <a:lstStyle/>
          <a:p>
            <a:pPr algn="ctr"/>
            <a:r>
              <a:rPr lang="en-US" dirty="0">
                <a:ea typeface="MS Mincho"/>
                <a:cs typeface="Times New Roman"/>
              </a:rPr>
              <a:t>E3 – « Intention et </a:t>
            </a:r>
            <a:r>
              <a:rPr lang="en-US" dirty="0" err="1">
                <a:ea typeface="MS Mincho"/>
                <a:cs typeface="Times New Roman"/>
              </a:rPr>
              <a:t>répercussions</a:t>
            </a:r>
            <a:r>
              <a:rPr lang="en-US" dirty="0">
                <a:ea typeface="MS Mincho"/>
                <a:cs typeface="Times New Roman"/>
              </a:rPr>
              <a:t> »</a:t>
            </a:r>
            <a:endParaRPr lang="en-US" dirty="0"/>
          </a:p>
        </p:txBody>
      </p:sp>
      <p:sp>
        <p:nvSpPr>
          <p:cNvPr id="20486" name="Rectangle 6"/>
          <p:cNvSpPr>
            <a:spLocks noGrp="1" noChangeArrowheads="1"/>
          </p:cNvSpPr>
          <p:nvPr>
            <p:ph type="body" idx="1"/>
          </p:nvPr>
        </p:nvSpPr>
        <p:spPr>
          <a:xfrm>
            <a:off x="2207568" y="1556792"/>
            <a:ext cx="7539186" cy="4890864"/>
          </a:xfrm>
        </p:spPr>
        <p:txBody>
          <a:bodyPr/>
          <a:lstStyle/>
          <a:p>
            <a:pPr marL="0" indent="0" algn="ctr">
              <a:buNone/>
            </a:pPr>
            <a:endParaRPr lang="en-US" dirty="0">
              <a:ea typeface="MS Mincho"/>
              <a:cs typeface="Times New Roman"/>
            </a:endParaRPr>
          </a:p>
          <a:p>
            <a:pPr marL="0" indent="0" algn="ctr">
              <a:buNone/>
            </a:pPr>
            <a:endParaRPr lang="en-US" dirty="0">
              <a:ea typeface="MS Mincho"/>
              <a:cs typeface="Times New Roman"/>
            </a:endParaRPr>
          </a:p>
          <a:p>
            <a:pPr marL="0" indent="0" algn="ctr">
              <a:buNone/>
            </a:pPr>
            <a:endParaRPr lang="en-US" dirty="0">
              <a:ea typeface="MS Mincho"/>
              <a:cs typeface="Times New Roman"/>
            </a:endParaRPr>
          </a:p>
        </p:txBody>
      </p:sp>
      <p:sp>
        <p:nvSpPr>
          <p:cNvPr id="2" name="Footer Placeholder 1">
            <a:extLst>
              <a:ext uri="{FF2B5EF4-FFF2-40B4-BE49-F238E27FC236}">
                <a16:creationId xmlns:a16="http://schemas.microsoft.com/office/drawing/2014/main" id="{2081F77E-4D33-4DA2-851B-C11DEAA7C1FF}"/>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32CEEDC2-AA7F-4066-99CE-D1473AABE471}"/>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2358666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Modèle</a:t>
            </a:r>
            <a:r>
              <a:rPr lang="en-US" dirty="0"/>
              <a:t> PRIME</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ea typeface="MS Mincho"/>
              <a:cs typeface="Times New Roman"/>
            </a:endParaRPr>
          </a:p>
          <a:p>
            <a:r>
              <a:rPr lang="fr-FR" b="1" dirty="0">
                <a:ea typeface="MS Mincho"/>
                <a:cs typeface="Times New Roman"/>
              </a:rPr>
              <a:t>P</a:t>
            </a:r>
            <a:r>
              <a:rPr lang="fr-FR" dirty="0">
                <a:ea typeface="MS Mincho"/>
                <a:cs typeface="Times New Roman"/>
              </a:rPr>
              <a:t>ersonnes, professionnels et patients : les 	différences de chacun</a:t>
            </a:r>
          </a:p>
          <a:p>
            <a:r>
              <a:rPr lang="fr-FR" b="1" dirty="0">
                <a:ea typeface="MS Mincho"/>
                <a:cs typeface="Times New Roman"/>
              </a:rPr>
              <a:t>R</a:t>
            </a:r>
            <a:r>
              <a:rPr lang="fr-FR" dirty="0">
                <a:ea typeface="MS Mincho"/>
                <a:cs typeface="Times New Roman"/>
              </a:rPr>
              <a:t>ôles : confusion</a:t>
            </a:r>
          </a:p>
          <a:p>
            <a:r>
              <a:rPr lang="fr-FR" b="1" dirty="0">
                <a:ea typeface="MS Mincho"/>
                <a:cs typeface="Times New Roman"/>
              </a:rPr>
              <a:t>I</a:t>
            </a:r>
            <a:r>
              <a:rPr lang="fr-FR" dirty="0">
                <a:ea typeface="MS Mincho"/>
                <a:cs typeface="Times New Roman"/>
              </a:rPr>
              <a:t>nformation : lacunes</a:t>
            </a:r>
          </a:p>
          <a:p>
            <a:r>
              <a:rPr lang="fr-FR" b="1" dirty="0">
                <a:ea typeface="MS Mincho"/>
                <a:cs typeface="Times New Roman"/>
              </a:rPr>
              <a:t>M</a:t>
            </a:r>
            <a:r>
              <a:rPr lang="fr-FR" dirty="0">
                <a:ea typeface="MS Mincho"/>
                <a:cs typeface="Times New Roman"/>
              </a:rPr>
              <a:t>éthodes</a:t>
            </a:r>
          </a:p>
          <a:p>
            <a:r>
              <a:rPr lang="fr-FR" b="1" dirty="0">
                <a:ea typeface="MS Mincho"/>
                <a:cs typeface="Times New Roman"/>
              </a:rPr>
              <a:t>E</a:t>
            </a:r>
            <a:r>
              <a:rPr lang="fr-FR" dirty="0">
                <a:ea typeface="MS Mincho"/>
                <a:cs typeface="Times New Roman"/>
              </a:rPr>
              <a:t>nvironnement : stress attribuable au milieu</a:t>
            </a:r>
            <a:endParaRPr lang="en-US" dirty="0">
              <a:ea typeface="MS Mincho"/>
              <a:cs typeface="Times New Roman"/>
            </a:endParaRPr>
          </a:p>
        </p:txBody>
      </p:sp>
      <p:sp>
        <p:nvSpPr>
          <p:cNvPr id="2" name="Footer Placeholder 1">
            <a:extLst>
              <a:ext uri="{FF2B5EF4-FFF2-40B4-BE49-F238E27FC236}">
                <a16:creationId xmlns:a16="http://schemas.microsoft.com/office/drawing/2014/main" id="{ED75D1D4-8BB9-40DE-933A-C8F5FA4F29B0}"/>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AE01B89E-E7DC-42EF-B8CC-F8FB88ECEE80}"/>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892606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38199" y="2766218"/>
            <a:ext cx="10515600" cy="1325563"/>
          </a:xfrm>
        </p:spPr>
        <p:txBody>
          <a:bodyPr/>
          <a:lstStyle/>
          <a:p>
            <a:pPr algn="ctr"/>
            <a:r>
              <a:rPr lang="en-US" dirty="0">
                <a:ea typeface="MS Mincho"/>
                <a:cs typeface="Times New Roman"/>
              </a:rPr>
              <a:t>E4 – </a:t>
            </a:r>
            <a:r>
              <a:rPr lang="en-US" dirty="0" err="1">
                <a:ea typeface="MS Mincho"/>
                <a:cs typeface="Times New Roman"/>
              </a:rPr>
              <a:t>Facteurs</a:t>
            </a:r>
            <a:r>
              <a:rPr lang="en-US" dirty="0">
                <a:ea typeface="MS Mincho"/>
                <a:cs typeface="Times New Roman"/>
              </a:rPr>
              <a:t> PRIME</a:t>
            </a:r>
            <a:endParaRPr lang="en-US" dirty="0"/>
          </a:p>
        </p:txBody>
      </p:sp>
      <p:sp>
        <p:nvSpPr>
          <p:cNvPr id="2" name="Footer Placeholder 1">
            <a:extLst>
              <a:ext uri="{FF2B5EF4-FFF2-40B4-BE49-F238E27FC236}">
                <a16:creationId xmlns:a16="http://schemas.microsoft.com/office/drawing/2014/main" id="{557E4A14-51EA-487A-B477-85D8F02B98DF}"/>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D2E15E80-B615-4F62-80C1-1D7A10FBE90C}"/>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1012707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body" idx="1"/>
          </p:nvPr>
        </p:nvSpPr>
        <p:spPr>
          <a:xfrm>
            <a:off x="884583" y="1069775"/>
            <a:ext cx="10469216" cy="4890864"/>
          </a:xfrm>
        </p:spPr>
        <p:txBody>
          <a:bodyPr/>
          <a:lstStyle/>
          <a:p>
            <a:pPr marL="0" indent="0" algn="ctr">
              <a:buNone/>
            </a:pPr>
            <a:endParaRPr lang="en-US" dirty="0">
              <a:ea typeface="MS Mincho"/>
              <a:cs typeface="Times New Roman"/>
            </a:endParaRPr>
          </a:p>
          <a:p>
            <a:pPr marL="0" indent="0">
              <a:buNone/>
            </a:pPr>
            <a:r>
              <a:rPr lang="fr-FR" dirty="0">
                <a:ea typeface="MS Mincho"/>
                <a:cs typeface="Times New Roman"/>
              </a:rPr>
              <a:t>Règles</a:t>
            </a:r>
            <a:r>
              <a:rPr lang="fr-FR" b="1" dirty="0">
                <a:ea typeface="MS Mincho"/>
                <a:cs typeface="Times New Roman"/>
              </a:rPr>
              <a:t> « dans le moment présent » </a:t>
            </a:r>
            <a:r>
              <a:rPr lang="fr-FR" dirty="0">
                <a:ea typeface="MS Mincho"/>
                <a:cs typeface="Times New Roman"/>
              </a:rPr>
              <a:t>pour gérer les divergences et les conflits</a:t>
            </a:r>
          </a:p>
          <a:p>
            <a:pPr marL="0" indent="0">
              <a:buNone/>
            </a:pPr>
            <a:r>
              <a:rPr lang="fr-FR" dirty="0">
                <a:ea typeface="MS Mincho"/>
                <a:cs typeface="Times New Roman"/>
              </a:rPr>
              <a:t>1. Rester calme</a:t>
            </a:r>
          </a:p>
          <a:p>
            <a:pPr marL="0" indent="0">
              <a:buNone/>
            </a:pPr>
            <a:r>
              <a:rPr lang="fr-FR" dirty="0">
                <a:ea typeface="MS Mincho"/>
                <a:cs typeface="Times New Roman"/>
              </a:rPr>
              <a:t>2. Rester centré sur l’enjeu</a:t>
            </a:r>
          </a:p>
          <a:p>
            <a:pPr marL="0" indent="0">
              <a:buNone/>
            </a:pPr>
            <a:r>
              <a:rPr lang="fr-FR" dirty="0">
                <a:ea typeface="MS Mincho"/>
                <a:cs typeface="Times New Roman"/>
              </a:rPr>
              <a:t>3. Ralentir et discuter avec les autres</a:t>
            </a:r>
          </a:p>
          <a:p>
            <a:pPr marL="0" indent="0">
              <a:buNone/>
            </a:pPr>
            <a:r>
              <a:rPr lang="fr-FR" dirty="0">
                <a:ea typeface="MS Mincho"/>
                <a:cs typeface="Times New Roman"/>
              </a:rPr>
              <a:t>4. Réorienter les autres tel que requis</a:t>
            </a:r>
            <a:endParaRPr lang="en-US" dirty="0">
              <a:ea typeface="MS Mincho"/>
              <a:cs typeface="Times New Roman"/>
            </a:endParaRPr>
          </a:p>
        </p:txBody>
      </p:sp>
      <p:sp>
        <p:nvSpPr>
          <p:cNvPr id="2" name="Footer Placeholder 1">
            <a:extLst>
              <a:ext uri="{FF2B5EF4-FFF2-40B4-BE49-F238E27FC236}">
                <a16:creationId xmlns:a16="http://schemas.microsoft.com/office/drawing/2014/main" id="{C1114F6B-FB62-4525-841A-87031FAF13DA}"/>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04FDA9EE-17A0-4E1D-9FE1-CBF8A96B7DCD}"/>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684007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Approches à appliquer dans diverses situations</a:t>
            </a:r>
          </a:p>
        </p:txBody>
      </p:sp>
      <p:sp>
        <p:nvSpPr>
          <p:cNvPr id="20486" name="Rectangle 6"/>
          <p:cNvSpPr>
            <a:spLocks noGrp="1" noChangeArrowheads="1"/>
          </p:cNvSpPr>
          <p:nvPr>
            <p:ph type="body" idx="1"/>
          </p:nvPr>
        </p:nvSpPr>
        <p:spPr>
          <a:xfrm>
            <a:off x="838200" y="1556792"/>
            <a:ext cx="8908554" cy="4890864"/>
          </a:xfrm>
        </p:spPr>
        <p:txBody>
          <a:bodyPr/>
          <a:lstStyle/>
          <a:p>
            <a:pPr marL="0" indent="0">
              <a:buNone/>
            </a:pPr>
            <a:endParaRPr lang="en-US" dirty="0">
              <a:ea typeface="MS Mincho"/>
              <a:cs typeface="Times New Roman"/>
            </a:endParaRPr>
          </a:p>
          <a:p>
            <a:pPr marL="514350" indent="-514350">
              <a:buFont typeface="+mj-lt"/>
              <a:buAutoNum type="arabicPeriod"/>
            </a:pPr>
            <a:r>
              <a:rPr lang="en-US" dirty="0" err="1">
                <a:ea typeface="MS Mincho"/>
                <a:cs typeface="Times New Roman"/>
              </a:rPr>
              <a:t>Dicter</a:t>
            </a:r>
            <a:endParaRPr lang="en-US" dirty="0">
              <a:ea typeface="MS Mincho"/>
              <a:cs typeface="Times New Roman"/>
            </a:endParaRPr>
          </a:p>
          <a:p>
            <a:pPr marL="514350" indent="-514350">
              <a:buFont typeface="+mj-lt"/>
              <a:buAutoNum type="arabicPeriod"/>
            </a:pPr>
            <a:r>
              <a:rPr lang="en-US" dirty="0" err="1">
                <a:ea typeface="MS Mincho"/>
                <a:cs typeface="Times New Roman"/>
              </a:rPr>
              <a:t>Éviter</a:t>
            </a:r>
            <a:endParaRPr lang="en-US" dirty="0">
              <a:ea typeface="MS Mincho"/>
              <a:cs typeface="Times New Roman"/>
            </a:endParaRPr>
          </a:p>
          <a:p>
            <a:pPr marL="514350" indent="-514350">
              <a:buFont typeface="+mj-lt"/>
              <a:buAutoNum type="arabicPeriod"/>
            </a:pPr>
            <a:r>
              <a:rPr lang="en-US" dirty="0" err="1">
                <a:ea typeface="MS Mincho"/>
                <a:cs typeface="Times New Roman"/>
              </a:rPr>
              <a:t>Accommoder</a:t>
            </a:r>
            <a:endParaRPr lang="en-US" dirty="0">
              <a:ea typeface="MS Mincho"/>
              <a:cs typeface="Times New Roman"/>
            </a:endParaRPr>
          </a:p>
          <a:p>
            <a:pPr marL="514350" indent="-514350">
              <a:buFont typeface="+mj-lt"/>
              <a:buAutoNum type="arabicPeriod"/>
            </a:pPr>
            <a:r>
              <a:rPr lang="en-US" dirty="0">
                <a:ea typeface="MS Mincho"/>
                <a:cs typeface="Times New Roman"/>
              </a:rPr>
              <a:t>Faire des </a:t>
            </a:r>
            <a:r>
              <a:rPr lang="en-US" dirty="0" err="1">
                <a:ea typeface="MS Mincho"/>
                <a:cs typeface="Times New Roman"/>
              </a:rPr>
              <a:t>compromis</a:t>
            </a:r>
            <a:endParaRPr lang="en-US" dirty="0">
              <a:ea typeface="MS Mincho"/>
              <a:cs typeface="Times New Roman"/>
            </a:endParaRPr>
          </a:p>
          <a:p>
            <a:pPr marL="514350" indent="-514350">
              <a:buFont typeface="+mj-lt"/>
              <a:buAutoNum type="arabicPeriod"/>
            </a:pPr>
            <a:r>
              <a:rPr lang="en-US" dirty="0" err="1">
                <a:ea typeface="MS Mincho"/>
                <a:cs typeface="Times New Roman"/>
              </a:rPr>
              <a:t>Collaborer</a:t>
            </a:r>
            <a:endParaRPr lang="en-US" dirty="0">
              <a:ea typeface="MS Mincho"/>
              <a:cs typeface="Times New Roman"/>
            </a:endParaRPr>
          </a:p>
        </p:txBody>
      </p:sp>
      <p:sp>
        <p:nvSpPr>
          <p:cNvPr id="2" name="Footer Placeholder 1">
            <a:extLst>
              <a:ext uri="{FF2B5EF4-FFF2-40B4-BE49-F238E27FC236}">
                <a16:creationId xmlns:a16="http://schemas.microsoft.com/office/drawing/2014/main" id="{6F77CA49-949E-427D-B42B-71947A3EFA23}"/>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7E08BE28-631B-42D1-AF16-F120A9FC7D2B}"/>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674366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p:txBody>
          <a:bodyPr/>
          <a:lstStyle/>
          <a:p>
            <a:pPr marL="0" indent="0" algn="ctr">
              <a:buNone/>
            </a:pPr>
            <a:r>
              <a:rPr lang="fr-FR" sz="2000" dirty="0">
                <a:solidFill>
                  <a:schemeClr val="tx1"/>
                </a:solidFill>
              </a:rPr>
              <a:t>Le contenu ci-dessous, rédigé par S. Glover Takahashi, D. Richardson et D. Martin sous la gouverne du Collège royal des médecins et chirurgiens du Canada, est tiré tel quel du Guide des outils d’enseignement et d’évaluation CanMEDS. Vous pouvez utiliser, reproduire et modifier ce contenu à vos propres fins non commerciales, à condition d’indiquer clairement vos changements et de créditer le Collège royal. Ce dernier peut révoquer cette autorisation à tout moment, par écrit.</a:t>
            </a:r>
          </a:p>
          <a:p>
            <a:pPr marL="0" indent="0" algn="ctr">
              <a:buNone/>
            </a:pPr>
            <a:r>
              <a:rPr lang="fr-FR" sz="2000" u="sng" dirty="0">
                <a:solidFill>
                  <a:schemeClr val="tx1"/>
                </a:solidFill>
              </a:rPr>
              <a:t>REMARQUE : Le contenu ci-dessous peut avoir été modifié et ne plus représenter l’opinion ou le point de vue du Collège royal</a:t>
            </a:r>
            <a:r>
              <a:rPr lang="fr-FR" sz="2000" dirty="0">
                <a:solidFill>
                  <a:schemeClr val="tx1"/>
                </a:solidFill>
              </a:rPr>
              <a:t>.</a:t>
            </a:r>
          </a:p>
        </p:txBody>
      </p:sp>
      <p:sp>
        <p:nvSpPr>
          <p:cNvPr id="2" name="Footer Placeholder 1">
            <a:extLst>
              <a:ext uri="{FF2B5EF4-FFF2-40B4-BE49-F238E27FC236}">
                <a16:creationId xmlns:a16="http://schemas.microsoft.com/office/drawing/2014/main" id="{2DF29C30-B414-4B85-96A3-ED7F6AF2259F}"/>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CDDF338B-984F-4999-989D-B0812FA60B22}"/>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Étapes et conseils favorisant la compréhension</a:t>
            </a:r>
            <a:endParaRPr lang="en-US" dirty="0"/>
          </a:p>
        </p:txBody>
      </p:sp>
      <p:sp>
        <p:nvSpPr>
          <p:cNvPr id="20486" name="Rectangle 6"/>
          <p:cNvSpPr>
            <a:spLocks noGrp="1" noChangeArrowheads="1"/>
          </p:cNvSpPr>
          <p:nvPr>
            <p:ph type="body" idx="1"/>
          </p:nvPr>
        </p:nvSpPr>
        <p:spPr>
          <a:xfrm>
            <a:off x="838199" y="1977886"/>
            <a:ext cx="10515599" cy="4469769"/>
          </a:xfrm>
        </p:spPr>
        <p:txBody>
          <a:bodyPr/>
          <a:lstStyle/>
          <a:p>
            <a:pPr marL="457200" indent="-457200">
              <a:buAutoNum type="arabicPeriod"/>
            </a:pPr>
            <a:r>
              <a:rPr lang="fr-FR" sz="1800" dirty="0">
                <a:ea typeface="MS Mincho"/>
                <a:cs typeface="Times New Roman"/>
              </a:rPr>
              <a:t>Cerner la nécessité de discuter : encourager les autres à formuler leurs préoccupations</a:t>
            </a:r>
          </a:p>
          <a:p>
            <a:pPr marL="457200" indent="-457200">
              <a:buAutoNum type="arabicPeriod"/>
            </a:pPr>
            <a:r>
              <a:rPr lang="fr-FR" sz="1800" dirty="0">
                <a:ea typeface="MS Mincho"/>
                <a:cs typeface="Times New Roman"/>
              </a:rPr>
              <a:t>Écouter de façon active : écouter de façon à comprendre les différentes opinions exprimées</a:t>
            </a:r>
          </a:p>
          <a:p>
            <a:pPr marL="457200" indent="-457200">
              <a:buAutoNum type="arabicPeriod"/>
            </a:pPr>
            <a:r>
              <a:rPr lang="fr-FR" sz="1800" dirty="0">
                <a:ea typeface="MS Mincho"/>
                <a:cs typeface="Times New Roman"/>
              </a:rPr>
              <a:t>Considérer le point de vue des autres : résumer la compréhension avant d’exprimer sa propre opinion</a:t>
            </a:r>
          </a:p>
          <a:p>
            <a:pPr marL="457200" indent="-457200">
              <a:buAutoNum type="arabicPeriod"/>
            </a:pPr>
            <a:r>
              <a:rPr lang="fr-FR" sz="1800" dirty="0">
                <a:ea typeface="MS Mincho"/>
                <a:cs typeface="Times New Roman"/>
              </a:rPr>
              <a:t>Exprimer son point de vue : donner toute l’information pertinente et importante pour la situation</a:t>
            </a:r>
          </a:p>
          <a:p>
            <a:pPr marL="457200" indent="-457200">
              <a:buAutoNum type="arabicPeriod"/>
            </a:pPr>
            <a:r>
              <a:rPr lang="fr-FR" sz="1800" dirty="0">
                <a:ea typeface="MS Mincho"/>
                <a:cs typeface="Times New Roman"/>
              </a:rPr>
              <a:t>Chercher un terrain d’entente : souligner les intérêts communs et mettre l’accent sur les solutions</a:t>
            </a:r>
          </a:p>
          <a:p>
            <a:pPr marL="457200" indent="-457200">
              <a:buAutoNum type="arabicPeriod"/>
            </a:pPr>
            <a:r>
              <a:rPr lang="fr-FR" sz="1800" dirty="0">
                <a:ea typeface="MS Mincho"/>
                <a:cs typeface="Times New Roman"/>
              </a:rPr>
              <a:t>S’entendre quant aux étapes à suivre : préciser les processus et les délais entourant le plan d’action</a:t>
            </a:r>
            <a:endParaRPr lang="en-US" sz="1800" dirty="0">
              <a:ea typeface="MS Mincho"/>
              <a:cs typeface="Times New Roman"/>
            </a:endParaRPr>
          </a:p>
        </p:txBody>
      </p:sp>
      <p:sp>
        <p:nvSpPr>
          <p:cNvPr id="2" name="Footer Placeholder 1">
            <a:extLst>
              <a:ext uri="{FF2B5EF4-FFF2-40B4-BE49-F238E27FC236}">
                <a16:creationId xmlns:a16="http://schemas.microsoft.com/office/drawing/2014/main" id="{0C76050B-2795-49BB-8850-BB3ABC34DEFD}"/>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718EC600-4EA4-490C-A9E2-4B7AA5780E0F}"/>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4265960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20486" name="Rectangle 6"/>
          <p:cNvSpPr>
            <a:spLocks noGrp="1" noChangeArrowheads="1"/>
          </p:cNvSpPr>
          <p:nvPr>
            <p:ph type="body" idx="1"/>
          </p:nvPr>
        </p:nvSpPr>
        <p:spPr>
          <a:xfrm>
            <a:off x="838200" y="1272209"/>
            <a:ext cx="10515600" cy="5175447"/>
          </a:xfrm>
        </p:spPr>
        <p:txBody>
          <a:bodyPr/>
          <a:lstStyle/>
          <a:p>
            <a:pPr marL="0" indent="0">
              <a:buNone/>
            </a:pPr>
            <a:endParaRPr lang="en-US" dirty="0">
              <a:ea typeface="MS Mincho"/>
              <a:cs typeface="Times New Roman"/>
            </a:endParaRPr>
          </a:p>
          <a:p>
            <a:pPr marL="514350" indent="-514350">
              <a:buFont typeface="+mj-lt"/>
              <a:buAutoNum type="arabicPeriod"/>
            </a:pPr>
            <a:r>
              <a:rPr lang="fr-FR" dirty="0"/>
              <a:t>Reconnaître les termes généraux associés aux activités et aux domaines d’intérêts du collaborateur</a:t>
            </a:r>
          </a:p>
          <a:p>
            <a:pPr marL="514350" indent="-514350">
              <a:buFont typeface="+mj-lt"/>
              <a:buAutoNum type="arabicPeriod"/>
            </a:pPr>
            <a:r>
              <a:rPr lang="fr-FR" dirty="0"/>
              <a:t>Appliquer des activités de collaborateur dans la pratique de tous les jours</a:t>
            </a:r>
          </a:p>
          <a:p>
            <a:pPr marL="514350" indent="-514350">
              <a:buFont typeface="+mj-lt"/>
              <a:buAutoNum type="arabicPeriod"/>
            </a:pPr>
            <a:r>
              <a:rPr lang="fr-FR" dirty="0"/>
              <a:t>Concevoir des ressources de collaboration à utiliser dans la pratique clinique de tous les jours</a:t>
            </a:r>
          </a:p>
        </p:txBody>
      </p:sp>
      <p:sp>
        <p:nvSpPr>
          <p:cNvPr id="2" name="Footer Placeholder 1">
            <a:extLst>
              <a:ext uri="{FF2B5EF4-FFF2-40B4-BE49-F238E27FC236}">
                <a16:creationId xmlns:a16="http://schemas.microsoft.com/office/drawing/2014/main" id="{E9B5E770-A15C-4F7F-9A5C-17097BB858B5}"/>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0EC1BB08-E59F-4B0C-996E-F472FC25C939}"/>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Références</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r>
              <a:rPr lang="en-US" sz="1200" dirty="0"/>
              <a:t>Richardson D, Calder L, Dean H, Glover Takahashi S, </a:t>
            </a:r>
            <a:r>
              <a:rPr lang="en-US" sz="1200" dirty="0" err="1"/>
              <a:t>Lebel</a:t>
            </a:r>
            <a:r>
              <a:rPr lang="en-US" sz="1200" dirty="0"/>
              <a:t> P, </a:t>
            </a:r>
            <a:r>
              <a:rPr lang="en-US" sz="1200" dirty="0" err="1"/>
              <a:t>Maniate</a:t>
            </a:r>
            <a:r>
              <a:rPr lang="en-US" sz="1200" dirty="0"/>
              <a:t> J, Martin D, </a:t>
            </a:r>
            <a:r>
              <a:rPr lang="en-US" sz="1200" dirty="0" err="1"/>
              <a:t>Nasmith</a:t>
            </a:r>
            <a:r>
              <a:rPr lang="en-US" sz="1200" dirty="0"/>
              <a:t> L, Newton C, </a:t>
            </a:r>
            <a:r>
              <a:rPr lang="en-US" sz="1200" dirty="0" err="1"/>
              <a:t>Steinert</a:t>
            </a:r>
            <a:r>
              <a:rPr lang="en-US" sz="1200" dirty="0"/>
              <a:t> Y. </a:t>
            </a:r>
            <a:r>
              <a:rPr lang="en-US" sz="1200" dirty="0" err="1"/>
              <a:t>Collaborateur</a:t>
            </a:r>
            <a:r>
              <a:rPr lang="en-US" sz="1200" dirty="0"/>
              <a:t>. </a:t>
            </a:r>
            <a:r>
              <a:rPr lang="en-US" sz="1200" dirty="0" err="1"/>
              <a:t>Tiré</a:t>
            </a:r>
            <a:r>
              <a:rPr lang="en-US" sz="1200" dirty="0"/>
              <a:t> de : Frank JR, Snell L, Sherbino J, </a:t>
            </a:r>
            <a:r>
              <a:rPr lang="en-US" sz="1200" dirty="0" err="1"/>
              <a:t>rédacteurs</a:t>
            </a:r>
            <a:r>
              <a:rPr lang="en-US" sz="1200" dirty="0"/>
              <a:t>. </a:t>
            </a:r>
            <a:r>
              <a:rPr lang="en-US" sz="1200" dirty="0" err="1"/>
              <a:t>Référentiel</a:t>
            </a:r>
            <a:r>
              <a:rPr lang="en-US" sz="1200" dirty="0"/>
              <a:t> de </a:t>
            </a:r>
            <a:r>
              <a:rPr lang="en-US" sz="1200" dirty="0" err="1"/>
              <a:t>compétences</a:t>
            </a:r>
            <a:r>
              <a:rPr lang="en-US" sz="1200" dirty="0"/>
              <a:t> CanMEDS 2015 pour les </a:t>
            </a:r>
            <a:r>
              <a:rPr lang="en-US" sz="1200" dirty="0" err="1"/>
              <a:t>médecins</a:t>
            </a:r>
            <a:r>
              <a:rPr lang="en-US" sz="1200" dirty="0"/>
              <a:t>. Ottawa : </a:t>
            </a:r>
            <a:r>
              <a:rPr lang="en-US" sz="1200" dirty="0" err="1"/>
              <a:t>Collège</a:t>
            </a:r>
            <a:r>
              <a:rPr lang="en-US" sz="1200" dirty="0"/>
              <a:t> royal des </a:t>
            </a:r>
            <a:r>
              <a:rPr lang="en-US" sz="1200" dirty="0" err="1"/>
              <a:t>médecins</a:t>
            </a:r>
            <a:r>
              <a:rPr lang="en-US" sz="1200" dirty="0"/>
              <a:t> et </a:t>
            </a:r>
            <a:r>
              <a:rPr lang="en-US" sz="1200" dirty="0" err="1"/>
              <a:t>chirurgiens</a:t>
            </a:r>
            <a:r>
              <a:rPr lang="en-US" sz="1200" dirty="0"/>
              <a:t> du Canada, 2015.</a:t>
            </a:r>
          </a:p>
          <a:p>
            <a:r>
              <a:rPr lang="fr-FR" sz="1200" dirty="0"/>
              <a:t>Le cadre de l’intelligence de collaboration présenté ici décrit les domaines d’enseignement et d’évaluation du rôle de collaborateur; il diffère du modèle de l’intelligence émotionnelle de J. Richard </a:t>
            </a:r>
            <a:r>
              <a:rPr lang="fr-FR" sz="1200" dirty="0" err="1"/>
              <a:t>Hackman</a:t>
            </a:r>
            <a:r>
              <a:rPr lang="fr-FR" sz="1200" dirty="0"/>
              <a:t> (2011), dont l’accent est plutôt organisationnel.</a:t>
            </a:r>
            <a:r>
              <a:rPr lang="en-US" sz="1200" dirty="0"/>
              <a:t>AHRQ. Patient Safety Network. Patient Safety Primers – Handovers and </a:t>
            </a:r>
            <a:r>
              <a:rPr lang="en-US" sz="1200" dirty="0" err="1"/>
              <a:t>signouts</a:t>
            </a:r>
            <a:r>
              <a:rPr lang="en-US" sz="1200" dirty="0"/>
              <a:t>. </a:t>
            </a:r>
            <a:r>
              <a:rPr lang="en-US" sz="1200" dirty="0">
                <a:hlinkClick r:id="rId3"/>
              </a:rPr>
              <a:t>http://psnet.ahrq.gov/primer.aspx?primerID=9</a:t>
            </a:r>
            <a:endParaRPr lang="en-US" sz="1200" dirty="0"/>
          </a:p>
          <a:p>
            <a:r>
              <a:rPr lang="en-US" sz="1200" dirty="0"/>
              <a:t>Agency for Healthcare Research and Quality; Patient Safety Network. Patient Safety Primers – Handovers and </a:t>
            </a:r>
            <a:r>
              <a:rPr lang="en-US" sz="1200" dirty="0" err="1"/>
              <a:t>signouts</a:t>
            </a:r>
            <a:r>
              <a:rPr lang="en-US" sz="1200" dirty="0"/>
              <a:t>. Web : </a:t>
            </a:r>
            <a:r>
              <a:rPr lang="en-US" sz="1200" dirty="0">
                <a:hlinkClick r:id="rId3"/>
              </a:rPr>
              <a:t>http://psnet.ahrq.gov/primer.aspx?primerID=9</a:t>
            </a:r>
            <a:r>
              <a:rPr lang="en-US" sz="1200" dirty="0"/>
              <a:t>. </a:t>
            </a:r>
          </a:p>
          <a:p>
            <a:r>
              <a:rPr lang="en-US" sz="1200" dirty="0"/>
              <a:t>Association </a:t>
            </a:r>
            <a:r>
              <a:rPr lang="en-US" sz="1200" dirty="0" err="1"/>
              <a:t>canadienne</a:t>
            </a:r>
            <a:r>
              <a:rPr lang="en-US" sz="1200" dirty="0"/>
              <a:t> de protection </a:t>
            </a:r>
            <a:r>
              <a:rPr lang="en-US" sz="1200" dirty="0" err="1"/>
              <a:t>médicale</a:t>
            </a:r>
            <a:r>
              <a:rPr lang="en-US" sz="1200" dirty="0"/>
              <a:t>. Fiche </a:t>
            </a:r>
            <a:r>
              <a:rPr lang="en-US" sz="1200" dirty="0" err="1"/>
              <a:t>d’information</a:t>
            </a:r>
            <a:r>
              <a:rPr lang="en-US" sz="1200" dirty="0"/>
              <a:t> de </a:t>
            </a:r>
            <a:r>
              <a:rPr lang="en-US" sz="1200" dirty="0" err="1"/>
              <a:t>l’ACPM</a:t>
            </a:r>
            <a:r>
              <a:rPr lang="en-US" sz="1200" dirty="0"/>
              <a:t> : Le </a:t>
            </a:r>
            <a:r>
              <a:rPr lang="en-US" sz="1200" dirty="0" err="1"/>
              <a:t>transfert</a:t>
            </a:r>
            <a:r>
              <a:rPr lang="en-US" sz="1200" dirty="0"/>
              <a:t> des </a:t>
            </a:r>
            <a:r>
              <a:rPr lang="en-US" sz="1200" dirty="0" err="1"/>
              <a:t>soins</a:t>
            </a:r>
            <a:r>
              <a:rPr lang="en-US" sz="1200" dirty="0"/>
              <a:t>. © CMPA 2013. Web : https://www.cmpa-acpm.ca/documents/10179/300031190/patient_handovers-f.pdf. </a:t>
            </a:r>
            <a:r>
              <a:rPr lang="en-US" sz="1200" dirty="0" err="1"/>
              <a:t>Reproduit</a:t>
            </a:r>
            <a:r>
              <a:rPr lang="en-US" sz="1200" dirty="0"/>
              <a:t> et </a:t>
            </a:r>
            <a:r>
              <a:rPr lang="en-US" sz="1200" dirty="0" err="1"/>
              <a:t>adapté</a:t>
            </a:r>
            <a:r>
              <a:rPr lang="en-US" sz="1200" dirty="0"/>
              <a:t> avec permission.</a:t>
            </a:r>
          </a:p>
          <a:p>
            <a:r>
              <a:rPr lang="en-US" sz="1200" dirty="0"/>
              <a:t>Richardson D, Wagner S. Collaborative Teams, Module 2, Educating health professionals in </a:t>
            </a:r>
            <a:r>
              <a:rPr lang="en-US" sz="1200" dirty="0" err="1"/>
              <a:t>interprofessional</a:t>
            </a:r>
            <a:r>
              <a:rPr lang="en-US" sz="1200" dirty="0"/>
              <a:t> care course (</a:t>
            </a:r>
            <a:r>
              <a:rPr lang="en-US" sz="1200" dirty="0" err="1"/>
              <a:t>ehpicMC</a:t>
            </a:r>
            <a:r>
              <a:rPr lang="en-US" sz="1200" dirty="0"/>
              <a:t>). </a:t>
            </a:r>
            <a:r>
              <a:rPr lang="en-US" sz="1200" dirty="0" err="1"/>
              <a:t>Université</a:t>
            </a:r>
            <a:r>
              <a:rPr lang="en-US" sz="1200" dirty="0"/>
              <a:t> de Toronto, 2013. </a:t>
            </a:r>
            <a:r>
              <a:rPr lang="en-US" sz="1200" dirty="0" err="1"/>
              <a:t>Reproduit</a:t>
            </a:r>
            <a:r>
              <a:rPr lang="en-US" sz="1200" dirty="0"/>
              <a:t> et </a:t>
            </a:r>
            <a:r>
              <a:rPr lang="en-US" sz="1200" dirty="0" err="1"/>
              <a:t>adapté</a:t>
            </a:r>
            <a:r>
              <a:rPr lang="en-US" sz="1200" dirty="0"/>
              <a:t> avec permission.</a:t>
            </a:r>
          </a:p>
          <a:p>
            <a:r>
              <a:rPr lang="en-US" sz="1200" dirty="0"/>
              <a:t>Thomas KW. Conflict and conflict management: Reflections and update. J of Organ </a:t>
            </a:r>
            <a:r>
              <a:rPr lang="en-US" sz="1200" dirty="0" err="1"/>
              <a:t>Behav</a:t>
            </a:r>
            <a:r>
              <a:rPr lang="en-US" sz="1200" dirty="0"/>
              <a:t>. 1992:13(3):265-74.</a:t>
            </a:r>
          </a:p>
          <a:p>
            <a:r>
              <a:rPr lang="en-US" sz="1200" dirty="0"/>
              <a:t>Shell, GR. Teaching Ideas: Bargaining Styles and Negotiation, The Thomas </a:t>
            </a:r>
            <a:r>
              <a:rPr lang="en-US" sz="1200" dirty="0" err="1"/>
              <a:t>Kilmann</a:t>
            </a:r>
            <a:r>
              <a:rPr lang="en-US" sz="1200" dirty="0"/>
              <a:t> Conflict Mode Instrument in Negotiation Training. Negotiation J. 2001;17(2):155-74.</a:t>
            </a:r>
          </a:p>
        </p:txBody>
      </p:sp>
      <p:sp>
        <p:nvSpPr>
          <p:cNvPr id="2" name="Footer Placeholder 1">
            <a:extLst>
              <a:ext uri="{FF2B5EF4-FFF2-40B4-BE49-F238E27FC236}">
                <a16:creationId xmlns:a16="http://schemas.microsoft.com/office/drawing/2014/main" id="{8C2A5A35-8B51-4F78-9864-6F81408738DF}"/>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7A97A0D8-F8F2-4237-8EF1-1B0C709594E0}"/>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446648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766218"/>
            <a:ext cx="10515600" cy="1325563"/>
          </a:xfrm>
        </p:spPr>
        <p:txBody>
          <a:bodyPr/>
          <a:lstStyle/>
          <a:p>
            <a:pPr algn="ctr"/>
            <a:r>
              <a:rPr lang="en-US" dirty="0"/>
              <a:t>Diapositives </a:t>
            </a:r>
            <a:r>
              <a:rPr lang="en-US" dirty="0" err="1"/>
              <a:t>Complémentaires</a:t>
            </a:r>
            <a:endParaRPr lang="en-US" dirty="0"/>
          </a:p>
        </p:txBody>
      </p:sp>
      <p:sp>
        <p:nvSpPr>
          <p:cNvPr id="5" name="Footer Placeholder 4">
            <a:extLst>
              <a:ext uri="{FF2B5EF4-FFF2-40B4-BE49-F238E27FC236}">
                <a16:creationId xmlns:a16="http://schemas.microsoft.com/office/drawing/2014/main" id="{3495CE64-E3FA-4183-A9D2-188D247C78A4}"/>
              </a:ext>
            </a:extLst>
          </p:cNvPr>
          <p:cNvSpPr>
            <a:spLocks noGrp="1"/>
          </p:cNvSpPr>
          <p:nvPr>
            <p:ph type="ftr" sz="quarter" idx="11"/>
          </p:nvPr>
        </p:nvSpPr>
        <p:spPr/>
        <p:txBody>
          <a:bodyPr/>
          <a:lstStyle/>
          <a:p>
            <a:r>
              <a:rPr lang="fr-FR"/>
              <a:t>E2 – Enseigner le rôle de Collaborateur</a:t>
            </a:r>
            <a:endParaRPr lang="en-US" dirty="0"/>
          </a:p>
        </p:txBody>
      </p:sp>
      <p:sp>
        <p:nvSpPr>
          <p:cNvPr id="6" name="Slide Number Placeholder 5">
            <a:extLst>
              <a:ext uri="{FF2B5EF4-FFF2-40B4-BE49-F238E27FC236}">
                <a16:creationId xmlns:a16="http://schemas.microsoft.com/office/drawing/2014/main" id="{6BCF85CB-E94F-4411-95C3-01EC155DFDE7}"/>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sz="4000" dirty="0"/>
              <a:t>Capacités (compétences clés) du collaborateur</a:t>
            </a:r>
            <a:endParaRPr lang="en-US" sz="4000"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dirty="0"/>
              <a:t>Les médecins sont capables de :</a:t>
            </a:r>
          </a:p>
          <a:p>
            <a:pPr marL="514350" indent="-514350">
              <a:buFont typeface="+mj-lt"/>
              <a:buAutoNum type="arabicPeriod"/>
            </a:pPr>
            <a:r>
              <a:rPr lang="fr-FR" dirty="0"/>
              <a:t>travailler efficacement avec d’autres médecins ou professionnels de la santé;</a:t>
            </a:r>
          </a:p>
          <a:p>
            <a:pPr marL="514350" indent="-514350">
              <a:buFont typeface="+mj-lt"/>
              <a:buAutoNum type="arabicPeriod"/>
            </a:pPr>
            <a:r>
              <a:rPr lang="fr-FR" dirty="0"/>
              <a:t>travailler avec les médecins et autres professionnels de la santé pour favoriser une compréhension mutuelle, gérer les divergences et régler les conflits;</a:t>
            </a:r>
          </a:p>
          <a:p>
            <a:pPr marL="514350" indent="-514350">
              <a:buFont typeface="+mj-lt"/>
              <a:buAutoNum type="arabicPeriod"/>
            </a:pPr>
            <a:r>
              <a:rPr lang="fr-FR" dirty="0"/>
              <a:t>assurer de manière sécuritaire la transition du patient vers un autre professionnel de la santé et le transfert des soins afin d’en assurer la continuité.</a:t>
            </a:r>
            <a:endParaRPr lang="en-US" dirty="0"/>
          </a:p>
        </p:txBody>
      </p:sp>
      <p:sp>
        <p:nvSpPr>
          <p:cNvPr id="2" name="Footer Placeholder 1">
            <a:extLst>
              <a:ext uri="{FF2B5EF4-FFF2-40B4-BE49-F238E27FC236}">
                <a16:creationId xmlns:a16="http://schemas.microsoft.com/office/drawing/2014/main" id="{7D188912-2AC0-4EAE-BB40-F0D32F6F84A4}"/>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164F8165-BCE0-4D5B-A592-B68228D8B837}"/>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1 du </a:t>
            </a:r>
            <a:r>
              <a:rPr lang="en-US" dirty="0" err="1"/>
              <a:t>collaborateur</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sont capables de :</a:t>
            </a:r>
          </a:p>
          <a:p>
            <a:pPr marL="457200" indent="-457200">
              <a:buFont typeface="+mj-lt"/>
              <a:buAutoNum type="arabicPeriod"/>
            </a:pPr>
            <a:r>
              <a:rPr lang="fr-FR" sz="2000" dirty="0"/>
              <a:t>travailler efficacement avec d’autres médecins ou professionnels de la santé :</a:t>
            </a:r>
          </a:p>
          <a:p>
            <a:pPr marL="457200" lvl="1" indent="0">
              <a:buNone/>
            </a:pPr>
            <a:r>
              <a:rPr lang="fr-FR" sz="2000" dirty="0"/>
              <a:t>1.1 	établir et maintenir de saines relations de travail avec des médecins et autres 	professionnels de la santé aux fins d’une prestation de soins en collaboration;</a:t>
            </a:r>
          </a:p>
          <a:p>
            <a:pPr marL="457200" lvl="1" indent="0">
              <a:buNone/>
            </a:pPr>
            <a:r>
              <a:rPr lang="fr-FR" sz="2000" dirty="0"/>
              <a:t>1.2 	négocier le partage ou le chevauchement des responsabilités avec d’autres médecins et 	professionnels de la santé dans le contexte de soins épisodiques ou continus;</a:t>
            </a:r>
          </a:p>
          <a:p>
            <a:pPr marL="457200" lvl="1" indent="0">
              <a:buNone/>
            </a:pPr>
            <a:r>
              <a:rPr lang="fr-FR" sz="2000" dirty="0"/>
              <a:t>1.3 	participer à une prise de décisions partagée qui soit respectueuse à la fois des médecins et 	des autres professionnels de la santé impliqués.</a:t>
            </a:r>
            <a:endParaRPr lang="en-US" sz="2000" dirty="0"/>
          </a:p>
        </p:txBody>
      </p:sp>
      <p:sp>
        <p:nvSpPr>
          <p:cNvPr id="2" name="Footer Placeholder 1">
            <a:extLst>
              <a:ext uri="{FF2B5EF4-FFF2-40B4-BE49-F238E27FC236}">
                <a16:creationId xmlns:a16="http://schemas.microsoft.com/office/drawing/2014/main" id="{D26C1A5F-96B3-4DAB-B978-A44E5EB3D7C4}"/>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B0A6C5F3-D48D-408D-B96A-4DF5C5DDDB81}"/>
              </a:ext>
            </a:extLst>
          </p:cNvPr>
          <p:cNvSpPr>
            <a:spLocks noGrp="1"/>
          </p:cNvSpPr>
          <p:nvPr>
            <p:ph type="sldNum" sz="quarter" idx="12"/>
          </p:nvPr>
        </p:nvSpPr>
        <p:spPr/>
        <p:txBody>
          <a:bodyPr/>
          <a:lstStyle/>
          <a:p>
            <a:fld id="{0F408A5D-059A-A247-8344-29C129C8EF29}" type="slidenum">
              <a:rPr lang="en-US" smtClean="0"/>
              <a:pPr/>
              <a:t>25</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2 du </a:t>
            </a:r>
            <a:r>
              <a:rPr lang="en-US" dirty="0" err="1"/>
              <a:t>collaborateur</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457200" indent="-457200">
              <a:buFont typeface="+mj-lt"/>
              <a:buAutoNum type="arabicPeriod" startAt="2"/>
            </a:pPr>
            <a:r>
              <a:rPr lang="fr-FR" sz="2000" dirty="0"/>
              <a:t>travailler avec les médecins et autres professionnels de la santé pour favoriser une compréhension mutuelle, gérer les divergences et régler les conflits :</a:t>
            </a:r>
          </a:p>
          <a:p>
            <a:pPr marL="457200" lvl="1" indent="0">
              <a:buNone/>
            </a:pPr>
            <a:r>
              <a:rPr lang="fr-FR" sz="2000" dirty="0"/>
              <a:t>2.1 	faire preuve de respect envers les collaborateurs;</a:t>
            </a:r>
          </a:p>
          <a:p>
            <a:pPr marL="457200" lvl="1" indent="0">
              <a:buNone/>
            </a:pPr>
            <a:r>
              <a:rPr lang="fr-FR" sz="2000" dirty="0"/>
              <a:t>2.2 	mettre en </a:t>
            </a:r>
            <a:r>
              <a:rPr lang="fr-FR" sz="2000" dirty="0" err="1"/>
              <a:t>oeuvre</a:t>
            </a:r>
            <a:r>
              <a:rPr lang="fr-FR" sz="2000" dirty="0"/>
              <a:t> des stratégies afin de favoriser une compréhension mutuelle, de gérer 	les divergences et de résoudre les conflits dans un esprit de collaboration.</a:t>
            </a:r>
            <a:endParaRPr lang="en-US" sz="2000" dirty="0"/>
          </a:p>
        </p:txBody>
      </p:sp>
      <p:sp>
        <p:nvSpPr>
          <p:cNvPr id="2" name="Footer Placeholder 1">
            <a:extLst>
              <a:ext uri="{FF2B5EF4-FFF2-40B4-BE49-F238E27FC236}">
                <a16:creationId xmlns:a16="http://schemas.microsoft.com/office/drawing/2014/main" id="{AC4B54D9-C6AD-469F-9859-E9654F4B2E5F}"/>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A2E3869C-C0ED-40BA-AC85-7A9BEC576F14}"/>
              </a:ext>
            </a:extLst>
          </p:cNvPr>
          <p:cNvSpPr>
            <a:spLocks noGrp="1"/>
          </p:cNvSpPr>
          <p:nvPr>
            <p:ph type="sldNum" sz="quarter" idx="12"/>
          </p:nvPr>
        </p:nvSpPr>
        <p:spPr/>
        <p:txBody>
          <a:bodyPr/>
          <a:lstStyle/>
          <a:p>
            <a:fld id="{0F408A5D-059A-A247-8344-29C129C8EF29}" type="slidenum">
              <a:rPr lang="en-US" smtClean="0"/>
              <a:pPr/>
              <a:t>26</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3 du </a:t>
            </a:r>
            <a:r>
              <a:rPr lang="en-US" dirty="0" err="1"/>
              <a:t>collaborateur</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sont capables de :</a:t>
            </a:r>
          </a:p>
          <a:p>
            <a:pPr marL="457200" indent="-457200">
              <a:buFont typeface="+mj-lt"/>
              <a:buAutoNum type="arabicPeriod" startAt="3"/>
            </a:pPr>
            <a:r>
              <a:rPr lang="fr-FR" sz="2000" dirty="0"/>
              <a:t>assurer de manière sécuritaire la transition du patient vers un autre professionnel de la santé et le transfert des soins afin d’en assurer la continuité :</a:t>
            </a:r>
          </a:p>
          <a:p>
            <a:pPr marL="457200" lvl="1" indent="0">
              <a:buNone/>
            </a:pPr>
            <a:r>
              <a:rPr lang="fr-FR" sz="2000" dirty="0"/>
              <a:t>3.1 	déterminer quand effectuer un transfert des soins à un autre médecin ou 	professionnel de la santé;</a:t>
            </a:r>
          </a:p>
          <a:p>
            <a:pPr marL="457200" lvl="1" indent="0">
              <a:buNone/>
            </a:pPr>
            <a:r>
              <a:rPr lang="fr-FR" sz="2000" dirty="0"/>
              <a:t>3.2 	effectuer un transfert sécuritaire des soins, à la fois verbalement et par écrit, durant la 	transition d’un patient vers un nouveau milieu, un nouveau professionnel de la santé ou 	une nouvelle étape de prestation des soins.</a:t>
            </a:r>
            <a:endParaRPr lang="en-US" sz="2000" dirty="0"/>
          </a:p>
        </p:txBody>
      </p:sp>
      <p:sp>
        <p:nvSpPr>
          <p:cNvPr id="2" name="Footer Placeholder 1">
            <a:extLst>
              <a:ext uri="{FF2B5EF4-FFF2-40B4-BE49-F238E27FC236}">
                <a16:creationId xmlns:a16="http://schemas.microsoft.com/office/drawing/2014/main" id="{C82B1BE9-CE73-4C36-AE0B-922C2C76177F}"/>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051F5342-11F7-4BAA-B306-C0C7FC474CB9}"/>
              </a:ext>
            </a:extLst>
          </p:cNvPr>
          <p:cNvSpPr>
            <a:spLocks noGrp="1"/>
          </p:cNvSpPr>
          <p:nvPr>
            <p:ph type="sldNum" sz="quarter" idx="12"/>
          </p:nvPr>
        </p:nvSpPr>
        <p:spPr/>
        <p:txBody>
          <a:bodyPr/>
          <a:lstStyle/>
          <a:p>
            <a:fld id="{0F408A5D-059A-A247-8344-29C129C8EF29}" type="slidenum">
              <a:rPr lang="en-US" smtClean="0"/>
              <a:pPr/>
              <a:t>27</a:t>
            </a:fld>
            <a:endParaRPr lang="en-US" dirty="0"/>
          </a:p>
        </p:txBody>
      </p:sp>
    </p:spTree>
    <p:extLst>
      <p:ext uri="{BB962C8B-B14F-4D97-AF65-F5344CB8AC3E}">
        <p14:creationId xmlns:p14="http://schemas.microsoft.com/office/powerpoint/2010/main" val="282279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7209" name="Rectangle 41"/>
          <p:cNvSpPr>
            <a:spLocks noGrp="1" noChangeArrowheads="1"/>
          </p:cNvSpPr>
          <p:nvPr>
            <p:ph type="body" idx="1"/>
          </p:nvPr>
        </p:nvSpPr>
        <p:spPr/>
        <p:txBody>
          <a:bodyPr/>
          <a:lstStyle/>
          <a:p>
            <a:pPr marL="514350" indent="-514350">
              <a:buFont typeface="+mj-lt"/>
              <a:buAutoNum type="arabicPeriod"/>
            </a:pPr>
            <a:r>
              <a:rPr lang="fr-FR" dirty="0"/>
              <a:t>Reconnaître les termes généraux associés aux activités et aux domaines d’intérêts du collaborateur</a:t>
            </a:r>
          </a:p>
          <a:p>
            <a:pPr marL="514350" indent="-514350">
              <a:buFont typeface="+mj-lt"/>
              <a:buAutoNum type="arabicPeriod"/>
            </a:pPr>
            <a:r>
              <a:rPr lang="fr-FR" dirty="0"/>
              <a:t>Appliquer des activités de collaborateur dans la pratique de tous les jours</a:t>
            </a:r>
          </a:p>
          <a:p>
            <a:pPr marL="514350" indent="-514350">
              <a:buFont typeface="+mj-lt"/>
              <a:buAutoNum type="arabicPeriod"/>
            </a:pPr>
            <a:r>
              <a:rPr lang="fr-FR" dirty="0"/>
              <a:t>Concevoir des ressources de collaboration à utiliser dans la pratique clinique de tous les jours</a:t>
            </a:r>
            <a:endParaRPr lang="en-US" dirty="0"/>
          </a:p>
        </p:txBody>
      </p:sp>
      <p:sp>
        <p:nvSpPr>
          <p:cNvPr id="2" name="Footer Placeholder 1">
            <a:extLst>
              <a:ext uri="{FF2B5EF4-FFF2-40B4-BE49-F238E27FC236}">
                <a16:creationId xmlns:a16="http://schemas.microsoft.com/office/drawing/2014/main" id="{A8BD223B-9CF2-4DDE-A56A-B51F3F3B338C}"/>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8201E24D-55CA-45C2-89F6-BF77E412E94C}"/>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fr-FR" dirty="0"/>
              <a:t>Le collaborateur : un rôle qui importe</a:t>
            </a:r>
            <a:endParaRPr lang="en-US" dirty="0"/>
          </a:p>
        </p:txBody>
      </p:sp>
      <p:sp>
        <p:nvSpPr>
          <p:cNvPr id="14355" name="Rectangle 19"/>
          <p:cNvSpPr>
            <a:spLocks noGrp="1" noChangeArrowheads="1"/>
          </p:cNvSpPr>
          <p:nvPr>
            <p:ph type="body" idx="1"/>
          </p:nvPr>
        </p:nvSpPr>
        <p:spPr>
          <a:xfrm>
            <a:off x="838199" y="1594114"/>
            <a:ext cx="10515599" cy="4419600"/>
          </a:xfrm>
        </p:spPr>
        <p:txBody>
          <a:bodyPr/>
          <a:lstStyle/>
          <a:p>
            <a:pPr marL="0" indent="0">
              <a:buNone/>
            </a:pPr>
            <a:r>
              <a:rPr lang="fr-FR" sz="2000" dirty="0"/>
              <a:t>Tous les professionnels doivent travailler ensemble</a:t>
            </a:r>
          </a:p>
          <a:p>
            <a:r>
              <a:rPr lang="fr-FR" sz="2000" dirty="0"/>
              <a:t>La collaboration améliore les résultats pour les patients, la sécurité des patients, l’attitude des praticiens les uns envers les autres, la satisfaction des patients, les systèmes et la satisfaction des cliniciens</a:t>
            </a:r>
          </a:p>
          <a:p>
            <a:r>
              <a:rPr lang="fr-FR" sz="2000" dirty="0"/>
              <a:t>La collaboration peut prendre diverses formes selon le contexte et les personnes qui en prennent part</a:t>
            </a:r>
          </a:p>
          <a:p>
            <a:r>
              <a:rPr lang="fr-FR" sz="2000" dirty="0"/>
              <a:t>Lorsque la collaboration ne fonctionne pas bien, des mesures peuvent être prises pour l’améliorer</a:t>
            </a:r>
          </a:p>
          <a:p>
            <a:r>
              <a:rPr lang="fr-FR" sz="2000" dirty="0"/>
              <a:t>La collaboration comprend les apprentissages issus de la pratique clinique</a:t>
            </a:r>
            <a:endParaRPr lang="en-US" sz="2000" dirty="0"/>
          </a:p>
        </p:txBody>
      </p:sp>
      <p:sp>
        <p:nvSpPr>
          <p:cNvPr id="2" name="Footer Placeholder 1">
            <a:extLst>
              <a:ext uri="{FF2B5EF4-FFF2-40B4-BE49-F238E27FC236}">
                <a16:creationId xmlns:a16="http://schemas.microsoft.com/office/drawing/2014/main" id="{7444929F-220E-4BA8-AF35-D00111E5A92F}"/>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4C207338-889B-466D-8AA1-ED107E30FFE9}"/>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Plus en détail : qu’est-ce que le rôle de collaborateurs?</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fr-FR" dirty="0"/>
              <a:t>En tant que collaborateurs, les médecins travaillent efficacement avec d’autres professionnels de la santé pour prodiguer des soins sécuritaires et de grande qualité centrés sur les besoins du patient</a:t>
            </a:r>
            <a:endParaRPr lang="en-US" dirty="0"/>
          </a:p>
        </p:txBody>
      </p:sp>
      <p:pic>
        <p:nvPicPr>
          <p:cNvPr id="18440" name="Picture 8" descr="IMG_0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038" y="4419600"/>
            <a:ext cx="2133600"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98" dir="19560026" algn="ctr" rotWithShape="0">
                    <a:srgbClr val="414F5C">
                      <a:alpha val="80000"/>
                    </a:srgbClr>
                  </a:outerShdw>
                </a:effectLst>
              </a14:hiddenEffects>
            </a:ext>
          </a:extLst>
        </p:spPr>
      </p:pic>
      <p:pic>
        <p:nvPicPr>
          <p:cNvPr id="18441" name="Picture 7" descr="IMG_01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9988" y="4435475"/>
            <a:ext cx="2106612" cy="150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100" dir="19560002" algn="ctr" rotWithShape="0">
                    <a:srgbClr val="414F5C">
                      <a:alpha val="80000"/>
                    </a:srgbClr>
                  </a:outerShdw>
                </a:effectLst>
              </a14:hiddenEffects>
            </a:ext>
          </a:extLst>
        </p:spPr>
      </p:pic>
      <p:pic>
        <p:nvPicPr>
          <p:cNvPr id="18442" name="Picture 9" descr="DSC_33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900" y="4421188"/>
            <a:ext cx="2324100" cy="152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85" dir="19559995" algn="ctr" rotWithShape="0">
                    <a:srgbClr val="414F5C">
                      <a:alpha val="80000"/>
                    </a:srgbClr>
                  </a:outerShdw>
                </a:effectLst>
              </a14:hiddenEffects>
            </a:ext>
          </a:extLst>
        </p:spPr>
      </p:pic>
      <p:sp>
        <p:nvSpPr>
          <p:cNvPr id="2" name="Footer Placeholder 1">
            <a:extLst>
              <a:ext uri="{FF2B5EF4-FFF2-40B4-BE49-F238E27FC236}">
                <a16:creationId xmlns:a16="http://schemas.microsoft.com/office/drawing/2014/main" id="{69050EB0-92FE-43D8-B270-CBED6DEF4C7B}"/>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E667719F-DAAD-46FC-B634-700D0053B9D6}"/>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Reconnaître les activités du</a:t>
            </a:r>
            <a:br>
              <a:rPr lang="fr-FR" dirty="0"/>
            </a:br>
            <a:r>
              <a:rPr lang="fr-FR" dirty="0"/>
              <a:t>collaborateur</a:t>
            </a:r>
            <a:endParaRPr lang="en-US" dirty="0"/>
          </a:p>
        </p:txBody>
      </p:sp>
      <p:sp>
        <p:nvSpPr>
          <p:cNvPr id="20486" name="Rectangle 6"/>
          <p:cNvSpPr>
            <a:spLocks noGrp="1" noChangeArrowheads="1"/>
          </p:cNvSpPr>
          <p:nvPr>
            <p:ph type="body" idx="1"/>
          </p:nvPr>
        </p:nvSpPr>
        <p:spPr>
          <a:xfrm>
            <a:off x="838200" y="1877483"/>
            <a:ext cx="3661792" cy="4419600"/>
          </a:xfrm>
        </p:spPr>
        <p:txBody>
          <a:bodyPr/>
          <a:lstStyle/>
          <a:p>
            <a:r>
              <a:rPr lang="fr-FR" sz="2400" dirty="0"/>
              <a:t>Accommoder</a:t>
            </a:r>
          </a:p>
          <a:p>
            <a:r>
              <a:rPr lang="fr-FR" sz="2400" dirty="0"/>
              <a:t>Poser des questions</a:t>
            </a:r>
          </a:p>
          <a:p>
            <a:r>
              <a:rPr lang="fr-FR" sz="2400" dirty="0"/>
              <a:t>Cultiver la confiance</a:t>
            </a:r>
          </a:p>
          <a:p>
            <a:r>
              <a:rPr lang="fr-FR" sz="2400" dirty="0"/>
              <a:t>Communiquer</a:t>
            </a:r>
          </a:p>
          <a:p>
            <a:r>
              <a:rPr lang="fr-FR" sz="2400" dirty="0"/>
              <a:t>Contribuer</a:t>
            </a:r>
          </a:p>
          <a:p>
            <a:r>
              <a:rPr lang="fr-FR" sz="2400" dirty="0"/>
              <a:t>Coopérer</a:t>
            </a:r>
          </a:p>
          <a:p>
            <a:r>
              <a:rPr lang="fr-FR" sz="2400" dirty="0"/>
              <a:t>Saluer la diversité</a:t>
            </a:r>
            <a:endParaRPr lang="en-US" sz="2400" dirty="0"/>
          </a:p>
        </p:txBody>
      </p:sp>
      <p:sp>
        <p:nvSpPr>
          <p:cNvPr id="3" name="Footer Placeholder 2">
            <a:extLst>
              <a:ext uri="{FF2B5EF4-FFF2-40B4-BE49-F238E27FC236}">
                <a16:creationId xmlns:a16="http://schemas.microsoft.com/office/drawing/2014/main" id="{7BD2757B-6514-4A4E-BF3F-25BF722E87F2}"/>
              </a:ext>
            </a:extLst>
          </p:cNvPr>
          <p:cNvSpPr>
            <a:spLocks noGrp="1"/>
          </p:cNvSpPr>
          <p:nvPr>
            <p:ph type="ftr" sz="quarter" idx="11"/>
          </p:nvPr>
        </p:nvSpPr>
        <p:spPr/>
        <p:txBody>
          <a:bodyPr/>
          <a:lstStyle/>
          <a:p>
            <a:r>
              <a:rPr lang="fr-FR"/>
              <a:t>E2 – Enseigner le rôle de Collaborateur</a:t>
            </a:r>
            <a:endParaRPr lang="en-US" dirty="0"/>
          </a:p>
        </p:txBody>
      </p:sp>
      <p:sp>
        <p:nvSpPr>
          <p:cNvPr id="4" name="Slide Number Placeholder 3">
            <a:extLst>
              <a:ext uri="{FF2B5EF4-FFF2-40B4-BE49-F238E27FC236}">
                <a16:creationId xmlns:a16="http://schemas.microsoft.com/office/drawing/2014/main" id="{07F49D26-C18C-4F19-8CAF-7E593F85B21C}"/>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
        <p:nvSpPr>
          <p:cNvPr id="8" name="Rectangle 6">
            <a:extLst>
              <a:ext uri="{FF2B5EF4-FFF2-40B4-BE49-F238E27FC236}">
                <a16:creationId xmlns:a16="http://schemas.microsoft.com/office/drawing/2014/main" id="{8DFC4789-96B9-4FE0-827E-79CE19836FD9}"/>
              </a:ext>
            </a:extLst>
          </p:cNvPr>
          <p:cNvSpPr txBox="1">
            <a:spLocks noChangeArrowheads="1"/>
          </p:cNvSpPr>
          <p:nvPr/>
        </p:nvSpPr>
        <p:spPr>
          <a:xfrm>
            <a:off x="5970103" y="1877483"/>
            <a:ext cx="4505739" cy="4419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Susciter l’engagement</a:t>
            </a:r>
          </a:p>
          <a:p>
            <a:r>
              <a:rPr lang="fr-FR" sz="2400" dirty="0"/>
              <a:t>Aider</a:t>
            </a:r>
          </a:p>
          <a:p>
            <a:r>
              <a:rPr lang="fr-FR" sz="2400" dirty="0"/>
              <a:t>Promouvoir la compréhension</a:t>
            </a:r>
          </a:p>
          <a:p>
            <a:r>
              <a:rPr lang="fr-FR" sz="2400" dirty="0"/>
              <a:t>Resituer</a:t>
            </a:r>
          </a:p>
          <a:p>
            <a:r>
              <a:rPr lang="fr-FR" sz="2400" dirty="0"/>
              <a:t>Bâtir des relations</a:t>
            </a:r>
          </a:p>
          <a:p>
            <a:r>
              <a:rPr lang="fr-FR" sz="2400" dirty="0"/>
              <a:t>Respecter</a:t>
            </a:r>
          </a:p>
          <a:p>
            <a:r>
              <a:rPr lang="fr-FR" sz="2400" dirty="0"/>
              <a:t>Partager</a:t>
            </a:r>
          </a:p>
        </p:txBody>
      </p:sp>
    </p:spTree>
    <p:extLst>
      <p:ext uri="{BB962C8B-B14F-4D97-AF65-F5344CB8AC3E}">
        <p14:creationId xmlns:p14="http://schemas.microsoft.com/office/powerpoint/2010/main" val="343566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Reconnaître les domaines</a:t>
            </a:r>
            <a:br>
              <a:rPr lang="fr-FR" dirty="0"/>
            </a:br>
            <a:r>
              <a:rPr lang="fr-FR" dirty="0"/>
              <a:t>d’intérêt du collaborateur</a:t>
            </a:r>
            <a:endParaRPr lang="en-US" dirty="0"/>
          </a:p>
        </p:txBody>
      </p:sp>
      <p:sp>
        <p:nvSpPr>
          <p:cNvPr id="20486" name="Rectangle 6"/>
          <p:cNvSpPr>
            <a:spLocks noGrp="1" noChangeArrowheads="1"/>
          </p:cNvSpPr>
          <p:nvPr>
            <p:ph type="body" idx="1"/>
          </p:nvPr>
        </p:nvSpPr>
        <p:spPr>
          <a:xfrm>
            <a:off x="838200" y="1946034"/>
            <a:ext cx="4300330" cy="4331450"/>
          </a:xfrm>
        </p:spPr>
        <p:txBody>
          <a:bodyPr/>
          <a:lstStyle/>
          <a:p>
            <a:r>
              <a:rPr lang="fr-FR" sz="2400" dirty="0"/>
              <a:t>Terrain d’entente</a:t>
            </a:r>
          </a:p>
          <a:p>
            <a:r>
              <a:rPr lang="fr-FR" sz="2400" dirty="0"/>
              <a:t>Résolution de conflits</a:t>
            </a:r>
          </a:p>
          <a:p>
            <a:r>
              <a:rPr lang="fr-FR" sz="2400" dirty="0" err="1"/>
              <a:t>Débreffage</a:t>
            </a:r>
            <a:endParaRPr lang="fr-FR" sz="2400" dirty="0"/>
          </a:p>
          <a:p>
            <a:r>
              <a:rPr lang="fr-FR" sz="2400" dirty="0"/>
              <a:t>Différence et diversité</a:t>
            </a:r>
          </a:p>
          <a:p>
            <a:r>
              <a:rPr lang="fr-FR" sz="2400" dirty="0"/>
              <a:t>Comportement perturbateur</a:t>
            </a:r>
          </a:p>
          <a:p>
            <a:r>
              <a:rPr lang="fr-FR" sz="2400" dirty="0"/>
              <a:t>Transfert</a:t>
            </a:r>
          </a:p>
          <a:p>
            <a:r>
              <a:rPr lang="fr-FR" sz="2400" dirty="0"/>
              <a:t>Intention et répercussions</a:t>
            </a:r>
            <a:endParaRPr lang="en-US" sz="2400" dirty="0"/>
          </a:p>
        </p:txBody>
      </p:sp>
      <p:sp>
        <p:nvSpPr>
          <p:cNvPr id="3" name="Footer Placeholder 2">
            <a:extLst>
              <a:ext uri="{FF2B5EF4-FFF2-40B4-BE49-F238E27FC236}">
                <a16:creationId xmlns:a16="http://schemas.microsoft.com/office/drawing/2014/main" id="{644065DA-BBE8-48CB-A72C-B16BBF77AFE5}"/>
              </a:ext>
            </a:extLst>
          </p:cNvPr>
          <p:cNvSpPr>
            <a:spLocks noGrp="1"/>
          </p:cNvSpPr>
          <p:nvPr>
            <p:ph type="ftr" sz="quarter" idx="11"/>
          </p:nvPr>
        </p:nvSpPr>
        <p:spPr/>
        <p:txBody>
          <a:bodyPr/>
          <a:lstStyle/>
          <a:p>
            <a:r>
              <a:rPr lang="fr-FR"/>
              <a:t>E2 – Enseigner le rôle de Collaborateur</a:t>
            </a:r>
            <a:endParaRPr lang="en-US" dirty="0"/>
          </a:p>
        </p:txBody>
      </p:sp>
      <p:sp>
        <p:nvSpPr>
          <p:cNvPr id="4" name="Slide Number Placeholder 3">
            <a:extLst>
              <a:ext uri="{FF2B5EF4-FFF2-40B4-BE49-F238E27FC236}">
                <a16:creationId xmlns:a16="http://schemas.microsoft.com/office/drawing/2014/main" id="{3968A03B-B270-4F65-9C70-7DB9ACC8B6A2}"/>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
        <p:nvSpPr>
          <p:cNvPr id="8" name="Rectangle 6">
            <a:extLst>
              <a:ext uri="{FF2B5EF4-FFF2-40B4-BE49-F238E27FC236}">
                <a16:creationId xmlns:a16="http://schemas.microsoft.com/office/drawing/2014/main" id="{607AA14A-1683-43B7-8144-B873D443AD17}"/>
              </a:ext>
            </a:extLst>
          </p:cNvPr>
          <p:cNvSpPr txBox="1">
            <a:spLocks noChangeArrowheads="1"/>
          </p:cNvSpPr>
          <p:nvPr/>
        </p:nvSpPr>
        <p:spPr>
          <a:xfrm>
            <a:off x="6095999" y="1946034"/>
            <a:ext cx="4061791" cy="43314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Conscience organisationnelle</a:t>
            </a:r>
          </a:p>
          <a:p>
            <a:r>
              <a:rPr lang="fr-FR" sz="2400" dirty="0"/>
              <a:t>Pouvoirs et hiérarchie</a:t>
            </a:r>
          </a:p>
          <a:p>
            <a:r>
              <a:rPr lang="fr-FR" sz="2400" dirty="0"/>
              <a:t>Démarche</a:t>
            </a:r>
          </a:p>
          <a:p>
            <a:r>
              <a:rPr lang="fr-FR" sz="2400" dirty="0"/>
              <a:t>Pratique réflexive</a:t>
            </a:r>
          </a:p>
          <a:p>
            <a:r>
              <a:rPr lang="fr-FR" sz="2400" dirty="0"/>
              <a:t>Prise de décisions partagée</a:t>
            </a:r>
          </a:p>
          <a:p>
            <a:r>
              <a:rPr lang="fr-FR" sz="2400" dirty="0"/>
              <a:t>Conscience situationnelle</a:t>
            </a:r>
          </a:p>
          <a:p>
            <a:r>
              <a:rPr lang="fr-FR" sz="2400" dirty="0"/>
              <a:t>Renforcement des équipes</a:t>
            </a:r>
          </a:p>
        </p:txBody>
      </p:sp>
    </p:spTree>
    <p:extLst>
      <p:ext uri="{BB962C8B-B14F-4D97-AF65-F5344CB8AC3E}">
        <p14:creationId xmlns:p14="http://schemas.microsoft.com/office/powerpoint/2010/main" val="399146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Les </a:t>
            </a:r>
            <a:r>
              <a:rPr lang="en-US" dirty="0" err="1"/>
              <a:t>bons</a:t>
            </a:r>
            <a:r>
              <a:rPr lang="en-US" dirty="0"/>
              <a:t> </a:t>
            </a:r>
            <a:r>
              <a:rPr lang="en-US" dirty="0" err="1"/>
              <a:t>collaborateurs</a:t>
            </a:r>
            <a:r>
              <a:rPr lang="en-US" dirty="0"/>
              <a:t> :</a:t>
            </a:r>
          </a:p>
        </p:txBody>
      </p:sp>
      <p:sp>
        <p:nvSpPr>
          <p:cNvPr id="20486" name="Rectangle 6"/>
          <p:cNvSpPr>
            <a:spLocks noGrp="1" noChangeArrowheads="1"/>
          </p:cNvSpPr>
          <p:nvPr>
            <p:ph type="body" idx="1"/>
          </p:nvPr>
        </p:nvSpPr>
        <p:spPr>
          <a:xfrm>
            <a:off x="765313" y="1610138"/>
            <a:ext cx="10515600" cy="4843197"/>
          </a:xfrm>
        </p:spPr>
        <p:txBody>
          <a:bodyPr/>
          <a:lstStyle/>
          <a:p>
            <a:r>
              <a:rPr lang="fr-FR" sz="2000" dirty="0"/>
              <a:t>font l’effort d’établir des relations</a:t>
            </a:r>
          </a:p>
          <a:p>
            <a:r>
              <a:rPr lang="fr-FR" sz="2000" dirty="0"/>
              <a:t>présument que les autres ont de bonnes intentions</a:t>
            </a:r>
          </a:p>
          <a:p>
            <a:r>
              <a:rPr lang="fr-FR" sz="2000" dirty="0"/>
              <a:t>respectent le temps, l’expertise et la contribution des autres</a:t>
            </a:r>
          </a:p>
          <a:p>
            <a:r>
              <a:rPr lang="fr-FR" sz="2000" dirty="0"/>
              <a:t>sollicitent l’avis d’autrui, étant activement à la recherche d’opinions variées</a:t>
            </a:r>
          </a:p>
          <a:p>
            <a:r>
              <a:rPr lang="fr-FR" sz="2000" dirty="0"/>
              <a:t>resituent les problèmes afin d’en venir à un terrain d’entente</a:t>
            </a:r>
          </a:p>
          <a:p>
            <a:r>
              <a:rPr lang="fr-FR" sz="2000" dirty="0"/>
              <a:t>sont véritablement curieux de connaître la perspective des autres</a:t>
            </a:r>
          </a:p>
          <a:p>
            <a:r>
              <a:rPr lang="fr-FR" sz="2000" dirty="0"/>
              <a:t>posent délibérément des questions pour clarifier et favoriser la compréhension</a:t>
            </a:r>
          </a:p>
          <a:p>
            <a:r>
              <a:rPr lang="fr-FR" sz="2000" dirty="0"/>
              <a:t>sont réceptifs à la rétroaction</a:t>
            </a:r>
          </a:p>
          <a:p>
            <a:r>
              <a:rPr lang="fr-FR" sz="2000" dirty="0"/>
              <a:t>reconnaissent leurs propres limites ou leur emploi « d’</a:t>
            </a:r>
            <a:r>
              <a:rPr lang="fr-FR" sz="2000" dirty="0" err="1"/>
              <a:t>oeillères</a:t>
            </a:r>
            <a:r>
              <a:rPr lang="fr-FR" sz="2000" dirty="0"/>
              <a:t> »</a:t>
            </a:r>
          </a:p>
        </p:txBody>
      </p:sp>
      <p:sp>
        <p:nvSpPr>
          <p:cNvPr id="2" name="Footer Placeholder 1">
            <a:extLst>
              <a:ext uri="{FF2B5EF4-FFF2-40B4-BE49-F238E27FC236}">
                <a16:creationId xmlns:a16="http://schemas.microsoft.com/office/drawing/2014/main" id="{1581AAA7-37E4-407A-AA90-628CA58D3093}"/>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ED348840-461C-457D-A9A4-6BA3543F80CD}"/>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À propos de la collaboration</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r>
              <a:rPr lang="fr-FR" sz="2000" dirty="0"/>
              <a:t>Équipe, travail d’équipe et collaboration ont des sens différents : la collaboration est active, délibérée et axée sur les relations</a:t>
            </a:r>
          </a:p>
          <a:p>
            <a:r>
              <a:rPr lang="fr-FR" sz="2000" dirty="0"/>
              <a:t>La collaboration a des natures variées : deux personnes ou plus, même milieu ou différents endroits, collègues de la même profession ou de disciplines variées</a:t>
            </a:r>
          </a:p>
          <a:p>
            <a:r>
              <a:rPr lang="fr-FR" sz="2000" dirty="0"/>
              <a:t>Le degré de collaboration nécessaire est fonction de la complexité de la situation et des besoins des patients (et non des praticiens)</a:t>
            </a:r>
          </a:p>
          <a:p>
            <a:r>
              <a:rPr lang="fr-FR" sz="2000" dirty="0"/>
              <a:t>Les décisions en collaboration requièrent d’échanger des idées, et de solliciter et d’encourager des perspectives variées afin d’en venir à la meilleure option possible</a:t>
            </a:r>
            <a:endParaRPr lang="en-US" sz="2000" dirty="0"/>
          </a:p>
        </p:txBody>
      </p:sp>
      <p:sp>
        <p:nvSpPr>
          <p:cNvPr id="2" name="Footer Placeholder 1">
            <a:extLst>
              <a:ext uri="{FF2B5EF4-FFF2-40B4-BE49-F238E27FC236}">
                <a16:creationId xmlns:a16="http://schemas.microsoft.com/office/drawing/2014/main" id="{589CB80B-07BA-4A94-B392-034F9088AE10}"/>
              </a:ext>
            </a:extLst>
          </p:cNvPr>
          <p:cNvSpPr>
            <a:spLocks noGrp="1"/>
          </p:cNvSpPr>
          <p:nvPr>
            <p:ph type="ftr" sz="quarter" idx="11"/>
          </p:nvPr>
        </p:nvSpPr>
        <p:spPr/>
        <p:txBody>
          <a:bodyPr/>
          <a:lstStyle/>
          <a:p>
            <a:r>
              <a:rPr lang="fr-FR"/>
              <a:t>E2 – Enseigner le rôle de Collaborateur</a:t>
            </a:r>
            <a:endParaRPr lang="en-US" dirty="0"/>
          </a:p>
        </p:txBody>
      </p:sp>
      <p:sp>
        <p:nvSpPr>
          <p:cNvPr id="3" name="Slide Number Placeholder 2">
            <a:extLst>
              <a:ext uri="{FF2B5EF4-FFF2-40B4-BE49-F238E27FC236}">
                <a16:creationId xmlns:a16="http://schemas.microsoft.com/office/drawing/2014/main" id="{73638E96-9316-47EC-B8C6-832F60477A01}"/>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199861154"/>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purl.org/dc/elements/1.1/"/>
    <ds:schemaRef ds:uri="http://schemas.microsoft.com/office/2006/metadata/properties"/>
    <ds:schemaRef ds:uri="http://www.w3.org/XML/1998/namespac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f3c17827-2a44-4186-817e-0d9f5805cdb5"/>
    <ds:schemaRef ds:uri="http://purl.org/dc/dcmitype/"/>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1226</TotalTime>
  <Words>2958</Words>
  <Application>Microsoft Office PowerPoint</Application>
  <PresentationFormat>Widescreen</PresentationFormat>
  <Paragraphs>331</Paragraphs>
  <Slides>27</Slides>
  <Notes>27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Calibri</vt:lpstr>
      <vt:lpstr>Courier New</vt:lpstr>
      <vt:lpstr>Frutiger LT Std 45 Light</vt:lpstr>
      <vt:lpstr>Frutiger-Light</vt:lpstr>
      <vt:lpstr>MS Mincho</vt:lpstr>
      <vt:lpstr>Osaka</vt:lpstr>
      <vt:lpstr>System Font Regular</vt:lpstr>
      <vt:lpstr>Times</vt:lpstr>
      <vt:lpstr>Times New Roman</vt:lpstr>
      <vt:lpstr>Office Theme</vt:lpstr>
      <vt:lpstr>E2 – Enseigner le rôle de Collaborateur</vt:lpstr>
      <vt:lpstr>PowerPoint Presentation</vt:lpstr>
      <vt:lpstr>Objectifs et contenu</vt:lpstr>
      <vt:lpstr>Le collaborateur : un rôle qui importe</vt:lpstr>
      <vt:lpstr>Plus en détail : qu’est-ce que le rôle de collaborateurs?</vt:lpstr>
      <vt:lpstr>Reconnaître les activités du collaborateur</vt:lpstr>
      <vt:lpstr>Reconnaître les domaines d’intérêt du collaborateur</vt:lpstr>
      <vt:lpstr>Les bons collaborateurs :</vt:lpstr>
      <vt:lpstr>À propos de la collaboration</vt:lpstr>
      <vt:lpstr>L’intelligence de collaboration :</vt:lpstr>
      <vt:lpstr>Reconnaître la collaboration dans la pratique de tous les jours</vt:lpstr>
      <vt:lpstr>PowerPoint Presentation</vt:lpstr>
      <vt:lpstr>Transferts de soins</vt:lpstr>
      <vt:lpstr>Aide-mémoire concernant la réduction des risques</vt:lpstr>
      <vt:lpstr>E3 – « Intention et répercussions »</vt:lpstr>
      <vt:lpstr>Modèle PRIME</vt:lpstr>
      <vt:lpstr>E4 – Facteurs PRIME</vt:lpstr>
      <vt:lpstr>PowerPoint Presentation</vt:lpstr>
      <vt:lpstr>Approches à appliquer dans diverses situations</vt:lpstr>
      <vt:lpstr>Étapes et conseils favorisant la compréhension</vt:lpstr>
      <vt:lpstr>Objectifs et contenu</vt:lpstr>
      <vt:lpstr>Références</vt:lpstr>
      <vt:lpstr>Diapositives Complémentaires</vt:lpstr>
      <vt:lpstr>Capacités (compétences clés) du collaborateur</vt:lpstr>
      <vt:lpstr>Capacité 1 du collaborateur</vt:lpstr>
      <vt:lpstr>Capacité 2 du collaborateur</vt:lpstr>
      <vt:lpstr>Capacité 3 du collaborateur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79</cp:revision>
  <dcterms:created xsi:type="dcterms:W3CDTF">2018-08-09T17:14:48Z</dcterms:created>
  <dcterms:modified xsi:type="dcterms:W3CDTF">2021-11-22T16:26:41Z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