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sldIdLst>
    <p:sldId id="257" r:id="rId5"/>
    <p:sldId id="272" r:id="rId6"/>
    <p:sldId id="273" r:id="rId7"/>
    <p:sldId id="258" r:id="rId8"/>
    <p:sldId id="302" r:id="rId9"/>
    <p:sldId id="259" r:id="rId10"/>
    <p:sldId id="262" r:id="rId11"/>
    <p:sldId id="303" r:id="rId12"/>
    <p:sldId id="300" r:id="rId13"/>
    <p:sldId id="285" r:id="rId14"/>
    <p:sldId id="284" r:id="rId15"/>
    <p:sldId id="301" r:id="rId16"/>
    <p:sldId id="304" r:id="rId17"/>
    <p:sldId id="291" r:id="rId18"/>
    <p:sldId id="277" r:id="rId19"/>
    <p:sldId id="286" r:id="rId20"/>
    <p:sldId id="278" r:id="rId21"/>
    <p:sldId id="280" r:id="rId22"/>
    <p:sldId id="281" r:id="rId23"/>
    <p:sldId id="282" r:id="rId24"/>
    <p:sldId id="287" r:id="rId25"/>
    <p:sldId id="288" r:id="rId26"/>
    <p:sldId id="30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3392" autoAdjust="0"/>
  </p:normalViewPr>
  <p:slideViewPr>
    <p:cSldViewPr snapToGrid="0" snapToObjects="1">
      <p:cViewPr varScale="1">
        <p:scale>
          <a:sx n="95" d="100"/>
          <a:sy n="95" d="100"/>
        </p:scale>
        <p:origin x="167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Ajouter de l’information sur les présentateurs; modifier le titre au besoin</a:t>
            </a:r>
          </a:p>
          <a:p>
            <a:endParaRPr lang="en-US" dirty="0"/>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3283357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fr-FR" dirty="0"/>
              <a:t>• Explorer chaque étape avec tout le groupe</a:t>
            </a:r>
          </a:p>
          <a:p>
            <a:r>
              <a:rPr lang="fr-FR" dirty="0"/>
              <a:t>• Explorer comment se préparer en vue de chaque étape, comment agir à chaque étape puis comment évaluer l’efficacité de chaque étape dans la spécialité de l’éducateur, en fonction de l’expérience soit de l’éducateur ou des apprenants</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11</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pPr marL="0" indent="0">
              <a:buFont typeface="Arial" pitchFamily="34" charset="0"/>
              <a:buNone/>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12</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13</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fr-FR"/>
              <a:t>L’activité </a:t>
            </a:r>
            <a:r>
              <a:rPr lang="fr-FR" dirty="0"/>
              <a:t>E4 peut servir à guider la réflexion autodirigée ou à évaluer des vidéos ou des jeux de rôles</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14</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fr-FR" dirty="0"/>
              <a:t>Lettre de consultation</a:t>
            </a:r>
          </a:p>
          <a:p>
            <a:r>
              <a:rPr lang="fr-FR" dirty="0"/>
              <a:t>• Axer chaque séance sur un sujet ou deux</a:t>
            </a:r>
          </a:p>
          <a:p>
            <a:r>
              <a:rPr lang="fr-FR" dirty="0"/>
              <a:t>• Aussi, il est préférable d’axer chaque séance sur un seul problème de patient (ou un petit nombre)</a:t>
            </a:r>
          </a:p>
          <a:p>
            <a:r>
              <a:rPr lang="fr-FR" dirty="0"/>
              <a:t>• Orienter l’apprentissage sur ces sujets et explorer ceux-ci avec tout le groupe</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en-US" dirty="0" err="1"/>
              <a:t>Objectifs</a:t>
            </a:r>
            <a:r>
              <a:rPr lang="en-US" dirty="0"/>
              <a:t> et </a:t>
            </a:r>
            <a:r>
              <a:rPr lang="en-US" dirty="0" err="1"/>
              <a:t>contenu</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fr-FR" dirty="0"/>
              <a:t>• Capacités (compétences clés) tirées du Référentiel de compétences CanMEDS 2015 pour les médecins</a:t>
            </a:r>
          </a:p>
          <a:p>
            <a:pPr algn="l"/>
            <a:r>
              <a:rPr lang="fr-FR" dirty="0"/>
              <a:t>• Éviter d’inclure les compétences si la présentation est destinée à des apprenants</a:t>
            </a:r>
          </a:p>
          <a:p>
            <a:pPr algn="l"/>
            <a:r>
              <a:rPr lang="fr-FR"/>
              <a:t>• On peut inclure cette diapositive si la présentation est destinée à des enseignants ou des planificateurs</a:t>
            </a:r>
            <a:endParaRPr lang="fr-F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sz="1200" b="0" i="0" u="none" strike="noStrike" kern="1200" baseline="0" dirty="0">
                <a:solidFill>
                  <a:schemeClr val="tx1"/>
                </a:solidFill>
                <a:latin typeface="Times" charset="0"/>
                <a:ea typeface="Osaka" charset="0"/>
                <a:cs typeface="Osaka" charset="0"/>
              </a:rPr>
              <a:t>• Capacités (compétences clés) tirées du Référentiel de compétences CanMEDS 2015 pour les médecins</a:t>
            </a:r>
          </a:p>
          <a:p>
            <a:r>
              <a:rPr lang="fr-FR" sz="1200" b="0" i="0" u="none" strike="noStrike" kern="1200" baseline="0" dirty="0">
                <a:solidFill>
                  <a:schemeClr val="tx1"/>
                </a:solidFill>
                <a:latin typeface="Times" charset="0"/>
                <a:ea typeface="Osaka" charset="0"/>
                <a:cs typeface="Osaka" charset="0"/>
              </a:rPr>
              <a:t>• Présenter une diapositive pour chaque capacité, accompagnée de ses manifestations (compétences habilitantes)</a:t>
            </a:r>
          </a:p>
          <a:p>
            <a:endParaRPr lang="fr-FR" sz="1200" b="0" i="0" u="none" strike="noStrike" kern="1200" baseline="0" dirty="0">
              <a:solidFill>
                <a:schemeClr val="tx1"/>
              </a:solidFill>
              <a:latin typeface="Times" charset="0"/>
              <a:ea typeface="Osaka" charset="0"/>
              <a:cs typeface="Osaka" charset="0"/>
            </a:endParaRPr>
          </a:p>
          <a:p>
            <a:r>
              <a:rPr lang="fr-FR" sz="1200" b="0" i="0" u="none" strike="noStrike" kern="1200" baseline="0" dirty="0">
                <a:solidFill>
                  <a:schemeClr val="tx1"/>
                </a:solidFill>
                <a:latin typeface="Times" charset="0"/>
                <a:ea typeface="Osaka" charset="0"/>
                <a:cs typeface="Osaka" charset="0"/>
              </a:rPr>
              <a:t>• Éviter d’inclure les compétences si la présentation est destinée à des apprenants</a:t>
            </a:r>
          </a:p>
          <a:p>
            <a:r>
              <a:rPr lang="fr-FR" sz="1200" b="0" i="0" u="none" strike="noStrike" kern="1200" baseline="0" dirty="0">
                <a:solidFill>
                  <a:schemeClr val="tx1"/>
                </a:solidFill>
                <a:latin typeface="Times" charset="0"/>
                <a:ea typeface="Osaka" charset="0"/>
                <a:cs typeface="Osaka" charset="0"/>
              </a:rPr>
              <a:t>• On peut inclure cette diapositive si la présentation est destinée à des enseignants ou des planificateurs</a:t>
            </a:r>
            <a:br>
              <a:rPr lang="fr-FR" sz="1200" b="0" i="0" u="none" strike="noStrike" kern="1200" baseline="0" dirty="0">
                <a:solidFill>
                  <a:schemeClr val="tx1"/>
                </a:solidFill>
                <a:latin typeface="Times" charset="0"/>
                <a:ea typeface="Osaka" charset="0"/>
                <a:cs typeface="Osaka" charset="0"/>
              </a:rPr>
            </a:b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r>
              <a:rPr lang="fr-FR" sz="1200" b="0" i="0" u="none" strike="noStrike" baseline="0" dirty="0">
                <a:latin typeface="Frutiger-Light"/>
              </a:rPr>
              <a:t>• Capacités (compétences clés) tirées du Référentiel de compétences CanMEDS 2015 pour les médecins</a:t>
            </a:r>
          </a:p>
          <a:p>
            <a:r>
              <a:rPr lang="fr-FR" sz="1200" b="0" i="0" u="none" strike="noStrike" baseline="0" dirty="0">
                <a:latin typeface="Frutiger-Light"/>
              </a:rPr>
              <a:t>• Présenter une diapositive pour chaque capacité, accompagnée de ses manifestations (compétences habilitantes)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 Capacités (compétences clés) tirées du Référentiel de compétences CanMEDS 2015 pour les médecins</a:t>
            </a:r>
          </a:p>
          <a:p>
            <a:pPr marL="0" marR="0" indent="0" algn="l" defTabSz="914400" rtl="0" eaLnBrk="1" fontAlgn="base" latinLnBrk="0" hangingPunct="1">
              <a:lnSpc>
                <a:spcPct val="100000"/>
              </a:lnSpc>
              <a:spcBef>
                <a:spcPct val="30000"/>
              </a:spcBef>
              <a:spcAft>
                <a:spcPct val="0"/>
              </a:spcAft>
              <a:buClrTx/>
              <a:buSzTx/>
              <a:buFontTx/>
              <a:buNone/>
              <a:tabLst/>
              <a:defRPr/>
            </a:pPr>
            <a:r>
              <a:rPr lang="fr-FR" sz="1200" b="0" i="0" u="none" strike="noStrike" baseline="0" dirty="0">
                <a:latin typeface="Frutiger-Light"/>
              </a:rPr>
              <a:t>• Présenter une diapositive pour chaque capacité, accompagnée de ses manifestations (compétences habilitantes)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algn="l"/>
            <a:r>
              <a:rPr lang="fr-FR" sz="1200" b="0" i="0" u="none" strike="noStrike" baseline="0" dirty="0">
                <a:latin typeface="Frutiger-Light"/>
              </a:rPr>
              <a:t>• Capacités (compétences clés) tirées du Référentiel de compétences CanMEDS 2015 pour les médecins</a:t>
            </a:r>
          </a:p>
          <a:p>
            <a:pPr algn="l"/>
            <a:r>
              <a:rPr lang="fr-FR" sz="1200" b="0" i="0" u="none" strike="noStrike" baseline="0" dirty="0">
                <a:latin typeface="Frutiger-Light"/>
              </a:rPr>
              <a:t>• Présenter une diapositive pour chaque capacité, accompagnée de ses manifestations (compétences habilitantes)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5363" name="Rectangle 3"/>
          <p:cNvSpPr>
            <a:spLocks noGrp="1" noChangeArrowheads="1"/>
          </p:cNvSpPr>
          <p:nvPr>
            <p:ph type="body" idx="1"/>
          </p:nvPr>
        </p:nvSpPr>
        <p:spPr/>
        <p:txBody>
          <a:bodyPr/>
          <a:lstStyle/>
          <a:p>
            <a:pPr marL="0" indent="0">
              <a:buFont typeface="Arial" panose="020B0604020202020204" pitchFamily="34" charset="0"/>
              <a:buNone/>
            </a:pPr>
            <a:r>
              <a:rPr lang="fr-FR" i="0" dirty="0"/>
              <a:t>• Modifier les objectifs proposés au besoin</a:t>
            </a:r>
          </a:p>
          <a:p>
            <a:r>
              <a:rPr lang="fr-FR" i="0" dirty="0"/>
              <a:t>• Considérer l’idée de proposer une activité « d’échauffement »</a:t>
            </a:r>
          </a:p>
          <a:p>
            <a:r>
              <a:rPr lang="fr-FR" i="0" dirty="0"/>
              <a:t>• Revoir/réviser les buts et objectifs</a:t>
            </a:r>
            <a:endParaRPr lang="en-US" i="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fr-FR" dirty="0"/>
              <a:t>• </a:t>
            </a:r>
            <a:r>
              <a:rPr lang="fr-FR" sz="1200" b="0" i="0" u="none" strike="noStrike" kern="1200" baseline="0" dirty="0">
                <a:solidFill>
                  <a:schemeClr val="tx1"/>
                </a:solidFill>
                <a:latin typeface="Times" charset="0"/>
                <a:ea typeface="Osaka" charset="0"/>
                <a:cs typeface="Osaka" charset="0"/>
              </a:rPr>
              <a:t>Raisons pour lesquelles le rôle importe </a:t>
            </a:r>
          </a:p>
          <a:p>
            <a:r>
              <a:rPr lang="en-CA" sz="1200" b="0" i="0" u="none" strike="noStrike" kern="1200" baseline="0" dirty="0">
                <a:solidFill>
                  <a:schemeClr val="tx1"/>
                </a:solidFill>
                <a:latin typeface="Times" charset="0"/>
                <a:ea typeface="Osaka" charset="0"/>
                <a:cs typeface="Osaka" charset="0"/>
              </a:rPr>
              <a:t>	</a:t>
            </a:r>
          </a:p>
          <a:p>
            <a:r>
              <a:rPr lang="fr-FR"/>
              <a:t>• Lien </a:t>
            </a:r>
            <a:r>
              <a:rPr lang="fr-FR" dirty="0"/>
              <a:t>entre les faits probants et la pratique et l’expérience</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5</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6387" name="Rectangle 3"/>
          <p:cNvSpPr>
            <a:spLocks noGrp="1" noChangeArrowheads="1"/>
          </p:cNvSpPr>
          <p:nvPr>
            <p:ph type="body" idx="1"/>
          </p:nvPr>
        </p:nvSpPr>
        <p:spPr/>
        <p:txBody>
          <a:bodyPr/>
          <a:lstStyle/>
          <a:p>
            <a:r>
              <a:rPr lang="en-US" dirty="0"/>
              <a:t>• </a:t>
            </a:r>
            <a:r>
              <a:rPr lang="fr-FR" dirty="0"/>
              <a:t>Raisons pour lesquelles le rôle importe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9459" name="Rectangle 3"/>
          <p:cNvSpPr>
            <a:spLocks noGrp="1" noChangeArrowheads="1"/>
          </p:cNvSpPr>
          <p:nvPr>
            <p:ph type="body" idx="1"/>
          </p:nvPr>
        </p:nvSpPr>
        <p:spPr/>
        <p:txBody>
          <a:bodyPr/>
          <a:lstStyle/>
          <a:p>
            <a:r>
              <a:rPr lang="en-US" dirty="0"/>
              <a:t>•</a:t>
            </a:r>
            <a:r>
              <a:rPr lang="en-US" baseline="0" dirty="0"/>
              <a:t> </a:t>
            </a:r>
            <a:r>
              <a:rPr lang="en-US" sz="1200" b="0" i="0" u="none" strike="noStrike" kern="1200" baseline="0" dirty="0" err="1">
                <a:solidFill>
                  <a:schemeClr val="tx1"/>
                </a:solidFill>
                <a:latin typeface="Times" charset="0"/>
              </a:rPr>
              <a:t>D</a:t>
            </a:r>
            <a:r>
              <a:rPr lang="en-US" sz="1200" b="0" i="0" u="none" strike="noStrike" kern="1200" baseline="0" dirty="0" err="1">
                <a:solidFill>
                  <a:schemeClr val="tx1"/>
                </a:solidFill>
                <a:latin typeface="Times" charset="0"/>
                <a:ea typeface="Osaka" charset="0"/>
                <a:cs typeface="Osaka" charset="0"/>
              </a:rPr>
              <a:t>éfinition</a:t>
            </a:r>
            <a:r>
              <a:rPr lang="en-US" sz="1200" b="0" i="0" u="none" strike="noStrike" kern="1200" baseline="0" dirty="0">
                <a:solidFill>
                  <a:schemeClr val="tx1"/>
                </a:solidFill>
                <a:latin typeface="Times" charset="0"/>
                <a:ea typeface="Osaka" charset="0"/>
                <a:cs typeface="Osaka" charset="0"/>
              </a:rPr>
              <a:t> de </a:t>
            </a:r>
            <a:r>
              <a:rPr lang="en-US" sz="1200" b="0" i="1" u="none" strike="noStrike" kern="1200" baseline="0" dirty="0">
                <a:solidFill>
                  <a:schemeClr val="tx1"/>
                </a:solidFill>
                <a:latin typeface="Times" charset="0"/>
                <a:ea typeface="Osaka" charset="0"/>
                <a:cs typeface="Osaka" charset="0"/>
              </a:rPr>
              <a:t>Guide des </a:t>
            </a:r>
            <a:r>
              <a:rPr lang="en-US" sz="1200" b="0" i="1" u="none" strike="noStrike" kern="1200" baseline="0" dirty="0" err="1">
                <a:solidFill>
                  <a:schemeClr val="tx1"/>
                </a:solidFill>
                <a:latin typeface="Times" charset="0"/>
                <a:ea typeface="Osaka" charset="0"/>
                <a:cs typeface="Osaka" charset="0"/>
              </a:rPr>
              <a:t>outils</a:t>
            </a:r>
            <a:r>
              <a:rPr lang="en-US" sz="1200" b="0" i="1" u="none" strike="noStrike" kern="1200" baseline="0" dirty="0">
                <a:solidFill>
                  <a:schemeClr val="tx1"/>
                </a:solidFill>
                <a:latin typeface="Times" charset="0"/>
                <a:ea typeface="Osaka" charset="0"/>
                <a:cs typeface="Osaka" charset="0"/>
              </a:rPr>
              <a:t> </a:t>
            </a:r>
            <a:r>
              <a:rPr lang="en-US" sz="1200" b="0" i="1" u="none" strike="noStrike" kern="1200" baseline="0" dirty="0" err="1">
                <a:solidFill>
                  <a:schemeClr val="tx1"/>
                </a:solidFill>
                <a:latin typeface="Times" charset="0"/>
                <a:ea typeface="Osaka" charset="0"/>
                <a:cs typeface="Osaka" charset="0"/>
              </a:rPr>
              <a:t>d’enseignement</a:t>
            </a:r>
            <a:r>
              <a:rPr lang="en-US" sz="1200" b="0" i="1" u="none" strike="noStrike" kern="1200" baseline="0" dirty="0">
                <a:solidFill>
                  <a:schemeClr val="tx1"/>
                </a:solidFill>
                <a:latin typeface="Times" charset="0"/>
                <a:ea typeface="Osaka" charset="0"/>
                <a:cs typeface="Osaka" charset="0"/>
              </a:rPr>
              <a:t> et </a:t>
            </a:r>
            <a:r>
              <a:rPr lang="en-US" sz="1200" b="0" i="1" u="none" strike="noStrike" kern="1200" baseline="0" dirty="0" err="1">
                <a:solidFill>
                  <a:schemeClr val="tx1"/>
                </a:solidFill>
                <a:latin typeface="Times" charset="0"/>
                <a:ea typeface="Osaka" charset="0"/>
                <a:cs typeface="Osaka" charset="0"/>
              </a:rPr>
              <a:t>d’évaluation</a:t>
            </a:r>
            <a:r>
              <a:rPr lang="en-US" sz="1200" b="0" i="1" u="none" strike="noStrike" kern="1200" baseline="0" dirty="0">
                <a:solidFill>
                  <a:schemeClr val="tx1"/>
                </a:solidFill>
                <a:latin typeface="Times" charset="0"/>
                <a:ea typeface="Osaka" charset="0"/>
                <a:cs typeface="Osaka" charset="0"/>
              </a:rPr>
              <a:t> CanMEDS</a:t>
            </a:r>
          </a:p>
          <a:p>
            <a:r>
              <a:rPr lang="fr-FR" sz="1200" b="0" i="0" u="none" strike="noStrike" kern="1200" baseline="0" dirty="0">
                <a:solidFill>
                  <a:schemeClr val="tx1"/>
                </a:solidFill>
                <a:latin typeface="Times" charset="0"/>
                <a:ea typeface="Osaka" charset="0"/>
                <a:cs typeface="Osaka" charset="0"/>
              </a:rPr>
              <a:t>• Éviter d’inclure les compétences si la présentation est destinée à des apprenants</a:t>
            </a:r>
          </a:p>
          <a:p>
            <a:r>
              <a:rPr lang="fr-FR" sz="1200" b="0" i="0" u="none" strike="noStrike" kern="1200" baseline="0" dirty="0">
                <a:solidFill>
                  <a:schemeClr val="tx1"/>
                </a:solidFill>
                <a:latin typeface="Times" charset="0"/>
                <a:ea typeface="Osaka" charset="0"/>
                <a:cs typeface="Osaka" charset="0"/>
              </a:rPr>
              <a:t>• S’il s’agit d’une présentation à des enseignants ou des planificateurs, on peut ajouter ici les capacités et manifestations (les compétences clés et habilitantes)</a:t>
            </a:r>
          </a:p>
          <a:p>
            <a:endParaRPr lang="en-US" dirty="0"/>
          </a:p>
          <a:p>
            <a:r>
              <a:rPr lang="en-US" sz="1200" dirty="0" err="1"/>
              <a:t>Dans</a:t>
            </a:r>
            <a:r>
              <a:rPr lang="en-US" sz="1200" dirty="0"/>
              <a:t> le </a:t>
            </a:r>
            <a:r>
              <a:rPr lang="en-US" sz="1200" dirty="0" err="1"/>
              <a:t>référentiel</a:t>
            </a:r>
            <a:r>
              <a:rPr lang="en-US" sz="1200" dirty="0"/>
              <a:t> CanMEDS 2015 et le </a:t>
            </a:r>
            <a:r>
              <a:rPr lang="en-US" sz="1200" i="1" dirty="0"/>
              <a:t>Guide des </a:t>
            </a:r>
            <a:r>
              <a:rPr lang="en-US" sz="1200" i="1" dirty="0" err="1"/>
              <a:t>jalons</a:t>
            </a:r>
            <a:r>
              <a:rPr lang="en-US" sz="1200" dirty="0"/>
              <a:t>, les </a:t>
            </a:r>
            <a:r>
              <a:rPr lang="en-US" sz="1200" dirty="0" err="1"/>
              <a:t>termes</a:t>
            </a:r>
            <a:r>
              <a:rPr lang="en-US" sz="1200" dirty="0"/>
              <a:t> </a:t>
            </a:r>
            <a:r>
              <a:rPr lang="en-US" sz="1200" dirty="0" err="1"/>
              <a:t>famille</a:t>
            </a:r>
            <a:r>
              <a:rPr lang="en-US" sz="1200" dirty="0"/>
              <a:t>, </a:t>
            </a:r>
            <a:r>
              <a:rPr lang="en-US" sz="1200" dirty="0" err="1"/>
              <a:t>proches</a:t>
            </a:r>
            <a:r>
              <a:rPr lang="en-US" sz="1200" dirty="0"/>
              <a:t>, etc. </a:t>
            </a:r>
            <a:r>
              <a:rPr lang="en-US" sz="1200" dirty="0" err="1"/>
              <a:t>incluent</a:t>
            </a:r>
            <a:r>
              <a:rPr lang="en-US" sz="1200" dirty="0"/>
              <a:t> </a:t>
            </a:r>
            <a:r>
              <a:rPr lang="en-US" sz="1200" dirty="0" err="1"/>
              <a:t>toutes</a:t>
            </a:r>
            <a:r>
              <a:rPr lang="en-US" sz="1200" dirty="0"/>
              <a:t> les </a:t>
            </a:r>
            <a:r>
              <a:rPr lang="en-US" sz="1200" dirty="0" err="1"/>
              <a:t>personnes</a:t>
            </a:r>
            <a:r>
              <a:rPr lang="en-US" sz="1200" dirty="0"/>
              <a:t> qui </a:t>
            </a:r>
            <a:r>
              <a:rPr lang="en-US" sz="1200" dirty="0" err="1"/>
              <a:t>ont</a:t>
            </a:r>
            <a:r>
              <a:rPr lang="en-US" sz="1200" dirty="0"/>
              <a:t> </a:t>
            </a:r>
            <a:r>
              <a:rPr lang="en-US" sz="1200" dirty="0" err="1"/>
              <a:t>une</a:t>
            </a:r>
            <a:r>
              <a:rPr lang="en-US" sz="1200" dirty="0"/>
              <a:t> importance pour le patient</a:t>
            </a:r>
            <a:r>
              <a:rPr lang="en-US" sz="1200" baseline="0" dirty="0"/>
              <a:t> d’un point de </a:t>
            </a:r>
            <a:r>
              <a:rPr lang="en-US" sz="1200" baseline="0" dirty="0" err="1"/>
              <a:t>vue</a:t>
            </a:r>
            <a:r>
              <a:rPr lang="en-US" sz="1200" baseline="0" dirty="0"/>
              <a:t> personnel et qui se </a:t>
            </a:r>
            <a:r>
              <a:rPr lang="en-US" sz="1200" baseline="0" dirty="0" err="1"/>
              <a:t>préoccupent</a:t>
            </a:r>
            <a:r>
              <a:rPr lang="en-US" sz="1200" baseline="0" dirty="0"/>
              <a:t> des </a:t>
            </a:r>
            <a:r>
              <a:rPr lang="en-US" sz="1200" baseline="0" dirty="0" err="1"/>
              <a:t>soins</a:t>
            </a:r>
            <a:r>
              <a:rPr lang="en-US" sz="1200" baseline="0" dirty="0"/>
              <a:t> qui </a:t>
            </a:r>
            <a:r>
              <a:rPr lang="en-US" sz="1200" baseline="0" dirty="0" err="1"/>
              <a:t>lui</a:t>
            </a:r>
            <a:r>
              <a:rPr lang="en-US" sz="1200" baseline="0" dirty="0"/>
              <a:t> </a:t>
            </a:r>
            <a:r>
              <a:rPr lang="en-US" sz="1200" baseline="0" dirty="0" err="1"/>
              <a:t>sont</a:t>
            </a:r>
            <a:r>
              <a:rPr lang="en-US" sz="1200" baseline="0" dirty="0"/>
              <a:t> </a:t>
            </a:r>
            <a:r>
              <a:rPr lang="en-US" sz="1200" baseline="0" dirty="0" err="1"/>
              <a:t>prodigués</a:t>
            </a:r>
            <a:r>
              <a:rPr lang="en-US" sz="1200" baseline="0" dirty="0"/>
              <a:t>, y </a:t>
            </a:r>
            <a:r>
              <a:rPr lang="en-US" sz="1200" baseline="0" dirty="0" err="1"/>
              <a:t>compris</a:t>
            </a:r>
            <a:r>
              <a:rPr lang="en-US" sz="1200" baseline="0" dirty="0"/>
              <a:t>, </a:t>
            </a:r>
            <a:r>
              <a:rPr lang="en-US" sz="1200" baseline="0" dirty="0" err="1"/>
              <a:t>selon</a:t>
            </a:r>
            <a:r>
              <a:rPr lang="en-US" sz="1200" baseline="0" dirty="0"/>
              <a:t> la situation du patient, les </a:t>
            </a:r>
            <a:r>
              <a:rPr lang="en-US" sz="1200" baseline="0" dirty="0" err="1"/>
              <a:t>membres</a:t>
            </a:r>
            <a:r>
              <a:rPr lang="en-US" sz="1200" baseline="0" dirty="0"/>
              <a:t> de </a:t>
            </a:r>
            <a:r>
              <a:rPr lang="en-US" sz="1200" baseline="0" dirty="0" err="1"/>
              <a:t>sa</a:t>
            </a:r>
            <a:r>
              <a:rPr lang="en-US" sz="1200" baseline="0" dirty="0"/>
              <a:t> </a:t>
            </a:r>
            <a:r>
              <a:rPr lang="en-US" sz="1200" baseline="0" dirty="0" err="1"/>
              <a:t>famile</a:t>
            </a:r>
            <a:r>
              <a:rPr lang="en-US" sz="1200" baseline="0" dirty="0"/>
              <a:t>, son </a:t>
            </a:r>
            <a:r>
              <a:rPr lang="en-US" sz="1200" baseline="0" dirty="0" err="1"/>
              <a:t>partenaire</a:t>
            </a:r>
            <a:r>
              <a:rPr lang="en-US" sz="1200" baseline="0" dirty="0"/>
              <a:t>, </a:t>
            </a:r>
            <a:r>
              <a:rPr lang="en-US" sz="1200" baseline="0" dirty="0" err="1"/>
              <a:t>ses</a:t>
            </a:r>
            <a:r>
              <a:rPr lang="en-US" sz="1200" baseline="0" dirty="0"/>
              <a:t> </a:t>
            </a:r>
            <a:r>
              <a:rPr lang="en-US" sz="1200" baseline="0" dirty="0" err="1"/>
              <a:t>aidants</a:t>
            </a:r>
            <a:r>
              <a:rPr lang="en-US" sz="1200" baseline="0" dirty="0"/>
              <a:t> </a:t>
            </a:r>
            <a:r>
              <a:rPr lang="en-US" sz="1200" baseline="0" dirty="0" err="1"/>
              <a:t>naturels</a:t>
            </a:r>
            <a:r>
              <a:rPr lang="en-US" sz="1200" baseline="0" dirty="0"/>
              <a:t>, </a:t>
            </a:r>
            <a:r>
              <a:rPr lang="en-US" sz="1200" baseline="0" dirty="0" err="1"/>
              <a:t>ses</a:t>
            </a:r>
            <a:r>
              <a:rPr lang="en-US" sz="1200" baseline="0" dirty="0"/>
              <a:t> </a:t>
            </a:r>
            <a:r>
              <a:rPr lang="en-US" sz="1200" baseline="0" dirty="0" err="1"/>
              <a:t>tuteurs</a:t>
            </a:r>
            <a:r>
              <a:rPr lang="en-US" sz="1200" baseline="0" dirty="0"/>
              <a:t> </a:t>
            </a:r>
            <a:r>
              <a:rPr lang="en-US" sz="1200" baseline="0" dirty="0" err="1"/>
              <a:t>ou</a:t>
            </a:r>
            <a:r>
              <a:rPr lang="en-US" sz="1200" baseline="0" dirty="0"/>
              <a:t> </a:t>
            </a:r>
            <a:r>
              <a:rPr lang="en-US" sz="1200" baseline="0" dirty="0" err="1"/>
              <a:t>représentants</a:t>
            </a:r>
            <a:r>
              <a:rPr lang="en-US" sz="1200" baseline="0" dirty="0"/>
              <a:t> au </a:t>
            </a:r>
            <a:r>
              <a:rPr lang="en-US" sz="1200" baseline="0" dirty="0" err="1"/>
              <a:t>sens</a:t>
            </a:r>
            <a:r>
              <a:rPr lang="en-US" sz="1200" baseline="0" dirty="0"/>
              <a:t> de la </a:t>
            </a:r>
            <a:r>
              <a:rPr lang="en-US" sz="1200" baseline="0" dirty="0" err="1"/>
              <a:t>loi</a:t>
            </a:r>
            <a:r>
              <a:rPr lang="en-US" sz="1200" baseline="0" dirty="0"/>
              <a:t>.</a:t>
            </a:r>
            <a:endParaRPr lang="en-US" sz="1200" dirty="0"/>
          </a:p>
          <a:p>
            <a:endParaRPr lang="en-US" sz="1200" dirty="0"/>
          </a:p>
          <a:p>
            <a:r>
              <a:rPr lang="en-US" sz="1200" dirty="0"/>
              <a:t>On </a:t>
            </a:r>
            <a:r>
              <a:rPr lang="en-US" sz="1200" dirty="0" err="1"/>
              <a:t>doit</a:t>
            </a:r>
            <a:r>
              <a:rPr lang="en-US" sz="1200" dirty="0"/>
              <a:t> </a:t>
            </a:r>
            <a:r>
              <a:rPr lang="en-US" sz="1200" dirty="0" err="1"/>
              <a:t>prendre</a:t>
            </a:r>
            <a:r>
              <a:rPr lang="en-US" sz="1200" dirty="0"/>
              <a:t> note que</a:t>
            </a:r>
            <a:r>
              <a:rPr lang="en-US" sz="1200" baseline="0" dirty="0"/>
              <a:t> </a:t>
            </a:r>
            <a:r>
              <a:rPr lang="en-US" sz="1200" baseline="0" dirty="0" err="1"/>
              <a:t>dans</a:t>
            </a:r>
            <a:r>
              <a:rPr lang="en-US" sz="1200" baseline="0" dirty="0"/>
              <a:t> le </a:t>
            </a:r>
            <a:r>
              <a:rPr lang="en-US" sz="1200" baseline="0" dirty="0" err="1"/>
              <a:t>référentiel</a:t>
            </a:r>
            <a:r>
              <a:rPr lang="en-US" sz="1200" baseline="0" dirty="0"/>
              <a:t> CanMEDS, le </a:t>
            </a:r>
            <a:r>
              <a:rPr lang="en-US" sz="1200" baseline="0" dirty="0" err="1"/>
              <a:t>rôle</a:t>
            </a:r>
            <a:r>
              <a:rPr lang="en-US" sz="1200" baseline="0" dirty="0"/>
              <a:t> de </a:t>
            </a:r>
            <a:r>
              <a:rPr lang="en-US" sz="1200" baseline="0" dirty="0" err="1"/>
              <a:t>communicateur</a:t>
            </a:r>
            <a:r>
              <a:rPr lang="en-US" sz="1200" baseline="0" dirty="0"/>
              <a:t> </a:t>
            </a:r>
            <a:r>
              <a:rPr lang="en-US" sz="1200" baseline="0" dirty="0" err="1"/>
              <a:t>décrit</a:t>
            </a:r>
            <a:r>
              <a:rPr lang="en-US" sz="1200" baseline="0" dirty="0"/>
              <a:t> les </a:t>
            </a:r>
            <a:r>
              <a:rPr lang="en-US" sz="1200" baseline="0" dirty="0" err="1"/>
              <a:t>compétences</a:t>
            </a:r>
            <a:r>
              <a:rPr lang="en-US" sz="1200" baseline="0" dirty="0"/>
              <a:t> </a:t>
            </a:r>
            <a:r>
              <a:rPr lang="en-US" sz="1200" baseline="0" dirty="0" err="1"/>
              <a:t>liées</a:t>
            </a:r>
            <a:r>
              <a:rPr lang="en-US" sz="1200" baseline="0" dirty="0"/>
              <a:t> à la </a:t>
            </a:r>
            <a:r>
              <a:rPr lang="en-US" sz="1200" baseline="0" dirty="0" err="1"/>
              <a:t>rescontre</a:t>
            </a:r>
            <a:r>
              <a:rPr lang="en-US" sz="1200" baseline="0" dirty="0"/>
              <a:t> </a:t>
            </a:r>
            <a:r>
              <a:rPr lang="en-US" sz="1200" baseline="0" dirty="0" err="1"/>
              <a:t>médecin</a:t>
            </a:r>
            <a:r>
              <a:rPr lang="en-US" sz="1200" baseline="0" dirty="0"/>
              <a:t>-patient. </a:t>
            </a:r>
            <a:r>
              <a:rPr lang="en-US" sz="1200" baseline="0" dirty="0" err="1"/>
              <a:t>D’autres</a:t>
            </a:r>
            <a:r>
              <a:rPr lang="en-US" sz="1200" baseline="0" dirty="0"/>
              <a:t> </a:t>
            </a:r>
            <a:r>
              <a:rPr lang="en-US" sz="1200" baseline="0" dirty="0" err="1"/>
              <a:t>compétences</a:t>
            </a:r>
            <a:r>
              <a:rPr lang="en-US" sz="1200" baseline="0" dirty="0"/>
              <a:t> </a:t>
            </a:r>
            <a:r>
              <a:rPr lang="en-US" sz="1200" baseline="0" dirty="0" err="1"/>
              <a:t>en</a:t>
            </a:r>
            <a:r>
              <a:rPr lang="en-US" sz="1200" baseline="0" dirty="0"/>
              <a:t> communication </a:t>
            </a:r>
            <a:r>
              <a:rPr lang="en-US" sz="1200" baseline="0" dirty="0" err="1"/>
              <a:t>sont</a:t>
            </a:r>
            <a:r>
              <a:rPr lang="en-US" sz="1200" baseline="0" dirty="0"/>
              <a:t> </a:t>
            </a:r>
            <a:r>
              <a:rPr lang="en-US" sz="1200" baseline="0" dirty="0" err="1"/>
              <a:t>mentionnées</a:t>
            </a:r>
            <a:r>
              <a:rPr lang="en-US" sz="1200" baseline="0" dirty="0"/>
              <a:t> </a:t>
            </a:r>
            <a:r>
              <a:rPr lang="en-US" sz="1200" baseline="0" dirty="0" err="1"/>
              <a:t>ailleurs</a:t>
            </a:r>
            <a:r>
              <a:rPr lang="en-US" sz="1200" baseline="0" dirty="0"/>
              <a:t> </a:t>
            </a:r>
            <a:r>
              <a:rPr lang="en-US" sz="1200" baseline="0" dirty="0" err="1"/>
              <a:t>dans</a:t>
            </a:r>
            <a:r>
              <a:rPr lang="en-US" sz="1200" baseline="0" dirty="0"/>
              <a:t> le </a:t>
            </a:r>
            <a:r>
              <a:rPr lang="en-US" sz="1200" baseline="0" dirty="0" err="1"/>
              <a:t>référentiel</a:t>
            </a:r>
            <a:r>
              <a:rPr lang="en-US" sz="1200" baseline="0" dirty="0"/>
              <a:t>, </a:t>
            </a:r>
            <a:r>
              <a:rPr lang="en-US" sz="1200" baseline="0" dirty="0" err="1"/>
              <a:t>dont</a:t>
            </a:r>
            <a:r>
              <a:rPr lang="en-US" sz="1200" baseline="0" dirty="0"/>
              <a:t> la communication au sein des </a:t>
            </a:r>
            <a:r>
              <a:rPr lang="en-US" sz="1200" baseline="0" dirty="0" err="1"/>
              <a:t>équipes</a:t>
            </a:r>
            <a:r>
              <a:rPr lang="en-US" sz="1200" baseline="0" dirty="0"/>
              <a:t> de </a:t>
            </a:r>
            <a:r>
              <a:rPr lang="en-US" sz="1200" baseline="0" dirty="0" err="1"/>
              <a:t>soins</a:t>
            </a:r>
            <a:r>
              <a:rPr lang="en-US" sz="1200" baseline="0" dirty="0"/>
              <a:t> de santé (</a:t>
            </a:r>
            <a:r>
              <a:rPr lang="en-US" sz="1200" baseline="0" dirty="0" err="1"/>
              <a:t>rôle</a:t>
            </a:r>
            <a:r>
              <a:rPr lang="en-US" sz="1200" baseline="0" dirty="0"/>
              <a:t> de </a:t>
            </a:r>
            <a:r>
              <a:rPr lang="en-US" sz="1200" baseline="0" dirty="0" err="1"/>
              <a:t>collaborateur</a:t>
            </a:r>
            <a:r>
              <a:rPr lang="en-US" sz="1200" baseline="0" dirty="0"/>
              <a:t>) et les exposés </a:t>
            </a:r>
            <a:r>
              <a:rPr lang="en-US" sz="1200" baseline="0" dirty="0" err="1"/>
              <a:t>universitaires</a:t>
            </a:r>
            <a:r>
              <a:rPr lang="en-US" sz="1200" baseline="0" dirty="0"/>
              <a:t> (</a:t>
            </a:r>
            <a:r>
              <a:rPr lang="en-US" sz="1200" baseline="0" dirty="0" err="1"/>
              <a:t>rôle</a:t>
            </a:r>
            <a:r>
              <a:rPr lang="en-US" sz="1200" baseline="0" dirty="0"/>
              <a:t> </a:t>
            </a:r>
            <a:r>
              <a:rPr lang="en-US" sz="1200" baseline="0" dirty="0" err="1"/>
              <a:t>d’erudit</a:t>
            </a:r>
            <a:r>
              <a:rPr lang="en-US" sz="1200" baseline="0" dirty="0"/>
              <a:t>).</a:t>
            </a:r>
            <a:endParaRPr lang="en-US" sz="1200" dirty="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7</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fr-FR" dirty="0"/>
              <a:t>Définitions contenues dans le Guide des outils d’enseignement et d’évaluation CanMEDS</a:t>
            </a:r>
          </a:p>
          <a:p>
            <a:pPr marL="174708" indent="-174708">
              <a:buFont typeface="Arial" pitchFamily="34" charset="0"/>
              <a:buChar char="•"/>
            </a:pPr>
            <a:r>
              <a:rPr lang="fr-FR" dirty="0"/>
              <a:t>Fournir des exemples de ces termes dans le contexte de la spécialité de l’éducateur</a:t>
            </a:r>
            <a:endParaRPr lang="en-US" i="0"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i="0" dirty="0" err="1"/>
              <a:t>Présenter</a:t>
            </a:r>
            <a:r>
              <a:rPr lang="en-US" i="0" dirty="0"/>
              <a:t> des </a:t>
            </a:r>
            <a:r>
              <a:rPr lang="en-US" i="0" dirty="0" err="1"/>
              <a:t>exemples</a:t>
            </a:r>
            <a:endParaRPr lang="en-US" i="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21507" name="Rectangle 3"/>
          <p:cNvSpPr>
            <a:spLocks noGrp="1" noChangeArrowheads="1"/>
          </p:cNvSpPr>
          <p:nvPr>
            <p:ph type="body" idx="1"/>
          </p:nvPr>
        </p:nvSpPr>
        <p:spPr/>
        <p:txBody>
          <a:bodyPr/>
          <a:lstStyle/>
          <a:p>
            <a:pPr marL="0" indent="0">
              <a:buFont typeface="Arial" pitchFamily="34" charset="0"/>
              <a:buNone/>
            </a:pPr>
            <a:r>
              <a:rPr lang="fr-FR" dirty="0"/>
              <a:t>• Présenter des exemples propres à la spécialité</a:t>
            </a:r>
          </a:p>
          <a:p>
            <a:pPr marL="0" indent="0">
              <a:buFont typeface="Arial" pitchFamily="34" charset="0"/>
              <a:buNone/>
            </a:pPr>
            <a:r>
              <a:rPr lang="fr-FR" dirty="0"/>
              <a:t>• Revoir l’objet de chaque étape</a:t>
            </a:r>
          </a:p>
          <a:p>
            <a:pPr marL="0" indent="0">
              <a:buFont typeface="Arial" pitchFamily="34" charset="0"/>
              <a:buNone/>
            </a:pPr>
            <a:r>
              <a:rPr lang="fr-FR" dirty="0"/>
              <a:t>• Explorer comment se préparer en vue de chaque étape, comment agir à chaque étape puis comment évaluer l’efficacité de chaque étape dans la spécialité de l’éducateur, en fonction de l’expérience soit de l’éducateur ou des apprenants</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fr-FR"/>
              <a:t>E2 - Enseigner le Rôle de communicateur</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fr-FR"/>
              <a:t>E2 - Enseigner le Rôle de communicateur</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communicateur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fr-FR"/>
              <a:t>E2 - Enseigner le Rôle de communicateur</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communicateur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fr-FR"/>
              <a:t>E2 - Enseigner le Rôle de communicateur</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fr-FR"/>
              <a:t>E2 - Enseigner le Rôle de communicateur</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fr-FR"/>
              <a:t>E2 - Enseigner le Rôle de communicateur</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fr-FR"/>
              <a:t>E2 - Enseigner le Rôle de communicateur</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fr-FR"/>
              <a:t>E2 - Enseigner le Rôle de communicateur</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fr-FR"/>
              <a:t>E2 - Enseigner le Rôle de communicateur</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fr-FR" sz="4800" dirty="0"/>
              <a:t>E2 - Enseigner le Rôle de communicateur</a:t>
            </a:r>
            <a:endParaRPr lang="en-US" sz="4800" dirty="0"/>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a:t>
            </a:r>
            <a:r>
              <a:rPr lang="en-US" dirty="0" err="1"/>
              <a:t>Communicateur</a:t>
            </a:r>
            <a:endParaRPr lang="en-US" dirty="0"/>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pPr>
              <a:spcBef>
                <a:spcPts val="0"/>
              </a:spcBef>
              <a:spcAft>
                <a:spcPts val="600"/>
              </a:spcAft>
            </a:pPr>
            <a:r>
              <a:rPr lang="fr-FR" dirty="0"/>
              <a:t>ASTUCES sur l’approche centrée sur le patient</a:t>
            </a:r>
            <a:endParaRPr lang="en-US"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endParaRPr lang="en-US" dirty="0"/>
          </a:p>
          <a:p>
            <a:pPr marL="514350" indent="-514350">
              <a:spcBef>
                <a:spcPts val="0"/>
              </a:spcBef>
              <a:spcAft>
                <a:spcPts val="600"/>
              </a:spcAft>
              <a:buFont typeface="+mj-lt"/>
              <a:buAutoNum type="arabicPeriod"/>
            </a:pPr>
            <a:r>
              <a:rPr lang="fr-FR" dirty="0"/>
              <a:t>Orienter l’interaction sur le patient et ses besoins</a:t>
            </a:r>
          </a:p>
          <a:p>
            <a:pPr marL="514350" indent="-514350">
              <a:spcBef>
                <a:spcPts val="0"/>
              </a:spcBef>
              <a:spcAft>
                <a:spcPts val="600"/>
              </a:spcAft>
              <a:buFont typeface="+mj-lt"/>
              <a:buAutoNum type="arabicPeriod"/>
            </a:pPr>
            <a:r>
              <a:rPr lang="fr-FR" dirty="0"/>
              <a:t>Surveiller les signaux et indices, confirmer la compréhension ou l’acquiescement, et comprendre que le silence n’est pas nécessairement un signe de consentement</a:t>
            </a:r>
          </a:p>
          <a:p>
            <a:pPr marL="514350" indent="-514350">
              <a:spcBef>
                <a:spcPts val="0"/>
              </a:spcBef>
              <a:spcAft>
                <a:spcPts val="600"/>
              </a:spcAft>
              <a:buFont typeface="+mj-lt"/>
              <a:buAutoNum type="arabicPeriod"/>
            </a:pPr>
            <a:r>
              <a:rPr lang="fr-FR" dirty="0"/>
              <a:t>Éviter certains termes et étiquettes pour qualifier les patients et leurs problèmes</a:t>
            </a:r>
            <a:endParaRPr lang="en-US" dirty="0"/>
          </a:p>
        </p:txBody>
      </p:sp>
      <p:sp>
        <p:nvSpPr>
          <p:cNvPr id="2" name="Footer Placeholder 1">
            <a:extLst>
              <a:ext uri="{FF2B5EF4-FFF2-40B4-BE49-F238E27FC236}">
                <a16:creationId xmlns:a16="http://schemas.microsoft.com/office/drawing/2014/main" id="{86BAEE08-76A2-4E46-B2F6-3BF4955CB56D}"/>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A4EEECFF-EDF4-4199-81C2-4D06B4E7F8FB}"/>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200" y="2766218"/>
            <a:ext cx="10515600" cy="1325563"/>
          </a:xfrm>
        </p:spPr>
        <p:txBody>
          <a:bodyPr/>
          <a:lstStyle/>
          <a:p>
            <a:pPr marL="0" indent="0" algn="ctr"/>
            <a:r>
              <a:rPr lang="en-US" sz="3600" dirty="0" err="1"/>
              <a:t>Activité</a:t>
            </a:r>
            <a:r>
              <a:rPr lang="en-US" sz="3600" dirty="0"/>
              <a:t> E3</a:t>
            </a:r>
            <a:br>
              <a:rPr lang="en-US" sz="3600" dirty="0"/>
            </a:br>
            <a:r>
              <a:rPr lang="en-US" sz="3600" dirty="0"/>
              <a:t>Scripts pour la communication de </a:t>
            </a:r>
            <a:r>
              <a:rPr lang="en-US" sz="3600" dirty="0" err="1"/>
              <a:t>tous</a:t>
            </a:r>
            <a:r>
              <a:rPr lang="en-US" sz="3600" dirty="0"/>
              <a:t> les </a:t>
            </a:r>
            <a:r>
              <a:rPr lang="en-US" sz="3600" dirty="0" err="1"/>
              <a:t>jours</a:t>
            </a:r>
            <a:br>
              <a:rPr lang="en-US" dirty="0"/>
            </a:br>
            <a:endParaRPr lang="en-US" dirty="0"/>
          </a:p>
        </p:txBody>
      </p:sp>
      <p:sp>
        <p:nvSpPr>
          <p:cNvPr id="2" name="Footer Placeholder 1">
            <a:extLst>
              <a:ext uri="{FF2B5EF4-FFF2-40B4-BE49-F238E27FC236}">
                <a16:creationId xmlns:a16="http://schemas.microsoft.com/office/drawing/2014/main" id="{CFD54C16-94E3-49F2-9228-C952E5EFF0C5}"/>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53A61D81-B969-404A-9FC5-AB22150B8BF9}"/>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272974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pPr>
              <a:spcBef>
                <a:spcPts val="0"/>
              </a:spcBef>
              <a:spcAft>
                <a:spcPts val="600"/>
              </a:spcAft>
            </a:pPr>
            <a:r>
              <a:rPr lang="fr-FR" sz="4000" dirty="0"/>
              <a:t>Cadre de compétences en communication écrite</a:t>
            </a:r>
            <a:endParaRPr lang="en-US" sz="4000" dirty="0"/>
          </a:p>
        </p:txBody>
      </p:sp>
      <p:sp>
        <p:nvSpPr>
          <p:cNvPr id="18439" name="Rectangle 7"/>
          <p:cNvSpPr>
            <a:spLocks noGrp="1" noChangeArrowheads="1"/>
          </p:cNvSpPr>
          <p:nvPr>
            <p:ph type="body" idx="1"/>
          </p:nvPr>
        </p:nvSpPr>
        <p:spPr/>
        <p:txBody>
          <a:bodyPr/>
          <a:lstStyle/>
          <a:p>
            <a:pPr marL="0" indent="0">
              <a:spcBef>
                <a:spcPts val="0"/>
              </a:spcBef>
              <a:spcAft>
                <a:spcPts val="600"/>
              </a:spcAft>
              <a:buNone/>
            </a:pPr>
            <a:endParaRPr lang="en-US" dirty="0"/>
          </a:p>
          <a:p>
            <a:pPr marL="0" indent="0">
              <a:spcBef>
                <a:spcPts val="0"/>
              </a:spcBef>
              <a:spcAft>
                <a:spcPts val="600"/>
              </a:spcAft>
              <a:buNone/>
            </a:pPr>
            <a:endParaRPr lang="en-US" dirty="0"/>
          </a:p>
          <a:p>
            <a:pPr>
              <a:spcBef>
                <a:spcPts val="0"/>
              </a:spcBef>
              <a:spcAft>
                <a:spcPts val="600"/>
              </a:spcAft>
            </a:pPr>
            <a:r>
              <a:rPr lang="fr-FR" dirty="0"/>
              <a:t>CONTENU (ce qui est essentiel d’inclure)</a:t>
            </a:r>
          </a:p>
          <a:p>
            <a:pPr>
              <a:spcBef>
                <a:spcPts val="0"/>
              </a:spcBef>
              <a:spcAft>
                <a:spcPts val="600"/>
              </a:spcAft>
            </a:pPr>
            <a:endParaRPr lang="fr-FR" dirty="0"/>
          </a:p>
          <a:p>
            <a:pPr>
              <a:spcBef>
                <a:spcPts val="0"/>
              </a:spcBef>
              <a:spcAft>
                <a:spcPts val="600"/>
              </a:spcAft>
            </a:pPr>
            <a:r>
              <a:rPr lang="fr-FR" dirty="0"/>
              <a:t>STYLE (mise en page)</a:t>
            </a:r>
            <a:endParaRPr lang="en-US" dirty="0"/>
          </a:p>
        </p:txBody>
      </p:sp>
      <p:sp>
        <p:nvSpPr>
          <p:cNvPr id="2" name="Footer Placeholder 1">
            <a:extLst>
              <a:ext uri="{FF2B5EF4-FFF2-40B4-BE49-F238E27FC236}">
                <a16:creationId xmlns:a16="http://schemas.microsoft.com/office/drawing/2014/main" id="{9F330C39-4127-4888-90C0-A6ECBBA4A1A1}"/>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25AACEEE-0E37-4EAE-B5DA-813838FD4C88}"/>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9986231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199" y="2766218"/>
            <a:ext cx="10515600" cy="1325563"/>
          </a:xfrm>
        </p:spPr>
        <p:txBody>
          <a:bodyPr/>
          <a:lstStyle/>
          <a:p>
            <a:pPr marL="0" indent="0" algn="ctr"/>
            <a:r>
              <a:rPr lang="en-US" sz="3600" dirty="0" err="1"/>
              <a:t>Activité</a:t>
            </a:r>
            <a:r>
              <a:rPr lang="en-US" sz="3600" dirty="0"/>
              <a:t> E4</a:t>
            </a:r>
            <a:br>
              <a:rPr lang="en-US" sz="3600" dirty="0"/>
            </a:br>
            <a:r>
              <a:rPr lang="fr-FR" sz="3600" dirty="0"/>
              <a:t>Exploration des tâches de communication verbale et écrite dans la pratique de tous les jours</a:t>
            </a:r>
            <a:br>
              <a:rPr lang="en-US" dirty="0"/>
            </a:br>
            <a:endParaRPr lang="en-US" dirty="0"/>
          </a:p>
        </p:txBody>
      </p:sp>
      <p:sp>
        <p:nvSpPr>
          <p:cNvPr id="2" name="Footer Placeholder 1">
            <a:extLst>
              <a:ext uri="{FF2B5EF4-FFF2-40B4-BE49-F238E27FC236}">
                <a16:creationId xmlns:a16="http://schemas.microsoft.com/office/drawing/2014/main" id="{9A13D636-9ADF-455F-AD03-6A5988605821}"/>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65542F38-6FF3-49BE-94B9-41BA39B1CFE2}"/>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1631347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a:xfrm>
            <a:off x="838200" y="2766218"/>
            <a:ext cx="10515600" cy="1325563"/>
          </a:xfrm>
        </p:spPr>
        <p:txBody>
          <a:bodyPr/>
          <a:lstStyle/>
          <a:p>
            <a:pPr algn="ctr"/>
            <a:r>
              <a:rPr lang="en-US" dirty="0" err="1"/>
              <a:t>Exemple</a:t>
            </a:r>
            <a:r>
              <a:rPr lang="en-US" dirty="0"/>
              <a:t> de communications </a:t>
            </a:r>
            <a:r>
              <a:rPr lang="en-US" dirty="0" err="1"/>
              <a:t>écrites</a:t>
            </a:r>
            <a:endParaRPr lang="en-US" dirty="0"/>
          </a:p>
        </p:txBody>
      </p:sp>
      <p:sp>
        <p:nvSpPr>
          <p:cNvPr id="2" name="Footer Placeholder 1">
            <a:extLst>
              <a:ext uri="{FF2B5EF4-FFF2-40B4-BE49-F238E27FC236}">
                <a16:creationId xmlns:a16="http://schemas.microsoft.com/office/drawing/2014/main" id="{B96F6603-304D-414B-AC44-84C259F8E884}"/>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F51B309A-2A0A-4081-A486-CFBC9DC9F3E2}"/>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1541473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endParaRPr lang="fr-FR" dirty="0">
              <a:ea typeface="MS Mincho"/>
              <a:cs typeface="Times New Roman"/>
            </a:endParaRPr>
          </a:p>
          <a:p>
            <a:pPr marL="514350" indent="-514350">
              <a:buFont typeface="+mj-lt"/>
              <a:buAutoNum type="arabicPeriod"/>
            </a:pPr>
            <a:r>
              <a:rPr lang="fr-FR" dirty="0">
                <a:ea typeface="MS Mincho"/>
                <a:cs typeface="Times New Roman"/>
              </a:rPr>
              <a:t>Reconnaître les termes généraux associés aux activités et aux domaines d’intérêts du communicateur</a:t>
            </a:r>
          </a:p>
          <a:p>
            <a:pPr marL="514350" indent="-514350">
              <a:buFont typeface="+mj-lt"/>
              <a:buAutoNum type="arabicPeriod"/>
            </a:pPr>
            <a:r>
              <a:rPr lang="fr-FR" dirty="0">
                <a:ea typeface="MS Mincho"/>
                <a:cs typeface="Times New Roman"/>
              </a:rPr>
              <a:t>Appliquer des activités de communicateur dans la pratique de tous les jours</a:t>
            </a:r>
          </a:p>
          <a:p>
            <a:pPr marL="514350" indent="-514350">
              <a:buFont typeface="+mj-lt"/>
              <a:buAutoNum type="arabicPeriod"/>
            </a:pPr>
            <a:r>
              <a:rPr lang="fr-FR" dirty="0">
                <a:ea typeface="MS Mincho"/>
                <a:cs typeface="Times New Roman"/>
              </a:rPr>
              <a:t>Concevoir des ressources de communication à utiliser dans la pratique clinique de tous les jours</a:t>
            </a:r>
          </a:p>
          <a:p>
            <a:pPr marL="0" indent="0">
              <a:buNone/>
            </a:pPr>
            <a:endParaRPr lang="en-US" dirty="0">
              <a:ea typeface="MS Mincho"/>
              <a:cs typeface="Times New Roman"/>
            </a:endParaRPr>
          </a:p>
        </p:txBody>
      </p:sp>
      <p:sp>
        <p:nvSpPr>
          <p:cNvPr id="2" name="Footer Placeholder 1">
            <a:extLst>
              <a:ext uri="{FF2B5EF4-FFF2-40B4-BE49-F238E27FC236}">
                <a16:creationId xmlns:a16="http://schemas.microsoft.com/office/drawing/2014/main" id="{8B1C86C1-8338-4332-9AE0-E749A2A55706}"/>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757031E0-6A38-416A-A33F-17D3E4015CB5}"/>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Références</a:t>
            </a:r>
            <a:endParaRPr lang="en-US" dirty="0"/>
          </a:p>
        </p:txBody>
      </p:sp>
      <p:sp>
        <p:nvSpPr>
          <p:cNvPr id="20486" name="Rectangle 6"/>
          <p:cNvSpPr>
            <a:spLocks noGrp="1" noChangeArrowheads="1"/>
          </p:cNvSpPr>
          <p:nvPr>
            <p:ph type="body" idx="1"/>
          </p:nvPr>
        </p:nvSpPr>
        <p:spPr>
          <a:xfrm>
            <a:off x="838199" y="1556792"/>
            <a:ext cx="10515599" cy="4890864"/>
          </a:xfrm>
        </p:spPr>
        <p:txBody>
          <a:bodyPr/>
          <a:lstStyle/>
          <a:p>
            <a:r>
              <a:rPr lang="en-US" sz="1800" dirty="0"/>
              <a:t>Neville A, Weston W, Martin D, Samson L, Feldman P, Wallace G, </a:t>
            </a:r>
            <a:r>
              <a:rPr lang="en-US" sz="1800" dirty="0" err="1"/>
              <a:t>Jamoulle</a:t>
            </a:r>
            <a:r>
              <a:rPr lang="en-US" sz="1800" dirty="0"/>
              <a:t> O, François J, </a:t>
            </a:r>
            <a:r>
              <a:rPr lang="en-US" sz="1800" dirty="0" err="1"/>
              <a:t>Lussier</a:t>
            </a:r>
            <a:r>
              <a:rPr lang="en-US" sz="1800" dirty="0"/>
              <a:t> M-T, </a:t>
            </a:r>
            <a:r>
              <a:rPr lang="en-US" sz="1800" dirty="0" err="1"/>
              <a:t>Dojeiji</a:t>
            </a:r>
            <a:r>
              <a:rPr lang="en-US" sz="1800" dirty="0"/>
              <a:t> S. </a:t>
            </a:r>
            <a:r>
              <a:rPr lang="en-US" sz="1800" dirty="0" err="1"/>
              <a:t>Communicateur</a:t>
            </a:r>
            <a:r>
              <a:rPr lang="en-US" sz="1800" dirty="0"/>
              <a:t>. </a:t>
            </a:r>
            <a:r>
              <a:rPr lang="en-US" sz="1800" dirty="0" err="1"/>
              <a:t>Tiré</a:t>
            </a:r>
            <a:r>
              <a:rPr lang="en-US" sz="1800" dirty="0"/>
              <a:t> de : Frank JR, Snell L, Sherbino J, </a:t>
            </a:r>
            <a:r>
              <a:rPr lang="en-US" sz="1800" dirty="0" err="1"/>
              <a:t>rédacteurs</a:t>
            </a:r>
            <a:r>
              <a:rPr lang="en-US" sz="1800" dirty="0"/>
              <a:t>. </a:t>
            </a:r>
            <a:r>
              <a:rPr lang="en-US" sz="1800" dirty="0" err="1"/>
              <a:t>Référentiel</a:t>
            </a:r>
            <a:r>
              <a:rPr lang="en-US" sz="1800" dirty="0"/>
              <a:t> de </a:t>
            </a:r>
            <a:r>
              <a:rPr lang="en-US" sz="1800" dirty="0" err="1"/>
              <a:t>compétences</a:t>
            </a:r>
            <a:r>
              <a:rPr lang="en-US" sz="1800" dirty="0"/>
              <a:t> CanMEDS 2015 pour les </a:t>
            </a:r>
            <a:r>
              <a:rPr lang="en-US" sz="1800" dirty="0" err="1"/>
              <a:t>médecins</a:t>
            </a:r>
            <a:r>
              <a:rPr lang="en-US" sz="1800" dirty="0"/>
              <a:t>. Ottawa : </a:t>
            </a:r>
            <a:r>
              <a:rPr lang="en-US" sz="1800" dirty="0" err="1"/>
              <a:t>Collège</a:t>
            </a:r>
            <a:r>
              <a:rPr lang="en-US" sz="1800" dirty="0"/>
              <a:t> royal des </a:t>
            </a:r>
            <a:r>
              <a:rPr lang="en-US" sz="1800" dirty="0" err="1"/>
              <a:t>médecins</a:t>
            </a:r>
            <a:r>
              <a:rPr lang="en-US" sz="1800" dirty="0"/>
              <a:t> et </a:t>
            </a:r>
            <a:r>
              <a:rPr lang="en-US" sz="1800" dirty="0" err="1"/>
              <a:t>chirurgiens</a:t>
            </a:r>
            <a:r>
              <a:rPr lang="en-US" sz="1800" dirty="0"/>
              <a:t> du Canada, 2015. </a:t>
            </a:r>
            <a:r>
              <a:rPr lang="en-US" sz="1800" dirty="0" err="1"/>
              <a:t>Reproduit</a:t>
            </a:r>
            <a:r>
              <a:rPr lang="en-US" sz="1800" dirty="0"/>
              <a:t> avec </a:t>
            </a:r>
            <a:r>
              <a:rPr lang="en-US" sz="1800" dirty="0" err="1"/>
              <a:t>autorisation</a:t>
            </a:r>
            <a:r>
              <a:rPr lang="en-US" sz="1800" dirty="0"/>
              <a:t>.</a:t>
            </a:r>
          </a:p>
          <a:p>
            <a:r>
              <a:rPr lang="en-US" sz="1800" dirty="0"/>
              <a:t>Kurtz S, Silverman J, Draper J. Teaching and learning communication skills in medicine. </a:t>
            </a:r>
            <a:r>
              <a:rPr lang="en-US" sz="1800" dirty="0" err="1"/>
              <a:t>Deuxième</a:t>
            </a:r>
            <a:r>
              <a:rPr lang="en-US" sz="1800" dirty="0"/>
              <a:t> </a:t>
            </a:r>
            <a:r>
              <a:rPr lang="en-US" sz="1800" dirty="0" err="1"/>
              <a:t>édition</a:t>
            </a:r>
            <a:r>
              <a:rPr lang="en-US" sz="1800" dirty="0"/>
              <a:t>. </a:t>
            </a:r>
            <a:r>
              <a:rPr lang="en-US" sz="1800" dirty="0" err="1"/>
              <a:t>Londres</a:t>
            </a:r>
            <a:r>
              <a:rPr lang="en-US" sz="1800" dirty="0"/>
              <a:t> : Radcliffe Publishing. </a:t>
            </a:r>
            <a:r>
              <a:rPr lang="en-US" sz="1800" dirty="0" err="1"/>
              <a:t>Tous</a:t>
            </a:r>
            <a:r>
              <a:rPr lang="en-US" sz="1800" dirty="0"/>
              <a:t> droits </a:t>
            </a:r>
            <a:r>
              <a:rPr lang="en-US" sz="1800" dirty="0" err="1"/>
              <a:t>réservés</a:t>
            </a:r>
            <a:r>
              <a:rPr lang="en-US" sz="1800" dirty="0"/>
              <a:t> © 2005. </a:t>
            </a:r>
            <a:r>
              <a:rPr lang="en-US" sz="1800" dirty="0" err="1"/>
              <a:t>Reproduit</a:t>
            </a:r>
            <a:r>
              <a:rPr lang="en-US" sz="1800" dirty="0"/>
              <a:t> et </a:t>
            </a:r>
            <a:r>
              <a:rPr lang="en-US" sz="1800" dirty="0" err="1"/>
              <a:t>adapté</a:t>
            </a:r>
            <a:r>
              <a:rPr lang="en-US" sz="1800" dirty="0"/>
              <a:t> avec </a:t>
            </a:r>
            <a:r>
              <a:rPr lang="en-US" sz="1800" dirty="0" err="1"/>
              <a:t>l’autorisation</a:t>
            </a:r>
            <a:r>
              <a:rPr lang="en-US" sz="1800" dirty="0"/>
              <a:t> de Taylor &amp; Francis Books, </a:t>
            </a:r>
            <a:r>
              <a:rPr lang="en-US" sz="1800" dirty="0" err="1"/>
              <a:t>Royaume</a:t>
            </a:r>
            <a:r>
              <a:rPr lang="en-US" sz="1800" dirty="0"/>
              <a:t>-Uni.</a:t>
            </a:r>
          </a:p>
        </p:txBody>
      </p:sp>
      <p:sp>
        <p:nvSpPr>
          <p:cNvPr id="2" name="Footer Placeholder 1">
            <a:extLst>
              <a:ext uri="{FF2B5EF4-FFF2-40B4-BE49-F238E27FC236}">
                <a16:creationId xmlns:a16="http://schemas.microsoft.com/office/drawing/2014/main" id="{CC83B20C-91C3-4509-B426-7639A0C8768A}"/>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5D733C77-A175-449C-8A02-011F16D15F46}"/>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766218"/>
            <a:ext cx="10515600" cy="1325563"/>
          </a:xfrm>
        </p:spPr>
        <p:txBody>
          <a:bodyPr/>
          <a:lstStyle/>
          <a:p>
            <a:pPr algn="ctr"/>
            <a:r>
              <a:rPr lang="en-US" dirty="0"/>
              <a:t>DIAPOSITIVES COMPLÉMENTAIRES</a:t>
            </a:r>
          </a:p>
        </p:txBody>
      </p:sp>
      <p:sp>
        <p:nvSpPr>
          <p:cNvPr id="5" name="Footer Placeholder 4">
            <a:extLst>
              <a:ext uri="{FF2B5EF4-FFF2-40B4-BE49-F238E27FC236}">
                <a16:creationId xmlns:a16="http://schemas.microsoft.com/office/drawing/2014/main" id="{6B60566B-6854-4001-824F-474ED81BF637}"/>
              </a:ext>
            </a:extLst>
          </p:cNvPr>
          <p:cNvSpPr>
            <a:spLocks noGrp="1"/>
          </p:cNvSpPr>
          <p:nvPr>
            <p:ph type="ftr" sz="quarter" idx="11"/>
          </p:nvPr>
        </p:nvSpPr>
        <p:spPr/>
        <p:txBody>
          <a:bodyPr/>
          <a:lstStyle/>
          <a:p>
            <a:r>
              <a:rPr lang="fr-FR"/>
              <a:t>E2 - Enseigner le Rôle de communicateur</a:t>
            </a:r>
            <a:endParaRPr lang="en-US" dirty="0"/>
          </a:p>
        </p:txBody>
      </p:sp>
      <p:sp>
        <p:nvSpPr>
          <p:cNvPr id="6" name="Slide Number Placeholder 5">
            <a:extLst>
              <a:ext uri="{FF2B5EF4-FFF2-40B4-BE49-F238E27FC236}">
                <a16:creationId xmlns:a16="http://schemas.microsoft.com/office/drawing/2014/main" id="{A685759E-A91B-4668-853C-84568BA60C73}"/>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Capacités (compétences clés) du communicateur</a:t>
            </a:r>
            <a:endParaRPr lang="en-US" dirty="0"/>
          </a:p>
        </p:txBody>
      </p:sp>
      <p:sp>
        <p:nvSpPr>
          <p:cNvPr id="20486" name="Rectangle 6"/>
          <p:cNvSpPr>
            <a:spLocks noGrp="1" noChangeArrowheads="1"/>
          </p:cNvSpPr>
          <p:nvPr>
            <p:ph type="body" idx="1"/>
          </p:nvPr>
        </p:nvSpPr>
        <p:spPr>
          <a:xfrm>
            <a:off x="838199" y="1690688"/>
            <a:ext cx="10515599" cy="4612952"/>
          </a:xfrm>
        </p:spPr>
        <p:txBody>
          <a:bodyPr/>
          <a:lstStyle/>
          <a:p>
            <a:pPr marL="0" indent="0">
              <a:buNone/>
            </a:pPr>
            <a:r>
              <a:rPr lang="fr-FR" sz="2000" dirty="0"/>
              <a:t>Les médecins sont capables de :</a:t>
            </a:r>
          </a:p>
          <a:p>
            <a:pPr marL="457200" indent="-457200">
              <a:buFont typeface="+mj-lt"/>
              <a:buAutoNum type="arabicPeriod"/>
            </a:pPr>
            <a:r>
              <a:rPr lang="fr-FR" sz="2000" dirty="0"/>
              <a:t>établir des relations professionnelles avec le patient, sa famille et ses proches aidants;</a:t>
            </a:r>
          </a:p>
          <a:p>
            <a:pPr marL="457200" indent="-457200">
              <a:buFont typeface="+mj-lt"/>
              <a:buAutoNum type="arabicPeriod"/>
            </a:pPr>
            <a:r>
              <a:rPr lang="fr-FR" sz="2000" dirty="0"/>
              <a:t>recueillir et synthétiser de l’information pertinente, en tenant compte de la perspective du patient, de sa famille et de ses proches aidants;</a:t>
            </a:r>
          </a:p>
          <a:p>
            <a:pPr marL="457200" indent="-457200">
              <a:buFont typeface="+mj-lt"/>
              <a:buAutoNum type="arabicPeriod"/>
            </a:pPr>
            <a:r>
              <a:rPr lang="fr-FR" sz="2000" dirty="0"/>
              <a:t>informer le patient et sa famille quant aux soins de santé qui sont prodigués;</a:t>
            </a:r>
          </a:p>
          <a:p>
            <a:pPr marL="457200" indent="-457200">
              <a:buFont typeface="+mj-lt"/>
              <a:buAutoNum type="arabicPeriod"/>
            </a:pPr>
            <a:r>
              <a:rPr lang="fr-FR" sz="2000" dirty="0"/>
              <a:t>faire participer le patient et sa famille à l’élaboration d’un plan reflétant ses besoins et objectifs en matière de santé;</a:t>
            </a:r>
          </a:p>
          <a:p>
            <a:pPr marL="457200" indent="-457200">
              <a:buFont typeface="+mj-lt"/>
              <a:buAutoNum type="arabicPeriod"/>
            </a:pPr>
            <a:r>
              <a:rPr lang="fr-FR" sz="2000" dirty="0"/>
              <a:t>documenter et partager l’information en format papier et électronique résumant la rencontre afin d’optimiser la prise de décisions cliniques et la sécurité des patients tout en protégeant la confidentialité.</a:t>
            </a:r>
            <a:endParaRPr lang="en-US" sz="2000" dirty="0"/>
          </a:p>
        </p:txBody>
      </p:sp>
      <p:sp>
        <p:nvSpPr>
          <p:cNvPr id="2" name="Footer Placeholder 1">
            <a:extLst>
              <a:ext uri="{FF2B5EF4-FFF2-40B4-BE49-F238E27FC236}">
                <a16:creationId xmlns:a16="http://schemas.microsoft.com/office/drawing/2014/main" id="{994BD3A7-2F20-46F0-B737-A594AA6D8139}"/>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9559528B-3585-4E06-A5BA-C6B329E481CE}"/>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solidFill>
                  <a:srgbClr val="FF0000"/>
                </a:solidFill>
              </a:rPr>
              <a:t> </a:t>
            </a:r>
            <a:r>
              <a:rPr lang="en-US" dirty="0" err="1">
                <a:solidFill>
                  <a:schemeClr val="tx1"/>
                </a:solidFill>
              </a:rPr>
              <a:t>Capacité</a:t>
            </a:r>
            <a:r>
              <a:rPr lang="en-US" dirty="0">
                <a:solidFill>
                  <a:schemeClr val="tx1"/>
                </a:solidFill>
              </a:rPr>
              <a:t> 1 du </a:t>
            </a:r>
            <a:r>
              <a:rPr lang="en-US" dirty="0" err="1">
                <a:solidFill>
                  <a:schemeClr val="tx1"/>
                </a:solidFill>
              </a:rPr>
              <a:t>communicateur</a:t>
            </a:r>
            <a:endParaRPr lang="en-US" dirty="0">
              <a:solidFill>
                <a:schemeClr val="tx1"/>
              </a:solidFill>
            </a:endParaRPr>
          </a:p>
        </p:txBody>
      </p:sp>
      <p:sp>
        <p:nvSpPr>
          <p:cNvPr id="20486" name="Rectangle 6"/>
          <p:cNvSpPr>
            <a:spLocks noGrp="1" noChangeArrowheads="1"/>
          </p:cNvSpPr>
          <p:nvPr>
            <p:ph type="body" idx="1"/>
          </p:nvPr>
        </p:nvSpPr>
        <p:spPr>
          <a:xfrm>
            <a:off x="838200" y="1340768"/>
            <a:ext cx="10515600" cy="5106888"/>
          </a:xfrm>
        </p:spPr>
        <p:txBody>
          <a:bodyPr/>
          <a:lstStyle/>
          <a:p>
            <a:pPr marL="0" indent="0">
              <a:buNone/>
            </a:pPr>
            <a:r>
              <a:rPr lang="en-US" sz="1800" dirty="0"/>
              <a:t>Les </a:t>
            </a:r>
            <a:r>
              <a:rPr lang="en-US" sz="1800" dirty="0" err="1"/>
              <a:t>médecins</a:t>
            </a:r>
            <a:r>
              <a:rPr lang="en-US" sz="1800" dirty="0"/>
              <a:t> son </a:t>
            </a:r>
            <a:r>
              <a:rPr lang="en-US" sz="1800" dirty="0" err="1"/>
              <a:t>capables</a:t>
            </a:r>
            <a:r>
              <a:rPr lang="en-US" sz="1800" dirty="0"/>
              <a:t> de :</a:t>
            </a:r>
          </a:p>
          <a:p>
            <a:pPr marL="342900" indent="-342900">
              <a:buAutoNum type="arabicPeriod"/>
            </a:pPr>
            <a:r>
              <a:rPr lang="fr-FR" sz="1800" dirty="0"/>
              <a:t>Établir des relations professionnelles avec le patient, sa famille et ses proches aidants</a:t>
            </a:r>
            <a:r>
              <a:rPr lang="en-US" sz="1800" dirty="0"/>
              <a:t>	</a:t>
            </a:r>
          </a:p>
          <a:p>
            <a:pPr marL="457200" lvl="1" indent="0">
              <a:buNone/>
            </a:pPr>
            <a:r>
              <a:rPr lang="en-US" sz="1800" dirty="0"/>
              <a:t>1.1 	</a:t>
            </a:r>
            <a:r>
              <a:rPr lang="fr-FR" sz="1800" dirty="0"/>
              <a:t>Démontrer, lors des échanges, de l’empathie, du respect et de la compassion envers le patient afin de 	favoriser sa confiance et son autonomie</a:t>
            </a:r>
            <a:r>
              <a:rPr lang="en-US" sz="1800" dirty="0"/>
              <a:t>	</a:t>
            </a:r>
          </a:p>
          <a:p>
            <a:pPr marL="457200" lvl="1" indent="0">
              <a:buNone/>
            </a:pPr>
            <a:r>
              <a:rPr lang="en-US" sz="1800" dirty="0"/>
              <a:t>1.2 	</a:t>
            </a:r>
            <a:r>
              <a:rPr lang="fr-FR" sz="1800" dirty="0"/>
              <a:t>Tirer le meilleur parti de l’environnement physique afin d’assurer le confort du patient, le respect de 	sa dignité, de sa vie privée, son engagement et sa sécurité</a:t>
            </a:r>
            <a:endParaRPr lang="en-US" sz="1800" dirty="0"/>
          </a:p>
          <a:p>
            <a:pPr marL="457200" lvl="1" indent="0">
              <a:buNone/>
            </a:pPr>
            <a:r>
              <a:rPr lang="en-US" sz="1800" dirty="0"/>
              <a:t>1.3 	</a:t>
            </a:r>
            <a:r>
              <a:rPr lang="fr-FR" sz="1800" dirty="0"/>
              <a:t>Reconnaître les circonstances dans lesquelles les valeurs, les principes, les perceptions et les 	préférences du patient ou des professionnels impliqués pourraient influencer la démarche clinique et 	la qualité des soins</a:t>
            </a:r>
            <a:endParaRPr lang="en-US" sz="1800" dirty="0"/>
          </a:p>
          <a:p>
            <a:pPr marL="457200" lvl="1" indent="0">
              <a:buNone/>
            </a:pPr>
            <a:r>
              <a:rPr lang="en-US" sz="1800" dirty="0"/>
              <a:t>1.4 	</a:t>
            </a:r>
            <a:r>
              <a:rPr lang="fr-FR" sz="1800" dirty="0"/>
              <a:t>Répondre aux comportements non verbaux d’un patient afin d’améliorer la communication</a:t>
            </a:r>
            <a:endParaRPr lang="en-US" sz="1800" dirty="0"/>
          </a:p>
          <a:p>
            <a:pPr marL="457200" lvl="1" indent="0">
              <a:buNone/>
            </a:pPr>
            <a:r>
              <a:rPr lang="en-US" sz="1800" dirty="0"/>
              <a:t>1.5 	</a:t>
            </a:r>
            <a:r>
              <a:rPr lang="fr-FR" sz="1800" dirty="0"/>
              <a:t>Gérer les désaccords et les conversations très émotives</a:t>
            </a:r>
            <a:r>
              <a:rPr lang="en-US" sz="1800" dirty="0"/>
              <a:t>	</a:t>
            </a:r>
          </a:p>
          <a:p>
            <a:pPr marL="457200" lvl="1" indent="0">
              <a:buNone/>
            </a:pPr>
            <a:r>
              <a:rPr lang="en-US" sz="1800" dirty="0"/>
              <a:t>1.6 	</a:t>
            </a:r>
            <a:r>
              <a:rPr lang="fr-FR" sz="1800" dirty="0"/>
              <a:t>S’adapter aux valeurs, aux principes, aux perceptions et aux préférences du patient, de même qu’à 	son état clinique en tenant compte du contexte général</a:t>
            </a:r>
            <a:endParaRPr lang="en-US" sz="1800" dirty="0"/>
          </a:p>
        </p:txBody>
      </p:sp>
      <p:sp>
        <p:nvSpPr>
          <p:cNvPr id="2" name="Footer Placeholder 1">
            <a:extLst>
              <a:ext uri="{FF2B5EF4-FFF2-40B4-BE49-F238E27FC236}">
                <a16:creationId xmlns:a16="http://schemas.microsoft.com/office/drawing/2014/main" id="{AAC98374-C5BA-4234-8146-0AFDB3550EDE}"/>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86AC4ED6-A6F1-4FD0-92B4-29F656BF9AFB}"/>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a:xfrm>
            <a:off x="838200" y="2286924"/>
            <a:ext cx="10515600" cy="2284151"/>
          </a:xfrm>
        </p:spPr>
        <p:txBody>
          <a:bodyPr/>
          <a:lstStyle/>
          <a:p>
            <a:pPr marL="0" indent="0" algn="ctr">
              <a:buNone/>
            </a:pPr>
            <a:r>
              <a:rPr lang="fr-FR" sz="2000" dirty="0">
                <a:solidFill>
                  <a:schemeClr val="tx1"/>
                </a:solidFill>
              </a:rPr>
              <a:t>Le contenu ci-dessous, rédigé par S. Glover Takahashi, D. Richardson et D. Martin sous la gouverne du Collège royal des médecins et chirurgiens du Canada, est tiré tel quel du Guide des outils d’enseignement et d’évaluation CanMEDS. Vous pouvez utiliser, reproduire et modifier ce contenu à vos propres fins non commerciales, à condition d’indiquer clairement vos changements et de créditer le Collège royal. Ce dernier peut révoquer cette autorisation à tout moment, par écrit.</a:t>
            </a:r>
          </a:p>
          <a:p>
            <a:pPr marL="0" indent="0" algn="ctr">
              <a:buNone/>
            </a:pPr>
            <a:r>
              <a:rPr lang="fr-FR" sz="2000" u="sng" dirty="0">
                <a:solidFill>
                  <a:schemeClr val="tx1"/>
                </a:solidFill>
              </a:rPr>
              <a:t>REMARQUE : Le contenu ci-dessous peut avoir été modifié et ne plus représenter l’opinion ou le point de vue du Collège royal.</a:t>
            </a:r>
          </a:p>
        </p:txBody>
      </p:sp>
      <p:sp>
        <p:nvSpPr>
          <p:cNvPr id="2" name="Footer Placeholder 1">
            <a:extLst>
              <a:ext uri="{FF2B5EF4-FFF2-40B4-BE49-F238E27FC236}">
                <a16:creationId xmlns:a16="http://schemas.microsoft.com/office/drawing/2014/main" id="{9D384D61-4AD1-4428-AF55-5E9E88A5C7E1}"/>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A6D62C09-B1AC-4EF2-8520-6700A9F65FE4}"/>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2 du </a:t>
            </a:r>
            <a:r>
              <a:rPr lang="en-US" dirty="0" err="1"/>
              <a:t>communicateur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 capables de :</a:t>
            </a:r>
          </a:p>
          <a:p>
            <a:pPr marL="342900" indent="-342900">
              <a:buFont typeface="+mj-lt"/>
              <a:buAutoNum type="arabicPeriod" startAt="2"/>
            </a:pPr>
            <a:r>
              <a:rPr lang="fr-FR" sz="2000" dirty="0"/>
              <a:t>Recueillir et synthétiser l’information pertinente, en tenant compte de la perspective du patient, sa famille et ses proches aidants</a:t>
            </a:r>
            <a:endParaRPr lang="en-US" sz="2000" dirty="0"/>
          </a:p>
          <a:p>
            <a:pPr marL="457200" lvl="1" indent="0">
              <a:buNone/>
            </a:pPr>
            <a:r>
              <a:rPr lang="en-US" sz="2000" dirty="0"/>
              <a:t>2.1 	</a:t>
            </a:r>
            <a:r>
              <a:rPr lang="fr-FR" sz="2000" dirty="0"/>
              <a:t>Utiliser des techniques d’entrevue centrées sur les besoins du patient afin d’obtenir 	l’information pertinente sur les plans biomédical et psychosocial</a:t>
            </a:r>
            <a:r>
              <a:rPr lang="en-US" sz="2000" dirty="0"/>
              <a:t>	</a:t>
            </a:r>
          </a:p>
          <a:p>
            <a:pPr marL="457200" lvl="1" indent="0">
              <a:buNone/>
            </a:pPr>
            <a:r>
              <a:rPr lang="en-US" sz="2000" dirty="0"/>
              <a:t>2.2 	</a:t>
            </a:r>
            <a:r>
              <a:rPr lang="fr-FR" sz="2000" dirty="0"/>
              <a:t>Structurer le déroulement de la rencontre clinique et gérer le flux d’informations</a:t>
            </a:r>
            <a:r>
              <a:rPr lang="en-US" sz="2000" dirty="0"/>
              <a:t>	</a:t>
            </a:r>
          </a:p>
          <a:p>
            <a:pPr marL="457200" lvl="1" indent="0">
              <a:buNone/>
            </a:pPr>
            <a:r>
              <a:rPr lang="en-US" sz="2000" dirty="0"/>
              <a:t>2.3 	</a:t>
            </a:r>
            <a:r>
              <a:rPr lang="fr-FR" sz="2000" dirty="0"/>
              <a:t>Obtenir et résumer toute information pertinente provenant d’autres sources que le 	patient, dont sa famille et ses proches aidants, avec le consentement de celui-ci</a:t>
            </a:r>
            <a:endParaRPr lang="en-US" sz="2000" dirty="0"/>
          </a:p>
        </p:txBody>
      </p:sp>
      <p:sp>
        <p:nvSpPr>
          <p:cNvPr id="2" name="Footer Placeholder 1">
            <a:extLst>
              <a:ext uri="{FF2B5EF4-FFF2-40B4-BE49-F238E27FC236}">
                <a16:creationId xmlns:a16="http://schemas.microsoft.com/office/drawing/2014/main" id="{ED95FA9F-9121-4C43-9B45-9A33BEE8F9B6}"/>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D1057EC6-710F-4E9B-A177-EF2645054C85}"/>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3 du </a:t>
            </a:r>
            <a:r>
              <a:rPr lang="en-US" dirty="0" err="1"/>
              <a:t>communicateur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 capables de :</a:t>
            </a:r>
          </a:p>
          <a:p>
            <a:pPr marL="342900" indent="-342900">
              <a:buFont typeface="+mj-lt"/>
              <a:buAutoNum type="arabicPeriod" startAt="3"/>
            </a:pPr>
            <a:r>
              <a:rPr lang="fr-FR" sz="2000" dirty="0"/>
              <a:t>Informer le patient, sa famille et ses proches aidants quant aux soins de santé qui lui sont prodigués</a:t>
            </a:r>
            <a:endParaRPr lang="en-US" sz="2000" dirty="0"/>
          </a:p>
          <a:p>
            <a:pPr marL="457200" lvl="1" indent="0">
              <a:buNone/>
            </a:pPr>
            <a:r>
              <a:rPr lang="en-US" sz="2000" dirty="0"/>
              <a:t>3.1 	</a:t>
            </a:r>
            <a:r>
              <a:rPr lang="fr-FR" sz="2000" dirty="0"/>
              <a:t>Fournir des informations et des explications claires, exactes et en temps opportun, et 	s’assurer que le patient, sa famille et ses proches aidants les ont bien comprises</a:t>
            </a:r>
            <a:endParaRPr lang="en-US" sz="2000" dirty="0"/>
          </a:p>
          <a:p>
            <a:pPr marL="457200" lvl="1" indent="0">
              <a:buNone/>
            </a:pPr>
            <a:r>
              <a:rPr lang="en-US" sz="2000" dirty="0"/>
              <a:t>3.2 	</a:t>
            </a:r>
            <a:r>
              <a:rPr lang="fr-FR" sz="2000" dirty="0"/>
              <a:t>Divulguer les évènements indésirables ayant causé un préjudice, avec tact et précision, au 	patient, sa famille et ses proches aidants</a:t>
            </a:r>
            <a:endParaRPr lang="en-US" sz="2000" dirty="0"/>
          </a:p>
        </p:txBody>
      </p:sp>
      <p:sp>
        <p:nvSpPr>
          <p:cNvPr id="2" name="Footer Placeholder 1">
            <a:extLst>
              <a:ext uri="{FF2B5EF4-FFF2-40B4-BE49-F238E27FC236}">
                <a16:creationId xmlns:a16="http://schemas.microsoft.com/office/drawing/2014/main" id="{E8440EF6-D79B-4F70-863E-263B976ABD7A}"/>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4EF0BCD7-268D-45F1-9FC7-650479FD8158}"/>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4 du </a:t>
            </a:r>
            <a:r>
              <a:rPr lang="en-US" dirty="0" err="1"/>
              <a:t>communicateur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 capables de :</a:t>
            </a:r>
          </a:p>
          <a:p>
            <a:pPr marL="342900" indent="-342900">
              <a:buFont typeface="+mj-lt"/>
              <a:buAutoNum type="arabicPeriod" startAt="4"/>
            </a:pPr>
            <a:r>
              <a:rPr lang="fr-FR" sz="2000" dirty="0"/>
              <a:t>Faire participer le patient, sa famille et ses proches aidants à l’élaboration d’un plan reflétant ses besoins et objectifs en matière de santé</a:t>
            </a:r>
            <a:endParaRPr lang="en-US" sz="2000" dirty="0"/>
          </a:p>
          <a:p>
            <a:pPr marL="457200" lvl="1" indent="0">
              <a:buNone/>
            </a:pPr>
            <a:r>
              <a:rPr lang="en-US" sz="2000" dirty="0"/>
              <a:t>4.1 	</a:t>
            </a:r>
            <a:r>
              <a:rPr lang="fr-FR" sz="2000" dirty="0"/>
              <a:t>Entretenir avec le patient, sa famille et ses proches aidants des échanges respectueux, 	exempts de jugements de valeur et adaptés à leur culture</a:t>
            </a:r>
          </a:p>
          <a:p>
            <a:pPr marL="457200" lvl="1" indent="0">
              <a:buNone/>
            </a:pPr>
            <a:r>
              <a:rPr lang="en-US" sz="2000" dirty="0"/>
              <a:t>4.2 	</a:t>
            </a:r>
            <a:r>
              <a:rPr lang="fr-FR" sz="2000" dirty="0"/>
              <a:t>Aider le patient, sa famille et ses proches aidants à utiliser les technologies de 	l’information et de la communication en appui aux soins qui lui sont prodigués et à la 	gestion de sa santé</a:t>
            </a:r>
            <a:r>
              <a:rPr lang="en-US" sz="2000" dirty="0"/>
              <a:t>	</a:t>
            </a:r>
          </a:p>
          <a:p>
            <a:pPr marL="457200" lvl="1" indent="0">
              <a:buNone/>
            </a:pPr>
            <a:r>
              <a:rPr lang="en-US" sz="2000" dirty="0"/>
              <a:t>4.3 	</a:t>
            </a:r>
            <a:r>
              <a:rPr lang="fr-FR" sz="2000" dirty="0"/>
              <a:t>Utiliser leurs habiletés et stratégies de communication pour aider le patient, sa famille et 	ses proches aidants à faire des choix éclairés concernant sa santé</a:t>
            </a:r>
            <a:endParaRPr lang="en-US" sz="2000" dirty="0"/>
          </a:p>
        </p:txBody>
      </p:sp>
      <p:sp>
        <p:nvSpPr>
          <p:cNvPr id="2" name="Footer Placeholder 1">
            <a:extLst>
              <a:ext uri="{FF2B5EF4-FFF2-40B4-BE49-F238E27FC236}">
                <a16:creationId xmlns:a16="http://schemas.microsoft.com/office/drawing/2014/main" id="{FE52D0EA-366C-4538-A868-98D60706EC32}"/>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12C55FE8-54F7-4A0C-ACA1-D59D1451DE39}"/>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Capacité</a:t>
            </a:r>
            <a:r>
              <a:rPr lang="en-US" dirty="0"/>
              <a:t> 5 du </a:t>
            </a:r>
            <a:r>
              <a:rPr lang="en-US" dirty="0" err="1"/>
              <a:t>communicateur</a:t>
            </a:r>
            <a:endParaRPr lang="en-US" dirty="0"/>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fr-FR" sz="2000" dirty="0"/>
              <a:t>Les médecins son capables de :</a:t>
            </a:r>
          </a:p>
          <a:p>
            <a:pPr marL="342900" indent="-342900">
              <a:buFont typeface="+mj-lt"/>
              <a:buAutoNum type="arabicPeriod" startAt="5"/>
            </a:pPr>
            <a:r>
              <a:rPr lang="fr-FR" sz="2000" dirty="0"/>
              <a:t>Documenter l’information, en format papier et électronique, résumant la rencontre et la partager afin d’optimiser la prise de décision clinique, la sécurité des patients et le secret professionnel</a:t>
            </a:r>
            <a:r>
              <a:rPr lang="en-US" sz="2000" dirty="0"/>
              <a:t>	</a:t>
            </a:r>
          </a:p>
          <a:p>
            <a:pPr marL="457200" lvl="1" indent="0">
              <a:buNone/>
            </a:pPr>
            <a:r>
              <a:rPr lang="en-US" sz="2000" dirty="0"/>
              <a:t>5.1 	</a:t>
            </a:r>
            <a:r>
              <a:rPr lang="fr-FR" sz="2000" dirty="0"/>
              <a:t>Documenter la rencontre clinique avec le patient de façon précise, complète et en temps 	opportun et la rendre accessible conformément aux exigences juridiques et réglementaires</a:t>
            </a:r>
            <a:endParaRPr lang="en-US" sz="2000" dirty="0"/>
          </a:p>
          <a:p>
            <a:pPr marL="457200" lvl="1" indent="0">
              <a:buNone/>
            </a:pPr>
            <a:r>
              <a:rPr lang="en-US" sz="2000" dirty="0"/>
              <a:t>5.2 	</a:t>
            </a:r>
            <a:r>
              <a:rPr lang="fr-FR" sz="2000" dirty="0"/>
              <a:t>Communiquer efficacement aussi bien lors de l’utilisation des dossiers médicaux écrits, 	que des dossiers électroniques (DSE) ou d’une autre technologie</a:t>
            </a:r>
            <a:r>
              <a:rPr lang="en-US" sz="2000" dirty="0"/>
              <a:t>	</a:t>
            </a:r>
          </a:p>
          <a:p>
            <a:pPr marL="457200" lvl="1" indent="0">
              <a:buNone/>
            </a:pPr>
            <a:r>
              <a:rPr lang="en-US" sz="2000" dirty="0"/>
              <a:t>5.3 	</a:t>
            </a:r>
            <a:r>
              <a:rPr lang="fr-FR" sz="2000" dirty="0"/>
              <a:t>Transmettre des informations aux patients de manière sécuritaire de façon à protéger le 	secret professionnel et la confidentialité pour parvenir à une meilleure compréhension 	mutuelle</a:t>
            </a:r>
            <a:endParaRPr lang="en-US" sz="2000" dirty="0"/>
          </a:p>
        </p:txBody>
      </p:sp>
      <p:sp>
        <p:nvSpPr>
          <p:cNvPr id="2" name="Footer Placeholder 1">
            <a:extLst>
              <a:ext uri="{FF2B5EF4-FFF2-40B4-BE49-F238E27FC236}">
                <a16:creationId xmlns:a16="http://schemas.microsoft.com/office/drawing/2014/main" id="{7B09BA78-958B-4542-BC94-E83C2D49CC71}"/>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535F08DC-5E42-4E0B-818F-E07C8DDF260A}"/>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587994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err="1"/>
              <a:t>Objectifs</a:t>
            </a:r>
            <a:r>
              <a:rPr lang="en-US" dirty="0"/>
              <a:t> et </a:t>
            </a:r>
            <a:r>
              <a:rPr lang="en-US" dirty="0" err="1"/>
              <a:t>contenu</a:t>
            </a:r>
            <a:endParaRPr lang="en-US" dirty="0"/>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fr-FR" dirty="0"/>
              <a:t>Reconnaître les termes généraux associés aux activités et aux domaines d’intérêts du communicateur</a:t>
            </a:r>
          </a:p>
          <a:p>
            <a:pPr marL="514350" indent="-514350">
              <a:buFont typeface="+mj-lt"/>
              <a:buAutoNum type="arabicPeriod"/>
            </a:pPr>
            <a:r>
              <a:rPr lang="fr-FR" dirty="0"/>
              <a:t>Appliquer des activités de communicateur dans la pratique de tous les jours</a:t>
            </a:r>
          </a:p>
          <a:p>
            <a:pPr marL="514350" indent="-514350">
              <a:buFont typeface="+mj-lt"/>
              <a:buAutoNum type="arabicPeriod"/>
            </a:pPr>
            <a:r>
              <a:rPr lang="fr-FR" dirty="0"/>
              <a:t>Concevoir des ressources de communication à utiliser dans la pratique clinique de tous les jours</a:t>
            </a:r>
            <a:endParaRPr lang="en-US" dirty="0"/>
          </a:p>
        </p:txBody>
      </p:sp>
      <p:sp>
        <p:nvSpPr>
          <p:cNvPr id="2" name="Footer Placeholder 1">
            <a:extLst>
              <a:ext uri="{FF2B5EF4-FFF2-40B4-BE49-F238E27FC236}">
                <a16:creationId xmlns:a16="http://schemas.microsoft.com/office/drawing/2014/main" id="{E193C8A9-2F46-4644-92F4-804891F91FDE}"/>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A2C82E09-C3FF-4280-A815-957FBAD58183}"/>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fr-FR" dirty="0"/>
              <a:t>Le communicateur : un rôle qui importe</a:t>
            </a:r>
            <a:endParaRPr lang="en-US" dirty="0"/>
          </a:p>
        </p:txBody>
      </p:sp>
      <p:sp>
        <p:nvSpPr>
          <p:cNvPr id="14355" name="Rectangle 19"/>
          <p:cNvSpPr>
            <a:spLocks noGrp="1" noChangeArrowheads="1"/>
          </p:cNvSpPr>
          <p:nvPr>
            <p:ph type="body" idx="1"/>
          </p:nvPr>
        </p:nvSpPr>
        <p:spPr>
          <a:xfrm>
            <a:off x="838199" y="1484784"/>
            <a:ext cx="10515599" cy="4419600"/>
          </a:xfrm>
        </p:spPr>
        <p:txBody>
          <a:bodyPr/>
          <a:lstStyle/>
          <a:p>
            <a:r>
              <a:rPr lang="fr-FR" sz="2200" dirty="0"/>
              <a:t>Exactitude rehaussée</a:t>
            </a:r>
          </a:p>
          <a:p>
            <a:r>
              <a:rPr lang="fr-FR" sz="2200" dirty="0"/>
              <a:t>Meilleurs résultats (tant physiologiques que psychologiques) en ce qui concerne les soins</a:t>
            </a:r>
          </a:p>
          <a:p>
            <a:r>
              <a:rPr lang="fr-FR" sz="2200" dirty="0"/>
              <a:t>Patients ont plus l’impression d’être soutenus par leurs médecins</a:t>
            </a:r>
          </a:p>
          <a:p>
            <a:r>
              <a:rPr lang="fr-FR" sz="2200" dirty="0"/>
              <a:t>Réduction du nombre d’effets indésirables et d’erreurs médicales</a:t>
            </a:r>
          </a:p>
          <a:p>
            <a:r>
              <a:rPr lang="fr-FR" sz="2200" dirty="0"/>
              <a:t>Protection accrue contre les plaintes et les réclamations pour fautes professionnelles</a:t>
            </a:r>
            <a:endParaRPr lang="en-US" sz="2200" dirty="0"/>
          </a:p>
        </p:txBody>
      </p:sp>
      <p:sp>
        <p:nvSpPr>
          <p:cNvPr id="2" name="Footer Placeholder 1">
            <a:extLst>
              <a:ext uri="{FF2B5EF4-FFF2-40B4-BE49-F238E27FC236}">
                <a16:creationId xmlns:a16="http://schemas.microsoft.com/office/drawing/2014/main" id="{37E6783A-D51D-4743-B89E-AE1156401982}"/>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0FF6A440-7B28-4B09-A805-FE5C1736C367}"/>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err="1"/>
              <a:t>Compétences</a:t>
            </a:r>
            <a:r>
              <a:rPr lang="en-US" dirty="0"/>
              <a:t> </a:t>
            </a:r>
            <a:r>
              <a:rPr lang="en-US" dirty="0" err="1"/>
              <a:t>en</a:t>
            </a:r>
            <a:r>
              <a:rPr lang="en-US" dirty="0"/>
              <a:t> communication</a:t>
            </a:r>
          </a:p>
        </p:txBody>
      </p:sp>
      <p:sp>
        <p:nvSpPr>
          <p:cNvPr id="14355" name="Rectangle 19"/>
          <p:cNvSpPr>
            <a:spLocks noGrp="1" noChangeArrowheads="1"/>
          </p:cNvSpPr>
          <p:nvPr>
            <p:ph type="body" idx="1"/>
          </p:nvPr>
        </p:nvSpPr>
        <p:spPr>
          <a:xfrm>
            <a:off x="838199" y="1484784"/>
            <a:ext cx="10515599" cy="4419600"/>
          </a:xfrm>
        </p:spPr>
        <p:txBody>
          <a:bodyPr/>
          <a:lstStyle/>
          <a:p>
            <a:pPr marL="0" indent="0">
              <a:buNone/>
            </a:pPr>
            <a:endParaRPr lang="en-US" sz="2000" dirty="0"/>
          </a:p>
          <a:p>
            <a:r>
              <a:rPr lang="fr-FR" dirty="0"/>
              <a:t>Des compétences bien définies et aptes à être enseignées et évaluées</a:t>
            </a:r>
          </a:p>
          <a:p>
            <a:r>
              <a:rPr lang="fr-FR" dirty="0"/>
              <a:t>Elles doivent être sciemment développées et perfectionnées, comme toutes autres compétences</a:t>
            </a:r>
          </a:p>
          <a:p>
            <a:r>
              <a:rPr lang="fr-FR" dirty="0"/>
              <a:t>Les apprenants doivent activement s’engager dans l’acquisition de ces compétences par la pratique délibérée</a:t>
            </a:r>
            <a:endParaRPr lang="en-US" b="1" dirty="0"/>
          </a:p>
        </p:txBody>
      </p:sp>
      <p:sp>
        <p:nvSpPr>
          <p:cNvPr id="2" name="Footer Placeholder 1">
            <a:extLst>
              <a:ext uri="{FF2B5EF4-FFF2-40B4-BE49-F238E27FC236}">
                <a16:creationId xmlns:a16="http://schemas.microsoft.com/office/drawing/2014/main" id="{E578C938-9B55-4BD6-B2F8-03744563B7C9}"/>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E8031418-CE24-410C-9540-B8A248D5BD20}"/>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extLst>
      <p:ext uri="{BB962C8B-B14F-4D97-AF65-F5344CB8AC3E}">
        <p14:creationId xmlns:p14="http://schemas.microsoft.com/office/powerpoint/2010/main" val="3429041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fr-FR" dirty="0"/>
              <a:t>Plus en détail : qu’est-ce que le rôle de communicateur?</a:t>
            </a:r>
            <a:endParaRPr lang="en-US" dirty="0"/>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fr-FR" dirty="0"/>
              <a:t>En tant que communicateurs, les médecins développent des relations professionnelles avec le patient et ses </a:t>
            </a:r>
            <a:r>
              <a:rPr lang="fr-FR" dirty="0" err="1"/>
              <a:t>prochesb</a:t>
            </a:r>
            <a:r>
              <a:rPr lang="fr-FR" dirty="0"/>
              <a:t> ce qui permet l’échange d’informations essentielles à la prestation de soins de </a:t>
            </a:r>
            <a:r>
              <a:rPr lang="fr-FR" dirty="0" err="1"/>
              <a:t>qualitéc</a:t>
            </a:r>
            <a:r>
              <a:rPr lang="fr-FR" dirty="0"/>
              <a:t>.</a:t>
            </a:r>
            <a:endParaRPr lang="en-US" dirty="0"/>
          </a:p>
        </p:txBody>
      </p:sp>
      <p:sp>
        <p:nvSpPr>
          <p:cNvPr id="2" name="Footer Placeholder 1">
            <a:extLst>
              <a:ext uri="{FF2B5EF4-FFF2-40B4-BE49-F238E27FC236}">
                <a16:creationId xmlns:a16="http://schemas.microsoft.com/office/drawing/2014/main" id="{44344D8E-FAA5-4152-90B0-6E46BA9F82E5}"/>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31568293-489E-47AA-8FAF-1D285176ED7D}"/>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err="1"/>
              <a:t>Termes</a:t>
            </a:r>
            <a:r>
              <a:rPr lang="en-US" dirty="0"/>
              <a:t> </a:t>
            </a:r>
            <a:r>
              <a:rPr lang="en-US" dirty="0" err="1"/>
              <a:t>clés</a:t>
            </a:r>
            <a:endParaRPr lang="en-US" dirty="0"/>
          </a:p>
        </p:txBody>
      </p:sp>
      <p:sp>
        <p:nvSpPr>
          <p:cNvPr id="20486" name="Rectangle 6"/>
          <p:cNvSpPr>
            <a:spLocks noGrp="1" noChangeArrowheads="1"/>
          </p:cNvSpPr>
          <p:nvPr>
            <p:ph type="body" idx="1"/>
          </p:nvPr>
        </p:nvSpPr>
        <p:spPr>
          <a:xfrm>
            <a:off x="838200" y="1490464"/>
            <a:ext cx="9146232" cy="4890864"/>
          </a:xfrm>
        </p:spPr>
        <p:txBody>
          <a:bodyPr/>
          <a:lstStyle/>
          <a:p>
            <a:pPr>
              <a:spcAft>
                <a:spcPts val="600"/>
              </a:spcAft>
            </a:pPr>
            <a:r>
              <a:rPr lang="fr-FR" sz="2000" dirty="0"/>
              <a:t>Relation thérapeutique</a:t>
            </a:r>
          </a:p>
          <a:p>
            <a:pPr>
              <a:spcAft>
                <a:spcPts val="600"/>
              </a:spcAft>
            </a:pPr>
            <a:r>
              <a:rPr lang="fr-FR" sz="2000" dirty="0"/>
              <a:t>Approche centrée sur le patient</a:t>
            </a:r>
          </a:p>
          <a:p>
            <a:pPr>
              <a:spcAft>
                <a:spcPts val="600"/>
              </a:spcAft>
            </a:pPr>
            <a:r>
              <a:rPr lang="fr-FR" sz="2000" dirty="0"/>
              <a:t>Empathie</a:t>
            </a:r>
          </a:p>
          <a:p>
            <a:pPr>
              <a:spcAft>
                <a:spcPts val="600"/>
              </a:spcAft>
            </a:pPr>
            <a:r>
              <a:rPr lang="fr-FR" sz="2000" dirty="0"/>
              <a:t>Terrain d’entente</a:t>
            </a:r>
          </a:p>
          <a:p>
            <a:pPr>
              <a:spcAft>
                <a:spcPts val="600"/>
              </a:spcAft>
            </a:pPr>
            <a:r>
              <a:rPr lang="fr-FR" sz="2000" dirty="0"/>
              <a:t>Prise de décisions partagée</a:t>
            </a:r>
          </a:p>
          <a:p>
            <a:pPr>
              <a:spcAft>
                <a:spcPts val="600"/>
              </a:spcAft>
            </a:pPr>
            <a:r>
              <a:rPr lang="fr-FR" sz="2000" dirty="0"/>
              <a:t>Balises</a:t>
            </a:r>
          </a:p>
          <a:p>
            <a:pPr>
              <a:spcAft>
                <a:spcPts val="600"/>
              </a:spcAft>
            </a:pPr>
            <a:r>
              <a:rPr lang="fr-FR" sz="2000" dirty="0"/>
              <a:t>Catégorisation</a:t>
            </a:r>
          </a:p>
          <a:p>
            <a:pPr>
              <a:spcAft>
                <a:spcPts val="600"/>
              </a:spcAft>
            </a:pPr>
            <a:r>
              <a:rPr lang="fr-FR" sz="2000" dirty="0"/>
              <a:t>Morcellement et vérification</a:t>
            </a:r>
          </a:p>
          <a:p>
            <a:pPr>
              <a:spcAft>
                <a:spcPts val="600"/>
              </a:spcAft>
            </a:pPr>
            <a:r>
              <a:rPr lang="fr-FR" sz="2000" dirty="0"/>
              <a:t>Filet de sécurité</a:t>
            </a:r>
            <a:endParaRPr lang="en-US" sz="2000" dirty="0"/>
          </a:p>
        </p:txBody>
      </p:sp>
      <p:sp>
        <p:nvSpPr>
          <p:cNvPr id="2" name="Footer Placeholder 1">
            <a:extLst>
              <a:ext uri="{FF2B5EF4-FFF2-40B4-BE49-F238E27FC236}">
                <a16:creationId xmlns:a16="http://schemas.microsoft.com/office/drawing/2014/main" id="{5B75C875-8220-43B3-A376-EC783B920CB2}"/>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5246748C-35C3-4E5C-A2A2-546D160C85EC}"/>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399146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pPr>
              <a:spcAft>
                <a:spcPts val="600"/>
              </a:spcAft>
            </a:pPr>
            <a:r>
              <a:rPr lang="fr-FR" dirty="0"/>
              <a:t>Caractéristiques clés d’un bon communicateur</a:t>
            </a:r>
            <a:endParaRPr lang="en-US" dirty="0"/>
          </a:p>
        </p:txBody>
      </p:sp>
      <p:sp>
        <p:nvSpPr>
          <p:cNvPr id="20486" name="Rectangle 6"/>
          <p:cNvSpPr>
            <a:spLocks noGrp="1" noChangeArrowheads="1"/>
          </p:cNvSpPr>
          <p:nvPr>
            <p:ph type="body" idx="1"/>
          </p:nvPr>
        </p:nvSpPr>
        <p:spPr>
          <a:xfrm>
            <a:off x="838200" y="1490464"/>
            <a:ext cx="9146232" cy="4890864"/>
          </a:xfrm>
        </p:spPr>
        <p:txBody>
          <a:bodyPr/>
          <a:lstStyle/>
          <a:p>
            <a:pPr marL="0" indent="0">
              <a:spcAft>
                <a:spcPts val="600"/>
              </a:spcAft>
              <a:buNone/>
            </a:pPr>
            <a:endParaRPr lang="en-US" dirty="0"/>
          </a:p>
          <a:p>
            <a:pPr>
              <a:spcAft>
                <a:spcPts val="600"/>
              </a:spcAft>
            </a:pPr>
            <a:r>
              <a:rPr lang="fr-FR" dirty="0"/>
              <a:t>Interactif</a:t>
            </a:r>
          </a:p>
          <a:p>
            <a:pPr>
              <a:spcAft>
                <a:spcPts val="600"/>
              </a:spcAft>
            </a:pPr>
            <a:r>
              <a:rPr lang="fr-FR" dirty="0"/>
              <a:t>Dynamique et prompt à réagir</a:t>
            </a:r>
          </a:p>
          <a:p>
            <a:pPr>
              <a:spcAft>
                <a:spcPts val="600"/>
              </a:spcAft>
            </a:pPr>
            <a:r>
              <a:rPr lang="fr-FR" dirty="0"/>
              <a:t>Diminue l’incertitude</a:t>
            </a:r>
          </a:p>
          <a:p>
            <a:pPr>
              <a:spcAft>
                <a:spcPts val="600"/>
              </a:spcAft>
            </a:pPr>
            <a:r>
              <a:rPr lang="fr-FR" dirty="0"/>
              <a:t>Sait planifier, pertinent</a:t>
            </a:r>
          </a:p>
          <a:p>
            <a:pPr>
              <a:spcAft>
                <a:spcPts val="600"/>
              </a:spcAft>
            </a:pPr>
            <a:r>
              <a:rPr lang="fr-FR" dirty="0"/>
              <a:t>Salue la pratique et la rétroaction</a:t>
            </a:r>
            <a:endParaRPr lang="en-US" dirty="0"/>
          </a:p>
        </p:txBody>
      </p:sp>
      <p:sp>
        <p:nvSpPr>
          <p:cNvPr id="2" name="Footer Placeholder 1">
            <a:extLst>
              <a:ext uri="{FF2B5EF4-FFF2-40B4-BE49-F238E27FC236}">
                <a16:creationId xmlns:a16="http://schemas.microsoft.com/office/drawing/2014/main" id="{72B33CEB-0CFF-446B-A4EA-0C36000E4D53}"/>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87669E21-23EE-416B-90AB-1351D000113F}"/>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3068486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fr-FR" dirty="0"/>
              <a:t>Cadre de compétences en communication verbale</a:t>
            </a:r>
            <a:endParaRPr lang="en-US" dirty="0"/>
          </a:p>
        </p:txBody>
      </p:sp>
      <p:sp>
        <p:nvSpPr>
          <p:cNvPr id="20486" name="Rectangle 6"/>
          <p:cNvSpPr>
            <a:spLocks noGrp="1" noChangeArrowheads="1"/>
          </p:cNvSpPr>
          <p:nvPr>
            <p:ph type="body" idx="1"/>
          </p:nvPr>
        </p:nvSpPr>
        <p:spPr>
          <a:xfrm>
            <a:off x="838199" y="1690688"/>
            <a:ext cx="10515599" cy="4690640"/>
          </a:xfrm>
        </p:spPr>
        <p:txBody>
          <a:bodyPr/>
          <a:lstStyle/>
          <a:p>
            <a:pPr marL="514350" indent="-514350">
              <a:spcAft>
                <a:spcPts val="600"/>
              </a:spcAft>
              <a:buFont typeface="+mj-lt"/>
              <a:buAutoNum type="arabicPeriod"/>
            </a:pPr>
            <a:r>
              <a:rPr lang="fr-FR" dirty="0"/>
              <a:t>Structurer (en continu)</a:t>
            </a:r>
          </a:p>
          <a:p>
            <a:pPr marL="514350" indent="-514350">
              <a:spcAft>
                <a:spcPts val="600"/>
              </a:spcAft>
              <a:buFont typeface="+mj-lt"/>
              <a:buAutoNum type="arabicPeriod"/>
            </a:pPr>
            <a:r>
              <a:rPr lang="fr-FR" dirty="0"/>
              <a:t>Cultiver la relation (en continu)</a:t>
            </a:r>
          </a:p>
          <a:p>
            <a:pPr marL="514350" indent="-514350">
              <a:spcAft>
                <a:spcPts val="600"/>
              </a:spcAft>
              <a:buFont typeface="+mj-lt"/>
              <a:buAutoNum type="arabicPeriod"/>
            </a:pPr>
            <a:r>
              <a:rPr lang="fr-FR" dirty="0"/>
              <a:t>Amorcer la rencontre</a:t>
            </a:r>
          </a:p>
          <a:p>
            <a:pPr marL="514350" indent="-514350">
              <a:spcAft>
                <a:spcPts val="600"/>
              </a:spcAft>
              <a:buFont typeface="+mj-lt"/>
              <a:buAutoNum type="arabicPeriod"/>
            </a:pPr>
            <a:r>
              <a:rPr lang="fr-FR" dirty="0"/>
              <a:t>Recueillir de l’information et effectuer l’examen physique</a:t>
            </a:r>
          </a:p>
          <a:p>
            <a:pPr marL="514350" indent="-514350">
              <a:spcAft>
                <a:spcPts val="600"/>
              </a:spcAft>
              <a:buFont typeface="+mj-lt"/>
              <a:buAutoNum type="arabicPeriod"/>
            </a:pPr>
            <a:r>
              <a:rPr lang="fr-FR" dirty="0"/>
              <a:t>Expliquer et planifier </a:t>
            </a:r>
          </a:p>
          <a:p>
            <a:pPr marL="514350" indent="-514350">
              <a:spcAft>
                <a:spcPts val="600"/>
              </a:spcAft>
              <a:buFont typeface="+mj-lt"/>
              <a:buAutoNum type="arabicPeriod"/>
            </a:pPr>
            <a:r>
              <a:rPr lang="fr-FR" dirty="0"/>
              <a:t>Conclure la rencontre</a:t>
            </a:r>
            <a:endParaRPr lang="en-US" dirty="0"/>
          </a:p>
        </p:txBody>
      </p:sp>
      <p:sp>
        <p:nvSpPr>
          <p:cNvPr id="2" name="Footer Placeholder 1">
            <a:extLst>
              <a:ext uri="{FF2B5EF4-FFF2-40B4-BE49-F238E27FC236}">
                <a16:creationId xmlns:a16="http://schemas.microsoft.com/office/drawing/2014/main" id="{B2CE3213-CDEF-4494-B5E1-95115D8C7145}"/>
              </a:ext>
            </a:extLst>
          </p:cNvPr>
          <p:cNvSpPr>
            <a:spLocks noGrp="1"/>
          </p:cNvSpPr>
          <p:nvPr>
            <p:ph type="ftr" sz="quarter" idx="11"/>
          </p:nvPr>
        </p:nvSpPr>
        <p:spPr/>
        <p:txBody>
          <a:bodyPr/>
          <a:lstStyle/>
          <a:p>
            <a:r>
              <a:rPr lang="fr-FR"/>
              <a:t>E2 - Enseigner le Rôle de communicateur</a:t>
            </a:r>
            <a:endParaRPr lang="en-US" dirty="0"/>
          </a:p>
        </p:txBody>
      </p:sp>
      <p:sp>
        <p:nvSpPr>
          <p:cNvPr id="3" name="Slide Number Placeholder 2">
            <a:extLst>
              <a:ext uri="{FF2B5EF4-FFF2-40B4-BE49-F238E27FC236}">
                <a16:creationId xmlns:a16="http://schemas.microsoft.com/office/drawing/2014/main" id="{E37BCAE2-F7E5-4E50-A922-30125BFDE2DB}"/>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Tree>
    <p:extLst>
      <p:ext uri="{BB962C8B-B14F-4D97-AF65-F5344CB8AC3E}">
        <p14:creationId xmlns:p14="http://schemas.microsoft.com/office/powerpoint/2010/main" val="435698372"/>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purl.org/dc/elements/1.1/"/>
    <ds:schemaRef ds:uri="f3c17827-2a44-4186-817e-0d9f5805cdb5"/>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1225</TotalTime>
  <Words>2279</Words>
  <Application>Microsoft Office PowerPoint</Application>
  <PresentationFormat>Widescreen</PresentationFormat>
  <Paragraphs>222</Paragraphs>
  <Slides>23</Slides>
  <Notes>23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Courier New</vt:lpstr>
      <vt:lpstr>Frutiger-Light</vt:lpstr>
      <vt:lpstr>MS Mincho</vt:lpstr>
      <vt:lpstr>Osaka</vt:lpstr>
      <vt:lpstr>System Font Regular</vt:lpstr>
      <vt:lpstr>Times</vt:lpstr>
      <vt:lpstr>Times New Roman</vt:lpstr>
      <vt:lpstr>Office Theme</vt:lpstr>
      <vt:lpstr>E2 - Enseigner le Rôle de communicateur</vt:lpstr>
      <vt:lpstr>PowerPoint Presentation</vt:lpstr>
      <vt:lpstr>Objectifs et contenu</vt:lpstr>
      <vt:lpstr>Le communicateur : un rôle qui importe</vt:lpstr>
      <vt:lpstr>Compétences en communication</vt:lpstr>
      <vt:lpstr>Plus en détail : qu’est-ce que le rôle de communicateur?</vt:lpstr>
      <vt:lpstr>Termes clés</vt:lpstr>
      <vt:lpstr>Caractéristiques clés d’un bon communicateur</vt:lpstr>
      <vt:lpstr>Cadre de compétences en communication verbale</vt:lpstr>
      <vt:lpstr>ASTUCES sur l’approche centrée sur le patient</vt:lpstr>
      <vt:lpstr>Activité E3 Scripts pour la communication de tous les jours </vt:lpstr>
      <vt:lpstr>Cadre de compétences en communication écrite</vt:lpstr>
      <vt:lpstr>Activité E4 Exploration des tâches de communication verbale et écrite dans la pratique de tous les jours </vt:lpstr>
      <vt:lpstr>Exemple de communications écrites</vt:lpstr>
      <vt:lpstr>Objectifs et contenu</vt:lpstr>
      <vt:lpstr>Références</vt:lpstr>
      <vt:lpstr>DIAPOSITIVES COMPLÉMENTAIRES</vt:lpstr>
      <vt:lpstr>Capacités (compétences clés) du communicateur</vt:lpstr>
      <vt:lpstr> Capacité 1 du communicateur</vt:lpstr>
      <vt:lpstr>Capacité 2 du communicateur</vt:lpstr>
      <vt:lpstr>Capacité 3 du communicateur</vt:lpstr>
      <vt:lpstr>Capacité 4 du communicateur</vt:lpstr>
      <vt:lpstr>Capacité 5 du communicateur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2021-11-18T15:15:36Z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