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9"/>
  </p:notesMasterIdLst>
  <p:sldIdLst>
    <p:sldId id="257" r:id="rId5"/>
    <p:sldId id="272" r:id="rId6"/>
    <p:sldId id="273" r:id="rId7"/>
    <p:sldId id="258" r:id="rId8"/>
    <p:sldId id="259" r:id="rId9"/>
    <p:sldId id="284" r:id="rId10"/>
    <p:sldId id="285" r:id="rId11"/>
    <p:sldId id="261" r:id="rId12"/>
    <p:sldId id="262" r:id="rId13"/>
    <p:sldId id="263" r:id="rId14"/>
    <p:sldId id="264" r:id="rId15"/>
    <p:sldId id="265" r:id="rId16"/>
    <p:sldId id="266" r:id="rId17"/>
    <p:sldId id="267" r:id="rId18"/>
    <p:sldId id="277" r:id="rId19"/>
    <p:sldId id="286" r:id="rId20"/>
    <p:sldId id="278" r:id="rId21"/>
    <p:sldId id="280" r:id="rId22"/>
    <p:sldId id="281" r:id="rId23"/>
    <p:sldId id="282" r:id="rId24"/>
    <p:sldId id="287" r:id="rId25"/>
    <p:sldId id="288" r:id="rId26"/>
    <p:sldId id="289" r:id="rId27"/>
    <p:sldId id="29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64"/>
    <p:restoredTop sz="84795" autoAdjust="0"/>
  </p:normalViewPr>
  <p:slideViewPr>
    <p:cSldViewPr snapToGrid="0" snapToObjects="1">
      <p:cViewPr varScale="1">
        <p:scale>
          <a:sx n="97" d="100"/>
          <a:sy n="97" d="100"/>
        </p:scale>
        <p:origin x="159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92A69E-8F97-A349-9B8A-A00E6249AC0C}" type="datetimeFigureOut">
              <a:rPr lang="en-US" smtClean="0"/>
              <a:t>11/18/2021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E6494-AFFC-FE46-8CA3-2FC26414D6E0}" type="slidenum">
              <a:rPr lang="en-US" smtClean="0"/>
              <a:t>‹#›</a:t>
            </a:fld>
            <a:endParaRPr lang="en-US"/>
          </a:p>
        </p:txBody>
      </p:sp>
    </p:spTree>
    <p:extLst>
      <p:ext uri="{BB962C8B-B14F-4D97-AF65-F5344CB8AC3E}">
        <p14:creationId xmlns:p14="http://schemas.microsoft.com/office/powerpoint/2010/main" val="369405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 Ajouter de l’information sur les présentateurs; modifier le titre au besoin</a:t>
            </a:r>
            <a:endParaRPr lang="en-US" dirty="0"/>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a:t>
            </a:fld>
            <a:endParaRPr lang="en-US"/>
          </a:p>
        </p:txBody>
      </p:sp>
    </p:spTree>
    <p:extLst>
      <p:ext uri="{BB962C8B-B14F-4D97-AF65-F5344CB8AC3E}">
        <p14:creationId xmlns:p14="http://schemas.microsoft.com/office/powerpoint/2010/main" val="19352662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fr-FR" baseline="0" dirty="0"/>
              <a:t>• Passer en revue des exemples ou expériences liés à la façon dont les quatre types de relations s’appliquent dans la spécialité</a:t>
            </a:r>
          </a:p>
          <a:p>
            <a:r>
              <a:rPr lang="fr-FR" baseline="0" dirty="0"/>
              <a:t>• Se reporter à l’activité E4</a:t>
            </a:r>
            <a:endParaRPr lang="en-US" i="1"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fr-FR" dirty="0"/>
              <a:t>• Tableau EM-4, Les cinq étapes d’apprentissage du continuum de compétence de l’expert médical</a:t>
            </a:r>
            <a:endParaRPr lang="en-US" baseline="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dirty="0"/>
              <a:t>• À faire individuellement ou en groupes </a:t>
            </a:r>
            <a:br>
              <a:rPr lang="fr-FR" dirty="0"/>
            </a:br>
            <a:r>
              <a:rPr lang="fr-FR" dirty="0"/>
              <a:t>• Le travail en groupes convient si tous les apprenants sont dans la même spécialité (dans le cas contraire, les exemples risquent de varier)</a:t>
            </a:r>
          </a:p>
          <a:p>
            <a:pPr marL="0" marR="0" indent="0" algn="l" defTabSz="914400" rtl="0" eaLnBrk="1" fontAlgn="base" latinLnBrk="0" hangingPunct="1">
              <a:lnSpc>
                <a:spcPct val="100000"/>
              </a:lnSpc>
              <a:spcBef>
                <a:spcPct val="30000"/>
              </a:spcBef>
              <a:spcAft>
                <a:spcPct val="0"/>
              </a:spcAft>
              <a:buClrTx/>
              <a:buSzTx/>
              <a:buFontTx/>
              <a:buNone/>
              <a:tabLst/>
              <a:defRPr/>
            </a:pPr>
            <a:r>
              <a:rPr lang="fr-FR" dirty="0"/>
              <a:t>• Explorer les réponses en petits groupes ou avec tout le groupe</a:t>
            </a:r>
            <a:endParaRPr lang="en-US" b="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sz="1200" b="0" i="0" u="none" strike="noStrike" baseline="0" dirty="0">
                <a:latin typeface="Frutiger-Light"/>
              </a:rPr>
              <a:t>• Tableau EM-5, Exemples d’activités de l’expert médical à deux points du continuum de compétence</a:t>
            </a:r>
          </a:p>
          <a:p>
            <a:pPr algn="l"/>
            <a:r>
              <a:rPr lang="fr-FR" sz="1200" b="0" i="0" u="none" strike="noStrike" baseline="0" dirty="0">
                <a:latin typeface="Frutiger-Light"/>
              </a:rPr>
              <a:t>• Explorer la façon dont les exemples génériques s’appliquent ou non à la spécialité des apprenants</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fr-FR" dirty="0"/>
              <a:t>• Tableau EM-6; revoir les obstacles et stratégies entourant la demande d’aide</a:t>
            </a:r>
          </a:p>
          <a:p>
            <a:r>
              <a:rPr lang="fr-FR" dirty="0"/>
              <a:t>• Passer en revue la façon dont ces principes s’appliquent dans la spécialité de l’éducateur; si la spécialité a intégré La compétence par conception,</a:t>
            </a:r>
          </a:p>
          <a:p>
            <a:r>
              <a:rPr lang="fr-FR" dirty="0"/>
              <a:t>remplacer les exigences de la formation spécialisée par celles axées sur l’acquisition de compétences</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indent="0">
              <a:buNone/>
            </a:pPr>
            <a:r>
              <a:rPr lang="fr-FR" dirty="0">
                <a:ea typeface="MS Mincho"/>
                <a:cs typeface="Times New Roman"/>
              </a:rPr>
              <a:t>Objectifs et contenu</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17</a:t>
            </a:fld>
            <a:endParaRPr lang="en-US"/>
          </a:p>
        </p:txBody>
      </p:sp>
    </p:spTree>
    <p:extLst>
      <p:ext uri="{BB962C8B-B14F-4D97-AF65-F5344CB8AC3E}">
        <p14:creationId xmlns:p14="http://schemas.microsoft.com/office/powerpoint/2010/main" val="9710094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dirty="0"/>
              <a:t>• Capacités (compétences clés) tirées du Référentiel de compétences CanMEDS 2015 pour les médecins</a:t>
            </a:r>
          </a:p>
          <a:p>
            <a:pPr algn="l"/>
            <a:r>
              <a:rPr lang="fr-FR" dirty="0"/>
              <a:t>• Éviter d’inclure les compétences si la présentation est destinée à des apprenants</a:t>
            </a:r>
          </a:p>
          <a:p>
            <a:pPr algn="l"/>
            <a:r>
              <a:rPr lang="fr-FR" dirty="0"/>
              <a:t>• On peut inclure cette diapositive si la présentation est destinée à des enseignants ou des planificateurs</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sz="1200" b="0" i="0" u="none" strike="noStrike" baseline="0" dirty="0">
                <a:latin typeface="Frutiger-Light"/>
              </a:rPr>
              <a:t>• Extrait du référentiel CanMEDS 2015 pour les médecins</a:t>
            </a:r>
          </a:p>
          <a:p>
            <a:pPr algn="l"/>
            <a:r>
              <a:rPr lang="fr-FR" sz="1200" b="0" i="0" u="none" strike="noStrike" baseline="0" dirty="0">
                <a:latin typeface="Frutiger-Light"/>
              </a:rPr>
              <a:t>• Éviter d’inclure les compétences si la présentation est destinée à des apprenants</a:t>
            </a:r>
          </a:p>
          <a:p>
            <a:pPr algn="l"/>
            <a:r>
              <a:rPr lang="fr-FR" sz="1200" b="0" i="0" u="none" strike="noStrike" baseline="0" dirty="0">
                <a:latin typeface="Frutiger-Light"/>
              </a:rPr>
              <a:t>• On peut inclure cette diapositive si la présentation est destinée à des enseignants ou des planificateurs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2</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pPr marL="174708" indent="-174708">
              <a:buFont typeface="Arial" pitchFamily="34" charset="0"/>
              <a:buChar char="•"/>
            </a:pPr>
            <a:endParaRPr lang="en-US"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sz="1200" b="0" i="0" u="none" strike="noStrike" baseline="0" dirty="0">
                <a:latin typeface="Frutiger-Light"/>
              </a:rPr>
              <a:t>• Extrait du référentiel CanMEDS 2015 pour les médecins</a:t>
            </a:r>
          </a:p>
          <a:p>
            <a:pPr algn="l"/>
            <a:r>
              <a:rPr lang="fr-FR" sz="1200" b="0" i="0" u="none" strike="noStrike" baseline="0" dirty="0">
                <a:latin typeface="Frutiger-Light"/>
              </a:rPr>
              <a:t>• Éviter d’inclure les compétences si la présentation est destinée à des apprenants</a:t>
            </a:r>
          </a:p>
          <a:p>
            <a:pPr algn="l"/>
            <a:r>
              <a:rPr lang="fr-FR" sz="1200" b="0" i="0" u="none" strike="noStrike" baseline="0" dirty="0">
                <a:latin typeface="Frutiger-Light"/>
              </a:rPr>
              <a:t>• On peut inclure cette diapositive si la présentation est destinée à des enseignants ou des planificateurs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sz="1200" b="0" i="0" u="none" strike="noStrike" baseline="0" dirty="0">
                <a:latin typeface="Frutiger-Light"/>
              </a:rPr>
              <a:t>• Extrait du référentiel CanMEDS 2015 pour les médecins</a:t>
            </a:r>
          </a:p>
          <a:p>
            <a:pPr algn="l"/>
            <a:r>
              <a:rPr lang="fr-FR" sz="1200" b="0" i="0" u="none" strike="noStrike" baseline="0" dirty="0">
                <a:latin typeface="Frutiger-Light"/>
              </a:rPr>
              <a:t>• Éviter d’inclure les compétences si la présentation est destinée à des apprenants</a:t>
            </a:r>
          </a:p>
          <a:p>
            <a:pPr algn="l"/>
            <a:r>
              <a:rPr lang="fr-FR" sz="1200" b="0" i="0" u="none" strike="noStrike" baseline="0" dirty="0">
                <a:latin typeface="Frutiger-Light"/>
              </a:rPr>
              <a:t>• On peut inclure cette diapositive si la présentation est destinée à des enseignants ou des planificateurs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sz="1200" b="0" i="0" u="none" strike="noStrike" baseline="0" dirty="0">
                <a:latin typeface="Frutiger-Light"/>
              </a:rPr>
              <a:t>• Extrait du référentiel CanMEDS 2015 pour les médecins</a:t>
            </a:r>
          </a:p>
          <a:p>
            <a:pPr algn="l"/>
            <a:r>
              <a:rPr lang="fr-FR" sz="1200" b="0" i="0" u="none" strike="noStrike" baseline="0" dirty="0">
                <a:latin typeface="Frutiger-Light"/>
              </a:rPr>
              <a:t>• Éviter d’inclure les compétences si la présentation est destinée à des apprenants</a:t>
            </a:r>
          </a:p>
          <a:p>
            <a:pPr algn="l"/>
            <a:r>
              <a:rPr lang="fr-FR" sz="1200" b="0" i="0" u="none" strike="noStrike" baseline="0" dirty="0">
                <a:latin typeface="Frutiger-Light"/>
              </a:rPr>
              <a:t>• On peut inclure cette diapositive si la présentation est destinée à des enseignants ou des planificateurs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sz="1200" b="0" i="0" u="none" strike="noStrike" baseline="0" dirty="0">
                <a:latin typeface="Frutiger-Light"/>
              </a:rPr>
              <a:t>• Extrait du référentiel CanMEDS 2015 pour les médecins</a:t>
            </a:r>
          </a:p>
          <a:p>
            <a:pPr algn="l"/>
            <a:r>
              <a:rPr lang="fr-FR" sz="1200" b="0" i="0" u="none" strike="noStrike" baseline="0" dirty="0">
                <a:latin typeface="Frutiger-Light"/>
              </a:rPr>
              <a:t>• Éviter d’inclure les compétences si la présentation est destinée à des apprenants</a:t>
            </a:r>
          </a:p>
          <a:p>
            <a:pPr algn="l"/>
            <a:r>
              <a:rPr lang="fr-FR" sz="1200" b="0" i="0" u="none" strike="noStrike" baseline="0" dirty="0">
                <a:latin typeface="Frutiger-Light"/>
              </a:rPr>
              <a:t>• On peut inclure cette diapositive si la présentation est destinée à des enseignants ou des planificateurs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fr-FR" sz="1200" b="0" i="0" u="none" strike="noStrike" baseline="0" dirty="0">
                <a:latin typeface="Frutiger-Light"/>
              </a:rPr>
              <a:t>Insérer les ressources appropriées, dont les exigences de la formation spécialisée du </a:t>
            </a:r>
          </a:p>
          <a:p>
            <a:pPr algn="l"/>
            <a:r>
              <a:rPr lang="fr-FR" sz="1200" b="0" i="0" u="none" strike="noStrike" baseline="0" dirty="0">
                <a:latin typeface="Frutiger-Light"/>
              </a:rPr>
              <a:t>Collège royal http://www.collegeroyal.ca/portal/page/portal/rc/credentials/specialty_information</a:t>
            </a:r>
            <a:r>
              <a:rPr lang="en-US" sz="1200" b="0" i="0" u="none" strike="noStrike" baseline="0" dirty="0" err="1">
                <a:latin typeface="Frutiger-Light"/>
              </a:rPr>
              <a:t>es</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3</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r>
              <a:rPr lang="fr-FR" i="0" dirty="0"/>
              <a:t>• Modifier les objectifs au besoin</a:t>
            </a:r>
          </a:p>
          <a:p>
            <a:r>
              <a:rPr lang="fr-FR" i="0" dirty="0"/>
              <a:t>• Considérer l’idée de proposer une activité « d’échauffement »</a:t>
            </a:r>
          </a:p>
          <a:p>
            <a:r>
              <a:rPr lang="fr-FR" i="0" dirty="0"/>
              <a:t>• Revoir/réviser les buts et objectifs</a:t>
            </a:r>
          </a:p>
          <a:p>
            <a:r>
              <a:rPr lang="fr-FR" i="0" dirty="0"/>
              <a:t>• Insérer une diapositive décrivant le contenu si désiré</a:t>
            </a:r>
            <a:endParaRPr lang="en-US" i="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4</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p:txBody>
          <a:bodyPr/>
          <a:lstStyle/>
          <a:p>
            <a:r>
              <a:rPr lang="fr-FR" dirty="0"/>
              <a:t>• Raisons pour lesquelles le rôle importe</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5</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fr-FR" dirty="0"/>
              <a:t>• Définition tirée du Référentiel de compétences CanMEDS 2015 pour les médecins</a:t>
            </a:r>
          </a:p>
          <a:p>
            <a:r>
              <a:rPr lang="fr-FR" dirty="0"/>
              <a:t>• Éviter d’inclure les compétences si la présentation est destinée à des apprenants</a:t>
            </a:r>
          </a:p>
          <a:p>
            <a:r>
              <a:rPr lang="fr-FR" dirty="0"/>
              <a:t>• S’il s’agit d’une présentation à des enseignants ou des planificateurs, on peut ajouter ici les capacités et manifestations (les compétences clés et</a:t>
            </a:r>
          </a:p>
          <a:p>
            <a:r>
              <a:rPr lang="fr-FR" dirty="0"/>
              <a:t>habilitantes)</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6</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pPr marL="0" indent="0">
              <a:buFont typeface="Arial" pitchFamily="34" charset="0"/>
              <a:buNone/>
            </a:pPr>
            <a:r>
              <a:rPr lang="en-US" dirty="0"/>
              <a:t>• Les </a:t>
            </a:r>
            <a:r>
              <a:rPr lang="en-US" dirty="0" err="1"/>
              <a:t>mythes</a:t>
            </a:r>
            <a:r>
              <a:rPr lang="en-US" dirty="0"/>
              <a:t> </a:t>
            </a:r>
            <a:r>
              <a:rPr lang="en-US" dirty="0" err="1"/>
              <a:t>déboulonnés</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7</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fr-FR" dirty="0"/>
              <a:t>• Définitions contenues dans le Guide des outils d’enseignement de d’ évaluation CanMEDS</a:t>
            </a:r>
          </a:p>
          <a:p>
            <a:r>
              <a:rPr lang="fr-FR" dirty="0"/>
              <a:t>• Fournir des exemples de ces termes dans le contexte de la spécialité de l’éducateur</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indent="0">
              <a:buFont typeface="Arial" pitchFamily="34" charset="0"/>
              <a:buNone/>
            </a:pPr>
            <a:r>
              <a:rPr lang="fr-FR" dirty="0"/>
              <a:t>• Mots-clés (déclencheurs) associés aux activités</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indent="0">
              <a:buFont typeface="Arial" pitchFamily="34" charset="0"/>
              <a:buNone/>
            </a:pPr>
            <a:r>
              <a:rPr lang="fr-FR" dirty="0"/>
              <a:t> Mots-clés (déclencheurs) associés aux domaines d’intérêt</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D9E0-B3ED-724F-9028-69BE23880944}"/>
              </a:ext>
            </a:extLst>
          </p:cNvPr>
          <p:cNvSpPr>
            <a:spLocks noGrp="1"/>
          </p:cNvSpPr>
          <p:nvPr>
            <p:ph type="ctrTitle"/>
          </p:nvPr>
        </p:nvSpPr>
        <p:spPr>
          <a:xfrm>
            <a:off x="6043353" y="872979"/>
            <a:ext cx="5652927" cy="1986597"/>
          </a:xfrm>
          <a:prstGeom prst="rect">
            <a:avLst/>
          </a:prstGeom>
        </p:spPr>
        <p:txBody>
          <a:bodyPr anchor="b">
            <a:noAutofit/>
          </a:bodyPr>
          <a:lstStyle>
            <a:lvl1pPr algn="l">
              <a:defRPr sz="5400" baseline="0">
                <a:solidFill>
                  <a:schemeClr val="tx2"/>
                </a:solidFill>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4D708D59-5533-984A-ABC7-8D0F7571CAFA}"/>
              </a:ext>
            </a:extLst>
          </p:cNvPr>
          <p:cNvSpPr>
            <a:spLocks noGrp="1"/>
          </p:cNvSpPr>
          <p:nvPr>
            <p:ph type="subTitle" idx="1"/>
          </p:nvPr>
        </p:nvSpPr>
        <p:spPr>
          <a:xfrm>
            <a:off x="6043354" y="2859576"/>
            <a:ext cx="5652926" cy="1014298"/>
          </a:xfrm>
          <a:prstGeom prst="rect">
            <a:avLst/>
          </a:prstGeom>
        </p:spPr>
        <p:txBody>
          <a:bodyPr>
            <a:no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TextBox 10">
            <a:extLst>
              <a:ext uri="{FF2B5EF4-FFF2-40B4-BE49-F238E27FC236}">
                <a16:creationId xmlns:a16="http://schemas.microsoft.com/office/drawing/2014/main" id="{97A8331F-1226-2E4C-8D0A-2719D5B1ABF3}"/>
              </a:ext>
            </a:extLst>
          </p:cNvPr>
          <p:cNvSpPr txBox="1"/>
          <p:nvPr userDrawn="1"/>
        </p:nvSpPr>
        <p:spPr>
          <a:xfrm>
            <a:off x="6043354" y="3666011"/>
            <a:ext cx="66501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Aft>
                <a:spcPts val="600"/>
              </a:spcAft>
            </a:pPr>
            <a:r>
              <a:rPr lang="en-US" sz="2400" b="1" dirty="0">
                <a:solidFill>
                  <a:schemeClr val="accent4"/>
                </a:solidFill>
              </a:rPr>
              <a:t>•••</a:t>
            </a:r>
          </a:p>
        </p:txBody>
      </p:sp>
      <p:pic>
        <p:nvPicPr>
          <p:cNvPr id="6" name="Picture 5">
            <a:extLst>
              <a:ext uri="{FF2B5EF4-FFF2-40B4-BE49-F238E27FC236}">
                <a16:creationId xmlns:a16="http://schemas.microsoft.com/office/drawing/2014/main" id="{B6F5D0A3-D3EE-DD47-9957-D461808EB5A8}"/>
              </a:ext>
            </a:extLst>
          </p:cNvPr>
          <p:cNvPicPr>
            <a:picLocks noChangeAspect="1"/>
          </p:cNvPicPr>
          <p:nvPr userDrawn="1"/>
        </p:nvPicPr>
        <p:blipFill>
          <a:blip r:embed="rId2"/>
          <a:stretch>
            <a:fillRect/>
          </a:stretch>
        </p:blipFill>
        <p:spPr>
          <a:xfrm>
            <a:off x="9561170" y="295264"/>
            <a:ext cx="2249424" cy="989330"/>
          </a:xfrm>
          <a:prstGeom prst="rect">
            <a:avLst/>
          </a:prstGeom>
        </p:spPr>
      </p:pic>
      <p:pic>
        <p:nvPicPr>
          <p:cNvPr id="7" name="Picture 6">
            <a:extLst>
              <a:ext uri="{FF2B5EF4-FFF2-40B4-BE49-F238E27FC236}">
                <a16:creationId xmlns:a16="http://schemas.microsoft.com/office/drawing/2014/main" id="{550B980B-F015-A441-9444-F76067B86E05}"/>
              </a:ext>
            </a:extLst>
          </p:cNvPr>
          <p:cNvPicPr>
            <a:picLocks noChangeAspect="1"/>
          </p:cNvPicPr>
          <p:nvPr userDrawn="1"/>
        </p:nvPicPr>
        <p:blipFill>
          <a:blip r:embed="rId3"/>
          <a:stretch>
            <a:fillRect/>
          </a:stretch>
        </p:blipFill>
        <p:spPr>
          <a:xfrm>
            <a:off x="0" y="0"/>
            <a:ext cx="5488845" cy="6858000"/>
          </a:xfrm>
          <a:prstGeom prst="rect">
            <a:avLst/>
          </a:prstGeom>
        </p:spPr>
      </p:pic>
    </p:spTree>
    <p:extLst>
      <p:ext uri="{BB962C8B-B14F-4D97-AF65-F5344CB8AC3E}">
        <p14:creationId xmlns:p14="http://schemas.microsoft.com/office/powerpoint/2010/main" val="375543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1EF-6B8C-F34B-9A29-C5DC8D8AD78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6EC57A-5081-654F-BF09-F77FD92FEA7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9BAE5C-6A17-B24C-9544-D5A521F6254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2C155027-0F0B-144E-9D35-44405E9ADFD6}"/>
              </a:ext>
            </a:extLst>
          </p:cNvPr>
          <p:cNvSpPr>
            <a:spLocks noGrp="1"/>
          </p:cNvSpPr>
          <p:nvPr>
            <p:ph type="ftr" sz="quarter" idx="11"/>
          </p:nvPr>
        </p:nvSpPr>
        <p:spPr/>
        <p:txBody>
          <a:bodyPr/>
          <a:lstStyle/>
          <a:p>
            <a:r>
              <a:rPr lang="fr-FR"/>
              <a:t>E2 – Enseigner le rôle d’expert médical</a:t>
            </a:r>
            <a:endParaRPr lang="en-US" dirty="0"/>
          </a:p>
        </p:txBody>
      </p:sp>
      <p:sp>
        <p:nvSpPr>
          <p:cNvPr id="10" name="Slide Number Placeholder 9">
            <a:extLst>
              <a:ext uri="{FF2B5EF4-FFF2-40B4-BE49-F238E27FC236}">
                <a16:creationId xmlns:a16="http://schemas.microsoft.com/office/drawing/2014/main" id="{A8429DA9-6506-F248-8BF7-A4184467E422}"/>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83184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7A13-1565-F645-810B-FC23B5559F2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16EF9D-F47C-6E40-8C1D-BCBDAE96147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EDAE58-F8E0-234E-94B3-D3596EE127A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4276A87F-C9C4-ED48-B6E9-1A08D898000A}"/>
              </a:ext>
            </a:extLst>
          </p:cNvPr>
          <p:cNvSpPr>
            <a:spLocks noGrp="1"/>
          </p:cNvSpPr>
          <p:nvPr>
            <p:ph type="ftr" sz="quarter" idx="11"/>
          </p:nvPr>
        </p:nvSpPr>
        <p:spPr/>
        <p:txBody>
          <a:bodyPr/>
          <a:lstStyle/>
          <a:p>
            <a:r>
              <a:rPr lang="fr-FR"/>
              <a:t>E2 – Enseigner le rôle d’expert médical</a:t>
            </a:r>
            <a:endParaRPr lang="en-US" dirty="0"/>
          </a:p>
        </p:txBody>
      </p:sp>
      <p:sp>
        <p:nvSpPr>
          <p:cNvPr id="10" name="Slide Number Placeholder 9">
            <a:extLst>
              <a:ext uri="{FF2B5EF4-FFF2-40B4-BE49-F238E27FC236}">
                <a16:creationId xmlns:a16="http://schemas.microsoft.com/office/drawing/2014/main" id="{67E50796-3DBD-D54A-9C82-5EC70B836A5E}"/>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11012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51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EBEA73-B277-0443-B029-159B6BB9BF18}"/>
              </a:ext>
            </a:extLst>
          </p:cNvPr>
          <p:cNvSpPr/>
          <p:nvPr userDrawn="1"/>
        </p:nvSpPr>
        <p:spPr>
          <a:xfrm>
            <a:off x="0" y="0"/>
            <a:ext cx="12192000" cy="506047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3" name="Picture 2">
            <a:extLst>
              <a:ext uri="{FF2B5EF4-FFF2-40B4-BE49-F238E27FC236}">
                <a16:creationId xmlns:a16="http://schemas.microsoft.com/office/drawing/2014/main" id="{9B513521-5DCA-334F-B2A3-14CAC43449A1}"/>
              </a:ext>
            </a:extLst>
          </p:cNvPr>
          <p:cNvPicPr>
            <a:picLocks noChangeAspect="1"/>
          </p:cNvPicPr>
          <p:nvPr userDrawn="1"/>
        </p:nvPicPr>
        <p:blipFill>
          <a:blip r:embed="rId2"/>
          <a:stretch>
            <a:fillRect/>
          </a:stretch>
        </p:blipFill>
        <p:spPr>
          <a:xfrm>
            <a:off x="5028446" y="5373321"/>
            <a:ext cx="2135109" cy="939052"/>
          </a:xfrm>
          <a:prstGeom prst="rect">
            <a:avLst/>
          </a:prstGeom>
        </p:spPr>
      </p:pic>
      <p:sp>
        <p:nvSpPr>
          <p:cNvPr id="6" name="Title 1">
            <a:extLst>
              <a:ext uri="{FF2B5EF4-FFF2-40B4-BE49-F238E27FC236}">
                <a16:creationId xmlns:a16="http://schemas.microsoft.com/office/drawing/2014/main" id="{EC0DE34E-7884-BC48-A4F3-ACBD80D83703}"/>
              </a:ext>
            </a:extLst>
          </p:cNvPr>
          <p:cNvSpPr>
            <a:spLocks noGrp="1"/>
          </p:cNvSpPr>
          <p:nvPr>
            <p:ph type="title"/>
          </p:nvPr>
        </p:nvSpPr>
        <p:spPr>
          <a:xfrm>
            <a:off x="838200" y="1829202"/>
            <a:ext cx="10515600" cy="756688"/>
          </a:xfrm>
          <a:prstGeom prst="rect">
            <a:avLst/>
          </a:prstGeom>
        </p:spPr>
        <p:txBody>
          <a:bodyPr/>
          <a:lstStyle>
            <a:lvl1pPr algn="ctr">
              <a:defRPr sz="4800"/>
            </a:lvl1pPr>
          </a:lstStyle>
          <a:p>
            <a:r>
              <a:rPr lang="en-US" dirty="0"/>
              <a:t>Click to edit Master title style</a:t>
            </a:r>
          </a:p>
        </p:txBody>
      </p:sp>
      <p:sp>
        <p:nvSpPr>
          <p:cNvPr id="9" name="Subtitle 2">
            <a:extLst>
              <a:ext uri="{FF2B5EF4-FFF2-40B4-BE49-F238E27FC236}">
                <a16:creationId xmlns:a16="http://schemas.microsoft.com/office/drawing/2014/main" id="{ACC24264-2E70-314F-BACA-36AE04D09B19}"/>
              </a:ext>
            </a:extLst>
          </p:cNvPr>
          <p:cNvSpPr>
            <a:spLocks noGrp="1"/>
          </p:cNvSpPr>
          <p:nvPr>
            <p:ph type="subTitle" idx="1"/>
          </p:nvPr>
        </p:nvSpPr>
        <p:spPr>
          <a:xfrm>
            <a:off x="2539549" y="2631456"/>
            <a:ext cx="7112899" cy="496774"/>
          </a:xfrm>
          <a:prstGeom prst="rect">
            <a:avLst/>
          </a:prstGeom>
        </p:spPr>
        <p:txBody>
          <a:bodyPr>
            <a:noAutofit/>
          </a:bodyPr>
          <a:lstStyle>
            <a:lvl1pPr marL="0" indent="0" algn="ctr">
              <a:buNone/>
              <a:defRPr sz="18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4281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accent1"/>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fr-FR"/>
              <a:t>E2 – Enseigner le rôle d’expert médical</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7965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1CBA641-701B-A842-9D76-BB9FE5FB2816}"/>
              </a:ext>
            </a:extLst>
          </p:cNvPr>
          <p:cNvSpPr/>
          <p:nvPr userDrawn="1"/>
        </p:nvSpPr>
        <p:spPr>
          <a:xfrm>
            <a:off x="0" y="1"/>
            <a:ext cx="12192000" cy="6129494"/>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bg2">
                  <a:lumMod val="25000"/>
                </a:schemeClr>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fr-FR"/>
              <a:t>E2 – Enseigner le rôle d’expert médical</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9605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fr-FR"/>
              <a:t>E2 – Enseigner le rôle d’expert médical</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
        <p:nvSpPr>
          <p:cNvPr id="6" name="Rectangle 5">
            <a:extLst>
              <a:ext uri="{FF2B5EF4-FFF2-40B4-BE49-F238E27FC236}">
                <a16:creationId xmlns:a16="http://schemas.microsoft.com/office/drawing/2014/main" id="{61651BDD-D095-574E-8568-6D2F71C0E908}"/>
              </a:ext>
            </a:extLst>
          </p:cNvPr>
          <p:cNvSpPr/>
          <p:nvPr userDrawn="1"/>
        </p:nvSpPr>
        <p:spPr>
          <a:xfrm>
            <a:off x="0" y="3674225"/>
            <a:ext cx="11347450" cy="81464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Tree>
    <p:extLst>
      <p:ext uri="{BB962C8B-B14F-4D97-AF65-F5344CB8AC3E}">
        <p14:creationId xmlns:p14="http://schemas.microsoft.com/office/powerpoint/2010/main" val="297545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7"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fr-FR"/>
              <a:t>E2 – Enseigner le rôle d’expert médical</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27535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5FC0-6196-894E-8A64-170C07D85E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ACD3D25-205D-3944-962E-9CBA893081E5}"/>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F981C5-57EC-8444-B397-BAB5AEF5D23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a:extLst>
              <a:ext uri="{FF2B5EF4-FFF2-40B4-BE49-F238E27FC236}">
                <a16:creationId xmlns:a16="http://schemas.microsoft.com/office/drawing/2014/main" id="{09B1C2F5-9B3F-A443-B237-E6F4B8AC50F4}"/>
              </a:ext>
            </a:extLst>
          </p:cNvPr>
          <p:cNvSpPr>
            <a:spLocks noGrp="1"/>
          </p:cNvSpPr>
          <p:nvPr>
            <p:ph type="ftr" sz="quarter" idx="11"/>
          </p:nvPr>
        </p:nvSpPr>
        <p:spPr/>
        <p:txBody>
          <a:bodyPr/>
          <a:lstStyle/>
          <a:p>
            <a:r>
              <a:rPr lang="fr-FR"/>
              <a:t>E2 – Enseigner le rôle d’expert médical</a:t>
            </a:r>
            <a:endParaRPr lang="en-US" dirty="0"/>
          </a:p>
        </p:txBody>
      </p:sp>
      <p:sp>
        <p:nvSpPr>
          <p:cNvPr id="10" name="Slide Number Placeholder 9">
            <a:extLst>
              <a:ext uri="{FF2B5EF4-FFF2-40B4-BE49-F238E27FC236}">
                <a16:creationId xmlns:a16="http://schemas.microsoft.com/office/drawing/2014/main" id="{575194DF-99B9-484E-B2FD-69F7877A5209}"/>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55272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54F76-AF8A-314A-8B05-7E9E2B528FAF}"/>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0F8F598-D65A-DF43-A53B-C54AE57A6AC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CA1790-4832-A64D-A01A-3C3E57669EB5}"/>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FD5BB6-193F-B34E-9884-12552D786A5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ADE333-2DB9-2940-BB65-68C125593CDC}"/>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a:extLst>
              <a:ext uri="{FF2B5EF4-FFF2-40B4-BE49-F238E27FC236}">
                <a16:creationId xmlns:a16="http://schemas.microsoft.com/office/drawing/2014/main" id="{7516C295-4C34-3E49-9663-F94D634C6D40}"/>
              </a:ext>
            </a:extLst>
          </p:cNvPr>
          <p:cNvSpPr>
            <a:spLocks noGrp="1"/>
          </p:cNvSpPr>
          <p:nvPr>
            <p:ph type="ftr" sz="quarter" idx="11"/>
          </p:nvPr>
        </p:nvSpPr>
        <p:spPr/>
        <p:txBody>
          <a:bodyPr/>
          <a:lstStyle/>
          <a:p>
            <a:r>
              <a:rPr lang="fr-FR"/>
              <a:t>E2 – Enseigner le rôle d’expert médical</a:t>
            </a:r>
            <a:endParaRPr lang="en-US" dirty="0"/>
          </a:p>
        </p:txBody>
      </p:sp>
      <p:sp>
        <p:nvSpPr>
          <p:cNvPr id="12" name="Slide Number Placeholder 11">
            <a:extLst>
              <a:ext uri="{FF2B5EF4-FFF2-40B4-BE49-F238E27FC236}">
                <a16:creationId xmlns:a16="http://schemas.microsoft.com/office/drawing/2014/main" id="{6E9E1A2A-F71F-D84E-9BB6-C3F977B57BE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39266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3A52-2D72-504C-8315-DDE9EF50829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Footer Placeholder 6">
            <a:extLst>
              <a:ext uri="{FF2B5EF4-FFF2-40B4-BE49-F238E27FC236}">
                <a16:creationId xmlns:a16="http://schemas.microsoft.com/office/drawing/2014/main" id="{40E4E35C-0EA5-E64B-962F-22874275001D}"/>
              </a:ext>
            </a:extLst>
          </p:cNvPr>
          <p:cNvSpPr>
            <a:spLocks noGrp="1"/>
          </p:cNvSpPr>
          <p:nvPr>
            <p:ph type="ftr" sz="quarter" idx="11"/>
          </p:nvPr>
        </p:nvSpPr>
        <p:spPr/>
        <p:txBody>
          <a:bodyPr/>
          <a:lstStyle/>
          <a:p>
            <a:r>
              <a:rPr lang="fr-FR"/>
              <a:t>E2 – Enseigner le rôle d’expert médical</a:t>
            </a:r>
            <a:endParaRPr lang="en-US" dirty="0"/>
          </a:p>
        </p:txBody>
      </p:sp>
      <p:sp>
        <p:nvSpPr>
          <p:cNvPr id="8" name="Slide Number Placeholder 7">
            <a:extLst>
              <a:ext uri="{FF2B5EF4-FFF2-40B4-BE49-F238E27FC236}">
                <a16:creationId xmlns:a16="http://schemas.microsoft.com/office/drawing/2014/main" id="{C940A6AF-2583-B146-A921-C354741E07F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452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DA9E6DF-C45D-D341-8CD4-66D7C21FD5E8}"/>
              </a:ext>
            </a:extLst>
          </p:cNvPr>
          <p:cNvSpPr>
            <a:spLocks noGrp="1"/>
          </p:cNvSpPr>
          <p:nvPr>
            <p:ph idx="1"/>
          </p:nvPr>
        </p:nvSpPr>
        <p:spPr>
          <a:xfrm>
            <a:off x="838200" y="1825625"/>
            <a:ext cx="10515600" cy="4351338"/>
          </a:xfrm>
          <a:prstGeom prst="rect">
            <a:avLst/>
          </a:prstGeom>
        </p:spPr>
        <p:txBody>
          <a:bodyPr/>
          <a:lstStyle>
            <a:lvl1pPr marL="0" indent="0">
              <a:spcBef>
                <a:spcPts val="1600"/>
              </a:spcBef>
              <a:buNone/>
              <a:defRPr/>
            </a:lvl1pPr>
            <a:lvl2pPr marL="457200" indent="0">
              <a:spcBef>
                <a:spcPts val="1100"/>
              </a:spcBef>
              <a:buClr>
                <a:schemeClr val="accent3"/>
              </a:buClr>
              <a:buNone/>
              <a:defRPr/>
            </a:lvl2pPr>
            <a:lvl3pPr marL="914400" indent="0">
              <a:spcBef>
                <a:spcPts val="1100"/>
              </a:spcBef>
              <a:buClr>
                <a:schemeClr val="tx2"/>
              </a:buClr>
              <a:buNone/>
              <a:defRPr/>
            </a:lvl3pPr>
            <a:lvl4pPr marL="1371600" indent="0">
              <a:spcBef>
                <a:spcPts val="1100"/>
              </a:spcBef>
              <a:buClr>
                <a:schemeClr val="bg2">
                  <a:lumMod val="25000"/>
                </a:schemeClr>
              </a:buClr>
              <a:buNone/>
              <a:defRPr/>
            </a:lvl4pPr>
            <a:lvl5pPr marL="1828800" indent="0">
              <a:spcBef>
                <a:spcPts val="1100"/>
              </a:spcBef>
              <a:buClr>
                <a:schemeClr val="bg2">
                  <a:lumMod val="25000"/>
                </a:schemeClr>
              </a:buClr>
              <a:buNone/>
              <a:defRPr/>
            </a:lvl5pPr>
          </a:lstStyle>
          <a:p>
            <a:pPr lvl="0"/>
            <a:r>
              <a:rPr lang="en-US" dirty="0"/>
              <a:t>Edit Master text styles</a:t>
            </a:r>
          </a:p>
        </p:txBody>
      </p:sp>
      <p:sp>
        <p:nvSpPr>
          <p:cNvPr id="3" name="Footer Placeholder 2">
            <a:extLst>
              <a:ext uri="{FF2B5EF4-FFF2-40B4-BE49-F238E27FC236}">
                <a16:creationId xmlns:a16="http://schemas.microsoft.com/office/drawing/2014/main" id="{3661952D-288C-0244-AF97-004A46479DD4}"/>
              </a:ext>
            </a:extLst>
          </p:cNvPr>
          <p:cNvSpPr>
            <a:spLocks noGrp="1"/>
          </p:cNvSpPr>
          <p:nvPr>
            <p:ph type="ftr" sz="quarter" idx="11"/>
          </p:nvPr>
        </p:nvSpPr>
        <p:spPr/>
        <p:txBody>
          <a:bodyPr/>
          <a:lstStyle/>
          <a:p>
            <a:r>
              <a:rPr lang="fr-FR"/>
              <a:t>E2 – Enseigner le rôle d’expert médical</a:t>
            </a:r>
            <a:endParaRPr lang="en-US" dirty="0"/>
          </a:p>
        </p:txBody>
      </p:sp>
      <p:sp>
        <p:nvSpPr>
          <p:cNvPr id="4" name="Slide Number Placeholder 3">
            <a:extLst>
              <a:ext uri="{FF2B5EF4-FFF2-40B4-BE49-F238E27FC236}">
                <a16:creationId xmlns:a16="http://schemas.microsoft.com/office/drawing/2014/main" id="{B9955E07-C33D-7D45-AD5F-44FE4742C4EB}"/>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361165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0D6D8F-B1D3-FA4A-9E16-E45F5D59E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D0F05931-36CF-BD4A-BA02-41FF3A41C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9091326-D4DF-4A44-A729-97FEF6FEDD55}"/>
              </a:ext>
            </a:extLst>
          </p:cNvPr>
          <p:cNvSpPr>
            <a:spLocks noGrp="1"/>
          </p:cNvSpPr>
          <p:nvPr>
            <p:ph type="ftr" sz="quarter" idx="3"/>
          </p:nvPr>
        </p:nvSpPr>
        <p:spPr>
          <a:xfrm>
            <a:off x="1292202" y="6532831"/>
            <a:ext cx="4052882" cy="317852"/>
          </a:xfrm>
          <a:prstGeom prst="rect">
            <a:avLst/>
          </a:prstGeom>
        </p:spPr>
        <p:txBody>
          <a:bodyPr vert="horz" lIns="91440" tIns="45720" rIns="91440" bIns="45720" rtlCol="0" anchor="t" anchorCtr="0"/>
          <a:lstStyle>
            <a:lvl1pPr algn="ctr">
              <a:defRPr sz="1200">
                <a:solidFill>
                  <a:schemeClr val="bg2">
                    <a:lumMod val="50000"/>
                  </a:schemeClr>
                </a:solidFill>
              </a:defRPr>
            </a:lvl1pPr>
          </a:lstStyle>
          <a:p>
            <a:r>
              <a:rPr lang="fr-FR"/>
              <a:t>E2 – Enseigner le rôle d’expert médical</a:t>
            </a:r>
            <a:endParaRPr lang="en-US" dirty="0"/>
          </a:p>
        </p:txBody>
      </p:sp>
      <p:sp>
        <p:nvSpPr>
          <p:cNvPr id="6" name="Slide Number Placeholder 5">
            <a:extLst>
              <a:ext uri="{FF2B5EF4-FFF2-40B4-BE49-F238E27FC236}">
                <a16:creationId xmlns:a16="http://schemas.microsoft.com/office/drawing/2014/main" id="{55BF853C-E04D-9A4E-A9E5-C2414B839946}"/>
              </a:ext>
            </a:extLst>
          </p:cNvPr>
          <p:cNvSpPr>
            <a:spLocks noGrp="1"/>
          </p:cNvSpPr>
          <p:nvPr>
            <p:ph type="sldNum" sz="quarter" idx="4"/>
          </p:nvPr>
        </p:nvSpPr>
        <p:spPr>
          <a:xfrm>
            <a:off x="11353799" y="6532831"/>
            <a:ext cx="626163" cy="317851"/>
          </a:xfrm>
          <a:prstGeom prst="rect">
            <a:avLst/>
          </a:prstGeom>
        </p:spPr>
        <p:txBody>
          <a:bodyPr vert="horz" lIns="91440" tIns="45720" rIns="91440" bIns="45720" rtlCol="0" anchor="t" anchorCtr="0"/>
          <a:lstStyle>
            <a:lvl1pPr algn="r">
              <a:defRPr sz="1000">
                <a:solidFill>
                  <a:schemeClr val="tx2"/>
                </a:solidFill>
              </a:defRPr>
            </a:lvl1pPr>
          </a:lstStyle>
          <a:p>
            <a:fld id="{0F408A5D-059A-A247-8344-29C129C8EF29}" type="slidenum">
              <a:rPr lang="en-US" smtClean="0"/>
              <a:pPr/>
              <a:t>‹#›</a:t>
            </a:fld>
            <a:endParaRPr lang="en-US" dirty="0"/>
          </a:p>
        </p:txBody>
      </p:sp>
      <p:pic>
        <p:nvPicPr>
          <p:cNvPr id="10" name="Picture 9">
            <a:extLst>
              <a:ext uri="{FF2B5EF4-FFF2-40B4-BE49-F238E27FC236}">
                <a16:creationId xmlns:a16="http://schemas.microsoft.com/office/drawing/2014/main" id="{B88F8C66-7A30-6D43-94F4-A2A315E28EC7}"/>
              </a:ext>
            </a:extLst>
          </p:cNvPr>
          <p:cNvPicPr>
            <a:picLocks noChangeAspect="1"/>
          </p:cNvPicPr>
          <p:nvPr userDrawn="1"/>
        </p:nvPicPr>
        <p:blipFill>
          <a:blip r:embed="rId15"/>
          <a:stretch>
            <a:fillRect/>
          </a:stretch>
        </p:blipFill>
        <p:spPr>
          <a:xfrm>
            <a:off x="11582226" y="149141"/>
            <a:ext cx="414328" cy="756947"/>
          </a:xfrm>
          <a:prstGeom prst="rect">
            <a:avLst/>
          </a:prstGeom>
        </p:spPr>
      </p:pic>
      <p:pic>
        <p:nvPicPr>
          <p:cNvPr id="32" name="Picture 31">
            <a:extLst>
              <a:ext uri="{FF2B5EF4-FFF2-40B4-BE49-F238E27FC236}">
                <a16:creationId xmlns:a16="http://schemas.microsoft.com/office/drawing/2014/main" id="{DA5D38A6-7E75-1647-BF52-44A75C978B11}"/>
              </a:ext>
            </a:extLst>
          </p:cNvPr>
          <p:cNvPicPr>
            <a:picLocks noChangeAspect="1"/>
          </p:cNvPicPr>
          <p:nvPr userDrawn="1"/>
        </p:nvPicPr>
        <p:blipFill>
          <a:blip r:embed="rId16"/>
          <a:stretch>
            <a:fillRect/>
          </a:stretch>
        </p:blipFill>
        <p:spPr>
          <a:xfrm>
            <a:off x="317451" y="6532831"/>
            <a:ext cx="815840" cy="339933"/>
          </a:xfrm>
          <a:prstGeom prst="rect">
            <a:avLst/>
          </a:prstGeom>
        </p:spPr>
      </p:pic>
      <p:sp>
        <p:nvSpPr>
          <p:cNvPr id="33" name="Rectangle 32">
            <a:extLst>
              <a:ext uri="{FF2B5EF4-FFF2-40B4-BE49-F238E27FC236}">
                <a16:creationId xmlns:a16="http://schemas.microsoft.com/office/drawing/2014/main" id="{05F6A309-F3AB-E848-A606-843297B5CA2E}"/>
              </a:ext>
            </a:extLst>
          </p:cNvPr>
          <p:cNvSpPr/>
          <p:nvPr userDrawn="1"/>
        </p:nvSpPr>
        <p:spPr>
          <a:xfrm>
            <a:off x="5565913" y="6559544"/>
            <a:ext cx="5787887" cy="303282"/>
          </a:xfrm>
          <a:prstGeom prst="rect">
            <a:avLst/>
          </a:prstGeom>
          <a:gradFill>
            <a:gsLst>
              <a:gs pos="74000">
                <a:srgbClr val="C0E8EB"/>
              </a:gs>
              <a:gs pos="54000">
                <a:srgbClr val="80D1D6"/>
              </a:gs>
              <a:gs pos="0">
                <a:schemeClr val="accent5"/>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22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9" r:id="rId4"/>
    <p:sldLayoutId id="2147483651" r:id="rId5"/>
    <p:sldLayoutId id="2147483652" r:id="rId6"/>
    <p:sldLayoutId id="2147483653" r:id="rId7"/>
    <p:sldLayoutId id="2147483654" r:id="rId8"/>
    <p:sldLayoutId id="2147483658" r:id="rId9"/>
    <p:sldLayoutId id="2147483656" r:id="rId10"/>
    <p:sldLayoutId id="2147483657" r:id="rId11"/>
    <p:sldLayoutId id="2147483655"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42CD1-8AAB-674F-B83D-427B743302D6}"/>
              </a:ext>
            </a:extLst>
          </p:cNvPr>
          <p:cNvSpPr>
            <a:spLocks noGrp="1"/>
          </p:cNvSpPr>
          <p:nvPr>
            <p:ph type="ctrTitle"/>
          </p:nvPr>
        </p:nvSpPr>
        <p:spPr/>
        <p:txBody>
          <a:bodyPr/>
          <a:lstStyle/>
          <a:p>
            <a:r>
              <a:rPr lang="fr-FR" sz="4800" dirty="0"/>
              <a:t>E2 – Enseigner le rôle d’expert médical</a:t>
            </a:r>
            <a:endParaRPr lang="en-US" sz="4800" dirty="0"/>
          </a:p>
        </p:txBody>
      </p:sp>
      <p:sp>
        <p:nvSpPr>
          <p:cNvPr id="12" name="TextBox 10">
            <a:extLst>
              <a:ext uri="{FF2B5EF4-FFF2-40B4-BE49-F238E27FC236}">
                <a16:creationId xmlns:a16="http://schemas.microsoft.com/office/drawing/2014/main" id="{0E9A07DB-5481-B247-BB9A-CE5335FF485C}"/>
              </a:ext>
            </a:extLst>
          </p:cNvPr>
          <p:cNvSpPr txBox="1"/>
          <p:nvPr/>
        </p:nvSpPr>
        <p:spPr>
          <a:xfrm>
            <a:off x="6043354" y="4108477"/>
            <a:ext cx="5652926"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t>Author Name 1 | Author Name 2 | Author Name 3</a:t>
            </a:r>
          </a:p>
          <a:p>
            <a:r>
              <a:rPr lang="en-US" sz="1600" dirty="0"/>
              <a:t>Date</a:t>
            </a:r>
          </a:p>
          <a:p>
            <a:endParaRPr lang="en-US" sz="1600" dirty="0"/>
          </a:p>
        </p:txBody>
      </p:sp>
      <p:sp>
        <p:nvSpPr>
          <p:cNvPr id="5" name="Subtitle 4">
            <a:extLst>
              <a:ext uri="{FF2B5EF4-FFF2-40B4-BE49-F238E27FC236}">
                <a16:creationId xmlns:a16="http://schemas.microsoft.com/office/drawing/2014/main" id="{25C07E30-91C9-6240-A5AE-6AB662089BA0}"/>
              </a:ext>
            </a:extLst>
          </p:cNvPr>
          <p:cNvSpPr>
            <a:spLocks noGrp="1"/>
          </p:cNvSpPr>
          <p:nvPr>
            <p:ph type="subTitle" idx="1"/>
          </p:nvPr>
        </p:nvSpPr>
        <p:spPr/>
        <p:txBody>
          <a:bodyPr/>
          <a:lstStyle/>
          <a:p>
            <a:r>
              <a:rPr lang="en-US" dirty="0"/>
              <a:t>CanMEDS Expert </a:t>
            </a:r>
            <a:r>
              <a:rPr lang="en-US" dirty="0" err="1"/>
              <a:t>Médical</a:t>
            </a:r>
            <a:endParaRPr lang="en-US" dirty="0"/>
          </a:p>
        </p:txBody>
      </p:sp>
    </p:spTree>
    <p:extLst>
      <p:ext uri="{BB962C8B-B14F-4D97-AF65-F5344CB8AC3E}">
        <p14:creationId xmlns:p14="http://schemas.microsoft.com/office/powerpoint/2010/main" val="321579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Les quatre types de relations médecin-patient</a:t>
            </a:r>
            <a:endParaRPr lang="en-US" dirty="0"/>
          </a:p>
        </p:txBody>
      </p:sp>
      <p:sp>
        <p:nvSpPr>
          <p:cNvPr id="20486" name="Rectangle 6"/>
          <p:cNvSpPr>
            <a:spLocks noGrp="1" noChangeArrowheads="1"/>
          </p:cNvSpPr>
          <p:nvPr>
            <p:ph type="body" idx="1"/>
          </p:nvPr>
        </p:nvSpPr>
        <p:spPr>
          <a:xfrm>
            <a:off x="838200" y="1556792"/>
            <a:ext cx="8908554" cy="4890864"/>
          </a:xfrm>
        </p:spPr>
        <p:txBody>
          <a:bodyPr/>
          <a:lstStyle/>
          <a:p>
            <a:pPr marL="0" indent="0">
              <a:buNone/>
            </a:pPr>
            <a:endParaRPr lang="en-US" dirty="0"/>
          </a:p>
          <a:p>
            <a:pPr marL="514350" indent="-514350">
              <a:buFont typeface="+mj-lt"/>
              <a:buAutoNum type="arabicPeriod"/>
            </a:pPr>
            <a:r>
              <a:rPr lang="fr-FR" dirty="0"/>
              <a:t>Paternaliste</a:t>
            </a:r>
          </a:p>
          <a:p>
            <a:pPr marL="514350" indent="-514350">
              <a:buFont typeface="+mj-lt"/>
              <a:buAutoNum type="arabicPeriod"/>
            </a:pPr>
            <a:r>
              <a:rPr lang="fr-FR" dirty="0"/>
              <a:t>Informative</a:t>
            </a:r>
          </a:p>
          <a:p>
            <a:pPr marL="514350" indent="-514350">
              <a:buFont typeface="+mj-lt"/>
              <a:buAutoNum type="arabicPeriod"/>
            </a:pPr>
            <a:r>
              <a:rPr lang="fr-FR" dirty="0"/>
              <a:t>Interprétative</a:t>
            </a:r>
          </a:p>
          <a:p>
            <a:pPr marL="514350" indent="-514350">
              <a:buFont typeface="+mj-lt"/>
              <a:buAutoNum type="arabicPeriod"/>
            </a:pPr>
            <a:r>
              <a:rPr lang="fr-FR" dirty="0"/>
              <a:t>Délibérative</a:t>
            </a:r>
            <a:endParaRPr lang="en-US" dirty="0"/>
          </a:p>
        </p:txBody>
      </p:sp>
      <p:sp>
        <p:nvSpPr>
          <p:cNvPr id="2" name="Footer Placeholder 1">
            <a:extLst>
              <a:ext uri="{FF2B5EF4-FFF2-40B4-BE49-F238E27FC236}">
                <a16:creationId xmlns:a16="http://schemas.microsoft.com/office/drawing/2014/main" id="{E02DAD9D-AFE2-459A-BB82-A55A025D03A0}"/>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84502E76-19BD-4AC0-8C36-A081D42F238B}"/>
              </a:ext>
            </a:extLst>
          </p:cNvPr>
          <p:cNvSpPr>
            <a:spLocks noGrp="1"/>
          </p:cNvSpPr>
          <p:nvPr>
            <p:ph type="sldNum" sz="quarter" idx="12"/>
          </p:nvPr>
        </p:nvSpPr>
        <p:spPr/>
        <p:txBody>
          <a:bodyPr/>
          <a:lstStyle/>
          <a:p>
            <a:fld id="{0F408A5D-059A-A247-8344-29C129C8EF29}" type="slidenum">
              <a:rPr lang="en-US" smtClean="0"/>
              <a:pPr/>
              <a:t>10</a:t>
            </a:fld>
            <a:endParaRPr lang="en-US" dirty="0"/>
          </a:p>
        </p:txBody>
      </p:sp>
    </p:spTree>
    <p:extLst>
      <p:ext uri="{BB962C8B-B14F-4D97-AF65-F5344CB8AC3E}">
        <p14:creationId xmlns:p14="http://schemas.microsoft.com/office/powerpoint/2010/main" val="1032993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Se préparer à enseigner le rôle d’expert médical</a:t>
            </a:r>
            <a:endParaRPr lang="en-US" dirty="0"/>
          </a:p>
        </p:txBody>
      </p:sp>
      <p:sp>
        <p:nvSpPr>
          <p:cNvPr id="20486" name="Rectangle 6"/>
          <p:cNvSpPr>
            <a:spLocks noGrp="1" noChangeArrowheads="1"/>
          </p:cNvSpPr>
          <p:nvPr>
            <p:ph type="body" idx="1"/>
          </p:nvPr>
        </p:nvSpPr>
        <p:spPr>
          <a:xfrm>
            <a:off x="838201" y="1857580"/>
            <a:ext cx="10515599" cy="4890864"/>
          </a:xfrm>
        </p:spPr>
        <p:txBody>
          <a:bodyPr/>
          <a:lstStyle/>
          <a:p>
            <a:pPr marL="0" indent="0">
              <a:buNone/>
            </a:pPr>
            <a:r>
              <a:rPr lang="fr-FR" b="1" dirty="0"/>
              <a:t>Les cinq étapes de La compétence par conception</a:t>
            </a:r>
          </a:p>
          <a:p>
            <a:r>
              <a:rPr lang="fr-FR" dirty="0"/>
              <a:t>Entrée en résidence</a:t>
            </a:r>
          </a:p>
          <a:p>
            <a:r>
              <a:rPr lang="fr-FR" dirty="0"/>
              <a:t>Progression vers la discipline</a:t>
            </a:r>
          </a:p>
          <a:p>
            <a:r>
              <a:rPr lang="fr-FR" dirty="0"/>
              <a:t>Acquisition des fondements de la discipline</a:t>
            </a:r>
          </a:p>
          <a:p>
            <a:r>
              <a:rPr lang="fr-FR" dirty="0"/>
              <a:t>Maîtrise de la discipline</a:t>
            </a:r>
          </a:p>
          <a:p>
            <a:r>
              <a:rPr lang="fr-FR" dirty="0"/>
              <a:t>Transition vers la pratique</a:t>
            </a:r>
            <a:endParaRPr lang="en-US" dirty="0"/>
          </a:p>
        </p:txBody>
      </p:sp>
      <p:sp>
        <p:nvSpPr>
          <p:cNvPr id="2" name="Footer Placeholder 1">
            <a:extLst>
              <a:ext uri="{FF2B5EF4-FFF2-40B4-BE49-F238E27FC236}">
                <a16:creationId xmlns:a16="http://schemas.microsoft.com/office/drawing/2014/main" id="{E45921B0-1D43-45B2-9225-59CBCDF16C9F}"/>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FD6A993C-87D8-465D-B300-4A06F1E173AE}"/>
              </a:ext>
            </a:extLst>
          </p:cNvPr>
          <p:cNvSpPr>
            <a:spLocks noGrp="1"/>
          </p:cNvSpPr>
          <p:nvPr>
            <p:ph type="sldNum" sz="quarter" idx="12"/>
          </p:nvPr>
        </p:nvSpPr>
        <p:spPr/>
        <p:txBody>
          <a:bodyPr/>
          <a:lstStyle/>
          <a:p>
            <a:fld id="{0F408A5D-059A-A247-8344-29C129C8EF29}" type="slidenum">
              <a:rPr lang="en-US" smtClean="0"/>
              <a:pPr/>
              <a:t>11</a:t>
            </a:fld>
            <a:endParaRPr lang="en-US" dirty="0"/>
          </a:p>
        </p:txBody>
      </p:sp>
    </p:spTree>
    <p:extLst>
      <p:ext uri="{BB962C8B-B14F-4D97-AF65-F5344CB8AC3E}">
        <p14:creationId xmlns:p14="http://schemas.microsoft.com/office/powerpoint/2010/main" val="199861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a:xfrm>
            <a:off x="838200" y="2766218"/>
            <a:ext cx="10515600" cy="1325563"/>
          </a:xfrm>
        </p:spPr>
        <p:txBody>
          <a:bodyPr/>
          <a:lstStyle/>
          <a:p>
            <a:pPr algn="ctr"/>
            <a:r>
              <a:rPr lang="fr-FR" sz="3600" dirty="0"/>
              <a:t>E3 – Continuum de compétence du rôle d’expert médical dans la pratique de tous les jours</a:t>
            </a:r>
            <a:br>
              <a:rPr lang="en-US" dirty="0"/>
            </a:br>
            <a:endParaRPr lang="en-US" dirty="0"/>
          </a:p>
        </p:txBody>
      </p:sp>
      <p:sp>
        <p:nvSpPr>
          <p:cNvPr id="2" name="Footer Placeholder 1">
            <a:extLst>
              <a:ext uri="{FF2B5EF4-FFF2-40B4-BE49-F238E27FC236}">
                <a16:creationId xmlns:a16="http://schemas.microsoft.com/office/drawing/2014/main" id="{B19A713F-A74C-49B4-BDC1-98CD728A8DE6}"/>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29C81602-1837-4288-871A-A33C1CFD0FC5}"/>
              </a:ext>
            </a:extLst>
          </p:cNvPr>
          <p:cNvSpPr>
            <a:spLocks noGrp="1"/>
          </p:cNvSpPr>
          <p:nvPr>
            <p:ph type="sldNum" sz="quarter" idx="12"/>
          </p:nvPr>
        </p:nvSpPr>
        <p:spPr/>
        <p:txBody>
          <a:bodyPr/>
          <a:lstStyle/>
          <a:p>
            <a:fld id="{0F408A5D-059A-A247-8344-29C129C8EF29}" type="slidenum">
              <a:rPr lang="en-US" smtClean="0"/>
              <a:pPr/>
              <a:t>12</a:t>
            </a:fld>
            <a:endParaRPr lang="en-US" dirty="0"/>
          </a:p>
        </p:txBody>
      </p:sp>
    </p:spTree>
    <p:extLst>
      <p:ext uri="{BB962C8B-B14F-4D97-AF65-F5344CB8AC3E}">
        <p14:creationId xmlns:p14="http://schemas.microsoft.com/office/powerpoint/2010/main" val="2302684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sz="4000" dirty="0"/>
              <a:t>L’expert médical dans la pratique de tous les jours</a:t>
            </a:r>
            <a:endParaRPr lang="en-US" sz="4000" dirty="0"/>
          </a:p>
        </p:txBody>
      </p:sp>
      <p:sp>
        <p:nvSpPr>
          <p:cNvPr id="20486" name="Rectangle 6"/>
          <p:cNvSpPr>
            <a:spLocks noGrp="1" noChangeArrowheads="1"/>
          </p:cNvSpPr>
          <p:nvPr>
            <p:ph type="body" idx="1"/>
          </p:nvPr>
        </p:nvSpPr>
        <p:spPr>
          <a:xfrm>
            <a:off x="838200" y="1556792"/>
            <a:ext cx="10911348" cy="4890864"/>
          </a:xfrm>
        </p:spPr>
        <p:txBody>
          <a:bodyPr/>
          <a:lstStyle/>
          <a:p>
            <a:pPr marL="0" indent="0">
              <a:buNone/>
            </a:pPr>
            <a:endParaRPr lang="en-US" dirty="0"/>
          </a:p>
          <a:p>
            <a:pPr marL="0" indent="0">
              <a:buNone/>
            </a:pPr>
            <a:r>
              <a:rPr lang="fr-FR" dirty="0"/>
              <a:t>Exemples d’activités au sein du continuum de compétence de l’expert médical dans la pratique de tous les jours</a:t>
            </a:r>
            <a:endParaRPr lang="en-US" dirty="0"/>
          </a:p>
        </p:txBody>
      </p:sp>
      <p:sp>
        <p:nvSpPr>
          <p:cNvPr id="2" name="Footer Placeholder 1">
            <a:extLst>
              <a:ext uri="{FF2B5EF4-FFF2-40B4-BE49-F238E27FC236}">
                <a16:creationId xmlns:a16="http://schemas.microsoft.com/office/drawing/2014/main" id="{8BEA8E45-6E2F-4284-B18F-14CDC7957DA4}"/>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866EC741-C097-4D27-B1DC-2BC54145FF22}"/>
              </a:ext>
            </a:extLst>
          </p:cNvPr>
          <p:cNvSpPr>
            <a:spLocks noGrp="1"/>
          </p:cNvSpPr>
          <p:nvPr>
            <p:ph type="sldNum" sz="quarter" idx="12"/>
          </p:nvPr>
        </p:nvSpPr>
        <p:spPr/>
        <p:txBody>
          <a:bodyPr/>
          <a:lstStyle/>
          <a:p>
            <a:fld id="{0F408A5D-059A-A247-8344-29C129C8EF29}" type="slidenum">
              <a:rPr lang="en-US" smtClean="0"/>
              <a:pPr/>
              <a:t>13</a:t>
            </a:fld>
            <a:endParaRPr lang="en-US" dirty="0"/>
          </a:p>
        </p:txBody>
      </p:sp>
    </p:spTree>
    <p:extLst>
      <p:ext uri="{BB962C8B-B14F-4D97-AF65-F5344CB8AC3E}">
        <p14:creationId xmlns:p14="http://schemas.microsoft.com/office/powerpoint/2010/main" val="2775828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Demander de </a:t>
            </a:r>
            <a:r>
              <a:rPr lang="en-US" dirty="0" err="1"/>
              <a:t>l’aide</a:t>
            </a:r>
            <a:r>
              <a:rPr lang="en-US" dirty="0"/>
              <a:t> </a:t>
            </a:r>
            <a:r>
              <a:rPr lang="en-US" dirty="0" err="1"/>
              <a:t>étapes</a:t>
            </a:r>
            <a:endParaRPr lang="en-US" dirty="0"/>
          </a:p>
        </p:txBody>
      </p:sp>
      <p:sp>
        <p:nvSpPr>
          <p:cNvPr id="20486" name="Rectangle 6"/>
          <p:cNvSpPr>
            <a:spLocks noGrp="1" noChangeArrowheads="1"/>
          </p:cNvSpPr>
          <p:nvPr>
            <p:ph type="body" idx="1"/>
          </p:nvPr>
        </p:nvSpPr>
        <p:spPr>
          <a:xfrm>
            <a:off x="838200" y="1556792"/>
            <a:ext cx="9362256" cy="4890864"/>
          </a:xfrm>
        </p:spPr>
        <p:txBody>
          <a:bodyPr/>
          <a:lstStyle/>
          <a:p>
            <a:pPr marL="0" indent="0">
              <a:buNone/>
            </a:pPr>
            <a:endParaRPr lang="en-US" i="1" dirty="0">
              <a:solidFill>
                <a:srgbClr val="557FA6"/>
              </a:solidFill>
              <a:latin typeface="Frutiger LT Std 45 Light"/>
              <a:ea typeface="MS Mincho"/>
              <a:cs typeface="Times New Roman"/>
            </a:endParaRPr>
          </a:p>
          <a:p>
            <a:pPr marL="0" indent="0">
              <a:buNone/>
            </a:pPr>
            <a:r>
              <a:rPr lang="fr-FR" dirty="0">
                <a:ea typeface="MS Mincho"/>
                <a:cs typeface="Times New Roman"/>
              </a:rPr>
              <a:t>Culture de sécurité</a:t>
            </a:r>
          </a:p>
          <a:p>
            <a:pPr marL="0" indent="0">
              <a:buNone/>
            </a:pPr>
            <a:r>
              <a:rPr lang="fr-FR" dirty="0">
                <a:ea typeface="MS Mincho"/>
                <a:cs typeface="Times New Roman"/>
              </a:rPr>
              <a:t>Reconnaissance de la nécessité d’obtenir de l’aide</a:t>
            </a:r>
          </a:p>
          <a:p>
            <a:pPr marL="0" indent="0">
              <a:buNone/>
            </a:pPr>
            <a:r>
              <a:rPr lang="fr-FR" dirty="0">
                <a:ea typeface="MS Mincho"/>
                <a:cs typeface="Times New Roman"/>
              </a:rPr>
              <a:t>Volonté de demander de l’aide</a:t>
            </a:r>
          </a:p>
          <a:p>
            <a:pPr marL="0" indent="0">
              <a:buNone/>
            </a:pPr>
            <a:r>
              <a:rPr lang="fr-FR" dirty="0">
                <a:ea typeface="MS Mincho"/>
                <a:cs typeface="Times New Roman"/>
              </a:rPr>
              <a:t>Aptitudes à demander de l’aide</a:t>
            </a:r>
          </a:p>
          <a:p>
            <a:pPr marL="0" indent="0">
              <a:buNone/>
            </a:pPr>
            <a:r>
              <a:rPr lang="fr-FR" dirty="0">
                <a:ea typeface="MS Mincho"/>
                <a:cs typeface="Times New Roman"/>
              </a:rPr>
              <a:t>Accessibilité de l’aide</a:t>
            </a:r>
            <a:endParaRPr lang="en-US" dirty="0"/>
          </a:p>
        </p:txBody>
      </p:sp>
      <p:sp>
        <p:nvSpPr>
          <p:cNvPr id="2" name="Footer Placeholder 1">
            <a:extLst>
              <a:ext uri="{FF2B5EF4-FFF2-40B4-BE49-F238E27FC236}">
                <a16:creationId xmlns:a16="http://schemas.microsoft.com/office/drawing/2014/main" id="{6192F133-17D1-4FA5-B3C5-40FC293FDAD4}"/>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CE3D83E4-FD0C-438B-B65A-6BF2AE0CAAC4}"/>
              </a:ext>
            </a:extLst>
          </p:cNvPr>
          <p:cNvSpPr>
            <a:spLocks noGrp="1"/>
          </p:cNvSpPr>
          <p:nvPr>
            <p:ph type="sldNum" sz="quarter" idx="12"/>
          </p:nvPr>
        </p:nvSpPr>
        <p:spPr/>
        <p:txBody>
          <a:bodyPr/>
          <a:lstStyle/>
          <a:p>
            <a:fld id="{0F408A5D-059A-A247-8344-29C129C8EF29}" type="slidenum">
              <a:rPr lang="en-US" smtClean="0"/>
              <a:pPr/>
              <a:t>14</a:t>
            </a:fld>
            <a:endParaRPr lang="en-US" dirty="0"/>
          </a:p>
        </p:txBody>
      </p:sp>
    </p:spTree>
    <p:extLst>
      <p:ext uri="{BB962C8B-B14F-4D97-AF65-F5344CB8AC3E}">
        <p14:creationId xmlns:p14="http://schemas.microsoft.com/office/powerpoint/2010/main" val="2130623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Objectifs</a:t>
            </a:r>
            <a:r>
              <a:rPr lang="en-US" dirty="0"/>
              <a:t> et </a:t>
            </a:r>
            <a:r>
              <a:rPr lang="en-US" dirty="0" err="1"/>
              <a:t>contenu</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514350" indent="-514350">
              <a:buFont typeface="+mj-lt"/>
              <a:buAutoNum type="arabicPeriod"/>
            </a:pPr>
            <a:r>
              <a:rPr lang="fr-FR" dirty="0">
                <a:ea typeface="MS Mincho"/>
                <a:cs typeface="Times New Roman"/>
              </a:rPr>
              <a:t>Reconnaître les termes courants relatifs aux activités et domaines d’intérêt liés au rôle d'expert médical</a:t>
            </a:r>
          </a:p>
          <a:p>
            <a:pPr marL="514350" indent="-514350">
              <a:buFont typeface="+mj-lt"/>
              <a:buAutoNum type="arabicPeriod"/>
            </a:pPr>
            <a:r>
              <a:rPr lang="fr-FR" dirty="0">
                <a:ea typeface="MS Mincho"/>
                <a:cs typeface="Times New Roman"/>
              </a:rPr>
              <a:t>Décrire le rôle d’expert médical issu du référentiel CanMEDS 2015</a:t>
            </a:r>
          </a:p>
          <a:p>
            <a:pPr marL="514350" indent="-514350">
              <a:buFont typeface="+mj-lt"/>
              <a:buAutoNum type="arabicPeriod"/>
            </a:pPr>
            <a:r>
              <a:rPr lang="fr-FR" dirty="0">
                <a:ea typeface="MS Mincho"/>
                <a:cs typeface="Times New Roman"/>
              </a:rPr>
              <a:t>Appliquer le continuum de compétence de l’expert médical dans un programme ou une spécialité</a:t>
            </a:r>
          </a:p>
          <a:p>
            <a:pPr marL="514350" indent="-514350">
              <a:buFont typeface="+mj-lt"/>
              <a:buAutoNum type="arabicPeriod"/>
            </a:pPr>
            <a:r>
              <a:rPr lang="fr-FR" dirty="0">
                <a:ea typeface="MS Mincho"/>
                <a:cs typeface="Times New Roman"/>
              </a:rPr>
              <a:t>Cerner les occasions d’intégrer les autres rôles CanMEDS dans l’enseignement et l’évaluation de l’expert médical</a:t>
            </a:r>
          </a:p>
        </p:txBody>
      </p:sp>
      <p:sp>
        <p:nvSpPr>
          <p:cNvPr id="2" name="Footer Placeholder 1">
            <a:extLst>
              <a:ext uri="{FF2B5EF4-FFF2-40B4-BE49-F238E27FC236}">
                <a16:creationId xmlns:a16="http://schemas.microsoft.com/office/drawing/2014/main" id="{8BDDA6FE-0575-4B38-B4E8-D0AF44BB7481}"/>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8B38DBEB-32CD-4D4E-9028-D0E864460650}"/>
              </a:ext>
            </a:extLst>
          </p:cNvPr>
          <p:cNvSpPr>
            <a:spLocks noGrp="1"/>
          </p:cNvSpPr>
          <p:nvPr>
            <p:ph type="sldNum" sz="quarter" idx="12"/>
          </p:nvPr>
        </p:nvSpPr>
        <p:spPr/>
        <p:txBody>
          <a:bodyPr/>
          <a:lstStyle/>
          <a:p>
            <a:fld id="{0F408A5D-059A-A247-8344-29C129C8EF29}" type="slidenum">
              <a:rPr lang="en-US" smtClean="0"/>
              <a:pPr/>
              <a:t>15</a:t>
            </a:fld>
            <a:endParaRPr lang="en-US" dirty="0"/>
          </a:p>
        </p:txBody>
      </p:sp>
    </p:spTree>
    <p:extLst>
      <p:ext uri="{BB962C8B-B14F-4D97-AF65-F5344CB8AC3E}">
        <p14:creationId xmlns:p14="http://schemas.microsoft.com/office/powerpoint/2010/main" val="2990254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Références</a:t>
            </a:r>
            <a:endParaRPr lang="en-US" dirty="0"/>
          </a:p>
        </p:txBody>
      </p:sp>
      <p:sp>
        <p:nvSpPr>
          <p:cNvPr id="20486" name="Rectangle 6"/>
          <p:cNvSpPr>
            <a:spLocks noGrp="1" noChangeArrowheads="1"/>
          </p:cNvSpPr>
          <p:nvPr>
            <p:ph type="body" idx="1"/>
          </p:nvPr>
        </p:nvSpPr>
        <p:spPr>
          <a:xfrm>
            <a:off x="838199" y="1556792"/>
            <a:ext cx="10515599" cy="4890864"/>
          </a:xfrm>
        </p:spPr>
        <p:txBody>
          <a:bodyPr/>
          <a:lstStyle/>
          <a:p>
            <a:r>
              <a:rPr lang="en-US" sz="2000" dirty="0"/>
              <a:t>Bhanji F, Lawrence K, </a:t>
            </a:r>
            <a:r>
              <a:rPr lang="en-US" sz="2000" dirty="0" err="1"/>
              <a:t>Goldszmidt</a:t>
            </a:r>
            <a:r>
              <a:rPr lang="en-US" sz="2000" dirty="0"/>
              <a:t> M, Walton M, Harris K, </a:t>
            </a:r>
            <a:r>
              <a:rPr lang="en-US" sz="2000" dirty="0" err="1"/>
              <a:t>Creery</a:t>
            </a:r>
            <a:r>
              <a:rPr lang="en-US" sz="2000" dirty="0"/>
              <a:t> D, Sherbino J, </a:t>
            </a:r>
            <a:r>
              <a:rPr lang="en-US" sz="2000" dirty="0" err="1"/>
              <a:t>Ste</a:t>
            </a:r>
            <a:r>
              <a:rPr lang="en-US" sz="2000" dirty="0"/>
              <a:t>-Marie L-G, </a:t>
            </a:r>
            <a:r>
              <a:rPr lang="en-US" sz="2000" dirty="0" err="1"/>
              <a:t>Stang</a:t>
            </a:r>
            <a:r>
              <a:rPr lang="en-US" sz="2000" dirty="0"/>
              <a:t> A. Expert </a:t>
            </a:r>
            <a:r>
              <a:rPr lang="en-US" sz="2000" dirty="0" err="1"/>
              <a:t>médical</a:t>
            </a:r>
            <a:r>
              <a:rPr lang="en-US" sz="2000" dirty="0"/>
              <a:t>. </a:t>
            </a:r>
            <a:r>
              <a:rPr lang="en-US" sz="2000" dirty="0" err="1"/>
              <a:t>Tiré</a:t>
            </a:r>
            <a:r>
              <a:rPr lang="en-US" sz="2000" dirty="0"/>
              <a:t> de : Frank JR, Snell L, Sherbino J, </a:t>
            </a:r>
            <a:r>
              <a:rPr lang="en-US" sz="2000" dirty="0" err="1"/>
              <a:t>rédacteurs</a:t>
            </a:r>
            <a:r>
              <a:rPr lang="en-US" sz="2000" dirty="0"/>
              <a:t>. </a:t>
            </a:r>
            <a:r>
              <a:rPr lang="en-US" sz="2000" dirty="0" err="1"/>
              <a:t>Référentiel</a:t>
            </a:r>
            <a:r>
              <a:rPr lang="en-US" sz="2000" dirty="0"/>
              <a:t> de </a:t>
            </a:r>
            <a:r>
              <a:rPr lang="en-US" sz="2000" dirty="0" err="1"/>
              <a:t>compétences</a:t>
            </a:r>
            <a:r>
              <a:rPr lang="en-US" sz="2000" dirty="0"/>
              <a:t> CanMEDS 2015 pour les </a:t>
            </a:r>
            <a:r>
              <a:rPr lang="en-US" sz="2000" dirty="0" err="1"/>
              <a:t>médecins</a:t>
            </a:r>
            <a:r>
              <a:rPr lang="en-US" sz="2000" dirty="0"/>
              <a:t>. Ottawa : </a:t>
            </a:r>
            <a:r>
              <a:rPr lang="en-US" sz="2000" dirty="0" err="1"/>
              <a:t>Collège</a:t>
            </a:r>
            <a:r>
              <a:rPr lang="en-US" sz="2000" dirty="0"/>
              <a:t> royal des </a:t>
            </a:r>
            <a:r>
              <a:rPr lang="en-US" sz="2000" dirty="0" err="1"/>
              <a:t>médecins</a:t>
            </a:r>
            <a:r>
              <a:rPr lang="en-US" sz="2000" dirty="0"/>
              <a:t> et </a:t>
            </a:r>
            <a:r>
              <a:rPr lang="en-US" sz="2000" dirty="0" err="1"/>
              <a:t>chirurgiens</a:t>
            </a:r>
            <a:r>
              <a:rPr lang="en-US" sz="2000" dirty="0"/>
              <a:t> du Canada, 2015. </a:t>
            </a:r>
            <a:r>
              <a:rPr lang="en-US" sz="2000" dirty="0" err="1"/>
              <a:t>Reproduit</a:t>
            </a:r>
            <a:r>
              <a:rPr lang="en-US" sz="2000" dirty="0"/>
              <a:t> avec </a:t>
            </a:r>
            <a:r>
              <a:rPr lang="en-US" sz="2000" dirty="0" err="1"/>
              <a:t>autorisation</a:t>
            </a:r>
            <a:r>
              <a:rPr lang="en-US" sz="2000" dirty="0"/>
              <a:t>.</a:t>
            </a:r>
          </a:p>
          <a:p>
            <a:r>
              <a:rPr lang="en-CA" sz="2000" dirty="0" err="1"/>
              <a:t>Karabenick</a:t>
            </a:r>
            <a:r>
              <a:rPr lang="en-CA" sz="2000" dirty="0"/>
              <a:t>, Stuart A et John R Knapp. Relationship of academic help seeking to the use of learning strategies and other instrumental achievement behavior in college students. J </a:t>
            </a:r>
            <a:r>
              <a:rPr lang="en-CA" sz="2000" dirty="0" err="1"/>
              <a:t>Educ</a:t>
            </a:r>
            <a:r>
              <a:rPr lang="en-CA" sz="2000" dirty="0"/>
              <a:t> Psychol. 1991;83(2):221.</a:t>
            </a:r>
            <a:endParaRPr lang="en-US" sz="2000" dirty="0"/>
          </a:p>
        </p:txBody>
      </p:sp>
      <p:sp>
        <p:nvSpPr>
          <p:cNvPr id="2" name="Footer Placeholder 1">
            <a:extLst>
              <a:ext uri="{FF2B5EF4-FFF2-40B4-BE49-F238E27FC236}">
                <a16:creationId xmlns:a16="http://schemas.microsoft.com/office/drawing/2014/main" id="{3DC43F13-AA46-42BB-8895-109349FF6EE0}"/>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9C3A4F36-7A4F-4E15-8589-B1E747BCC907}"/>
              </a:ext>
            </a:extLst>
          </p:cNvPr>
          <p:cNvSpPr>
            <a:spLocks noGrp="1"/>
          </p:cNvSpPr>
          <p:nvPr>
            <p:ph type="sldNum" sz="quarter" idx="12"/>
          </p:nvPr>
        </p:nvSpPr>
        <p:spPr/>
        <p:txBody>
          <a:bodyPr/>
          <a:lstStyle/>
          <a:p>
            <a:fld id="{0F408A5D-059A-A247-8344-29C129C8EF29}" type="slidenum">
              <a:rPr lang="en-US" smtClean="0"/>
              <a:pPr/>
              <a:t>16</a:t>
            </a:fld>
            <a:endParaRPr lang="en-US" dirty="0"/>
          </a:p>
        </p:txBody>
      </p:sp>
    </p:spTree>
    <p:extLst>
      <p:ext uri="{BB962C8B-B14F-4D97-AF65-F5344CB8AC3E}">
        <p14:creationId xmlns:p14="http://schemas.microsoft.com/office/powerpoint/2010/main" val="1252432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lstStyle/>
          <a:p>
            <a:pPr algn="ctr"/>
            <a:r>
              <a:rPr lang="en-US" dirty="0"/>
              <a:t>DIAPOSITIVES COMPLÉMENTAIRES</a:t>
            </a:r>
          </a:p>
        </p:txBody>
      </p:sp>
      <p:sp>
        <p:nvSpPr>
          <p:cNvPr id="5" name="Footer Placeholder 4">
            <a:extLst>
              <a:ext uri="{FF2B5EF4-FFF2-40B4-BE49-F238E27FC236}">
                <a16:creationId xmlns:a16="http://schemas.microsoft.com/office/drawing/2014/main" id="{2E6B202B-86EE-4D2C-9607-CACC85EC16F1}"/>
              </a:ext>
            </a:extLst>
          </p:cNvPr>
          <p:cNvSpPr>
            <a:spLocks noGrp="1"/>
          </p:cNvSpPr>
          <p:nvPr>
            <p:ph type="ftr" sz="quarter" idx="11"/>
          </p:nvPr>
        </p:nvSpPr>
        <p:spPr/>
        <p:txBody>
          <a:bodyPr/>
          <a:lstStyle/>
          <a:p>
            <a:r>
              <a:rPr lang="fr-FR"/>
              <a:t>E2 – Enseigner le rôle d’expert médical</a:t>
            </a:r>
            <a:endParaRPr lang="en-US" dirty="0"/>
          </a:p>
        </p:txBody>
      </p:sp>
      <p:sp>
        <p:nvSpPr>
          <p:cNvPr id="6" name="Slide Number Placeholder 5">
            <a:extLst>
              <a:ext uri="{FF2B5EF4-FFF2-40B4-BE49-F238E27FC236}">
                <a16:creationId xmlns:a16="http://schemas.microsoft.com/office/drawing/2014/main" id="{73FDDE07-3D91-4DC8-998C-59B89AC3384A}"/>
              </a:ext>
            </a:extLst>
          </p:cNvPr>
          <p:cNvSpPr>
            <a:spLocks noGrp="1"/>
          </p:cNvSpPr>
          <p:nvPr>
            <p:ph type="sldNum" sz="quarter" idx="12"/>
          </p:nvPr>
        </p:nvSpPr>
        <p:spPr/>
        <p:txBody>
          <a:bodyPr/>
          <a:lstStyle/>
          <a:p>
            <a:fld id="{0F408A5D-059A-A247-8344-29C129C8EF29}" type="slidenum">
              <a:rPr lang="en-US" smtClean="0"/>
              <a:pPr/>
              <a:t>17</a:t>
            </a:fld>
            <a:endParaRPr lang="en-US" dirty="0"/>
          </a:p>
        </p:txBody>
      </p:sp>
    </p:spTree>
    <p:extLst>
      <p:ext uri="{BB962C8B-B14F-4D97-AF65-F5344CB8AC3E}">
        <p14:creationId xmlns:p14="http://schemas.microsoft.com/office/powerpoint/2010/main" val="1490135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Capacités (compétences clés) de l’expert médical</a:t>
            </a:r>
            <a:endParaRPr lang="en-US" dirty="0"/>
          </a:p>
        </p:txBody>
      </p:sp>
      <p:sp>
        <p:nvSpPr>
          <p:cNvPr id="20486" name="Rectangle 6"/>
          <p:cNvSpPr>
            <a:spLocks noGrp="1" noChangeArrowheads="1"/>
          </p:cNvSpPr>
          <p:nvPr>
            <p:ph type="body" idx="1"/>
          </p:nvPr>
        </p:nvSpPr>
        <p:spPr>
          <a:xfrm>
            <a:off x="838200" y="1769806"/>
            <a:ext cx="10515600" cy="4677850"/>
          </a:xfrm>
        </p:spPr>
        <p:txBody>
          <a:bodyPr/>
          <a:lstStyle/>
          <a:p>
            <a:pPr marL="0" indent="0">
              <a:buNone/>
            </a:pPr>
            <a:r>
              <a:rPr lang="fr-FR" sz="2000" dirty="0"/>
              <a:t>Les médecins sont capables de :</a:t>
            </a:r>
          </a:p>
          <a:p>
            <a:pPr marL="457200" indent="-457200">
              <a:buFont typeface="+mj-lt"/>
              <a:buAutoNum type="arabicPeriod"/>
            </a:pPr>
            <a:r>
              <a:rPr lang="fr-FR" sz="2000" dirty="0"/>
              <a:t>exercer la médecine selon leur champ d’activité et leur expertise clinique;</a:t>
            </a:r>
          </a:p>
          <a:p>
            <a:pPr marL="457200" indent="-457200">
              <a:buFont typeface="+mj-lt"/>
              <a:buAutoNum type="arabicPeriod"/>
            </a:pPr>
            <a:r>
              <a:rPr lang="fr-FR" sz="2000" dirty="0"/>
              <a:t>procéder à une évaluation clinique centrée sur les besoins du patient et établir un plan de soins;</a:t>
            </a:r>
          </a:p>
          <a:p>
            <a:pPr marL="457200" indent="-457200">
              <a:buFont typeface="+mj-lt"/>
              <a:buAutoNum type="arabicPeriod"/>
            </a:pPr>
            <a:r>
              <a:rPr lang="fr-FR" sz="2000" dirty="0"/>
              <a:t>planifier et réaliser des interventions diagnostiques et thérapeutiques;</a:t>
            </a:r>
          </a:p>
          <a:p>
            <a:pPr marL="457200" indent="-457200">
              <a:buFont typeface="+mj-lt"/>
              <a:buAutoNum type="arabicPeriod"/>
            </a:pPr>
            <a:r>
              <a:rPr lang="fr-FR" sz="2000" dirty="0"/>
              <a:t>planifier la continuité des soins et, le cas échéant, des consultations en temps opportun;</a:t>
            </a:r>
          </a:p>
          <a:p>
            <a:pPr marL="457200" indent="-457200">
              <a:buFont typeface="+mj-lt"/>
              <a:buAutoNum type="arabicPeriod"/>
            </a:pPr>
            <a:r>
              <a:rPr lang="fr-FR" sz="2000" dirty="0"/>
              <a:t>contribuer activement, à titre individuel et en tant que membre d’une équipe de soins, à l’amélioration continue de la qualité des soins et de la sécurité des patients.</a:t>
            </a:r>
            <a:endParaRPr lang="en-US" sz="2000" dirty="0"/>
          </a:p>
        </p:txBody>
      </p:sp>
      <p:sp>
        <p:nvSpPr>
          <p:cNvPr id="2" name="Footer Placeholder 1">
            <a:extLst>
              <a:ext uri="{FF2B5EF4-FFF2-40B4-BE49-F238E27FC236}">
                <a16:creationId xmlns:a16="http://schemas.microsoft.com/office/drawing/2014/main" id="{CBFD187B-D544-460E-90D2-A8B2D3D3BC32}"/>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5B6145C5-ADBF-4AD7-8268-0916082F1FEA}"/>
              </a:ext>
            </a:extLst>
          </p:cNvPr>
          <p:cNvSpPr>
            <a:spLocks noGrp="1"/>
          </p:cNvSpPr>
          <p:nvPr>
            <p:ph type="sldNum" sz="quarter" idx="12"/>
          </p:nvPr>
        </p:nvSpPr>
        <p:spPr/>
        <p:txBody>
          <a:bodyPr/>
          <a:lstStyle/>
          <a:p>
            <a:fld id="{0F408A5D-059A-A247-8344-29C129C8EF29}" type="slidenum">
              <a:rPr lang="en-US" smtClean="0"/>
              <a:pPr/>
              <a:t>18</a:t>
            </a:fld>
            <a:endParaRPr lang="en-US" dirty="0"/>
          </a:p>
        </p:txBody>
      </p:sp>
    </p:spTree>
    <p:extLst>
      <p:ext uri="{BB962C8B-B14F-4D97-AF65-F5344CB8AC3E}">
        <p14:creationId xmlns:p14="http://schemas.microsoft.com/office/powerpoint/2010/main" val="434019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Capacité 1 de l’expert médical</a:t>
            </a:r>
            <a:endParaRPr lang="en-US" dirty="0"/>
          </a:p>
        </p:txBody>
      </p:sp>
      <p:sp>
        <p:nvSpPr>
          <p:cNvPr id="20486" name="Rectangle 6"/>
          <p:cNvSpPr>
            <a:spLocks noGrp="1" noChangeArrowheads="1"/>
          </p:cNvSpPr>
          <p:nvPr>
            <p:ph type="body" idx="1"/>
          </p:nvPr>
        </p:nvSpPr>
        <p:spPr>
          <a:xfrm>
            <a:off x="838200" y="1562040"/>
            <a:ext cx="10515600" cy="5178896"/>
          </a:xfrm>
        </p:spPr>
        <p:txBody>
          <a:bodyPr/>
          <a:lstStyle/>
          <a:p>
            <a:pPr marL="0" indent="0">
              <a:buNone/>
            </a:pPr>
            <a:r>
              <a:rPr lang="fr-FR" sz="2000" dirty="0"/>
              <a:t>Les médecins sont capables de :</a:t>
            </a:r>
          </a:p>
          <a:p>
            <a:pPr marL="342900" indent="-342900">
              <a:buFont typeface="+mj-lt"/>
              <a:buAutoNum type="arabicPeriod"/>
            </a:pPr>
            <a:r>
              <a:rPr lang="fr-FR" sz="2000" dirty="0"/>
              <a:t>exercer la médecine selon leur champ d’activité et leur expertise clinique</a:t>
            </a:r>
          </a:p>
          <a:p>
            <a:pPr marL="457200" lvl="1" indent="0">
              <a:buNone/>
            </a:pPr>
            <a:r>
              <a:rPr lang="fr-FR" sz="2000" dirty="0"/>
              <a:t>1.1 	s’engager à prodiguer des soins de grande qualité à leurs patients;</a:t>
            </a:r>
          </a:p>
          <a:p>
            <a:pPr marL="457200" lvl="1" indent="0">
              <a:buNone/>
            </a:pPr>
            <a:r>
              <a:rPr lang="fr-FR" sz="2000" dirty="0"/>
              <a:t>1.2 	intégrer les rôles CanMEDS transversaux dans leur exercice de la médecine;</a:t>
            </a:r>
          </a:p>
          <a:p>
            <a:pPr marL="457200" lvl="1" indent="0">
              <a:buNone/>
            </a:pPr>
            <a:r>
              <a:rPr lang="fr-FR" sz="2000" dirty="0"/>
              <a:t>1.3 	appliquer les connaissances des sciences cliniques et biomédicales pertinentes à leur 	discipline;</a:t>
            </a:r>
          </a:p>
          <a:p>
            <a:pPr marL="457200" lvl="1" indent="0">
              <a:buNone/>
            </a:pPr>
            <a:r>
              <a:rPr lang="fr-FR" sz="2000" dirty="0"/>
              <a:t>1.4 	réaliser des évaluations cliniques en temps utile et formuler des recommandations de 	manière structurée;</a:t>
            </a:r>
          </a:p>
          <a:p>
            <a:pPr marL="457200" lvl="1" indent="0">
              <a:buNone/>
            </a:pPr>
            <a:r>
              <a:rPr lang="fr-FR" sz="2000" dirty="0"/>
              <a:t>1.5 	s’acquitter des responsabilités professionnelles en dépit de multiples exigences 	concurrentes;</a:t>
            </a:r>
          </a:p>
          <a:p>
            <a:pPr marL="457200" lvl="1" indent="0">
              <a:buNone/>
            </a:pPr>
            <a:r>
              <a:rPr lang="fr-FR" sz="2000" dirty="0"/>
              <a:t>1.6 	reconnaître la complexité, l’incertitude et l’ambiguïté inhérentes à l’exercice de la 	médecine et y réagir de façon appropriée.</a:t>
            </a:r>
            <a:endParaRPr lang="en-US" sz="2000" dirty="0"/>
          </a:p>
        </p:txBody>
      </p:sp>
      <p:sp>
        <p:nvSpPr>
          <p:cNvPr id="2" name="Footer Placeholder 1">
            <a:extLst>
              <a:ext uri="{FF2B5EF4-FFF2-40B4-BE49-F238E27FC236}">
                <a16:creationId xmlns:a16="http://schemas.microsoft.com/office/drawing/2014/main" id="{91FA4C83-031E-4538-99FA-D0A071731C72}"/>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88A0CCD8-9DB2-47C9-8C17-D55328C210AF}"/>
              </a:ext>
            </a:extLst>
          </p:cNvPr>
          <p:cNvSpPr>
            <a:spLocks noGrp="1"/>
          </p:cNvSpPr>
          <p:nvPr>
            <p:ph type="sldNum" sz="quarter" idx="12"/>
          </p:nvPr>
        </p:nvSpPr>
        <p:spPr/>
        <p:txBody>
          <a:bodyPr/>
          <a:lstStyle/>
          <a:p>
            <a:fld id="{0F408A5D-059A-A247-8344-29C129C8EF29}" type="slidenum">
              <a:rPr lang="en-US" smtClean="0"/>
              <a:pPr/>
              <a:t>19</a:t>
            </a:fld>
            <a:endParaRPr lang="en-US" dirty="0"/>
          </a:p>
        </p:txBody>
      </p:sp>
    </p:spTree>
    <p:extLst>
      <p:ext uri="{BB962C8B-B14F-4D97-AF65-F5344CB8AC3E}">
        <p14:creationId xmlns:p14="http://schemas.microsoft.com/office/powerpoint/2010/main" val="2800486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9" name="Rectangle 41"/>
          <p:cNvSpPr>
            <a:spLocks noGrp="1" noChangeArrowheads="1"/>
          </p:cNvSpPr>
          <p:nvPr>
            <p:ph type="body" idx="1"/>
          </p:nvPr>
        </p:nvSpPr>
        <p:spPr>
          <a:xfrm>
            <a:off x="838200" y="2267206"/>
            <a:ext cx="10515600" cy="2323588"/>
          </a:xfrm>
        </p:spPr>
        <p:txBody>
          <a:bodyPr/>
          <a:lstStyle/>
          <a:p>
            <a:pPr marL="0" indent="0" algn="ctr">
              <a:buNone/>
            </a:pPr>
            <a:r>
              <a:rPr lang="fr-FR" sz="2000" dirty="0">
                <a:solidFill>
                  <a:schemeClr val="tx1"/>
                </a:solidFill>
              </a:rPr>
              <a:t>Le contenu ci-dessous, rédigé par S. Glover Takahashi, D. Richardson et D. Martin sous la gouverne du Collège royal des médecins et chirurgiens du Canada, est tiré tel quel du Guide des outils d’enseignement et d’évaluation CanMEDS. Vous pouvez utiliser, reproduire et modifier ce contenu à vos propres fins non commerciales, à condition d’indiquer clairement vos changements et de créditer le Collège royal. Ce dernier peut révoquer cette autorisation à tout moment, par écrit.</a:t>
            </a:r>
          </a:p>
          <a:p>
            <a:pPr marL="0" indent="0" algn="ctr">
              <a:buNone/>
            </a:pPr>
            <a:r>
              <a:rPr lang="fr-FR" sz="2000" u="sng" dirty="0">
                <a:solidFill>
                  <a:schemeClr val="tx1"/>
                </a:solidFill>
              </a:rPr>
              <a:t>REMARQUE : Le contenu ci-dessous peut avoir été modifié et ne plus représenter l’opinion ou le point de vue du Collège royal.</a:t>
            </a:r>
          </a:p>
        </p:txBody>
      </p:sp>
      <p:sp>
        <p:nvSpPr>
          <p:cNvPr id="2" name="Footer Placeholder 1">
            <a:extLst>
              <a:ext uri="{FF2B5EF4-FFF2-40B4-BE49-F238E27FC236}">
                <a16:creationId xmlns:a16="http://schemas.microsoft.com/office/drawing/2014/main" id="{3FCDB1D9-DD7A-4531-8B05-F8026FE5533D}"/>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14168368-B01A-4BF4-98DF-154F7020D273}"/>
              </a:ext>
            </a:extLst>
          </p:cNvPr>
          <p:cNvSpPr>
            <a:spLocks noGrp="1"/>
          </p:cNvSpPr>
          <p:nvPr>
            <p:ph type="sldNum" sz="quarter" idx="12"/>
          </p:nvPr>
        </p:nvSpPr>
        <p:spPr/>
        <p:txBody>
          <a:bodyPr/>
          <a:lstStyle/>
          <a:p>
            <a:fld id="{0F408A5D-059A-A247-8344-29C129C8EF29}" type="slidenum">
              <a:rPr lang="en-US" smtClean="0"/>
              <a:pPr/>
              <a:t>2</a:t>
            </a:fld>
            <a:endParaRPr lang="en-US" dirty="0"/>
          </a:p>
        </p:txBody>
      </p:sp>
    </p:spTree>
    <p:extLst>
      <p:ext uri="{BB962C8B-B14F-4D97-AF65-F5344CB8AC3E}">
        <p14:creationId xmlns:p14="http://schemas.microsoft.com/office/powerpoint/2010/main" val="100863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Capacité 2 de l’expert médical</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fr-FR" sz="2000" dirty="0"/>
              <a:t>Les médecins sont capables de :</a:t>
            </a:r>
          </a:p>
          <a:p>
            <a:pPr marL="342900" indent="-342900">
              <a:buFont typeface="+mj-lt"/>
              <a:buAutoNum type="arabicPeriod" startAt="2"/>
            </a:pPr>
            <a:r>
              <a:rPr lang="fr-FR" sz="2000" dirty="0"/>
              <a:t>procéder à une évaluation clinique centrée sur les besoins du patient et établir un plan de soins</a:t>
            </a:r>
          </a:p>
          <a:p>
            <a:pPr marL="457200" lvl="1" indent="0">
              <a:buNone/>
            </a:pPr>
            <a:r>
              <a:rPr lang="fr-FR" sz="2000" dirty="0"/>
              <a:t>2.1 	établir la priorité parmi les sujets qui devront être abordés au moment de la rencontre 	avec le patient;</a:t>
            </a:r>
          </a:p>
          <a:p>
            <a:pPr marL="457200" lvl="1" indent="0">
              <a:buNone/>
            </a:pPr>
            <a:r>
              <a:rPr lang="fr-FR" sz="2000" dirty="0"/>
              <a:t>2.2 	obtenir l’anamnèse, procéder à l’examen physique, choisir les examens appropriés et 	interpréter leurs résultats aux fins de diagnostic et de traitement, de prévention de la 	maladie et de promotion de la santé;</a:t>
            </a:r>
          </a:p>
          <a:p>
            <a:pPr marL="457200" lvl="1" indent="0">
              <a:buNone/>
            </a:pPr>
            <a:r>
              <a:rPr lang="fr-FR" sz="2000" dirty="0"/>
              <a:t>2.3 	établir, en partenariat avec le patient, sa famille et ses proches aidants les objectifs de 	soins, y compris de ralentir la progression de la maladie, le soulagement des symptômes, la 	guérison, l’amélioration fonctionnelle et la palliation;</a:t>
            </a:r>
          </a:p>
          <a:p>
            <a:pPr marL="457200" lvl="1" indent="0">
              <a:buNone/>
            </a:pPr>
            <a:r>
              <a:rPr lang="fr-FR" sz="2000" dirty="0"/>
              <a:t>2.4 	établir un plan de soins centré sur les besoins du patient.</a:t>
            </a:r>
            <a:endParaRPr lang="en-US" sz="2000" dirty="0"/>
          </a:p>
        </p:txBody>
      </p:sp>
      <p:sp>
        <p:nvSpPr>
          <p:cNvPr id="2" name="Footer Placeholder 1">
            <a:extLst>
              <a:ext uri="{FF2B5EF4-FFF2-40B4-BE49-F238E27FC236}">
                <a16:creationId xmlns:a16="http://schemas.microsoft.com/office/drawing/2014/main" id="{812B29F2-DACD-4956-99D9-C0455B0E5FEE}"/>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C18E6065-89E4-468A-9D6C-AB8A45294CF6}"/>
              </a:ext>
            </a:extLst>
          </p:cNvPr>
          <p:cNvSpPr>
            <a:spLocks noGrp="1"/>
          </p:cNvSpPr>
          <p:nvPr>
            <p:ph type="sldNum" sz="quarter" idx="12"/>
          </p:nvPr>
        </p:nvSpPr>
        <p:spPr/>
        <p:txBody>
          <a:bodyPr/>
          <a:lstStyle/>
          <a:p>
            <a:fld id="{0F408A5D-059A-A247-8344-29C129C8EF29}" type="slidenum">
              <a:rPr lang="en-US" smtClean="0"/>
              <a:pPr/>
              <a:t>20</a:t>
            </a:fld>
            <a:endParaRPr lang="en-US" dirty="0"/>
          </a:p>
        </p:txBody>
      </p:sp>
    </p:spTree>
    <p:extLst>
      <p:ext uri="{BB962C8B-B14F-4D97-AF65-F5344CB8AC3E}">
        <p14:creationId xmlns:p14="http://schemas.microsoft.com/office/powerpoint/2010/main" val="3721039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Capacité 3 de l’expert médical</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342900" indent="-342900">
              <a:buFont typeface="+mj-lt"/>
              <a:buAutoNum type="arabicPeriod" startAt="3"/>
            </a:pPr>
            <a:r>
              <a:rPr lang="fr-FR" sz="2000" dirty="0"/>
              <a:t>planifier et réaliser des interventions diagnostiques et thérapeutiques</a:t>
            </a:r>
          </a:p>
          <a:p>
            <a:pPr marL="457200" lvl="1" indent="0">
              <a:buNone/>
            </a:pPr>
            <a:r>
              <a:rPr lang="fr-FR" sz="2000" dirty="0"/>
              <a:t>3.1 	définir les interventions les plus appropriées;</a:t>
            </a:r>
          </a:p>
          <a:p>
            <a:pPr marL="457200" lvl="1" indent="0">
              <a:buNone/>
            </a:pPr>
            <a:r>
              <a:rPr lang="fr-FR" sz="2000" dirty="0"/>
              <a:t>3.2 	obtenir et documenter le consentement éclairé, en expliquant les risques et les avantages 	de l’intervention proposée, et en la justifiant;</a:t>
            </a:r>
          </a:p>
          <a:p>
            <a:pPr marL="457200" lvl="1" indent="0">
              <a:buNone/>
            </a:pPr>
            <a:r>
              <a:rPr lang="fr-FR" sz="2000" dirty="0"/>
              <a:t>3.3 	prioriser une intervention, en tenant compte du degré d’urgence clinique et des ressources 	disponibles;</a:t>
            </a:r>
          </a:p>
          <a:p>
            <a:pPr marL="457200" lvl="1" indent="0">
              <a:buNone/>
            </a:pPr>
            <a:r>
              <a:rPr lang="fr-FR" sz="2000" dirty="0"/>
              <a:t>3.4 	réaliser toute intervention avec habileté et de façon sécuritaire, en l’adaptant aux imprévus 	ou aux changements du contexte clinique.</a:t>
            </a:r>
            <a:endParaRPr lang="en-US" sz="2000" dirty="0"/>
          </a:p>
        </p:txBody>
      </p:sp>
      <p:sp>
        <p:nvSpPr>
          <p:cNvPr id="2" name="Footer Placeholder 1">
            <a:extLst>
              <a:ext uri="{FF2B5EF4-FFF2-40B4-BE49-F238E27FC236}">
                <a16:creationId xmlns:a16="http://schemas.microsoft.com/office/drawing/2014/main" id="{C7CF5D32-88EE-4DD2-B793-A956EB76F96A}"/>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52EC73EA-FC84-4A01-837E-FADDAC4944A0}"/>
              </a:ext>
            </a:extLst>
          </p:cNvPr>
          <p:cNvSpPr>
            <a:spLocks noGrp="1"/>
          </p:cNvSpPr>
          <p:nvPr>
            <p:ph type="sldNum" sz="quarter" idx="12"/>
          </p:nvPr>
        </p:nvSpPr>
        <p:spPr/>
        <p:txBody>
          <a:bodyPr/>
          <a:lstStyle/>
          <a:p>
            <a:fld id="{0F408A5D-059A-A247-8344-29C129C8EF29}" type="slidenum">
              <a:rPr lang="en-US" smtClean="0"/>
              <a:pPr/>
              <a:t>21</a:t>
            </a:fld>
            <a:endParaRPr lang="en-US" dirty="0"/>
          </a:p>
        </p:txBody>
      </p:sp>
    </p:spTree>
    <p:extLst>
      <p:ext uri="{BB962C8B-B14F-4D97-AF65-F5344CB8AC3E}">
        <p14:creationId xmlns:p14="http://schemas.microsoft.com/office/powerpoint/2010/main" val="1253352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Capacité 4 de l’expert médical</a:t>
            </a:r>
            <a:endParaRPr lang="en-US" dirty="0"/>
          </a:p>
        </p:txBody>
      </p:sp>
      <p:sp>
        <p:nvSpPr>
          <p:cNvPr id="20486" name="Rectangle 6"/>
          <p:cNvSpPr>
            <a:spLocks noGrp="1" noChangeArrowheads="1"/>
          </p:cNvSpPr>
          <p:nvPr>
            <p:ph type="body" idx="1"/>
          </p:nvPr>
        </p:nvSpPr>
        <p:spPr>
          <a:xfrm>
            <a:off x="838199" y="1556792"/>
            <a:ext cx="10515599" cy="4890864"/>
          </a:xfrm>
        </p:spPr>
        <p:txBody>
          <a:bodyPr/>
          <a:lstStyle/>
          <a:p>
            <a:pPr marL="0" indent="0">
              <a:buNone/>
            </a:pPr>
            <a:r>
              <a:rPr lang="fr-FR" sz="2000" dirty="0"/>
              <a:t>Les médecins sont capables de :</a:t>
            </a:r>
          </a:p>
          <a:p>
            <a:pPr marL="342900" indent="-342900">
              <a:buFont typeface="+mj-lt"/>
              <a:buAutoNum type="arabicPeriod" startAt="4"/>
            </a:pPr>
            <a:r>
              <a:rPr lang="fr-FR" sz="2000" dirty="0"/>
              <a:t>planifier la continuité des soins et, le cas échéant, des consultations en temps opportun</a:t>
            </a:r>
          </a:p>
          <a:p>
            <a:pPr marL="457200" lvl="1" indent="0">
              <a:buNone/>
            </a:pPr>
            <a:r>
              <a:rPr lang="fr-FR" sz="2000" dirty="0"/>
              <a:t>4.1 	mettre en </a:t>
            </a:r>
            <a:r>
              <a:rPr lang="fr-FR" sz="2000" dirty="0" err="1"/>
              <a:t>oeuvre</a:t>
            </a:r>
            <a:r>
              <a:rPr lang="fr-FR" sz="2000" dirty="0"/>
              <a:t> un plan de soins centré sur les besoins du patient et qui assure la 	continuité des soins et un suivi de l’investigation, de la réaction au traitement et des autres 	consultations.</a:t>
            </a:r>
            <a:endParaRPr lang="en-US" sz="2000" dirty="0"/>
          </a:p>
        </p:txBody>
      </p:sp>
      <p:sp>
        <p:nvSpPr>
          <p:cNvPr id="2" name="Footer Placeholder 1">
            <a:extLst>
              <a:ext uri="{FF2B5EF4-FFF2-40B4-BE49-F238E27FC236}">
                <a16:creationId xmlns:a16="http://schemas.microsoft.com/office/drawing/2014/main" id="{A485AD47-BA95-43C5-941A-14D0C4D2AC65}"/>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592C12EC-9685-4F87-9B10-723834E997FD}"/>
              </a:ext>
            </a:extLst>
          </p:cNvPr>
          <p:cNvSpPr>
            <a:spLocks noGrp="1"/>
          </p:cNvSpPr>
          <p:nvPr>
            <p:ph type="sldNum" sz="quarter" idx="12"/>
          </p:nvPr>
        </p:nvSpPr>
        <p:spPr/>
        <p:txBody>
          <a:bodyPr/>
          <a:lstStyle/>
          <a:p>
            <a:fld id="{0F408A5D-059A-A247-8344-29C129C8EF29}" type="slidenum">
              <a:rPr lang="en-US" smtClean="0"/>
              <a:pPr/>
              <a:t>22</a:t>
            </a:fld>
            <a:endParaRPr lang="en-US" dirty="0"/>
          </a:p>
        </p:txBody>
      </p:sp>
    </p:spTree>
    <p:extLst>
      <p:ext uri="{BB962C8B-B14F-4D97-AF65-F5344CB8AC3E}">
        <p14:creationId xmlns:p14="http://schemas.microsoft.com/office/powerpoint/2010/main" val="844541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Capacité 5 de l’expert médical</a:t>
            </a:r>
            <a:endParaRPr lang="en-US" dirty="0"/>
          </a:p>
        </p:txBody>
      </p:sp>
      <p:sp>
        <p:nvSpPr>
          <p:cNvPr id="20486" name="Rectangle 6"/>
          <p:cNvSpPr>
            <a:spLocks noGrp="1" noChangeArrowheads="1"/>
          </p:cNvSpPr>
          <p:nvPr>
            <p:ph type="body" idx="1"/>
          </p:nvPr>
        </p:nvSpPr>
        <p:spPr>
          <a:xfrm>
            <a:off x="838199" y="1556792"/>
            <a:ext cx="10515599" cy="4890864"/>
          </a:xfrm>
        </p:spPr>
        <p:txBody>
          <a:bodyPr/>
          <a:lstStyle/>
          <a:p>
            <a:pPr marL="342900" indent="-342900">
              <a:buFont typeface="+mj-lt"/>
              <a:buAutoNum type="arabicPeriod" startAt="5"/>
            </a:pPr>
            <a:r>
              <a:rPr lang="fr-FR" sz="2000" dirty="0"/>
              <a:t>contribuer activement, à titre individuel et en tant que membre d’une équipe de soins, à l’amélioration continue de la qualité des soins et de la sécurité des patients</a:t>
            </a:r>
          </a:p>
          <a:p>
            <a:pPr marL="457200" lvl="1" indent="0">
              <a:buNone/>
            </a:pPr>
            <a:r>
              <a:rPr lang="fr-FR" sz="2000" dirty="0"/>
              <a:t>5.1 	reconnaître le préjudice pouvant résulter de la prestation des soins, y compris les incidents 	touchant la sécurité des patients, et y remédier;</a:t>
            </a:r>
          </a:p>
          <a:p>
            <a:pPr marL="457200" lvl="1" indent="0">
              <a:buNone/>
            </a:pPr>
            <a:r>
              <a:rPr lang="fr-FR" sz="2000" dirty="0"/>
              <a:t>5.2 	adopter des stratégies qui favorisent la sécurité des patients et qui tiennent compte des 	facteurs humains et systémiques</a:t>
            </a:r>
            <a:endParaRPr lang="en-US" sz="2000" dirty="0"/>
          </a:p>
        </p:txBody>
      </p:sp>
      <p:sp>
        <p:nvSpPr>
          <p:cNvPr id="2" name="Footer Placeholder 1">
            <a:extLst>
              <a:ext uri="{FF2B5EF4-FFF2-40B4-BE49-F238E27FC236}">
                <a16:creationId xmlns:a16="http://schemas.microsoft.com/office/drawing/2014/main" id="{91382D71-DA2C-4B72-8843-FB58EE2E66A4}"/>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62B1290E-2C71-4614-A412-22546858ED0A}"/>
              </a:ext>
            </a:extLst>
          </p:cNvPr>
          <p:cNvSpPr>
            <a:spLocks noGrp="1"/>
          </p:cNvSpPr>
          <p:nvPr>
            <p:ph type="sldNum" sz="quarter" idx="12"/>
          </p:nvPr>
        </p:nvSpPr>
        <p:spPr/>
        <p:txBody>
          <a:bodyPr/>
          <a:lstStyle/>
          <a:p>
            <a:fld id="{0F408A5D-059A-A247-8344-29C129C8EF29}" type="slidenum">
              <a:rPr lang="en-US" smtClean="0"/>
              <a:pPr/>
              <a:t>23</a:t>
            </a:fld>
            <a:endParaRPr lang="en-US" dirty="0"/>
          </a:p>
        </p:txBody>
      </p:sp>
    </p:spTree>
    <p:extLst>
      <p:ext uri="{BB962C8B-B14F-4D97-AF65-F5344CB8AC3E}">
        <p14:creationId xmlns:p14="http://schemas.microsoft.com/office/powerpoint/2010/main" val="3919508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sz="4000" dirty="0"/>
              <a:t>Ressources liées à l'expert médical</a:t>
            </a:r>
            <a:endParaRPr lang="en-US" sz="4000" dirty="0"/>
          </a:p>
        </p:txBody>
      </p:sp>
      <p:sp>
        <p:nvSpPr>
          <p:cNvPr id="20486" name="Rectangle 6"/>
          <p:cNvSpPr>
            <a:spLocks noGrp="1" noChangeArrowheads="1"/>
          </p:cNvSpPr>
          <p:nvPr>
            <p:ph type="body" idx="1"/>
          </p:nvPr>
        </p:nvSpPr>
        <p:spPr>
          <a:xfrm>
            <a:off x="838200" y="1556792"/>
            <a:ext cx="9218240" cy="4890864"/>
          </a:xfrm>
        </p:spPr>
        <p:txBody>
          <a:bodyPr/>
          <a:lstStyle/>
          <a:p>
            <a:pPr marL="0" indent="0">
              <a:buNone/>
            </a:pPr>
            <a:r>
              <a:rPr lang="fr-FR" sz="1800" dirty="0"/>
              <a:t>Exigences de la formation spécialisée</a:t>
            </a:r>
          </a:p>
          <a:p>
            <a:pPr marL="0" indent="0">
              <a:buNone/>
            </a:pPr>
            <a:r>
              <a:rPr lang="fr-FR" sz="1800" dirty="0"/>
              <a:t>http://www.collegeroyal.ca/portal/page/portal/rc/credentials/</a:t>
            </a:r>
          </a:p>
          <a:p>
            <a:pPr marL="0" indent="0">
              <a:buNone/>
            </a:pPr>
            <a:r>
              <a:rPr lang="fr-FR" sz="1800" dirty="0" err="1"/>
              <a:t>specialty_information</a:t>
            </a:r>
            <a:endParaRPr lang="en-US" sz="1800" dirty="0"/>
          </a:p>
        </p:txBody>
      </p:sp>
      <p:sp>
        <p:nvSpPr>
          <p:cNvPr id="2" name="Footer Placeholder 1">
            <a:extLst>
              <a:ext uri="{FF2B5EF4-FFF2-40B4-BE49-F238E27FC236}">
                <a16:creationId xmlns:a16="http://schemas.microsoft.com/office/drawing/2014/main" id="{8F3FB01E-89ED-4F4B-86A9-FA89A0FF3CB2}"/>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74EF3D9B-51C7-4EC9-B8BA-3FE57AB52942}"/>
              </a:ext>
            </a:extLst>
          </p:cNvPr>
          <p:cNvSpPr>
            <a:spLocks noGrp="1"/>
          </p:cNvSpPr>
          <p:nvPr>
            <p:ph type="sldNum" sz="quarter" idx="12"/>
          </p:nvPr>
        </p:nvSpPr>
        <p:spPr/>
        <p:txBody>
          <a:bodyPr/>
          <a:lstStyle/>
          <a:p>
            <a:fld id="{0F408A5D-059A-A247-8344-29C129C8EF29}" type="slidenum">
              <a:rPr lang="en-US" smtClean="0"/>
              <a:pPr/>
              <a:t>24</a:t>
            </a:fld>
            <a:endParaRPr lang="en-US" dirty="0"/>
          </a:p>
        </p:txBody>
      </p:sp>
    </p:spTree>
    <p:extLst>
      <p:ext uri="{BB962C8B-B14F-4D97-AF65-F5344CB8AC3E}">
        <p14:creationId xmlns:p14="http://schemas.microsoft.com/office/powerpoint/2010/main" val="2101500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 name="Rectangle 40"/>
          <p:cNvSpPr>
            <a:spLocks noGrp="1" noChangeArrowheads="1"/>
          </p:cNvSpPr>
          <p:nvPr>
            <p:ph type="title"/>
          </p:nvPr>
        </p:nvSpPr>
        <p:spPr/>
        <p:txBody>
          <a:bodyPr/>
          <a:lstStyle/>
          <a:p>
            <a:r>
              <a:rPr lang="en-US" dirty="0" err="1"/>
              <a:t>Objectifs</a:t>
            </a:r>
            <a:r>
              <a:rPr lang="en-US" dirty="0"/>
              <a:t> et </a:t>
            </a:r>
            <a:r>
              <a:rPr lang="en-US" dirty="0" err="1"/>
              <a:t>contenu</a:t>
            </a:r>
            <a:endParaRPr lang="en-US" dirty="0"/>
          </a:p>
        </p:txBody>
      </p:sp>
      <p:sp>
        <p:nvSpPr>
          <p:cNvPr id="7209" name="Rectangle 41"/>
          <p:cNvSpPr>
            <a:spLocks noGrp="1" noChangeArrowheads="1"/>
          </p:cNvSpPr>
          <p:nvPr>
            <p:ph type="body" idx="1"/>
          </p:nvPr>
        </p:nvSpPr>
        <p:spPr/>
        <p:txBody>
          <a:bodyPr/>
          <a:lstStyle/>
          <a:p>
            <a:pPr marL="514350" indent="-514350">
              <a:buFont typeface="+mj-lt"/>
              <a:buAutoNum type="arabicPeriod"/>
            </a:pPr>
            <a:r>
              <a:rPr lang="fr-FR" dirty="0"/>
              <a:t>Reconnaître les termes courants relatifs aux activités et domaines d’intérêt liés au rôle d'expert médical</a:t>
            </a:r>
          </a:p>
          <a:p>
            <a:pPr marL="514350" indent="-514350">
              <a:buFont typeface="+mj-lt"/>
              <a:buAutoNum type="arabicPeriod"/>
            </a:pPr>
            <a:r>
              <a:rPr lang="fr-FR" dirty="0"/>
              <a:t>Décrire le rôle d’expert médical issu du référentiel CanMEDS 2015</a:t>
            </a:r>
          </a:p>
          <a:p>
            <a:pPr marL="514350" indent="-514350">
              <a:buFont typeface="+mj-lt"/>
              <a:buAutoNum type="arabicPeriod"/>
            </a:pPr>
            <a:r>
              <a:rPr lang="fr-FR" dirty="0"/>
              <a:t>Appliquer le continuum de compétence de l’expert médical dans un programme ou une spécialité</a:t>
            </a:r>
          </a:p>
          <a:p>
            <a:pPr marL="514350" indent="-514350">
              <a:buFont typeface="+mj-lt"/>
              <a:buAutoNum type="arabicPeriod"/>
            </a:pPr>
            <a:r>
              <a:rPr lang="fr-FR" dirty="0"/>
              <a:t>Cerner les occasions d’intégrer les autres rôles CanMEDS dans l’enseignement et l’évaluation de l’expert médical</a:t>
            </a:r>
            <a:endParaRPr lang="en-US" dirty="0"/>
          </a:p>
        </p:txBody>
      </p:sp>
      <p:sp>
        <p:nvSpPr>
          <p:cNvPr id="2" name="Footer Placeholder 1">
            <a:extLst>
              <a:ext uri="{FF2B5EF4-FFF2-40B4-BE49-F238E27FC236}">
                <a16:creationId xmlns:a16="http://schemas.microsoft.com/office/drawing/2014/main" id="{00E376D4-8AB6-4286-A325-122D54EF4560}"/>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10C8DEBA-4C77-44CA-8258-D7CB01D7FA0D}"/>
              </a:ext>
            </a:extLst>
          </p:cNvPr>
          <p:cNvSpPr>
            <a:spLocks noGrp="1"/>
          </p:cNvSpPr>
          <p:nvPr>
            <p:ph type="sldNum" sz="quarter" idx="12"/>
          </p:nvPr>
        </p:nvSpPr>
        <p:spPr/>
        <p:txBody>
          <a:bodyPr/>
          <a:lstStyle/>
          <a:p>
            <a:fld id="{0F408A5D-059A-A247-8344-29C129C8EF29}"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4" name="Rectangle 18"/>
          <p:cNvSpPr>
            <a:spLocks noGrp="1" noChangeArrowheads="1"/>
          </p:cNvSpPr>
          <p:nvPr>
            <p:ph type="title"/>
          </p:nvPr>
        </p:nvSpPr>
        <p:spPr/>
        <p:txBody>
          <a:bodyPr/>
          <a:lstStyle/>
          <a:p>
            <a:r>
              <a:rPr lang="fr-FR" dirty="0"/>
              <a:t>L’expert médical : un rôle qui importe</a:t>
            </a:r>
            <a:endParaRPr lang="en-US" dirty="0"/>
          </a:p>
        </p:txBody>
      </p:sp>
      <p:sp>
        <p:nvSpPr>
          <p:cNvPr id="14355" name="Rectangle 19"/>
          <p:cNvSpPr>
            <a:spLocks noGrp="1" noChangeArrowheads="1"/>
          </p:cNvSpPr>
          <p:nvPr>
            <p:ph type="body" idx="1"/>
          </p:nvPr>
        </p:nvSpPr>
        <p:spPr>
          <a:xfrm>
            <a:off x="838199" y="1484784"/>
            <a:ext cx="10515599" cy="4419600"/>
          </a:xfrm>
        </p:spPr>
        <p:txBody>
          <a:bodyPr/>
          <a:lstStyle/>
          <a:p>
            <a:pPr marL="0" indent="0">
              <a:buNone/>
            </a:pPr>
            <a:endParaRPr lang="en-US" dirty="0"/>
          </a:p>
          <a:p>
            <a:r>
              <a:rPr lang="fr-FR" dirty="0"/>
              <a:t>Le rôle d'expert médical est au </a:t>
            </a:r>
            <a:r>
              <a:rPr lang="fr-FR" dirty="0" err="1"/>
              <a:t>coeur</a:t>
            </a:r>
            <a:r>
              <a:rPr lang="fr-FR" dirty="0"/>
              <a:t> même de la compétence et de l’identité d’un médecin.</a:t>
            </a:r>
          </a:p>
          <a:p>
            <a:r>
              <a:rPr lang="fr-FR" dirty="0"/>
              <a:t>Les compétences de l’expert médical à elles seules ne suffisent pas pour être en mesure de pratiquer la médecine.</a:t>
            </a:r>
          </a:p>
          <a:p>
            <a:r>
              <a:rPr lang="fr-FR" dirty="0"/>
              <a:t>L’expertise médicale doit être intégrée aux rôles transversaux si l’on veut en venir à des soins de santé optimaux.</a:t>
            </a:r>
            <a:endParaRPr lang="en-US" dirty="0"/>
          </a:p>
        </p:txBody>
      </p:sp>
      <p:sp>
        <p:nvSpPr>
          <p:cNvPr id="2" name="Footer Placeholder 1">
            <a:extLst>
              <a:ext uri="{FF2B5EF4-FFF2-40B4-BE49-F238E27FC236}">
                <a16:creationId xmlns:a16="http://schemas.microsoft.com/office/drawing/2014/main" id="{8E2E0EF4-5B4B-47F8-B05C-AF9606D37AAA}"/>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857D41E6-8914-473A-A6C5-0E06AA90D066}"/>
              </a:ext>
            </a:extLst>
          </p:cNvPr>
          <p:cNvSpPr>
            <a:spLocks noGrp="1"/>
          </p:cNvSpPr>
          <p:nvPr>
            <p:ph type="sldNum" sz="quarter" idx="12"/>
          </p:nvPr>
        </p:nvSpPr>
        <p:spPr/>
        <p:txBody>
          <a:bodyPr/>
          <a:lstStyle/>
          <a:p>
            <a:fld id="{0F408A5D-059A-A247-8344-29C129C8EF2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fr-FR" dirty="0"/>
              <a:t>Plus en détail : qu’est-ce que le rôle d'expert médical?</a:t>
            </a:r>
            <a:endParaRPr lang="en-US" dirty="0"/>
          </a:p>
        </p:txBody>
      </p:sp>
      <p:sp>
        <p:nvSpPr>
          <p:cNvPr id="18439" name="Rectangle 7"/>
          <p:cNvSpPr>
            <a:spLocks noGrp="1" noChangeArrowheads="1"/>
          </p:cNvSpPr>
          <p:nvPr>
            <p:ph type="body" idx="1"/>
          </p:nvPr>
        </p:nvSpPr>
        <p:spPr/>
        <p:txBody>
          <a:bodyPr/>
          <a:lstStyle/>
          <a:p>
            <a:pPr marL="0" indent="0">
              <a:buNone/>
            </a:pPr>
            <a:endParaRPr lang="en-US" dirty="0"/>
          </a:p>
          <a:p>
            <a:pPr marL="0" indent="0">
              <a:buNone/>
            </a:pPr>
            <a:r>
              <a:rPr lang="fr-FR" dirty="0"/>
              <a:t>En tant qu’experts médicaux, les médecins assument tous les rôles CanMEDS et s’appuient sur leur savoir médical, leurs compétences cliniques et leurs valeurs professionnelles pour dispenser des soins sécuritaires et de grande qualité centrés sur les besoins du patient. Pivot du référentiel CanMEDS, le rôle d’expert médical définit le champ de pratique clinique des médecins.</a:t>
            </a:r>
            <a:endParaRPr lang="en-US" dirty="0"/>
          </a:p>
        </p:txBody>
      </p:sp>
      <p:sp>
        <p:nvSpPr>
          <p:cNvPr id="2" name="Footer Placeholder 1">
            <a:extLst>
              <a:ext uri="{FF2B5EF4-FFF2-40B4-BE49-F238E27FC236}">
                <a16:creationId xmlns:a16="http://schemas.microsoft.com/office/drawing/2014/main" id="{C74B6A34-4962-47A1-A5BB-07C2958BBD73}"/>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F822A4EF-854B-490B-A845-0E7C7B391181}"/>
              </a:ext>
            </a:extLst>
          </p:cNvPr>
          <p:cNvSpPr>
            <a:spLocks noGrp="1"/>
          </p:cNvSpPr>
          <p:nvPr>
            <p:ph type="sldNum" sz="quarter" idx="12"/>
          </p:nvPr>
        </p:nvSpPr>
        <p:spPr/>
        <p:txBody>
          <a:bodyPr/>
          <a:lstStyle/>
          <a:p>
            <a:fld id="{0F408A5D-059A-A247-8344-29C129C8EF29}"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fr-FR" dirty="0"/>
              <a:t>À propos de l’</a:t>
            </a:r>
            <a:r>
              <a:rPr lang="en-US" dirty="0"/>
              <a:t>expert medical</a:t>
            </a:r>
          </a:p>
        </p:txBody>
      </p:sp>
      <p:sp>
        <p:nvSpPr>
          <p:cNvPr id="18439" name="Rectangle 7"/>
          <p:cNvSpPr>
            <a:spLocks noGrp="1" noChangeArrowheads="1"/>
          </p:cNvSpPr>
          <p:nvPr>
            <p:ph type="body" idx="1"/>
          </p:nvPr>
        </p:nvSpPr>
        <p:spPr>
          <a:xfrm>
            <a:off x="838200" y="1484784"/>
            <a:ext cx="10515600" cy="4419600"/>
          </a:xfrm>
        </p:spPr>
        <p:txBody>
          <a:bodyPr/>
          <a:lstStyle/>
          <a:p>
            <a:pPr marL="457200" indent="-457200">
              <a:buFont typeface="+mj-lt"/>
              <a:buAutoNum type="arabicPeriod"/>
            </a:pPr>
            <a:r>
              <a:rPr lang="fr-FR" sz="2200" dirty="0"/>
              <a:t>Les patients accordent de l’importance aux connaissances liées aux spécialités et à la façon dont elles contribuent aux soins dont ils ont besoin.</a:t>
            </a:r>
          </a:p>
          <a:p>
            <a:pPr marL="457200" indent="-457200">
              <a:buFont typeface="+mj-lt"/>
              <a:buAutoNum type="arabicPeriod"/>
            </a:pPr>
            <a:r>
              <a:rPr lang="fr-FR" sz="2200" dirty="0"/>
              <a:t>La nature de la relation médecin-patient devrait être définie en fonction des préférences du patient; elle doit toujours être respectueuse et adaptée aux circonstances changeantes.</a:t>
            </a:r>
          </a:p>
          <a:p>
            <a:pPr marL="457200" indent="-457200">
              <a:buFont typeface="+mj-lt"/>
              <a:buAutoNum type="arabicPeriod"/>
            </a:pPr>
            <a:r>
              <a:rPr lang="fr-FR" sz="2200" dirty="0"/>
              <a:t>Il n’y a pas de solutions simples à des problèmes complexes, et l’habileté d’être à l’aise dans l’incertitude est une facette importante du rôle d’expert médical.</a:t>
            </a:r>
          </a:p>
          <a:p>
            <a:pPr marL="457200" indent="-457200">
              <a:buFont typeface="+mj-lt"/>
              <a:buAutoNum type="arabicPeriod"/>
            </a:pPr>
            <a:r>
              <a:rPr lang="fr-FR" sz="2200" dirty="0"/>
              <a:t>Un médecin compétent sait intégrer  harmonieusement les compétences liées à chacun des sept rôles CanMEDS.</a:t>
            </a:r>
            <a:endParaRPr lang="en-US" sz="2200" dirty="0"/>
          </a:p>
        </p:txBody>
      </p:sp>
      <p:sp>
        <p:nvSpPr>
          <p:cNvPr id="2" name="Footer Placeholder 1">
            <a:extLst>
              <a:ext uri="{FF2B5EF4-FFF2-40B4-BE49-F238E27FC236}">
                <a16:creationId xmlns:a16="http://schemas.microsoft.com/office/drawing/2014/main" id="{555B45FD-0496-4CE0-A572-336A5BC7E33C}"/>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BDE25E99-053B-48BF-89DC-AD1BD2F91DA9}"/>
              </a:ext>
            </a:extLst>
          </p:cNvPr>
          <p:cNvSpPr>
            <a:spLocks noGrp="1"/>
          </p:cNvSpPr>
          <p:nvPr>
            <p:ph type="sldNum" sz="quarter" idx="12"/>
          </p:nvPr>
        </p:nvSpPr>
        <p:spPr/>
        <p:txBody>
          <a:bodyPr/>
          <a:lstStyle/>
          <a:p>
            <a:fld id="{0F408A5D-059A-A247-8344-29C129C8EF29}" type="slidenum">
              <a:rPr lang="en-US" smtClean="0"/>
              <a:pPr/>
              <a:t>6</a:t>
            </a:fld>
            <a:endParaRPr lang="en-US" dirty="0"/>
          </a:p>
        </p:txBody>
      </p:sp>
    </p:spTree>
    <p:extLst>
      <p:ext uri="{BB962C8B-B14F-4D97-AF65-F5344CB8AC3E}">
        <p14:creationId xmlns:p14="http://schemas.microsoft.com/office/powerpoint/2010/main" val="2729746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en-US" dirty="0" err="1"/>
              <a:t>Définitions</a:t>
            </a:r>
            <a:r>
              <a:rPr lang="en-US" dirty="0"/>
              <a:t> de </a:t>
            </a:r>
            <a:r>
              <a:rPr lang="en-US" dirty="0" err="1"/>
              <a:t>termes</a:t>
            </a:r>
            <a:r>
              <a:rPr lang="en-US" dirty="0"/>
              <a:t> </a:t>
            </a:r>
            <a:r>
              <a:rPr lang="en-US" dirty="0" err="1"/>
              <a:t>clés</a:t>
            </a:r>
            <a:endParaRPr lang="en-US" dirty="0"/>
          </a:p>
        </p:txBody>
      </p:sp>
      <p:sp>
        <p:nvSpPr>
          <p:cNvPr id="18439" name="Rectangle 7"/>
          <p:cNvSpPr>
            <a:spLocks noGrp="1" noChangeArrowheads="1"/>
          </p:cNvSpPr>
          <p:nvPr>
            <p:ph type="body" idx="1"/>
          </p:nvPr>
        </p:nvSpPr>
        <p:spPr/>
        <p:txBody>
          <a:bodyPr/>
          <a:lstStyle/>
          <a:p>
            <a:r>
              <a:rPr lang="fr-FR" dirty="0"/>
              <a:t>Charge cognitive</a:t>
            </a:r>
          </a:p>
          <a:p>
            <a:r>
              <a:rPr lang="fr-FR" dirty="0"/>
              <a:t>Pratique délibérée</a:t>
            </a:r>
          </a:p>
          <a:p>
            <a:r>
              <a:rPr lang="fr-FR" dirty="0"/>
              <a:t>Expertise</a:t>
            </a:r>
          </a:p>
          <a:p>
            <a:r>
              <a:rPr lang="fr-FR" dirty="0"/>
              <a:t>Demande d’aide</a:t>
            </a:r>
          </a:p>
          <a:p>
            <a:r>
              <a:rPr lang="fr-FR" dirty="0"/>
              <a:t>Soins centrés sur le patient</a:t>
            </a:r>
          </a:p>
          <a:p>
            <a:r>
              <a:rPr lang="fr-FR" dirty="0"/>
              <a:t>Prise de décisions partagée</a:t>
            </a:r>
            <a:endParaRPr lang="en-US" dirty="0"/>
          </a:p>
        </p:txBody>
      </p:sp>
      <p:sp>
        <p:nvSpPr>
          <p:cNvPr id="2" name="Footer Placeholder 1">
            <a:extLst>
              <a:ext uri="{FF2B5EF4-FFF2-40B4-BE49-F238E27FC236}">
                <a16:creationId xmlns:a16="http://schemas.microsoft.com/office/drawing/2014/main" id="{50A427F6-B2DA-466B-8186-D02C5F48D347}"/>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394BD077-AA0E-4176-B2BC-B1928BCD73D0}"/>
              </a:ext>
            </a:extLst>
          </p:cNvPr>
          <p:cNvSpPr>
            <a:spLocks noGrp="1"/>
          </p:cNvSpPr>
          <p:nvPr>
            <p:ph type="sldNum" sz="quarter" idx="12"/>
          </p:nvPr>
        </p:nvSpPr>
        <p:spPr/>
        <p:txBody>
          <a:bodyPr/>
          <a:lstStyle/>
          <a:p>
            <a:fld id="{0F408A5D-059A-A247-8344-29C129C8EF29}" type="slidenum">
              <a:rPr lang="en-US" smtClean="0"/>
              <a:pPr/>
              <a:t>7</a:t>
            </a:fld>
            <a:endParaRPr lang="en-US" dirty="0"/>
          </a:p>
        </p:txBody>
      </p:sp>
    </p:spTree>
    <p:extLst>
      <p:ext uri="{BB962C8B-B14F-4D97-AF65-F5344CB8AC3E}">
        <p14:creationId xmlns:p14="http://schemas.microsoft.com/office/powerpoint/2010/main" val="90478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Reconnaître les ACTIVITÉS de l’expert médical</a:t>
            </a:r>
          </a:p>
        </p:txBody>
      </p:sp>
      <p:sp>
        <p:nvSpPr>
          <p:cNvPr id="20486" name="Rectangle 6"/>
          <p:cNvSpPr>
            <a:spLocks noGrp="1" noChangeArrowheads="1"/>
          </p:cNvSpPr>
          <p:nvPr>
            <p:ph type="body" idx="1"/>
          </p:nvPr>
        </p:nvSpPr>
        <p:spPr>
          <a:xfrm>
            <a:off x="838200" y="1690688"/>
            <a:ext cx="6913984" cy="4419600"/>
          </a:xfrm>
        </p:spPr>
        <p:txBody>
          <a:bodyPr/>
          <a:lstStyle/>
          <a:p>
            <a:r>
              <a:rPr lang="fr-FR" dirty="0"/>
              <a:t>Évaluer</a:t>
            </a:r>
          </a:p>
          <a:p>
            <a:r>
              <a:rPr lang="fr-FR" dirty="0"/>
              <a:t>Prendre des décisions cliniques</a:t>
            </a:r>
          </a:p>
          <a:p>
            <a:r>
              <a:rPr lang="fr-FR" dirty="0"/>
              <a:t>Diagnostiquer</a:t>
            </a:r>
          </a:p>
          <a:p>
            <a:r>
              <a:rPr lang="fr-FR" dirty="0"/>
              <a:t>Planifier</a:t>
            </a:r>
          </a:p>
          <a:p>
            <a:r>
              <a:rPr lang="fr-FR" dirty="0"/>
              <a:t>Soigner</a:t>
            </a:r>
            <a:endParaRPr lang="en-US" dirty="0"/>
          </a:p>
        </p:txBody>
      </p:sp>
      <p:sp>
        <p:nvSpPr>
          <p:cNvPr id="2" name="Footer Placeholder 1">
            <a:extLst>
              <a:ext uri="{FF2B5EF4-FFF2-40B4-BE49-F238E27FC236}">
                <a16:creationId xmlns:a16="http://schemas.microsoft.com/office/drawing/2014/main" id="{5DA4573B-810F-45B3-B222-7F34C2E15BA1}"/>
              </a:ext>
            </a:extLst>
          </p:cNvPr>
          <p:cNvSpPr>
            <a:spLocks noGrp="1"/>
          </p:cNvSpPr>
          <p:nvPr>
            <p:ph type="ftr" sz="quarter" idx="11"/>
          </p:nvPr>
        </p:nvSpPr>
        <p:spPr/>
        <p:txBody>
          <a:bodyPr/>
          <a:lstStyle/>
          <a:p>
            <a:r>
              <a:rPr lang="fr-FR"/>
              <a:t>E2 – Enseigner le rôle d’expert médical</a:t>
            </a:r>
            <a:endParaRPr lang="en-US" dirty="0"/>
          </a:p>
        </p:txBody>
      </p:sp>
      <p:sp>
        <p:nvSpPr>
          <p:cNvPr id="3" name="Slide Number Placeholder 2">
            <a:extLst>
              <a:ext uri="{FF2B5EF4-FFF2-40B4-BE49-F238E27FC236}">
                <a16:creationId xmlns:a16="http://schemas.microsoft.com/office/drawing/2014/main" id="{6724F7A4-DEC8-4E89-81BF-D18A5D8DA0F0}"/>
              </a:ext>
            </a:extLst>
          </p:cNvPr>
          <p:cNvSpPr>
            <a:spLocks noGrp="1"/>
          </p:cNvSpPr>
          <p:nvPr>
            <p:ph type="sldNum" sz="quarter" idx="12"/>
          </p:nvPr>
        </p:nvSpPr>
        <p:spPr/>
        <p:txBody>
          <a:bodyPr/>
          <a:lstStyle/>
          <a:p>
            <a:fld id="{0F408A5D-059A-A247-8344-29C129C8EF29}" type="slidenum">
              <a:rPr lang="en-US" smtClean="0"/>
              <a:pPr/>
              <a:t>8</a:t>
            </a:fld>
            <a:endParaRPr lang="en-US" dirty="0"/>
          </a:p>
        </p:txBody>
      </p:sp>
    </p:spTree>
    <p:extLst>
      <p:ext uri="{BB962C8B-B14F-4D97-AF65-F5344CB8AC3E}">
        <p14:creationId xmlns:p14="http://schemas.microsoft.com/office/powerpoint/2010/main" val="3435669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Reconnaître les DOMAINES D’INTÉRÊT de l’expert médical</a:t>
            </a:r>
            <a:endParaRPr lang="en-US" dirty="0"/>
          </a:p>
        </p:txBody>
      </p:sp>
      <p:sp>
        <p:nvSpPr>
          <p:cNvPr id="20486" name="Rectangle 6"/>
          <p:cNvSpPr>
            <a:spLocks noGrp="1" noChangeArrowheads="1"/>
          </p:cNvSpPr>
          <p:nvPr>
            <p:ph type="body" idx="1"/>
          </p:nvPr>
        </p:nvSpPr>
        <p:spPr>
          <a:xfrm>
            <a:off x="1292202" y="1820536"/>
            <a:ext cx="4259510" cy="4890864"/>
          </a:xfrm>
        </p:spPr>
        <p:txBody>
          <a:bodyPr/>
          <a:lstStyle/>
          <a:p>
            <a:r>
              <a:rPr lang="fr-FR" dirty="0"/>
              <a:t>Pratiques exemplaires</a:t>
            </a:r>
          </a:p>
          <a:p>
            <a:r>
              <a:rPr lang="fr-FR" dirty="0"/>
              <a:t>Pratique clinique</a:t>
            </a:r>
          </a:p>
          <a:p>
            <a:r>
              <a:rPr lang="fr-FR" dirty="0"/>
              <a:t>Compétences cliniques</a:t>
            </a:r>
          </a:p>
          <a:p>
            <a:r>
              <a:rPr lang="fr-FR" dirty="0"/>
              <a:t>Interventions diagnostiques</a:t>
            </a:r>
          </a:p>
          <a:p>
            <a:r>
              <a:rPr lang="fr-FR" dirty="0"/>
              <a:t>Soins de grande qualité</a:t>
            </a:r>
          </a:p>
          <a:p>
            <a:r>
              <a:rPr lang="fr-FR" dirty="0"/>
              <a:t>Interventions</a:t>
            </a:r>
          </a:p>
          <a:p>
            <a:r>
              <a:rPr lang="fr-FR" dirty="0"/>
              <a:t>Plan de gestion</a:t>
            </a:r>
            <a:endParaRPr lang="en-US" dirty="0"/>
          </a:p>
        </p:txBody>
      </p:sp>
      <p:sp>
        <p:nvSpPr>
          <p:cNvPr id="3" name="Footer Placeholder 2">
            <a:extLst>
              <a:ext uri="{FF2B5EF4-FFF2-40B4-BE49-F238E27FC236}">
                <a16:creationId xmlns:a16="http://schemas.microsoft.com/office/drawing/2014/main" id="{F279B722-B514-44F6-8DAA-C842C3C00E7F}"/>
              </a:ext>
            </a:extLst>
          </p:cNvPr>
          <p:cNvSpPr>
            <a:spLocks noGrp="1"/>
          </p:cNvSpPr>
          <p:nvPr>
            <p:ph type="ftr" sz="quarter" idx="11"/>
          </p:nvPr>
        </p:nvSpPr>
        <p:spPr/>
        <p:txBody>
          <a:bodyPr/>
          <a:lstStyle/>
          <a:p>
            <a:r>
              <a:rPr lang="fr-FR"/>
              <a:t>E2 – Enseigner le rôle d’expert médical</a:t>
            </a:r>
            <a:endParaRPr lang="en-US" dirty="0"/>
          </a:p>
        </p:txBody>
      </p:sp>
      <p:sp>
        <p:nvSpPr>
          <p:cNvPr id="4" name="Slide Number Placeholder 3">
            <a:extLst>
              <a:ext uri="{FF2B5EF4-FFF2-40B4-BE49-F238E27FC236}">
                <a16:creationId xmlns:a16="http://schemas.microsoft.com/office/drawing/2014/main" id="{F22AE878-2938-45F1-91F7-93F3C77D6A03}"/>
              </a:ext>
            </a:extLst>
          </p:cNvPr>
          <p:cNvSpPr>
            <a:spLocks noGrp="1"/>
          </p:cNvSpPr>
          <p:nvPr>
            <p:ph type="sldNum" sz="quarter" idx="12"/>
          </p:nvPr>
        </p:nvSpPr>
        <p:spPr/>
        <p:txBody>
          <a:bodyPr/>
          <a:lstStyle/>
          <a:p>
            <a:fld id="{0F408A5D-059A-A247-8344-29C129C8EF29}" type="slidenum">
              <a:rPr lang="en-US" smtClean="0"/>
              <a:pPr/>
              <a:t>9</a:t>
            </a:fld>
            <a:endParaRPr lang="en-US" dirty="0"/>
          </a:p>
        </p:txBody>
      </p:sp>
      <p:sp>
        <p:nvSpPr>
          <p:cNvPr id="8" name="Rectangle 6">
            <a:extLst>
              <a:ext uri="{FF2B5EF4-FFF2-40B4-BE49-F238E27FC236}">
                <a16:creationId xmlns:a16="http://schemas.microsoft.com/office/drawing/2014/main" id="{72EF9F07-8FBC-4CEE-AA38-A26A79A51556}"/>
              </a:ext>
            </a:extLst>
          </p:cNvPr>
          <p:cNvSpPr txBox="1">
            <a:spLocks noChangeArrowheads="1"/>
          </p:cNvSpPr>
          <p:nvPr/>
        </p:nvSpPr>
        <p:spPr>
          <a:xfrm>
            <a:off x="5957608" y="1800892"/>
            <a:ext cx="4259510" cy="48908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Connaissances médicales</a:t>
            </a:r>
          </a:p>
          <a:p>
            <a:r>
              <a:rPr lang="fr-FR" dirty="0"/>
              <a:t>Soins centrés sur le </a:t>
            </a:r>
            <a:br>
              <a:rPr lang="fr-FR" dirty="0"/>
            </a:br>
            <a:r>
              <a:rPr lang="fr-FR" dirty="0"/>
              <a:t>patient</a:t>
            </a:r>
          </a:p>
          <a:p>
            <a:r>
              <a:rPr lang="fr-FR" dirty="0"/>
              <a:t>Sécurité des patients</a:t>
            </a:r>
          </a:p>
          <a:p>
            <a:r>
              <a:rPr lang="fr-FR" dirty="0"/>
              <a:t>Valeurs professionnelles</a:t>
            </a:r>
          </a:p>
          <a:p>
            <a:r>
              <a:rPr lang="fr-FR" dirty="0"/>
              <a:t>Champ de pratique</a:t>
            </a:r>
          </a:p>
          <a:p>
            <a:r>
              <a:rPr lang="fr-FR" dirty="0"/>
              <a:t>Thérapie</a:t>
            </a:r>
          </a:p>
        </p:txBody>
      </p:sp>
    </p:spTree>
    <p:extLst>
      <p:ext uri="{BB962C8B-B14F-4D97-AF65-F5344CB8AC3E}">
        <p14:creationId xmlns:p14="http://schemas.microsoft.com/office/powerpoint/2010/main" val="3991462846"/>
      </p:ext>
    </p:extLst>
  </p:cSld>
  <p:clrMapOvr>
    <a:masterClrMapping/>
  </p:clrMapOvr>
</p:sld>
</file>

<file path=ppt/theme/theme1.xml><?xml version="1.0" encoding="utf-8"?>
<a:theme xmlns:a="http://schemas.openxmlformats.org/drawingml/2006/main" name="Office Theme">
  <a:themeElements>
    <a:clrScheme name="Royal College">
      <a:dk1>
        <a:sysClr val="windowText" lastClr="000000"/>
      </a:dk1>
      <a:lt1>
        <a:srgbClr val="FFFFFF"/>
      </a:lt1>
      <a:dk2>
        <a:srgbClr val="003A5B"/>
      </a:dk2>
      <a:lt2>
        <a:srgbClr val="E7E6E6"/>
      </a:lt2>
      <a:accent1>
        <a:srgbClr val="007680"/>
      </a:accent1>
      <a:accent2>
        <a:srgbClr val="4B4F54"/>
      </a:accent2>
      <a:accent3>
        <a:srgbClr val="9A3324"/>
      </a:accent3>
      <a:accent4>
        <a:srgbClr val="FFCD00"/>
      </a:accent4>
      <a:accent5>
        <a:srgbClr val="00A3AD"/>
      </a:accent5>
      <a:accent6>
        <a:srgbClr val="671E75"/>
      </a:accent6>
      <a:hlink>
        <a:srgbClr val="003B5C"/>
      </a:hlink>
      <a:folHlink>
        <a:srgbClr val="0076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6442983B031724893E4806B3E52464C" ma:contentTypeVersion="7" ma:contentTypeDescription="Create a new document." ma:contentTypeScope="" ma:versionID="7c1dacc9db6abf1cc64495b4fa1671d3">
  <xsd:schema xmlns:xsd="http://www.w3.org/2001/XMLSchema" xmlns:xs="http://www.w3.org/2001/XMLSchema" xmlns:p="http://schemas.microsoft.com/office/2006/metadata/properties" xmlns:ns2="f3c17827-2a44-4186-817e-0d9f5805cdb5" targetNamespace="http://schemas.microsoft.com/office/2006/metadata/properties" ma:root="true" ma:fieldsID="9f05f1cb5f42a5eb1b36d1ed46a4f871" ns2:_="">
    <xsd:import namespace="f3c17827-2a44-4186-817e-0d9f5805cdb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c17827-2a44-4186-817e-0d9f5805c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D869DE-3FE1-47DC-A2F3-DAAB7F4894DE}">
  <ds:schemaRefs>
    <ds:schemaRef ds:uri="http://schemas.microsoft.com/sharepoint/v3/contenttype/forms"/>
  </ds:schemaRefs>
</ds:datastoreItem>
</file>

<file path=customXml/itemProps2.xml><?xml version="1.0" encoding="utf-8"?>
<ds:datastoreItem xmlns:ds="http://schemas.openxmlformats.org/officeDocument/2006/customXml" ds:itemID="{92D55FBB-F7BB-4065-8C81-631BB9B58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c17827-2a44-4186-817e-0d9f5805cd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03DBBA-FC33-4435-A23A-D91A01689D97}">
  <ds:schemaRefs>
    <ds:schemaRef ds:uri="http://schemas.microsoft.com/office/2006/documentManagement/types"/>
    <ds:schemaRef ds:uri="f3c17827-2a44-4186-817e-0d9f5805cdb5"/>
    <ds:schemaRef ds:uri="http://purl.org/dc/terms/"/>
    <ds:schemaRef ds:uri="http://www.w3.org/XML/1998/namespace"/>
    <ds:schemaRef ds:uri="http://schemas.microsoft.com/office/infopath/2007/PartnerControls"/>
    <ds:schemaRef ds:uri="http://purl.org/dc/elements/1.1/"/>
    <ds:schemaRef ds:uri="http://purl.org/dc/dcmityp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1227</TotalTime>
  <Words>2248</Words>
  <Application>Microsoft Office PowerPoint</Application>
  <PresentationFormat>Widescreen</PresentationFormat>
  <Paragraphs>241</Paragraphs>
  <Slides>24</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Courier New</vt:lpstr>
      <vt:lpstr>Frutiger LT Std 45 Light</vt:lpstr>
      <vt:lpstr>Frutiger-Light</vt:lpstr>
      <vt:lpstr>MS Mincho</vt:lpstr>
      <vt:lpstr>System Font Regular</vt:lpstr>
      <vt:lpstr>Times New Roman</vt:lpstr>
      <vt:lpstr>Office Theme</vt:lpstr>
      <vt:lpstr>E2 – Enseigner le rôle d’expert médical</vt:lpstr>
      <vt:lpstr>PowerPoint Presentation</vt:lpstr>
      <vt:lpstr>Objectifs et contenu</vt:lpstr>
      <vt:lpstr>L’expert médical : un rôle qui importe</vt:lpstr>
      <vt:lpstr>Plus en détail : qu’est-ce que le rôle d'expert médical?</vt:lpstr>
      <vt:lpstr>À propos de l’expert medical</vt:lpstr>
      <vt:lpstr>Définitions de termes clés</vt:lpstr>
      <vt:lpstr>Reconnaître les ACTIVITÉS de l’expert médical</vt:lpstr>
      <vt:lpstr>Reconnaître les DOMAINES D’INTÉRÊT de l’expert médical</vt:lpstr>
      <vt:lpstr>Les quatre types de relations médecin-patient</vt:lpstr>
      <vt:lpstr>Se préparer à enseigner le rôle d’expert médical</vt:lpstr>
      <vt:lpstr>E3 – Continuum de compétence du rôle d’expert médical dans la pratique de tous les jours </vt:lpstr>
      <vt:lpstr>L’expert médical dans la pratique de tous les jours</vt:lpstr>
      <vt:lpstr>Demander de l’aide étapes</vt:lpstr>
      <vt:lpstr>Objectifs et contenu</vt:lpstr>
      <vt:lpstr>Références</vt:lpstr>
      <vt:lpstr>DIAPOSITIVES COMPLÉMENTAIRES</vt:lpstr>
      <vt:lpstr>Capacités (compétences clés) de l’expert médical</vt:lpstr>
      <vt:lpstr>Capacité 1 de l’expert médical</vt:lpstr>
      <vt:lpstr>Capacité 2 de l’expert médical</vt:lpstr>
      <vt:lpstr>Capacité 3 de l’expert médical</vt:lpstr>
      <vt:lpstr>Capacité 4 de l’expert médical</vt:lpstr>
      <vt:lpstr>Capacité 5 de l’expert médical</vt:lpstr>
      <vt:lpstr>Ressources liées à l'expert médical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Heavy (version 1)</dc:title>
  <dc:creator>Monique Ong</dc:creator>
  <cp:lastModifiedBy>Whalley, Laurelle</cp:lastModifiedBy>
  <cp:revision>79</cp:revision>
  <dcterms:created xsi:type="dcterms:W3CDTF">2018-08-09T17:14:48Z</dcterms:created>
  <dcterms:modified xsi:type="dcterms:W3CDTF">2021-11-18T14:46:10Z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0x010100D6442983B031724893E4806B3E52464C</vt:lpwstr>
  </property>
</Properties>
</file>