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4"/>
  </p:notesMasterIdLst>
  <p:sldIdLst>
    <p:sldId id="257" r:id="rId5"/>
    <p:sldId id="272" r:id="rId6"/>
    <p:sldId id="273" r:id="rId7"/>
    <p:sldId id="258" r:id="rId8"/>
    <p:sldId id="259" r:id="rId9"/>
    <p:sldId id="262" r:id="rId10"/>
    <p:sldId id="285" r:id="rId11"/>
    <p:sldId id="291" r:id="rId12"/>
    <p:sldId id="284" r:id="rId13"/>
    <p:sldId id="263" r:id="rId14"/>
    <p:sldId id="265" r:id="rId15"/>
    <p:sldId id="266" r:id="rId16"/>
    <p:sldId id="292" r:id="rId17"/>
    <p:sldId id="295" r:id="rId18"/>
    <p:sldId id="294" r:id="rId19"/>
    <p:sldId id="293" r:id="rId20"/>
    <p:sldId id="267" r:id="rId21"/>
    <p:sldId id="296" r:id="rId22"/>
    <p:sldId id="297" r:id="rId23"/>
    <p:sldId id="298" r:id="rId24"/>
    <p:sldId id="277" r:id="rId25"/>
    <p:sldId id="286" r:id="rId26"/>
    <p:sldId id="299" r:id="rId27"/>
    <p:sldId id="278" r:id="rId28"/>
    <p:sldId id="280" r:id="rId29"/>
    <p:sldId id="281" r:id="rId30"/>
    <p:sldId id="282" r:id="rId31"/>
    <p:sldId id="287" r:id="rId32"/>
    <p:sldId id="28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64"/>
    <p:restoredTop sz="84561" autoAdjust="0"/>
  </p:normalViewPr>
  <p:slideViewPr>
    <p:cSldViewPr snapToGrid="0" snapToObjects="1">
      <p:cViewPr varScale="1">
        <p:scale>
          <a:sx n="97" d="100"/>
          <a:sy n="97" d="100"/>
        </p:scale>
        <p:origin x="159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92A69E-8F97-A349-9B8A-A00E6249AC0C}" type="datetimeFigureOut">
              <a:rPr lang="en-US" smtClean="0"/>
              <a:t>11/26/2021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E6494-AFFC-FE46-8CA3-2FC26414D6E0}" type="slidenum">
              <a:rPr lang="en-US" smtClean="0"/>
              <a:t>‹#›</a:t>
            </a:fld>
            <a:endParaRPr lang="en-US"/>
          </a:p>
        </p:txBody>
      </p:sp>
    </p:spTree>
    <p:extLst>
      <p:ext uri="{BB962C8B-B14F-4D97-AF65-F5344CB8AC3E}">
        <p14:creationId xmlns:p14="http://schemas.microsoft.com/office/powerpoint/2010/main" val="3694052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Ajouter de l’information sur les présentateurs; modifier le titre au besoin</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a:t>
            </a:fld>
            <a:endParaRPr lang="en-US"/>
          </a:p>
        </p:txBody>
      </p:sp>
    </p:spTree>
    <p:extLst>
      <p:ext uri="{BB962C8B-B14F-4D97-AF65-F5344CB8AC3E}">
        <p14:creationId xmlns:p14="http://schemas.microsoft.com/office/powerpoint/2010/main" val="597415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endParaRPr lang="en-US" i="1"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b="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FR" sz="1200" b="0" i="0" u="none" strike="noStrike" baseline="0" dirty="0">
                <a:latin typeface="Frutiger-Light"/>
              </a:rPr>
              <a:t>Présenter des exemples et des expériences vécues</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 Activité d’apprentissage E3</a:t>
            </a:r>
          </a:p>
          <a:p>
            <a:r>
              <a:rPr lang="fr-FR" dirty="0"/>
              <a:t>• Présenter des scénarios et des expériences vécues</a:t>
            </a:r>
          </a:p>
          <a:p>
            <a:r>
              <a:rPr lang="fr-FR" dirty="0"/>
              <a:t>• Se reporter aux outils É1 et É2 sur les caractéristiques positives et négatives du professionnel</a:t>
            </a:r>
          </a:p>
          <a:p>
            <a:endParaRPr lang="en-US" baseline="0" dirty="0"/>
          </a:p>
          <a:p>
            <a:pPr marL="0" indent="0">
              <a:buFont typeface="Arial" pitchFamily="34" charset="0"/>
              <a:buNone/>
            </a:pPr>
            <a:r>
              <a:rPr lang="fr-FR" baseline="0" dirty="0"/>
              <a:t>• À faire individuellement ou en groupes </a:t>
            </a:r>
            <a:br>
              <a:rPr lang="fr-FR" baseline="0" dirty="0"/>
            </a:br>
            <a:r>
              <a:rPr lang="fr-FR" baseline="0" dirty="0"/>
              <a:t>• Le travail en groupes convient si tous les apprenants sont dans la même spécialité (dans le cas contraire, les exemples risquent de varier)</a:t>
            </a:r>
          </a:p>
          <a:p>
            <a:pPr marL="0" indent="0">
              <a:buFont typeface="Arial" pitchFamily="34" charset="0"/>
              <a:buNone/>
            </a:pPr>
            <a:r>
              <a:rPr lang="fr-FR" baseline="0" dirty="0"/>
              <a:t>• Explorer les réponses en petits groupes ou avec tout le groupe</a:t>
            </a:r>
            <a:endParaRPr lang="en-US" dirty="0"/>
          </a:p>
        </p:txBody>
      </p:sp>
      <p:sp>
        <p:nvSpPr>
          <p:cNvPr id="4" name="Slide Number Placeholder 3"/>
          <p:cNvSpPr>
            <a:spLocks noGrp="1"/>
          </p:cNvSpPr>
          <p:nvPr>
            <p:ph type="sldNum" sz="quarter" idx="10"/>
          </p:nvPr>
        </p:nvSpPr>
        <p:spPr/>
        <p:txBody>
          <a:bodyPr/>
          <a:lstStyle/>
          <a:p>
            <a:fld id="{A307D704-9314-4B42-894E-F86AA4E07FE8}" type="slidenum">
              <a:rPr lang="en-US" smtClean="0"/>
              <a:pPr/>
              <a:t>14</a:t>
            </a:fld>
            <a:endParaRPr lang="en-US"/>
          </a:p>
        </p:txBody>
      </p:sp>
    </p:spTree>
    <p:extLst>
      <p:ext uri="{BB962C8B-B14F-4D97-AF65-F5344CB8AC3E}">
        <p14:creationId xmlns:p14="http://schemas.microsoft.com/office/powerpoint/2010/main" val="4072650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15</a:t>
            </a:fld>
            <a:endParaRPr lang="en-US"/>
          </a:p>
        </p:txBody>
      </p:sp>
    </p:spTree>
    <p:extLst>
      <p:ext uri="{BB962C8B-B14F-4D97-AF65-F5344CB8AC3E}">
        <p14:creationId xmlns:p14="http://schemas.microsoft.com/office/powerpoint/2010/main" val="3895576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 Présenter des exemples et des expériences vécues</a:t>
            </a:r>
          </a:p>
          <a:p>
            <a:r>
              <a:rPr lang="fr-FR" dirty="0"/>
              <a:t>• Indiquer les ressources disponibles</a:t>
            </a:r>
            <a:endParaRPr lang="en-US" dirty="0"/>
          </a:p>
        </p:txBody>
      </p:sp>
      <p:sp>
        <p:nvSpPr>
          <p:cNvPr id="4" name="Slide Number Placeholder 3"/>
          <p:cNvSpPr>
            <a:spLocks noGrp="1"/>
          </p:cNvSpPr>
          <p:nvPr>
            <p:ph type="sldNum" sz="quarter" idx="10"/>
          </p:nvPr>
        </p:nvSpPr>
        <p:spPr/>
        <p:txBody>
          <a:bodyPr/>
          <a:lstStyle/>
          <a:p>
            <a:fld id="{A307D704-9314-4B42-894E-F86AA4E07FE8}" type="slidenum">
              <a:rPr lang="en-US" smtClean="0"/>
              <a:pPr/>
              <a:t>16</a:t>
            </a:fld>
            <a:endParaRPr lang="en-US"/>
          </a:p>
        </p:txBody>
      </p:sp>
    </p:spTree>
    <p:extLst>
      <p:ext uri="{BB962C8B-B14F-4D97-AF65-F5344CB8AC3E}">
        <p14:creationId xmlns:p14="http://schemas.microsoft.com/office/powerpoint/2010/main" val="25619005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fr-FR" dirty="0"/>
              <a:t>• Présenter des exemples et des expériences vécues</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 Présenter des exemples et des expériences vécues</a:t>
            </a:r>
            <a:endParaRPr lang="en-US" dirty="0"/>
          </a:p>
        </p:txBody>
      </p:sp>
      <p:sp>
        <p:nvSpPr>
          <p:cNvPr id="4" name="Slide Number Placeholder 3"/>
          <p:cNvSpPr>
            <a:spLocks noGrp="1"/>
          </p:cNvSpPr>
          <p:nvPr>
            <p:ph type="sldNum" sz="quarter" idx="10"/>
          </p:nvPr>
        </p:nvSpPr>
        <p:spPr/>
        <p:txBody>
          <a:bodyPr/>
          <a:lstStyle/>
          <a:p>
            <a:fld id="{A307D704-9314-4B42-894E-F86AA4E07FE8}" type="slidenum">
              <a:rPr lang="en-US" smtClean="0"/>
              <a:pPr/>
              <a:t>18</a:t>
            </a:fld>
            <a:endParaRPr lang="en-US"/>
          </a:p>
        </p:txBody>
      </p:sp>
    </p:spTree>
    <p:extLst>
      <p:ext uri="{BB962C8B-B14F-4D97-AF65-F5344CB8AC3E}">
        <p14:creationId xmlns:p14="http://schemas.microsoft.com/office/powerpoint/2010/main" val="67727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 Indiquer les ressources disponibles</a:t>
            </a:r>
          </a:p>
          <a:p>
            <a:r>
              <a:rPr lang="fr-FR" dirty="0"/>
              <a:t>• Présenter des exemples et des expériences vécues</a:t>
            </a:r>
            <a:endParaRPr lang="en-US" dirty="0"/>
          </a:p>
        </p:txBody>
      </p:sp>
      <p:sp>
        <p:nvSpPr>
          <p:cNvPr id="4" name="Slide Number Placeholder 3"/>
          <p:cNvSpPr>
            <a:spLocks noGrp="1"/>
          </p:cNvSpPr>
          <p:nvPr>
            <p:ph type="sldNum" sz="quarter" idx="10"/>
          </p:nvPr>
        </p:nvSpPr>
        <p:spPr/>
        <p:txBody>
          <a:bodyPr/>
          <a:lstStyle/>
          <a:p>
            <a:fld id="{A307D704-9314-4B42-894E-F86AA4E07FE8}" type="slidenum">
              <a:rPr lang="en-US" smtClean="0"/>
              <a:pPr/>
              <a:t>19</a:t>
            </a:fld>
            <a:endParaRPr lang="en-US"/>
          </a:p>
        </p:txBody>
      </p:sp>
    </p:spTree>
    <p:extLst>
      <p:ext uri="{BB962C8B-B14F-4D97-AF65-F5344CB8AC3E}">
        <p14:creationId xmlns:p14="http://schemas.microsoft.com/office/powerpoint/2010/main" val="3018537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2</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pPr marL="174708" indent="-174708">
              <a:buFont typeface="Arial" pitchFamily="34" charset="0"/>
              <a:buChar char="•"/>
            </a:pPr>
            <a:endParaRPr lang="en-US" i="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 Indiquer les ressources disponibles</a:t>
            </a:r>
          </a:p>
          <a:p>
            <a:r>
              <a:rPr lang="fr-FR" dirty="0"/>
              <a:t>• Présenter des exemples et des expériences vécues</a:t>
            </a:r>
            <a:endParaRPr lang="en-US" dirty="0"/>
          </a:p>
        </p:txBody>
      </p:sp>
      <p:sp>
        <p:nvSpPr>
          <p:cNvPr id="4" name="Slide Number Placeholder 3"/>
          <p:cNvSpPr>
            <a:spLocks noGrp="1"/>
          </p:cNvSpPr>
          <p:nvPr>
            <p:ph type="sldNum" sz="quarter" idx="10"/>
          </p:nvPr>
        </p:nvSpPr>
        <p:spPr/>
        <p:txBody>
          <a:bodyPr/>
          <a:lstStyle/>
          <a:p>
            <a:fld id="{A307D704-9314-4B42-894E-F86AA4E07FE8}" type="slidenum">
              <a:rPr lang="en-US" smtClean="0"/>
              <a:pPr/>
              <a:t>20</a:t>
            </a:fld>
            <a:endParaRPr lang="en-US"/>
          </a:p>
        </p:txBody>
      </p:sp>
    </p:spTree>
    <p:extLst>
      <p:ext uri="{BB962C8B-B14F-4D97-AF65-F5344CB8AC3E}">
        <p14:creationId xmlns:p14="http://schemas.microsoft.com/office/powerpoint/2010/main" val="34276443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24</a:t>
            </a:fld>
            <a:endParaRPr lang="en-US"/>
          </a:p>
        </p:txBody>
      </p:sp>
    </p:spTree>
    <p:extLst>
      <p:ext uri="{BB962C8B-B14F-4D97-AF65-F5344CB8AC3E}">
        <p14:creationId xmlns:p14="http://schemas.microsoft.com/office/powerpoint/2010/main" val="9710094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dirty="0"/>
              <a:t>• Extrait du référentiel CanMEDS 2015</a:t>
            </a:r>
          </a:p>
          <a:p>
            <a:pPr algn="l"/>
            <a:r>
              <a:rPr lang="fr-FR" dirty="0"/>
              <a:t>• Éviter d’inclure les compétences si la présentation est destinée à des apprenants</a:t>
            </a:r>
          </a:p>
          <a:p>
            <a:pPr algn="l"/>
            <a:r>
              <a:rPr lang="fr-FR" dirty="0"/>
              <a:t>• On peut inclure cette diapositive si la présentation est destinée à des enseignants ou des planificateurs</a:t>
            </a:r>
            <a:r>
              <a:rPr lang="en-US" dirty="0"/>
              <a:t>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sz="1200" b="0" i="0" u="none" strike="noStrike" baseline="0" dirty="0">
                <a:latin typeface="Frutiger-Light"/>
              </a:rPr>
              <a:t>• Capacités (compétences clés) tirées du Référentiel de compétences CanMEDS 2015 pour les médecins</a:t>
            </a:r>
          </a:p>
          <a:p>
            <a:pPr algn="l"/>
            <a:r>
              <a:rPr lang="fr-FR" sz="1200" b="0" i="0" u="none" strike="noStrike" baseline="0" dirty="0">
                <a:latin typeface="Frutiger-Light"/>
              </a:rPr>
              <a:t>• Présenter une diapositive pour chaque capacité, accompagnée de ses manifestations (compétences habilitantes)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sz="1200" b="0" i="0" u="none" strike="noStrike" baseline="0" dirty="0">
                <a:latin typeface="Frutiger-Light"/>
              </a:rPr>
              <a:t>• Capacités (compétences clés) tirées du Référentiel de compétences CanMEDS 2015 pour les médecins</a:t>
            </a:r>
          </a:p>
          <a:p>
            <a:pPr algn="l"/>
            <a:r>
              <a:rPr lang="fr-FR" sz="1200" b="0" i="0" u="none" strike="noStrike" baseline="0" dirty="0">
                <a:latin typeface="Frutiger-Light"/>
              </a:rPr>
              <a:t>• Présenter une diapositive pour chaque capacité, accompagnée de ses manifestations (compétences habilitantes)</a:t>
            </a:r>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sz="1200" b="0" i="0" u="none" strike="noStrike" baseline="0" dirty="0">
                <a:latin typeface="Frutiger-Light"/>
              </a:rPr>
              <a:t>• Capacités (compétences clés) tirées du Référentiel de compétences CanMEDS 2015 pour les médecins</a:t>
            </a:r>
          </a:p>
          <a:p>
            <a:pPr algn="l"/>
            <a:r>
              <a:rPr lang="fr-FR" sz="1200" b="0" i="0" u="none" strike="noStrike" baseline="0" dirty="0">
                <a:latin typeface="Frutiger-Light"/>
              </a:rPr>
              <a:t>• Présenter une diapositive pour chaque capacité, accompagnée de ses manifestations (compétences habilitantes)</a:t>
            </a:r>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sz="1200" b="0" i="0" u="none" strike="noStrike" baseline="0" dirty="0">
                <a:latin typeface="Frutiger-Light"/>
              </a:rPr>
              <a:t>• Capacités (compétences clés) tirées du Référentiel de compétences CanMEDS 2015 pour les médecins</a:t>
            </a:r>
          </a:p>
          <a:p>
            <a:pPr algn="l"/>
            <a:r>
              <a:rPr lang="fr-FR" sz="1200" b="0" i="0" u="none" strike="noStrike" baseline="0" dirty="0">
                <a:latin typeface="Frutiger-Light"/>
              </a:rPr>
              <a:t>• Présenter une diapositive pour chaque capacité, accompagnée de ses manifestations (compétences habilitantes)</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3</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r>
              <a:rPr lang="fr-FR" i="0" dirty="0"/>
              <a:t>• Modifier les objectifs proposés au besoin</a:t>
            </a:r>
          </a:p>
          <a:p>
            <a:r>
              <a:rPr lang="fr-FR" i="0" dirty="0"/>
              <a:t>• CONSIDÉRER l’idée de proposer une activité « d’échauffement »</a:t>
            </a:r>
          </a:p>
          <a:p>
            <a:r>
              <a:rPr lang="fr-FR" i="0" dirty="0"/>
              <a:t>• Revoir/réviser les buts et objectifs</a:t>
            </a:r>
          </a:p>
          <a:p>
            <a:r>
              <a:rPr lang="fr-FR" i="0" dirty="0"/>
              <a:t>• Insérer une diapositive décrivant le contenu si désiré</a:t>
            </a:r>
            <a:endParaRPr lang="en-US" i="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50FA7-B05B-5E41-BF00-1CD82F8B0027}" type="slidenum">
              <a:rPr lang="en-US"/>
              <a:pPr/>
              <a:t>4</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p:txBody>
          <a:bodyPr/>
          <a:lstStyle/>
          <a:p>
            <a:r>
              <a:rPr lang="fr-FR" dirty="0"/>
              <a:t>• Raisons pour lesquelles le rôle importe</a:t>
            </a:r>
          </a:p>
          <a:p>
            <a:r>
              <a:rPr lang="fr-FR" dirty="0"/>
              <a:t>• Fournir des exemples concrets issus de la pratique pour illustrer</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5</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fr-FR" dirty="0"/>
              <a:t>• Définition du référentiel de compétences CanMEDS 2015</a:t>
            </a:r>
          </a:p>
          <a:p>
            <a:r>
              <a:rPr lang="fr-FR" dirty="0"/>
              <a:t>• Éviter d’inclure les compétences si la présentation est destinée à des apprenants</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indent="0">
              <a:buFont typeface="Arial" pitchFamily="34" charset="0"/>
              <a:buNone/>
            </a:pPr>
            <a:r>
              <a:rPr lang="fr-FR" dirty="0"/>
              <a:t>• Mots clés associés au rôle de professionnel</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7</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fr-FR" dirty="0"/>
              <a:t>• Termes importants de la langue de tous les jours à connaître, comprendre et savoir utiliser</a:t>
            </a:r>
          </a:p>
          <a:p>
            <a:r>
              <a:rPr lang="fr-FR" dirty="0"/>
              <a:t>• Définitions contenues dans le Guide des outils d’enseignement et d’évaluation CanMEDS</a:t>
            </a:r>
          </a:p>
          <a:p>
            <a:r>
              <a:rPr lang="fr-FR" dirty="0"/>
              <a:t>• Fournir des exemples de ces termes dans le contexte de la spécialité de l’éducateur</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8</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fr-FR" sz="1200" b="0" i="0" u="none" strike="noStrike" kern="1200" baseline="0" dirty="0">
                <a:solidFill>
                  <a:schemeClr val="tx1"/>
                </a:solidFill>
                <a:latin typeface="Times" charset="0"/>
                <a:ea typeface="Osaka" charset="0"/>
                <a:cs typeface="Osaka" charset="0"/>
              </a:rPr>
              <a:t>• Fournir des exemples concrets issus de la pratique pour illustrer</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9</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pPr marL="0" indent="0">
              <a:buFont typeface="Arial" pitchFamily="34" charset="0"/>
              <a:buNone/>
            </a:pPr>
            <a:r>
              <a:rPr lang="fr-FR" dirty="0"/>
              <a:t>• Déboulonner les mythes</a:t>
            </a:r>
          </a:p>
          <a:p>
            <a:pPr marL="0" indent="0">
              <a:buFont typeface="Arial" pitchFamily="34" charset="0"/>
              <a:buNone/>
            </a:pPr>
            <a:r>
              <a:rPr lang="fr-FR" dirty="0"/>
              <a:t>• Fournir des exemples concrets issus de la pratique pour illustrer</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D9E0-B3ED-724F-9028-69BE23880944}"/>
              </a:ext>
            </a:extLst>
          </p:cNvPr>
          <p:cNvSpPr>
            <a:spLocks noGrp="1"/>
          </p:cNvSpPr>
          <p:nvPr>
            <p:ph type="ctrTitle"/>
          </p:nvPr>
        </p:nvSpPr>
        <p:spPr>
          <a:xfrm>
            <a:off x="6043353" y="872979"/>
            <a:ext cx="5652927" cy="1986597"/>
          </a:xfrm>
          <a:prstGeom prst="rect">
            <a:avLst/>
          </a:prstGeom>
        </p:spPr>
        <p:txBody>
          <a:bodyPr anchor="b">
            <a:noAutofit/>
          </a:bodyPr>
          <a:lstStyle>
            <a:lvl1pPr algn="l">
              <a:defRPr sz="5400" baseline="0">
                <a:solidFill>
                  <a:schemeClr val="tx2"/>
                </a:solidFill>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4D708D59-5533-984A-ABC7-8D0F7571CAFA}"/>
              </a:ext>
            </a:extLst>
          </p:cNvPr>
          <p:cNvSpPr>
            <a:spLocks noGrp="1"/>
          </p:cNvSpPr>
          <p:nvPr>
            <p:ph type="subTitle" idx="1"/>
          </p:nvPr>
        </p:nvSpPr>
        <p:spPr>
          <a:xfrm>
            <a:off x="6043354" y="2859576"/>
            <a:ext cx="5652926" cy="1014298"/>
          </a:xfrm>
          <a:prstGeom prst="rect">
            <a:avLst/>
          </a:prstGeom>
        </p:spPr>
        <p:txBody>
          <a:bodyPr>
            <a:no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TextBox 10">
            <a:extLst>
              <a:ext uri="{FF2B5EF4-FFF2-40B4-BE49-F238E27FC236}">
                <a16:creationId xmlns:a16="http://schemas.microsoft.com/office/drawing/2014/main" id="{97A8331F-1226-2E4C-8D0A-2719D5B1ABF3}"/>
              </a:ext>
            </a:extLst>
          </p:cNvPr>
          <p:cNvSpPr txBox="1"/>
          <p:nvPr userDrawn="1"/>
        </p:nvSpPr>
        <p:spPr>
          <a:xfrm>
            <a:off x="6043354" y="3666011"/>
            <a:ext cx="66501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Aft>
                <a:spcPts val="600"/>
              </a:spcAft>
            </a:pPr>
            <a:r>
              <a:rPr lang="en-US" sz="2400" b="1" dirty="0">
                <a:solidFill>
                  <a:schemeClr val="accent4"/>
                </a:solidFill>
              </a:rPr>
              <a:t>•••</a:t>
            </a:r>
          </a:p>
        </p:txBody>
      </p:sp>
      <p:pic>
        <p:nvPicPr>
          <p:cNvPr id="6" name="Picture 5">
            <a:extLst>
              <a:ext uri="{FF2B5EF4-FFF2-40B4-BE49-F238E27FC236}">
                <a16:creationId xmlns:a16="http://schemas.microsoft.com/office/drawing/2014/main" id="{B6F5D0A3-D3EE-DD47-9957-D461808EB5A8}"/>
              </a:ext>
            </a:extLst>
          </p:cNvPr>
          <p:cNvPicPr>
            <a:picLocks noChangeAspect="1"/>
          </p:cNvPicPr>
          <p:nvPr userDrawn="1"/>
        </p:nvPicPr>
        <p:blipFill>
          <a:blip r:embed="rId2"/>
          <a:stretch>
            <a:fillRect/>
          </a:stretch>
        </p:blipFill>
        <p:spPr>
          <a:xfrm>
            <a:off x="9561170" y="295264"/>
            <a:ext cx="2249424" cy="989330"/>
          </a:xfrm>
          <a:prstGeom prst="rect">
            <a:avLst/>
          </a:prstGeom>
        </p:spPr>
      </p:pic>
      <p:pic>
        <p:nvPicPr>
          <p:cNvPr id="7" name="Picture 6">
            <a:extLst>
              <a:ext uri="{FF2B5EF4-FFF2-40B4-BE49-F238E27FC236}">
                <a16:creationId xmlns:a16="http://schemas.microsoft.com/office/drawing/2014/main" id="{550B980B-F015-A441-9444-F76067B86E05}"/>
              </a:ext>
            </a:extLst>
          </p:cNvPr>
          <p:cNvPicPr>
            <a:picLocks noChangeAspect="1"/>
          </p:cNvPicPr>
          <p:nvPr userDrawn="1"/>
        </p:nvPicPr>
        <p:blipFill>
          <a:blip r:embed="rId3"/>
          <a:stretch>
            <a:fillRect/>
          </a:stretch>
        </p:blipFill>
        <p:spPr>
          <a:xfrm>
            <a:off x="0" y="0"/>
            <a:ext cx="5488845" cy="6858000"/>
          </a:xfrm>
          <a:prstGeom prst="rect">
            <a:avLst/>
          </a:prstGeom>
        </p:spPr>
      </p:pic>
    </p:spTree>
    <p:extLst>
      <p:ext uri="{BB962C8B-B14F-4D97-AF65-F5344CB8AC3E}">
        <p14:creationId xmlns:p14="http://schemas.microsoft.com/office/powerpoint/2010/main" val="375543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1EF-6B8C-F34B-9A29-C5DC8D8AD78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6EC57A-5081-654F-BF09-F77FD92FEA7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9BAE5C-6A17-B24C-9544-D5A521F6254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2C155027-0F0B-144E-9D35-44405E9ADFD6}"/>
              </a:ext>
            </a:extLst>
          </p:cNvPr>
          <p:cNvSpPr>
            <a:spLocks noGrp="1"/>
          </p:cNvSpPr>
          <p:nvPr>
            <p:ph type="ftr" sz="quarter" idx="11"/>
          </p:nvPr>
        </p:nvSpPr>
        <p:spPr/>
        <p:txBody>
          <a:bodyPr/>
          <a:lstStyle/>
          <a:p>
            <a:r>
              <a:rPr lang="fr-FR"/>
              <a:t>E2 – Enseigner le rôle de professionnel</a:t>
            </a:r>
            <a:endParaRPr lang="en-US" dirty="0"/>
          </a:p>
        </p:txBody>
      </p:sp>
      <p:sp>
        <p:nvSpPr>
          <p:cNvPr id="10" name="Slide Number Placeholder 9">
            <a:extLst>
              <a:ext uri="{FF2B5EF4-FFF2-40B4-BE49-F238E27FC236}">
                <a16:creationId xmlns:a16="http://schemas.microsoft.com/office/drawing/2014/main" id="{A8429DA9-6506-F248-8BF7-A4184467E422}"/>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83184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7A13-1565-F645-810B-FC23B5559F2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16EF9D-F47C-6E40-8C1D-BCBDAE96147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EDAE58-F8E0-234E-94B3-D3596EE127A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4276A87F-C9C4-ED48-B6E9-1A08D898000A}"/>
              </a:ext>
            </a:extLst>
          </p:cNvPr>
          <p:cNvSpPr>
            <a:spLocks noGrp="1"/>
          </p:cNvSpPr>
          <p:nvPr>
            <p:ph type="ftr" sz="quarter" idx="11"/>
          </p:nvPr>
        </p:nvSpPr>
        <p:spPr/>
        <p:txBody>
          <a:bodyPr/>
          <a:lstStyle/>
          <a:p>
            <a:r>
              <a:rPr lang="fr-FR"/>
              <a:t>E2 – Enseigner le rôle de professionnel</a:t>
            </a:r>
            <a:endParaRPr lang="en-US" dirty="0"/>
          </a:p>
        </p:txBody>
      </p:sp>
      <p:sp>
        <p:nvSpPr>
          <p:cNvPr id="10" name="Slide Number Placeholder 9">
            <a:extLst>
              <a:ext uri="{FF2B5EF4-FFF2-40B4-BE49-F238E27FC236}">
                <a16:creationId xmlns:a16="http://schemas.microsoft.com/office/drawing/2014/main" id="{67E50796-3DBD-D54A-9C82-5EC70B836A5E}"/>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11012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51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EBEA73-B277-0443-B029-159B6BB9BF18}"/>
              </a:ext>
            </a:extLst>
          </p:cNvPr>
          <p:cNvSpPr/>
          <p:nvPr userDrawn="1"/>
        </p:nvSpPr>
        <p:spPr>
          <a:xfrm>
            <a:off x="0" y="0"/>
            <a:ext cx="12192000" cy="506047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3" name="Picture 2">
            <a:extLst>
              <a:ext uri="{FF2B5EF4-FFF2-40B4-BE49-F238E27FC236}">
                <a16:creationId xmlns:a16="http://schemas.microsoft.com/office/drawing/2014/main" id="{9B513521-5DCA-334F-B2A3-14CAC43449A1}"/>
              </a:ext>
            </a:extLst>
          </p:cNvPr>
          <p:cNvPicPr>
            <a:picLocks noChangeAspect="1"/>
          </p:cNvPicPr>
          <p:nvPr userDrawn="1"/>
        </p:nvPicPr>
        <p:blipFill>
          <a:blip r:embed="rId2"/>
          <a:stretch>
            <a:fillRect/>
          </a:stretch>
        </p:blipFill>
        <p:spPr>
          <a:xfrm>
            <a:off x="5028446" y="5373321"/>
            <a:ext cx="2135109" cy="939052"/>
          </a:xfrm>
          <a:prstGeom prst="rect">
            <a:avLst/>
          </a:prstGeom>
        </p:spPr>
      </p:pic>
      <p:sp>
        <p:nvSpPr>
          <p:cNvPr id="6" name="Title 1">
            <a:extLst>
              <a:ext uri="{FF2B5EF4-FFF2-40B4-BE49-F238E27FC236}">
                <a16:creationId xmlns:a16="http://schemas.microsoft.com/office/drawing/2014/main" id="{EC0DE34E-7884-BC48-A4F3-ACBD80D83703}"/>
              </a:ext>
            </a:extLst>
          </p:cNvPr>
          <p:cNvSpPr>
            <a:spLocks noGrp="1"/>
          </p:cNvSpPr>
          <p:nvPr>
            <p:ph type="title"/>
          </p:nvPr>
        </p:nvSpPr>
        <p:spPr>
          <a:xfrm>
            <a:off x="838200" y="1829202"/>
            <a:ext cx="10515600" cy="756688"/>
          </a:xfrm>
          <a:prstGeom prst="rect">
            <a:avLst/>
          </a:prstGeom>
        </p:spPr>
        <p:txBody>
          <a:bodyPr/>
          <a:lstStyle>
            <a:lvl1pPr algn="ctr">
              <a:defRPr sz="4800"/>
            </a:lvl1pPr>
          </a:lstStyle>
          <a:p>
            <a:r>
              <a:rPr lang="en-US" dirty="0"/>
              <a:t>Click to edit Master title style</a:t>
            </a:r>
          </a:p>
        </p:txBody>
      </p:sp>
      <p:sp>
        <p:nvSpPr>
          <p:cNvPr id="9" name="Subtitle 2">
            <a:extLst>
              <a:ext uri="{FF2B5EF4-FFF2-40B4-BE49-F238E27FC236}">
                <a16:creationId xmlns:a16="http://schemas.microsoft.com/office/drawing/2014/main" id="{ACC24264-2E70-314F-BACA-36AE04D09B19}"/>
              </a:ext>
            </a:extLst>
          </p:cNvPr>
          <p:cNvSpPr>
            <a:spLocks noGrp="1"/>
          </p:cNvSpPr>
          <p:nvPr>
            <p:ph type="subTitle" idx="1"/>
          </p:nvPr>
        </p:nvSpPr>
        <p:spPr>
          <a:xfrm>
            <a:off x="2539549" y="2631456"/>
            <a:ext cx="7112899" cy="496774"/>
          </a:xfrm>
          <a:prstGeom prst="rect">
            <a:avLst/>
          </a:prstGeom>
        </p:spPr>
        <p:txBody>
          <a:bodyPr>
            <a:noAutofit/>
          </a:bodyPr>
          <a:lstStyle>
            <a:lvl1pPr marL="0" indent="0" algn="ctr">
              <a:buNone/>
              <a:defRPr sz="18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4281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accent1"/>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fr-FR"/>
              <a:t>E2 – Enseigner le rôle de professionnel</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7965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1CBA641-701B-A842-9D76-BB9FE5FB2816}"/>
              </a:ext>
            </a:extLst>
          </p:cNvPr>
          <p:cNvSpPr/>
          <p:nvPr userDrawn="1"/>
        </p:nvSpPr>
        <p:spPr>
          <a:xfrm>
            <a:off x="0" y="1"/>
            <a:ext cx="12192000" cy="6129494"/>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bg2">
                  <a:lumMod val="25000"/>
                </a:schemeClr>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fr-FR"/>
              <a:t>E2 – Enseigner le rôle de professionnel</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9605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6"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fr-FR"/>
              <a:t>E2 – Enseigner le rôle de professionnel</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
        <p:nvSpPr>
          <p:cNvPr id="6" name="Rectangle 5">
            <a:extLst>
              <a:ext uri="{FF2B5EF4-FFF2-40B4-BE49-F238E27FC236}">
                <a16:creationId xmlns:a16="http://schemas.microsoft.com/office/drawing/2014/main" id="{61651BDD-D095-574E-8568-6D2F71C0E908}"/>
              </a:ext>
            </a:extLst>
          </p:cNvPr>
          <p:cNvSpPr/>
          <p:nvPr userDrawn="1"/>
        </p:nvSpPr>
        <p:spPr>
          <a:xfrm>
            <a:off x="0" y="3674225"/>
            <a:ext cx="11347450" cy="81464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Tree>
    <p:extLst>
      <p:ext uri="{BB962C8B-B14F-4D97-AF65-F5344CB8AC3E}">
        <p14:creationId xmlns:p14="http://schemas.microsoft.com/office/powerpoint/2010/main" val="297545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7"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fr-FR"/>
              <a:t>E2 – Enseigner le rôle de professionnel</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275352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25FC0-6196-894E-8A64-170C07D85E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ACD3D25-205D-3944-962E-9CBA893081E5}"/>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F981C5-57EC-8444-B397-BAB5AEF5D23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8">
            <a:extLst>
              <a:ext uri="{FF2B5EF4-FFF2-40B4-BE49-F238E27FC236}">
                <a16:creationId xmlns:a16="http://schemas.microsoft.com/office/drawing/2014/main" id="{09B1C2F5-9B3F-A443-B237-E6F4B8AC50F4}"/>
              </a:ext>
            </a:extLst>
          </p:cNvPr>
          <p:cNvSpPr>
            <a:spLocks noGrp="1"/>
          </p:cNvSpPr>
          <p:nvPr>
            <p:ph type="ftr" sz="quarter" idx="11"/>
          </p:nvPr>
        </p:nvSpPr>
        <p:spPr/>
        <p:txBody>
          <a:bodyPr/>
          <a:lstStyle/>
          <a:p>
            <a:r>
              <a:rPr lang="fr-FR"/>
              <a:t>E2 – Enseigner le rôle de professionnel</a:t>
            </a:r>
            <a:endParaRPr lang="en-US" dirty="0"/>
          </a:p>
        </p:txBody>
      </p:sp>
      <p:sp>
        <p:nvSpPr>
          <p:cNvPr id="10" name="Slide Number Placeholder 9">
            <a:extLst>
              <a:ext uri="{FF2B5EF4-FFF2-40B4-BE49-F238E27FC236}">
                <a16:creationId xmlns:a16="http://schemas.microsoft.com/office/drawing/2014/main" id="{575194DF-99B9-484E-B2FD-69F7877A5209}"/>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55272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54F76-AF8A-314A-8B05-7E9E2B528FAF}"/>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60F8F598-D65A-DF43-A53B-C54AE57A6AC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CA1790-4832-A64D-A01A-3C3E57669EB5}"/>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FD5BB6-193F-B34E-9884-12552D786A5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4ADE333-2DB9-2940-BB65-68C125593CDC}"/>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a:extLst>
              <a:ext uri="{FF2B5EF4-FFF2-40B4-BE49-F238E27FC236}">
                <a16:creationId xmlns:a16="http://schemas.microsoft.com/office/drawing/2014/main" id="{7516C295-4C34-3E49-9663-F94D634C6D40}"/>
              </a:ext>
            </a:extLst>
          </p:cNvPr>
          <p:cNvSpPr>
            <a:spLocks noGrp="1"/>
          </p:cNvSpPr>
          <p:nvPr>
            <p:ph type="ftr" sz="quarter" idx="11"/>
          </p:nvPr>
        </p:nvSpPr>
        <p:spPr/>
        <p:txBody>
          <a:bodyPr/>
          <a:lstStyle/>
          <a:p>
            <a:r>
              <a:rPr lang="fr-FR"/>
              <a:t>E2 – Enseigner le rôle de professionnel</a:t>
            </a:r>
            <a:endParaRPr lang="en-US" dirty="0"/>
          </a:p>
        </p:txBody>
      </p:sp>
      <p:sp>
        <p:nvSpPr>
          <p:cNvPr id="12" name="Slide Number Placeholder 11">
            <a:extLst>
              <a:ext uri="{FF2B5EF4-FFF2-40B4-BE49-F238E27FC236}">
                <a16:creationId xmlns:a16="http://schemas.microsoft.com/office/drawing/2014/main" id="{6E9E1A2A-F71F-D84E-9BB6-C3F977B57BE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39266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3A52-2D72-504C-8315-DDE9EF50829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7" name="Footer Placeholder 6">
            <a:extLst>
              <a:ext uri="{FF2B5EF4-FFF2-40B4-BE49-F238E27FC236}">
                <a16:creationId xmlns:a16="http://schemas.microsoft.com/office/drawing/2014/main" id="{40E4E35C-0EA5-E64B-962F-22874275001D}"/>
              </a:ext>
            </a:extLst>
          </p:cNvPr>
          <p:cNvSpPr>
            <a:spLocks noGrp="1"/>
          </p:cNvSpPr>
          <p:nvPr>
            <p:ph type="ftr" sz="quarter" idx="11"/>
          </p:nvPr>
        </p:nvSpPr>
        <p:spPr/>
        <p:txBody>
          <a:bodyPr/>
          <a:lstStyle/>
          <a:p>
            <a:r>
              <a:rPr lang="fr-FR"/>
              <a:t>E2 – Enseigner le rôle de professionnel</a:t>
            </a:r>
            <a:endParaRPr lang="en-US" dirty="0"/>
          </a:p>
        </p:txBody>
      </p:sp>
      <p:sp>
        <p:nvSpPr>
          <p:cNvPr id="8" name="Slide Number Placeholder 7">
            <a:extLst>
              <a:ext uri="{FF2B5EF4-FFF2-40B4-BE49-F238E27FC236}">
                <a16:creationId xmlns:a16="http://schemas.microsoft.com/office/drawing/2014/main" id="{C940A6AF-2583-B146-A921-C354741E07F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4521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DA9E6DF-C45D-D341-8CD4-66D7C21FD5E8}"/>
              </a:ext>
            </a:extLst>
          </p:cNvPr>
          <p:cNvSpPr>
            <a:spLocks noGrp="1"/>
          </p:cNvSpPr>
          <p:nvPr>
            <p:ph idx="1"/>
          </p:nvPr>
        </p:nvSpPr>
        <p:spPr>
          <a:xfrm>
            <a:off x="838200" y="1825625"/>
            <a:ext cx="10515600" cy="4351338"/>
          </a:xfrm>
          <a:prstGeom prst="rect">
            <a:avLst/>
          </a:prstGeom>
        </p:spPr>
        <p:txBody>
          <a:bodyPr/>
          <a:lstStyle>
            <a:lvl1pPr marL="0" indent="0">
              <a:spcBef>
                <a:spcPts val="1600"/>
              </a:spcBef>
              <a:buNone/>
              <a:defRPr/>
            </a:lvl1pPr>
            <a:lvl2pPr marL="457200" indent="0">
              <a:spcBef>
                <a:spcPts val="1100"/>
              </a:spcBef>
              <a:buClr>
                <a:schemeClr val="accent3"/>
              </a:buClr>
              <a:buNone/>
              <a:defRPr/>
            </a:lvl2pPr>
            <a:lvl3pPr marL="914400" indent="0">
              <a:spcBef>
                <a:spcPts val="1100"/>
              </a:spcBef>
              <a:buClr>
                <a:schemeClr val="tx2"/>
              </a:buClr>
              <a:buNone/>
              <a:defRPr/>
            </a:lvl3pPr>
            <a:lvl4pPr marL="1371600" indent="0">
              <a:spcBef>
                <a:spcPts val="1100"/>
              </a:spcBef>
              <a:buClr>
                <a:schemeClr val="bg2">
                  <a:lumMod val="25000"/>
                </a:schemeClr>
              </a:buClr>
              <a:buNone/>
              <a:defRPr/>
            </a:lvl4pPr>
            <a:lvl5pPr marL="1828800" indent="0">
              <a:spcBef>
                <a:spcPts val="1100"/>
              </a:spcBef>
              <a:buClr>
                <a:schemeClr val="bg2">
                  <a:lumMod val="25000"/>
                </a:schemeClr>
              </a:buClr>
              <a:buNone/>
              <a:defRPr/>
            </a:lvl5pPr>
          </a:lstStyle>
          <a:p>
            <a:pPr lvl="0"/>
            <a:r>
              <a:rPr lang="en-US" dirty="0"/>
              <a:t>Edit Master text styles</a:t>
            </a:r>
          </a:p>
        </p:txBody>
      </p:sp>
      <p:sp>
        <p:nvSpPr>
          <p:cNvPr id="3" name="Footer Placeholder 2">
            <a:extLst>
              <a:ext uri="{FF2B5EF4-FFF2-40B4-BE49-F238E27FC236}">
                <a16:creationId xmlns:a16="http://schemas.microsoft.com/office/drawing/2014/main" id="{3661952D-288C-0244-AF97-004A46479DD4}"/>
              </a:ext>
            </a:extLst>
          </p:cNvPr>
          <p:cNvSpPr>
            <a:spLocks noGrp="1"/>
          </p:cNvSpPr>
          <p:nvPr>
            <p:ph type="ftr" sz="quarter" idx="11"/>
          </p:nvPr>
        </p:nvSpPr>
        <p:spPr/>
        <p:txBody>
          <a:bodyPr/>
          <a:lstStyle/>
          <a:p>
            <a:r>
              <a:rPr lang="fr-FR"/>
              <a:t>E2 – Enseigner le rôle de professionnel</a:t>
            </a:r>
            <a:endParaRPr lang="en-US" dirty="0"/>
          </a:p>
        </p:txBody>
      </p:sp>
      <p:sp>
        <p:nvSpPr>
          <p:cNvPr id="4" name="Slide Number Placeholder 3">
            <a:extLst>
              <a:ext uri="{FF2B5EF4-FFF2-40B4-BE49-F238E27FC236}">
                <a16:creationId xmlns:a16="http://schemas.microsoft.com/office/drawing/2014/main" id="{B9955E07-C33D-7D45-AD5F-44FE4742C4EB}"/>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361165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0D6D8F-B1D3-FA4A-9E16-E45F5D59E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D0F05931-36CF-BD4A-BA02-41FF3A41C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C9091326-D4DF-4A44-A729-97FEF6FEDD55}"/>
              </a:ext>
            </a:extLst>
          </p:cNvPr>
          <p:cNvSpPr>
            <a:spLocks noGrp="1"/>
          </p:cNvSpPr>
          <p:nvPr>
            <p:ph type="ftr" sz="quarter" idx="3"/>
          </p:nvPr>
        </p:nvSpPr>
        <p:spPr>
          <a:xfrm>
            <a:off x="1292202" y="6532831"/>
            <a:ext cx="4052882" cy="317852"/>
          </a:xfrm>
          <a:prstGeom prst="rect">
            <a:avLst/>
          </a:prstGeom>
        </p:spPr>
        <p:txBody>
          <a:bodyPr vert="horz" lIns="91440" tIns="45720" rIns="91440" bIns="45720" rtlCol="0" anchor="t" anchorCtr="0"/>
          <a:lstStyle>
            <a:lvl1pPr algn="ctr">
              <a:defRPr sz="1200">
                <a:solidFill>
                  <a:schemeClr val="bg2">
                    <a:lumMod val="50000"/>
                  </a:schemeClr>
                </a:solidFill>
              </a:defRPr>
            </a:lvl1pPr>
          </a:lstStyle>
          <a:p>
            <a:r>
              <a:rPr lang="fr-FR"/>
              <a:t>E2 – Enseigner le rôle de professionnel</a:t>
            </a:r>
            <a:endParaRPr lang="en-US" dirty="0"/>
          </a:p>
        </p:txBody>
      </p:sp>
      <p:sp>
        <p:nvSpPr>
          <p:cNvPr id="6" name="Slide Number Placeholder 5">
            <a:extLst>
              <a:ext uri="{FF2B5EF4-FFF2-40B4-BE49-F238E27FC236}">
                <a16:creationId xmlns:a16="http://schemas.microsoft.com/office/drawing/2014/main" id="{55BF853C-E04D-9A4E-A9E5-C2414B839946}"/>
              </a:ext>
            </a:extLst>
          </p:cNvPr>
          <p:cNvSpPr>
            <a:spLocks noGrp="1"/>
          </p:cNvSpPr>
          <p:nvPr>
            <p:ph type="sldNum" sz="quarter" idx="4"/>
          </p:nvPr>
        </p:nvSpPr>
        <p:spPr>
          <a:xfrm>
            <a:off x="11353799" y="6532831"/>
            <a:ext cx="626163" cy="317851"/>
          </a:xfrm>
          <a:prstGeom prst="rect">
            <a:avLst/>
          </a:prstGeom>
        </p:spPr>
        <p:txBody>
          <a:bodyPr vert="horz" lIns="91440" tIns="45720" rIns="91440" bIns="45720" rtlCol="0" anchor="t" anchorCtr="0"/>
          <a:lstStyle>
            <a:lvl1pPr algn="r">
              <a:defRPr sz="1000">
                <a:solidFill>
                  <a:schemeClr val="tx2"/>
                </a:solidFill>
              </a:defRPr>
            </a:lvl1pPr>
          </a:lstStyle>
          <a:p>
            <a:fld id="{0F408A5D-059A-A247-8344-29C129C8EF29}" type="slidenum">
              <a:rPr lang="en-US" smtClean="0"/>
              <a:pPr/>
              <a:t>‹#›</a:t>
            </a:fld>
            <a:endParaRPr lang="en-US" dirty="0"/>
          </a:p>
        </p:txBody>
      </p:sp>
      <p:pic>
        <p:nvPicPr>
          <p:cNvPr id="10" name="Picture 9">
            <a:extLst>
              <a:ext uri="{FF2B5EF4-FFF2-40B4-BE49-F238E27FC236}">
                <a16:creationId xmlns:a16="http://schemas.microsoft.com/office/drawing/2014/main" id="{B88F8C66-7A30-6D43-94F4-A2A315E28EC7}"/>
              </a:ext>
            </a:extLst>
          </p:cNvPr>
          <p:cNvPicPr>
            <a:picLocks noChangeAspect="1"/>
          </p:cNvPicPr>
          <p:nvPr userDrawn="1"/>
        </p:nvPicPr>
        <p:blipFill>
          <a:blip r:embed="rId15"/>
          <a:stretch>
            <a:fillRect/>
          </a:stretch>
        </p:blipFill>
        <p:spPr>
          <a:xfrm>
            <a:off x="11582226" y="149141"/>
            <a:ext cx="414328" cy="756947"/>
          </a:xfrm>
          <a:prstGeom prst="rect">
            <a:avLst/>
          </a:prstGeom>
        </p:spPr>
      </p:pic>
      <p:pic>
        <p:nvPicPr>
          <p:cNvPr id="32" name="Picture 31">
            <a:extLst>
              <a:ext uri="{FF2B5EF4-FFF2-40B4-BE49-F238E27FC236}">
                <a16:creationId xmlns:a16="http://schemas.microsoft.com/office/drawing/2014/main" id="{DA5D38A6-7E75-1647-BF52-44A75C978B11}"/>
              </a:ext>
            </a:extLst>
          </p:cNvPr>
          <p:cNvPicPr>
            <a:picLocks noChangeAspect="1"/>
          </p:cNvPicPr>
          <p:nvPr userDrawn="1"/>
        </p:nvPicPr>
        <p:blipFill>
          <a:blip r:embed="rId16"/>
          <a:stretch>
            <a:fillRect/>
          </a:stretch>
        </p:blipFill>
        <p:spPr>
          <a:xfrm>
            <a:off x="317451" y="6532831"/>
            <a:ext cx="815840" cy="339933"/>
          </a:xfrm>
          <a:prstGeom prst="rect">
            <a:avLst/>
          </a:prstGeom>
        </p:spPr>
      </p:pic>
      <p:sp>
        <p:nvSpPr>
          <p:cNvPr id="33" name="Rectangle 32">
            <a:extLst>
              <a:ext uri="{FF2B5EF4-FFF2-40B4-BE49-F238E27FC236}">
                <a16:creationId xmlns:a16="http://schemas.microsoft.com/office/drawing/2014/main" id="{05F6A309-F3AB-E848-A606-843297B5CA2E}"/>
              </a:ext>
            </a:extLst>
          </p:cNvPr>
          <p:cNvSpPr/>
          <p:nvPr userDrawn="1"/>
        </p:nvSpPr>
        <p:spPr>
          <a:xfrm>
            <a:off x="5565913" y="6559544"/>
            <a:ext cx="5787887" cy="303282"/>
          </a:xfrm>
          <a:prstGeom prst="rect">
            <a:avLst/>
          </a:prstGeom>
          <a:gradFill>
            <a:gsLst>
              <a:gs pos="74000">
                <a:srgbClr val="C0E8EB"/>
              </a:gs>
              <a:gs pos="54000">
                <a:srgbClr val="80D1D6"/>
              </a:gs>
              <a:gs pos="0">
                <a:schemeClr val="accent5"/>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4227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9" r:id="rId4"/>
    <p:sldLayoutId id="2147483651" r:id="rId5"/>
    <p:sldLayoutId id="2147483652" r:id="rId6"/>
    <p:sldLayoutId id="2147483653" r:id="rId7"/>
    <p:sldLayoutId id="2147483654" r:id="rId8"/>
    <p:sldLayoutId id="2147483658" r:id="rId9"/>
    <p:sldLayoutId id="2147483656" r:id="rId10"/>
    <p:sldLayoutId id="2147483657" r:id="rId11"/>
    <p:sldLayoutId id="2147483655" r:id="rId12"/>
    <p:sldLayoutId id="2147483661" r:id="rId13"/>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42CD1-8AAB-674F-B83D-427B743302D6}"/>
              </a:ext>
            </a:extLst>
          </p:cNvPr>
          <p:cNvSpPr>
            <a:spLocks noGrp="1"/>
          </p:cNvSpPr>
          <p:nvPr>
            <p:ph type="ctrTitle"/>
          </p:nvPr>
        </p:nvSpPr>
        <p:spPr/>
        <p:txBody>
          <a:bodyPr/>
          <a:lstStyle/>
          <a:p>
            <a:r>
              <a:rPr lang="en-US" sz="4800" dirty="0"/>
              <a:t>E2 – </a:t>
            </a:r>
            <a:r>
              <a:rPr lang="en-US" sz="4800" dirty="0" err="1"/>
              <a:t>Enseigner</a:t>
            </a:r>
            <a:r>
              <a:rPr lang="en-US" sz="4800" dirty="0"/>
              <a:t> le r</a:t>
            </a:r>
            <a:r>
              <a:rPr lang="fr-CA" sz="4800" dirty="0" err="1"/>
              <a:t>ôle</a:t>
            </a:r>
            <a:r>
              <a:rPr lang="fr-CA" sz="4800" dirty="0"/>
              <a:t> de professionnel</a:t>
            </a:r>
            <a:endParaRPr lang="en-US" sz="4800" dirty="0"/>
          </a:p>
        </p:txBody>
      </p:sp>
      <p:sp>
        <p:nvSpPr>
          <p:cNvPr id="12" name="TextBox 10">
            <a:extLst>
              <a:ext uri="{FF2B5EF4-FFF2-40B4-BE49-F238E27FC236}">
                <a16:creationId xmlns:a16="http://schemas.microsoft.com/office/drawing/2014/main" id="{0E9A07DB-5481-B247-BB9A-CE5335FF485C}"/>
              </a:ext>
            </a:extLst>
          </p:cNvPr>
          <p:cNvSpPr txBox="1"/>
          <p:nvPr/>
        </p:nvSpPr>
        <p:spPr>
          <a:xfrm>
            <a:off x="6043354" y="4108477"/>
            <a:ext cx="5652926"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t>Author Name 1 | Author Name 2 | Author Name 3</a:t>
            </a:r>
          </a:p>
          <a:p>
            <a:r>
              <a:rPr lang="en-US" sz="1600" dirty="0"/>
              <a:t>Date</a:t>
            </a:r>
          </a:p>
          <a:p>
            <a:endParaRPr lang="en-US" sz="1600" dirty="0"/>
          </a:p>
        </p:txBody>
      </p:sp>
      <p:sp>
        <p:nvSpPr>
          <p:cNvPr id="5" name="Subtitle 4">
            <a:extLst>
              <a:ext uri="{FF2B5EF4-FFF2-40B4-BE49-F238E27FC236}">
                <a16:creationId xmlns:a16="http://schemas.microsoft.com/office/drawing/2014/main" id="{25C07E30-91C9-6240-A5AE-6AB662089BA0}"/>
              </a:ext>
            </a:extLst>
          </p:cNvPr>
          <p:cNvSpPr>
            <a:spLocks noGrp="1"/>
          </p:cNvSpPr>
          <p:nvPr>
            <p:ph type="subTitle" idx="1"/>
          </p:nvPr>
        </p:nvSpPr>
        <p:spPr/>
        <p:txBody>
          <a:bodyPr/>
          <a:lstStyle/>
          <a:p>
            <a:r>
              <a:rPr lang="en-US" dirty="0"/>
              <a:t>CanMEDS </a:t>
            </a:r>
            <a:r>
              <a:rPr lang="en-US" dirty="0" err="1"/>
              <a:t>Professionnel</a:t>
            </a:r>
            <a:endParaRPr lang="en-US" dirty="0"/>
          </a:p>
        </p:txBody>
      </p:sp>
    </p:spTree>
    <p:extLst>
      <p:ext uri="{BB962C8B-B14F-4D97-AF65-F5344CB8AC3E}">
        <p14:creationId xmlns:p14="http://schemas.microsoft.com/office/powerpoint/2010/main" val="321579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6"/>
          <p:cNvSpPr>
            <a:spLocks noGrp="1" noChangeArrowheads="1"/>
          </p:cNvSpPr>
          <p:nvPr>
            <p:ph type="body" idx="1"/>
          </p:nvPr>
        </p:nvSpPr>
        <p:spPr>
          <a:xfrm>
            <a:off x="846803" y="829205"/>
            <a:ext cx="10498393" cy="4890864"/>
          </a:xfrm>
        </p:spPr>
        <p:txBody>
          <a:bodyPr/>
          <a:lstStyle/>
          <a:p>
            <a:pPr marL="0" indent="0">
              <a:buNone/>
            </a:pPr>
            <a:endParaRPr lang="en-US" dirty="0"/>
          </a:p>
          <a:p>
            <a:pPr marL="0" indent="0">
              <a:buNone/>
            </a:pPr>
            <a:r>
              <a:rPr lang="fr-FR" b="1" dirty="0"/>
              <a:t>Les aptitudes que doivent acquérir les résidents pour développer leur identité en tant que médecin spécialiste sont :</a:t>
            </a:r>
          </a:p>
          <a:p>
            <a:pPr marL="514350" indent="-514350">
              <a:buFont typeface="+mj-lt"/>
              <a:buAutoNum type="arabicPeriod"/>
            </a:pPr>
            <a:r>
              <a:rPr lang="fr-FR" dirty="0"/>
              <a:t>apprendre la terminologie</a:t>
            </a:r>
          </a:p>
          <a:p>
            <a:pPr marL="514350" indent="-514350">
              <a:buFont typeface="+mj-lt"/>
              <a:buAutoNum type="arabicPeriod"/>
            </a:pPr>
            <a:r>
              <a:rPr lang="fr-FR" dirty="0"/>
              <a:t>apprendre à accepter l’ambiguïté</a:t>
            </a:r>
          </a:p>
          <a:p>
            <a:pPr marL="514350" indent="-514350">
              <a:buFont typeface="+mj-lt"/>
              <a:buAutoNum type="arabicPeriod"/>
            </a:pPr>
            <a:r>
              <a:rPr lang="fr-FR" dirty="0"/>
              <a:t>apprendre à tenir le rôle</a:t>
            </a:r>
          </a:p>
          <a:p>
            <a:pPr marL="514350" indent="-514350">
              <a:buFont typeface="+mj-lt"/>
              <a:buAutoNum type="arabicPeriod"/>
            </a:pPr>
            <a:r>
              <a:rPr lang="fr-FR" dirty="0"/>
              <a:t>apprendre les hiérarchies et les relations de pouvoir</a:t>
            </a:r>
            <a:endParaRPr lang="en-US" dirty="0"/>
          </a:p>
        </p:txBody>
      </p:sp>
      <p:sp>
        <p:nvSpPr>
          <p:cNvPr id="2" name="Footer Placeholder 1">
            <a:extLst>
              <a:ext uri="{FF2B5EF4-FFF2-40B4-BE49-F238E27FC236}">
                <a16:creationId xmlns:a16="http://schemas.microsoft.com/office/drawing/2014/main" id="{11075E9F-D256-411B-8F21-6096373CA38E}"/>
              </a:ext>
            </a:extLst>
          </p:cNvPr>
          <p:cNvSpPr>
            <a:spLocks noGrp="1"/>
          </p:cNvSpPr>
          <p:nvPr>
            <p:ph type="ftr" sz="quarter" idx="11"/>
          </p:nvPr>
        </p:nvSpPr>
        <p:spPr/>
        <p:txBody>
          <a:bodyPr/>
          <a:lstStyle/>
          <a:p>
            <a:r>
              <a:rPr lang="fr-FR"/>
              <a:t>E2 – Enseigner le rôle de professionnel</a:t>
            </a:r>
            <a:endParaRPr lang="en-US" dirty="0"/>
          </a:p>
        </p:txBody>
      </p:sp>
      <p:sp>
        <p:nvSpPr>
          <p:cNvPr id="3" name="Slide Number Placeholder 2">
            <a:extLst>
              <a:ext uri="{FF2B5EF4-FFF2-40B4-BE49-F238E27FC236}">
                <a16:creationId xmlns:a16="http://schemas.microsoft.com/office/drawing/2014/main" id="{E47666E3-2B45-4779-BCCD-353D11CC0C53}"/>
              </a:ext>
            </a:extLst>
          </p:cNvPr>
          <p:cNvSpPr>
            <a:spLocks noGrp="1"/>
          </p:cNvSpPr>
          <p:nvPr>
            <p:ph type="sldNum" sz="quarter" idx="12"/>
          </p:nvPr>
        </p:nvSpPr>
        <p:spPr/>
        <p:txBody>
          <a:bodyPr/>
          <a:lstStyle/>
          <a:p>
            <a:fld id="{0F408A5D-059A-A247-8344-29C129C8EF29}" type="slidenum">
              <a:rPr lang="en-US" smtClean="0"/>
              <a:pPr/>
              <a:t>10</a:t>
            </a:fld>
            <a:endParaRPr lang="en-US" dirty="0"/>
          </a:p>
        </p:txBody>
      </p:sp>
    </p:spTree>
    <p:extLst>
      <p:ext uri="{BB962C8B-B14F-4D97-AF65-F5344CB8AC3E}">
        <p14:creationId xmlns:p14="http://schemas.microsoft.com/office/powerpoint/2010/main" val="1032993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BEA3FF5-AC1F-4FEE-9941-E29FD0C8EB58}"/>
              </a:ext>
            </a:extLst>
          </p:cNvPr>
          <p:cNvSpPr>
            <a:spLocks noGrp="1"/>
          </p:cNvSpPr>
          <p:nvPr>
            <p:ph type="title"/>
          </p:nvPr>
        </p:nvSpPr>
        <p:spPr>
          <a:xfrm>
            <a:off x="838200" y="2766218"/>
            <a:ext cx="10515600" cy="1325563"/>
          </a:xfrm>
        </p:spPr>
        <p:txBody>
          <a:bodyPr/>
          <a:lstStyle/>
          <a:p>
            <a:pPr marL="0" indent="0" algn="ctr"/>
            <a:r>
              <a:rPr lang="fr-FR" b="1" dirty="0">
                <a:ea typeface="MS Mincho"/>
                <a:cs typeface="Times New Roman"/>
              </a:rPr>
              <a:t>Nommer les COMPORTEMENTS</a:t>
            </a:r>
            <a:br>
              <a:rPr lang="fr-FR" b="1" dirty="0">
                <a:ea typeface="MS Mincho"/>
                <a:cs typeface="Times New Roman"/>
              </a:rPr>
            </a:br>
            <a:br>
              <a:rPr lang="fr-FR" b="1" dirty="0">
                <a:ea typeface="MS Mincho"/>
                <a:cs typeface="Times New Roman"/>
              </a:rPr>
            </a:br>
            <a:r>
              <a:rPr lang="fr-FR" b="1" dirty="0">
                <a:ea typeface="MS Mincho"/>
                <a:cs typeface="Times New Roman"/>
              </a:rPr>
              <a:t>Ne pas juger la personne</a:t>
            </a:r>
            <a:endParaRPr lang="en-US" dirty="0"/>
          </a:p>
        </p:txBody>
      </p:sp>
      <p:sp>
        <p:nvSpPr>
          <p:cNvPr id="2" name="Footer Placeholder 1">
            <a:extLst>
              <a:ext uri="{FF2B5EF4-FFF2-40B4-BE49-F238E27FC236}">
                <a16:creationId xmlns:a16="http://schemas.microsoft.com/office/drawing/2014/main" id="{8DF2065D-E8ED-4773-B15B-F5DCF8EB2C49}"/>
              </a:ext>
            </a:extLst>
          </p:cNvPr>
          <p:cNvSpPr>
            <a:spLocks noGrp="1"/>
          </p:cNvSpPr>
          <p:nvPr>
            <p:ph type="ftr" sz="quarter" idx="11"/>
          </p:nvPr>
        </p:nvSpPr>
        <p:spPr/>
        <p:txBody>
          <a:bodyPr/>
          <a:lstStyle/>
          <a:p>
            <a:r>
              <a:rPr lang="fr-FR"/>
              <a:t>E2 – Enseigner le rôle de professionnel</a:t>
            </a:r>
            <a:endParaRPr lang="en-US" dirty="0"/>
          </a:p>
        </p:txBody>
      </p:sp>
      <p:sp>
        <p:nvSpPr>
          <p:cNvPr id="3" name="Slide Number Placeholder 2">
            <a:extLst>
              <a:ext uri="{FF2B5EF4-FFF2-40B4-BE49-F238E27FC236}">
                <a16:creationId xmlns:a16="http://schemas.microsoft.com/office/drawing/2014/main" id="{E627D665-7BA5-405F-B54B-0068FDFFF7EE}"/>
              </a:ext>
            </a:extLst>
          </p:cNvPr>
          <p:cNvSpPr>
            <a:spLocks noGrp="1"/>
          </p:cNvSpPr>
          <p:nvPr>
            <p:ph type="sldNum" sz="quarter" idx="12"/>
          </p:nvPr>
        </p:nvSpPr>
        <p:spPr/>
        <p:txBody>
          <a:bodyPr/>
          <a:lstStyle/>
          <a:p>
            <a:fld id="{0F408A5D-059A-A247-8344-29C129C8EF29}" type="slidenum">
              <a:rPr lang="en-US" smtClean="0"/>
              <a:pPr/>
              <a:t>11</a:t>
            </a:fld>
            <a:endParaRPr lang="en-US" dirty="0"/>
          </a:p>
        </p:txBody>
      </p:sp>
    </p:spTree>
    <p:extLst>
      <p:ext uri="{BB962C8B-B14F-4D97-AF65-F5344CB8AC3E}">
        <p14:creationId xmlns:p14="http://schemas.microsoft.com/office/powerpoint/2010/main" val="2302684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Caractéristiques</a:t>
            </a:r>
            <a:r>
              <a:rPr lang="en-US" dirty="0"/>
              <a:t> positives du </a:t>
            </a:r>
            <a:r>
              <a:rPr lang="en-US" dirty="0" err="1"/>
              <a:t>professionnel</a:t>
            </a:r>
            <a:endParaRPr lang="en-US" dirty="0"/>
          </a:p>
        </p:txBody>
      </p:sp>
      <p:sp>
        <p:nvSpPr>
          <p:cNvPr id="20486" name="Rectangle 6"/>
          <p:cNvSpPr>
            <a:spLocks noGrp="1" noChangeArrowheads="1"/>
          </p:cNvSpPr>
          <p:nvPr>
            <p:ph type="body" idx="1"/>
          </p:nvPr>
        </p:nvSpPr>
        <p:spPr>
          <a:xfrm>
            <a:off x="1304673" y="1486260"/>
            <a:ext cx="4104456" cy="4157456"/>
          </a:xfrm>
        </p:spPr>
        <p:txBody>
          <a:bodyPr/>
          <a:lstStyle/>
          <a:p>
            <a:pPr marL="0" indent="0">
              <a:buNone/>
            </a:pPr>
            <a:r>
              <a:rPr lang="fr-FR" sz="2200" b="1" dirty="0"/>
              <a:t>A. Compétence clinique</a:t>
            </a:r>
          </a:p>
          <a:p>
            <a:pPr marL="457200" indent="-457200">
              <a:buFont typeface="+mj-lt"/>
              <a:buAutoNum type="arabicPeriod"/>
            </a:pPr>
            <a:r>
              <a:rPr lang="fr-FR" sz="2200" dirty="0"/>
              <a:t>Excellentes connaissances et </a:t>
            </a:r>
            <a:br>
              <a:rPr lang="fr-FR" sz="2200" dirty="0"/>
            </a:br>
            <a:r>
              <a:rPr lang="fr-FR" sz="2200" dirty="0"/>
              <a:t>compétences</a:t>
            </a:r>
          </a:p>
          <a:p>
            <a:pPr marL="457200" indent="-457200">
              <a:buFont typeface="+mj-lt"/>
              <a:buAutoNum type="arabicPeriod"/>
            </a:pPr>
            <a:r>
              <a:rPr lang="fr-FR" sz="2200" dirty="0"/>
              <a:t>Communication efficace</a:t>
            </a:r>
          </a:p>
          <a:p>
            <a:pPr marL="457200" indent="-457200">
              <a:buFont typeface="+mj-lt"/>
              <a:buAutoNum type="arabicPeriod"/>
            </a:pPr>
            <a:r>
              <a:rPr lang="fr-FR" sz="2200" dirty="0"/>
              <a:t>Bon raisonnement clinique</a:t>
            </a:r>
            <a:endParaRPr lang="en-US" sz="2200" dirty="0"/>
          </a:p>
        </p:txBody>
      </p:sp>
      <p:sp>
        <p:nvSpPr>
          <p:cNvPr id="2" name="Footer Placeholder 1">
            <a:extLst>
              <a:ext uri="{FF2B5EF4-FFF2-40B4-BE49-F238E27FC236}">
                <a16:creationId xmlns:a16="http://schemas.microsoft.com/office/drawing/2014/main" id="{F60EBCF8-CE8E-4343-AE13-E743B0803AC6}"/>
              </a:ext>
            </a:extLst>
          </p:cNvPr>
          <p:cNvSpPr>
            <a:spLocks noGrp="1"/>
          </p:cNvSpPr>
          <p:nvPr>
            <p:ph type="ftr" sz="quarter" idx="11"/>
          </p:nvPr>
        </p:nvSpPr>
        <p:spPr/>
        <p:txBody>
          <a:bodyPr/>
          <a:lstStyle/>
          <a:p>
            <a:r>
              <a:rPr lang="fr-FR"/>
              <a:t>E2 – Enseigner le rôle de professionnel</a:t>
            </a:r>
            <a:endParaRPr lang="en-US" dirty="0"/>
          </a:p>
        </p:txBody>
      </p:sp>
      <p:sp>
        <p:nvSpPr>
          <p:cNvPr id="3" name="Slide Number Placeholder 2">
            <a:extLst>
              <a:ext uri="{FF2B5EF4-FFF2-40B4-BE49-F238E27FC236}">
                <a16:creationId xmlns:a16="http://schemas.microsoft.com/office/drawing/2014/main" id="{182FA743-CEA6-444B-AEBE-8FDB20774DE0}"/>
              </a:ext>
            </a:extLst>
          </p:cNvPr>
          <p:cNvSpPr>
            <a:spLocks noGrp="1"/>
          </p:cNvSpPr>
          <p:nvPr>
            <p:ph type="sldNum" sz="quarter" idx="12"/>
          </p:nvPr>
        </p:nvSpPr>
        <p:spPr/>
        <p:txBody>
          <a:bodyPr/>
          <a:lstStyle/>
          <a:p>
            <a:fld id="{0F408A5D-059A-A247-8344-29C129C8EF29}" type="slidenum">
              <a:rPr lang="en-US" smtClean="0"/>
              <a:pPr/>
              <a:t>12</a:t>
            </a:fld>
            <a:endParaRPr lang="en-US" dirty="0"/>
          </a:p>
        </p:txBody>
      </p:sp>
      <p:sp>
        <p:nvSpPr>
          <p:cNvPr id="8" name="Rectangle 6">
            <a:extLst>
              <a:ext uri="{FF2B5EF4-FFF2-40B4-BE49-F238E27FC236}">
                <a16:creationId xmlns:a16="http://schemas.microsoft.com/office/drawing/2014/main" id="{92CF517D-97D0-4214-AB1F-AF78EAC2861D}"/>
              </a:ext>
            </a:extLst>
          </p:cNvPr>
          <p:cNvSpPr txBox="1">
            <a:spLocks noChangeArrowheads="1"/>
          </p:cNvSpPr>
          <p:nvPr/>
        </p:nvSpPr>
        <p:spPr>
          <a:xfrm>
            <a:off x="6102302" y="1486260"/>
            <a:ext cx="4319891" cy="415745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Clr>
                <a:schemeClr val="bg2">
                  <a:lumMod val="25000"/>
                </a:schemeClr>
              </a:buClr>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200" b="1" dirty="0"/>
              <a:t>B. Qualités personnelles</a:t>
            </a:r>
          </a:p>
          <a:p>
            <a:pPr marL="457200" indent="-457200">
              <a:buFont typeface="+mj-lt"/>
              <a:buAutoNum type="arabicPeriod" startAt="4"/>
            </a:pPr>
            <a:r>
              <a:rPr lang="fr-FR" sz="2200" dirty="0"/>
              <a:t>Bienveillant et soucieux des autres</a:t>
            </a:r>
          </a:p>
          <a:p>
            <a:pPr marL="457200" indent="-457200">
              <a:buFont typeface="+mj-lt"/>
              <a:buAutoNum type="arabicPeriod" startAt="4"/>
            </a:pPr>
            <a:r>
              <a:rPr lang="fr-FR" sz="2200" dirty="0"/>
              <a:t>Honnête et intègre</a:t>
            </a:r>
          </a:p>
          <a:p>
            <a:pPr marL="457200" indent="-457200">
              <a:buFont typeface="+mj-lt"/>
              <a:buAutoNum type="arabicPeriod" startAt="4"/>
            </a:pPr>
            <a:r>
              <a:rPr lang="fr-FR" sz="2200" dirty="0"/>
              <a:t>Enthousiaste à l’égard de la pratique de la médecine</a:t>
            </a:r>
          </a:p>
          <a:p>
            <a:pPr marL="457200" indent="-457200">
              <a:buFont typeface="+mj-lt"/>
              <a:buAutoNum type="arabicPeriod" startAt="4"/>
            </a:pPr>
            <a:r>
              <a:rPr lang="fr-FR" sz="2200" dirty="0"/>
              <a:t>Aptitudes interpersonnelles </a:t>
            </a:r>
            <a:br>
              <a:rPr lang="fr-FR" sz="2200" dirty="0"/>
            </a:br>
            <a:r>
              <a:rPr lang="fr-FR" sz="2200" dirty="0"/>
              <a:t>efficaces</a:t>
            </a:r>
          </a:p>
          <a:p>
            <a:pPr marL="457200" indent="-457200">
              <a:buFont typeface="+mj-lt"/>
              <a:buAutoNum type="arabicPeriod" startAt="4"/>
            </a:pPr>
            <a:r>
              <a:rPr lang="fr-FR" sz="2200" dirty="0"/>
              <a:t>Engagé envers l’excellence</a:t>
            </a:r>
          </a:p>
          <a:p>
            <a:pPr marL="457200" indent="-457200">
              <a:buFont typeface="+mj-lt"/>
              <a:buAutoNum type="arabicPeriod" startAt="4"/>
            </a:pPr>
            <a:r>
              <a:rPr lang="fr-FR" sz="2200" dirty="0"/>
              <a:t>Collégialité</a:t>
            </a:r>
          </a:p>
          <a:p>
            <a:pPr marL="457200" indent="-457200">
              <a:buFont typeface="+mj-lt"/>
              <a:buAutoNum type="arabicPeriod" startAt="4"/>
            </a:pPr>
            <a:r>
              <a:rPr lang="fr-FR" sz="2200" dirty="0"/>
              <a:t>Démontre un sens de l’humour</a:t>
            </a:r>
            <a:endParaRPr lang="en-US" sz="2200" dirty="0"/>
          </a:p>
        </p:txBody>
      </p:sp>
    </p:spTree>
    <p:extLst>
      <p:ext uri="{BB962C8B-B14F-4D97-AF65-F5344CB8AC3E}">
        <p14:creationId xmlns:p14="http://schemas.microsoft.com/office/powerpoint/2010/main" val="2775828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Caractéristiques</a:t>
            </a:r>
            <a:r>
              <a:rPr lang="en-US" dirty="0"/>
              <a:t> </a:t>
            </a:r>
            <a:r>
              <a:rPr lang="en-US" dirty="0" err="1"/>
              <a:t>négatives</a:t>
            </a:r>
            <a:r>
              <a:rPr lang="en-US" dirty="0"/>
              <a:t> du </a:t>
            </a:r>
            <a:r>
              <a:rPr lang="en-US" dirty="0" err="1"/>
              <a:t>professionnel</a:t>
            </a:r>
            <a:endParaRPr lang="en-US" dirty="0"/>
          </a:p>
        </p:txBody>
      </p:sp>
      <p:sp>
        <p:nvSpPr>
          <p:cNvPr id="20486" name="Rectangle 6"/>
          <p:cNvSpPr>
            <a:spLocks noGrp="1" noChangeArrowheads="1"/>
          </p:cNvSpPr>
          <p:nvPr>
            <p:ph type="body" idx="1"/>
          </p:nvPr>
        </p:nvSpPr>
        <p:spPr>
          <a:xfrm>
            <a:off x="1487685" y="1373884"/>
            <a:ext cx="4104456" cy="4532272"/>
          </a:xfrm>
        </p:spPr>
        <p:txBody>
          <a:bodyPr/>
          <a:lstStyle/>
          <a:p>
            <a:pPr marL="0" indent="0">
              <a:buNone/>
            </a:pPr>
            <a:r>
              <a:rPr lang="fr-FR" sz="2200" b="1" dirty="0"/>
              <a:t>A. Compétence clinique</a:t>
            </a:r>
          </a:p>
          <a:p>
            <a:pPr marL="457200" indent="-457200">
              <a:buFont typeface="+mj-lt"/>
              <a:buAutoNum type="arabicPeriod"/>
            </a:pPr>
            <a:r>
              <a:rPr lang="fr-FR" sz="2200" dirty="0"/>
              <a:t>Connaissances et compétences déficientes</a:t>
            </a:r>
          </a:p>
          <a:p>
            <a:pPr marL="457200" indent="-457200">
              <a:buFont typeface="+mj-lt"/>
              <a:buAutoNum type="arabicPeriod"/>
            </a:pPr>
            <a:r>
              <a:rPr lang="fr-FR" sz="2200" dirty="0"/>
              <a:t>Communication inefficace</a:t>
            </a:r>
          </a:p>
          <a:p>
            <a:pPr marL="457200" indent="-457200">
              <a:buFont typeface="+mj-lt"/>
              <a:buAutoNum type="arabicPeriod"/>
            </a:pPr>
            <a:r>
              <a:rPr lang="fr-FR" sz="2200" dirty="0"/>
              <a:t>Piètre raisonnement</a:t>
            </a:r>
            <a:br>
              <a:rPr lang="fr-FR" sz="2200" dirty="0"/>
            </a:br>
            <a:r>
              <a:rPr lang="fr-FR" sz="2200" dirty="0"/>
              <a:t>clinique</a:t>
            </a:r>
            <a:endParaRPr lang="en-US" sz="2200" dirty="0"/>
          </a:p>
        </p:txBody>
      </p:sp>
      <p:sp>
        <p:nvSpPr>
          <p:cNvPr id="2" name="Footer Placeholder 1">
            <a:extLst>
              <a:ext uri="{FF2B5EF4-FFF2-40B4-BE49-F238E27FC236}">
                <a16:creationId xmlns:a16="http://schemas.microsoft.com/office/drawing/2014/main" id="{9F7887F2-6D2D-4C2A-A7AB-4AFD93594BBB}"/>
              </a:ext>
            </a:extLst>
          </p:cNvPr>
          <p:cNvSpPr>
            <a:spLocks noGrp="1"/>
          </p:cNvSpPr>
          <p:nvPr>
            <p:ph type="ftr" sz="quarter" idx="11"/>
          </p:nvPr>
        </p:nvSpPr>
        <p:spPr/>
        <p:txBody>
          <a:bodyPr/>
          <a:lstStyle/>
          <a:p>
            <a:r>
              <a:rPr lang="fr-FR"/>
              <a:t>E2 – Enseigner le rôle de professionnel</a:t>
            </a:r>
            <a:endParaRPr lang="en-US" dirty="0"/>
          </a:p>
        </p:txBody>
      </p:sp>
      <p:sp>
        <p:nvSpPr>
          <p:cNvPr id="3" name="Slide Number Placeholder 2">
            <a:extLst>
              <a:ext uri="{FF2B5EF4-FFF2-40B4-BE49-F238E27FC236}">
                <a16:creationId xmlns:a16="http://schemas.microsoft.com/office/drawing/2014/main" id="{5BE9267E-D338-40BC-A943-C8C47FE7AB8C}"/>
              </a:ext>
            </a:extLst>
          </p:cNvPr>
          <p:cNvSpPr>
            <a:spLocks noGrp="1"/>
          </p:cNvSpPr>
          <p:nvPr>
            <p:ph type="sldNum" sz="quarter" idx="12"/>
          </p:nvPr>
        </p:nvSpPr>
        <p:spPr/>
        <p:txBody>
          <a:bodyPr/>
          <a:lstStyle/>
          <a:p>
            <a:fld id="{0F408A5D-059A-A247-8344-29C129C8EF29}" type="slidenum">
              <a:rPr lang="en-US" smtClean="0"/>
              <a:pPr/>
              <a:t>13</a:t>
            </a:fld>
            <a:endParaRPr lang="en-US" dirty="0"/>
          </a:p>
        </p:txBody>
      </p:sp>
      <p:sp>
        <p:nvSpPr>
          <p:cNvPr id="8" name="Rectangle 6">
            <a:extLst>
              <a:ext uri="{FF2B5EF4-FFF2-40B4-BE49-F238E27FC236}">
                <a16:creationId xmlns:a16="http://schemas.microsoft.com/office/drawing/2014/main" id="{4207FE40-84F9-47CB-86EC-B9F40594AC2E}"/>
              </a:ext>
            </a:extLst>
          </p:cNvPr>
          <p:cNvSpPr txBox="1">
            <a:spLocks noChangeArrowheads="1"/>
          </p:cNvSpPr>
          <p:nvPr/>
        </p:nvSpPr>
        <p:spPr>
          <a:xfrm>
            <a:off x="6098502" y="1373884"/>
            <a:ext cx="4412182" cy="453227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Clr>
                <a:schemeClr val="bg2">
                  <a:lumMod val="25000"/>
                </a:schemeClr>
              </a:buClr>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200" b="1" dirty="0"/>
              <a:t>B. Qualités personnelles</a:t>
            </a:r>
          </a:p>
          <a:p>
            <a:pPr marL="457200" indent="-457200">
              <a:buFont typeface="+mj-lt"/>
              <a:buAutoNum type="arabicPeriod" startAt="4"/>
            </a:pPr>
            <a:r>
              <a:rPr lang="fr-FR" sz="2200" dirty="0"/>
              <a:t>Insensible à la souffrance des </a:t>
            </a:r>
            <a:br>
              <a:rPr lang="fr-FR" sz="2200" dirty="0"/>
            </a:br>
            <a:r>
              <a:rPr lang="fr-FR" sz="2200" dirty="0"/>
              <a:t>patients</a:t>
            </a:r>
          </a:p>
          <a:p>
            <a:pPr marL="457200" indent="-457200">
              <a:buFont typeface="+mj-lt"/>
              <a:buAutoNum type="arabicPeriod" startAt="4"/>
            </a:pPr>
            <a:r>
              <a:rPr lang="fr-FR" sz="2200" dirty="0"/>
              <a:t>Manque d’honnêteté et </a:t>
            </a:r>
            <a:br>
              <a:rPr lang="fr-FR" sz="2200" dirty="0"/>
            </a:br>
            <a:r>
              <a:rPr lang="fr-FR" sz="2200" dirty="0"/>
              <a:t>d’intégrité</a:t>
            </a:r>
          </a:p>
          <a:p>
            <a:pPr marL="457200" indent="-457200">
              <a:buFont typeface="+mj-lt"/>
              <a:buAutoNum type="arabicPeriod" startAt="4"/>
            </a:pPr>
            <a:r>
              <a:rPr lang="fr-FR" sz="2200" dirty="0"/>
              <a:t>Insatisfait de la pratique de la </a:t>
            </a:r>
            <a:br>
              <a:rPr lang="fr-FR" sz="2200" dirty="0"/>
            </a:br>
            <a:r>
              <a:rPr lang="fr-FR" sz="2200" dirty="0"/>
              <a:t>médecine</a:t>
            </a:r>
          </a:p>
          <a:p>
            <a:pPr marL="457200" indent="-457200">
              <a:buFont typeface="+mj-lt"/>
              <a:buAutoNum type="arabicPeriod" startAt="4"/>
            </a:pPr>
            <a:r>
              <a:rPr lang="fr-FR" sz="2200" dirty="0"/>
              <a:t>Aptitudes interpersonnelles </a:t>
            </a:r>
            <a:br>
              <a:rPr lang="fr-FR" sz="2200" dirty="0"/>
            </a:br>
            <a:r>
              <a:rPr lang="fr-FR" sz="2200" dirty="0"/>
              <a:t>inefficaces</a:t>
            </a:r>
          </a:p>
          <a:p>
            <a:pPr marL="457200" indent="-457200">
              <a:buFont typeface="+mj-lt"/>
              <a:buAutoNum type="arabicPeriod" startAt="4"/>
            </a:pPr>
            <a:r>
              <a:rPr lang="fr-FR" sz="2200" dirty="0"/>
              <a:t>Accepte les résultats médiocres</a:t>
            </a:r>
          </a:p>
          <a:p>
            <a:pPr marL="457200" indent="-457200">
              <a:buFont typeface="+mj-lt"/>
              <a:buAutoNum type="arabicPeriod" startAt="4"/>
            </a:pPr>
            <a:r>
              <a:rPr lang="fr-FR" sz="2200" dirty="0"/>
              <a:t>Manque de collégialité</a:t>
            </a:r>
          </a:p>
          <a:p>
            <a:pPr marL="457200" indent="-457200">
              <a:buFont typeface="+mj-lt"/>
              <a:buAutoNum type="arabicPeriod" startAt="4"/>
            </a:pPr>
            <a:r>
              <a:rPr lang="fr-FR" sz="2200" dirty="0"/>
              <a:t>Approche sans humour</a:t>
            </a:r>
            <a:endParaRPr lang="en-US" sz="2200" dirty="0"/>
          </a:p>
        </p:txBody>
      </p:sp>
    </p:spTree>
    <p:extLst>
      <p:ext uri="{BB962C8B-B14F-4D97-AF65-F5344CB8AC3E}">
        <p14:creationId xmlns:p14="http://schemas.microsoft.com/office/powerpoint/2010/main" val="3062901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45E8F47-3B4F-43C0-B55C-D86377544E62}"/>
              </a:ext>
            </a:extLst>
          </p:cNvPr>
          <p:cNvSpPr>
            <a:spLocks noGrp="1"/>
          </p:cNvSpPr>
          <p:nvPr>
            <p:ph type="title"/>
          </p:nvPr>
        </p:nvSpPr>
        <p:spPr>
          <a:xfrm>
            <a:off x="838200" y="2766218"/>
            <a:ext cx="10515600" cy="1325563"/>
          </a:xfrm>
        </p:spPr>
        <p:txBody>
          <a:bodyPr/>
          <a:lstStyle/>
          <a:p>
            <a:pPr algn="ctr"/>
            <a:r>
              <a:rPr lang="fr-FR" sz="3600" dirty="0"/>
              <a:t>Occasions de démontrer le professionnalisme de façon active (activité E3)</a:t>
            </a:r>
            <a:endParaRPr lang="en-US" sz="3600" dirty="0"/>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p:txBody>
      </p:sp>
      <p:sp>
        <p:nvSpPr>
          <p:cNvPr id="5" name="Footer Placeholder 4">
            <a:extLst>
              <a:ext uri="{FF2B5EF4-FFF2-40B4-BE49-F238E27FC236}">
                <a16:creationId xmlns:a16="http://schemas.microsoft.com/office/drawing/2014/main" id="{84866107-FA15-4B01-BA68-6491411AA172}"/>
              </a:ext>
            </a:extLst>
          </p:cNvPr>
          <p:cNvSpPr>
            <a:spLocks noGrp="1"/>
          </p:cNvSpPr>
          <p:nvPr>
            <p:ph type="ftr" sz="quarter" idx="11"/>
          </p:nvPr>
        </p:nvSpPr>
        <p:spPr/>
        <p:txBody>
          <a:bodyPr/>
          <a:lstStyle/>
          <a:p>
            <a:r>
              <a:rPr lang="fr-FR"/>
              <a:t>E2 – Enseigner le rôle de professionnel</a:t>
            </a:r>
            <a:endParaRPr lang="en-US" dirty="0"/>
          </a:p>
        </p:txBody>
      </p:sp>
      <p:sp>
        <p:nvSpPr>
          <p:cNvPr id="6" name="Slide Number Placeholder 5">
            <a:extLst>
              <a:ext uri="{FF2B5EF4-FFF2-40B4-BE49-F238E27FC236}">
                <a16:creationId xmlns:a16="http://schemas.microsoft.com/office/drawing/2014/main" id="{05D21F87-81F5-4909-BF95-8A37217B748B}"/>
              </a:ext>
            </a:extLst>
          </p:cNvPr>
          <p:cNvSpPr>
            <a:spLocks noGrp="1"/>
          </p:cNvSpPr>
          <p:nvPr>
            <p:ph type="sldNum" sz="quarter" idx="12"/>
          </p:nvPr>
        </p:nvSpPr>
        <p:spPr/>
        <p:txBody>
          <a:bodyPr/>
          <a:lstStyle/>
          <a:p>
            <a:fld id="{0F408A5D-059A-A247-8344-29C129C8EF29}" type="slidenum">
              <a:rPr lang="en-US" smtClean="0"/>
              <a:pPr/>
              <a:t>14</a:t>
            </a:fld>
            <a:endParaRPr lang="en-US" dirty="0"/>
          </a:p>
        </p:txBody>
      </p:sp>
    </p:spTree>
    <p:extLst>
      <p:ext uri="{BB962C8B-B14F-4D97-AF65-F5344CB8AC3E}">
        <p14:creationId xmlns:p14="http://schemas.microsoft.com/office/powerpoint/2010/main" val="2500691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425809"/>
            <a:ext cx="10515599" cy="914400"/>
          </a:xfrm>
        </p:spPr>
        <p:txBody>
          <a:bodyPr/>
          <a:lstStyle/>
          <a:p>
            <a:r>
              <a:rPr lang="fr-FR" dirty="0"/>
              <a:t>Suivre l’exemple de bons modèles pour améliorer le comportement professionnel</a:t>
            </a:r>
            <a:endParaRPr lang="en-US" dirty="0"/>
          </a:p>
        </p:txBody>
      </p:sp>
      <p:sp>
        <p:nvSpPr>
          <p:cNvPr id="3" name="Content Placeholder 2"/>
          <p:cNvSpPr>
            <a:spLocks noGrp="1"/>
          </p:cNvSpPr>
          <p:nvPr>
            <p:ph idx="1"/>
          </p:nvPr>
        </p:nvSpPr>
        <p:spPr>
          <a:xfrm>
            <a:off x="838201" y="1451999"/>
            <a:ext cx="10515600" cy="4351338"/>
          </a:xfrm>
        </p:spPr>
        <p:txBody>
          <a:bodyPr/>
          <a:lstStyle/>
          <a:p>
            <a:pPr marL="0" indent="0">
              <a:buNone/>
            </a:pPr>
            <a:endParaRPr lang="fr-FR" dirty="0"/>
          </a:p>
          <a:p>
            <a:pPr marL="514350" indent="-514350">
              <a:buFont typeface="+mj-lt"/>
              <a:buAutoNum type="arabicPeriod"/>
            </a:pPr>
            <a:r>
              <a:rPr lang="fr-FR" dirty="0"/>
              <a:t>Par l’observation active de bons modèles</a:t>
            </a:r>
          </a:p>
          <a:p>
            <a:pPr marL="514350" indent="-514350">
              <a:buFont typeface="+mj-lt"/>
              <a:buAutoNum type="arabicPeriod"/>
            </a:pPr>
            <a:r>
              <a:rPr lang="fr-FR" dirty="0"/>
              <a:t>En rendant conscient l’inconscient</a:t>
            </a:r>
          </a:p>
          <a:p>
            <a:pPr marL="514350" indent="-514350">
              <a:buFont typeface="+mj-lt"/>
              <a:buAutoNum type="arabicPeriod"/>
            </a:pPr>
            <a:r>
              <a:rPr lang="fr-FR" dirty="0"/>
              <a:t>Par la réflexion et l’abstraction</a:t>
            </a:r>
          </a:p>
          <a:p>
            <a:pPr marL="514350" indent="-514350">
              <a:buFont typeface="+mj-lt"/>
              <a:buAutoNum type="arabicPeriod"/>
            </a:pPr>
            <a:r>
              <a:rPr lang="fr-FR" dirty="0"/>
              <a:t>En transposant l’intuition en principes et gestes concrets</a:t>
            </a:r>
          </a:p>
          <a:p>
            <a:pPr marL="514350" indent="-514350">
              <a:buFont typeface="+mj-lt"/>
              <a:buAutoNum type="arabicPeriod"/>
            </a:pPr>
            <a:r>
              <a:rPr lang="fr-FR" dirty="0"/>
              <a:t>En généralisant et en changeant les comportements</a:t>
            </a:r>
            <a:endParaRPr lang="en-US" dirty="0"/>
          </a:p>
        </p:txBody>
      </p:sp>
      <p:sp>
        <p:nvSpPr>
          <p:cNvPr id="5" name="Footer Placeholder 4">
            <a:extLst>
              <a:ext uri="{FF2B5EF4-FFF2-40B4-BE49-F238E27FC236}">
                <a16:creationId xmlns:a16="http://schemas.microsoft.com/office/drawing/2014/main" id="{B2477A8A-0D05-459D-8635-BBB9C298BB92}"/>
              </a:ext>
            </a:extLst>
          </p:cNvPr>
          <p:cNvSpPr>
            <a:spLocks noGrp="1"/>
          </p:cNvSpPr>
          <p:nvPr>
            <p:ph type="ftr" sz="quarter" idx="11"/>
          </p:nvPr>
        </p:nvSpPr>
        <p:spPr/>
        <p:txBody>
          <a:bodyPr/>
          <a:lstStyle/>
          <a:p>
            <a:r>
              <a:rPr lang="fr-FR"/>
              <a:t>E2 – Enseigner le rôle de professionnel</a:t>
            </a:r>
            <a:endParaRPr lang="en-US" dirty="0"/>
          </a:p>
        </p:txBody>
      </p:sp>
      <p:sp>
        <p:nvSpPr>
          <p:cNvPr id="6" name="Slide Number Placeholder 5">
            <a:extLst>
              <a:ext uri="{FF2B5EF4-FFF2-40B4-BE49-F238E27FC236}">
                <a16:creationId xmlns:a16="http://schemas.microsoft.com/office/drawing/2014/main" id="{221074FE-188F-4ADF-8810-E6BAD5F976EB}"/>
              </a:ext>
            </a:extLst>
          </p:cNvPr>
          <p:cNvSpPr>
            <a:spLocks noGrp="1"/>
          </p:cNvSpPr>
          <p:nvPr>
            <p:ph type="sldNum" sz="quarter" idx="12"/>
          </p:nvPr>
        </p:nvSpPr>
        <p:spPr/>
        <p:txBody>
          <a:bodyPr/>
          <a:lstStyle/>
          <a:p>
            <a:fld id="{0F408A5D-059A-A247-8344-29C129C8EF29}" type="slidenum">
              <a:rPr lang="en-US" smtClean="0"/>
              <a:pPr/>
              <a:t>15</a:t>
            </a:fld>
            <a:endParaRPr lang="en-US" dirty="0"/>
          </a:p>
        </p:txBody>
      </p:sp>
    </p:spTree>
    <p:extLst>
      <p:ext uri="{BB962C8B-B14F-4D97-AF65-F5344CB8AC3E}">
        <p14:creationId xmlns:p14="http://schemas.microsoft.com/office/powerpoint/2010/main" val="3199208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Aptitudes constructives pour surmonter les difficultés :</a:t>
            </a:r>
            <a:endParaRPr lang="en-US" dirty="0"/>
          </a:p>
        </p:txBody>
      </p:sp>
      <p:sp>
        <p:nvSpPr>
          <p:cNvPr id="3" name="Content Placeholder 2"/>
          <p:cNvSpPr>
            <a:spLocks noGrp="1"/>
          </p:cNvSpPr>
          <p:nvPr>
            <p:ph idx="1"/>
          </p:nvPr>
        </p:nvSpPr>
        <p:spPr>
          <a:xfrm>
            <a:off x="838199" y="1524000"/>
            <a:ext cx="10515599" cy="4419600"/>
          </a:xfrm>
        </p:spPr>
        <p:txBody>
          <a:bodyPr/>
          <a:lstStyle/>
          <a:p>
            <a:pPr marL="0" indent="0">
              <a:buNone/>
            </a:pPr>
            <a:endParaRPr lang="fr-FR" dirty="0"/>
          </a:p>
          <a:p>
            <a:r>
              <a:rPr lang="fr-FR" dirty="0"/>
              <a:t>Recadrer/resituer de façon positive</a:t>
            </a:r>
          </a:p>
          <a:p>
            <a:r>
              <a:rPr lang="fr-FR" dirty="0"/>
              <a:t>Trouver un sens au travail</a:t>
            </a:r>
          </a:p>
          <a:p>
            <a:r>
              <a:rPr lang="fr-FR" dirty="0"/>
              <a:t>Mettre l’accent sur ce qui importe dans la vie</a:t>
            </a:r>
          </a:p>
          <a:p>
            <a:r>
              <a:rPr lang="fr-FR" dirty="0"/>
              <a:t>Avoir une attitude positive vis-à-vis du travail</a:t>
            </a:r>
          </a:p>
          <a:p>
            <a:r>
              <a:rPr lang="fr-FR" dirty="0"/>
              <a:t>Adopter des habitudes qui privilégient un bon équilibre travail-vie personnelle.</a:t>
            </a:r>
            <a:endParaRPr lang="en-US" dirty="0"/>
          </a:p>
        </p:txBody>
      </p:sp>
      <p:sp>
        <p:nvSpPr>
          <p:cNvPr id="5" name="Footer Placeholder 4">
            <a:extLst>
              <a:ext uri="{FF2B5EF4-FFF2-40B4-BE49-F238E27FC236}">
                <a16:creationId xmlns:a16="http://schemas.microsoft.com/office/drawing/2014/main" id="{2A708832-EEE6-4E63-A192-04B2A0747156}"/>
              </a:ext>
            </a:extLst>
          </p:cNvPr>
          <p:cNvSpPr>
            <a:spLocks noGrp="1"/>
          </p:cNvSpPr>
          <p:nvPr>
            <p:ph type="ftr" sz="quarter" idx="11"/>
          </p:nvPr>
        </p:nvSpPr>
        <p:spPr/>
        <p:txBody>
          <a:bodyPr/>
          <a:lstStyle/>
          <a:p>
            <a:r>
              <a:rPr lang="fr-FR"/>
              <a:t>E2 – Enseigner le rôle de professionnel</a:t>
            </a:r>
            <a:endParaRPr lang="en-US" dirty="0"/>
          </a:p>
        </p:txBody>
      </p:sp>
      <p:sp>
        <p:nvSpPr>
          <p:cNvPr id="6" name="Slide Number Placeholder 5">
            <a:extLst>
              <a:ext uri="{FF2B5EF4-FFF2-40B4-BE49-F238E27FC236}">
                <a16:creationId xmlns:a16="http://schemas.microsoft.com/office/drawing/2014/main" id="{9630DD34-FBAC-4EC1-892D-37D258661BF3}"/>
              </a:ext>
            </a:extLst>
          </p:cNvPr>
          <p:cNvSpPr>
            <a:spLocks noGrp="1"/>
          </p:cNvSpPr>
          <p:nvPr>
            <p:ph type="sldNum" sz="quarter" idx="12"/>
          </p:nvPr>
        </p:nvSpPr>
        <p:spPr/>
        <p:txBody>
          <a:bodyPr/>
          <a:lstStyle/>
          <a:p>
            <a:fld id="{0F408A5D-059A-A247-8344-29C129C8EF29}" type="slidenum">
              <a:rPr lang="en-US" smtClean="0"/>
              <a:pPr/>
              <a:t>16</a:t>
            </a:fld>
            <a:endParaRPr lang="en-US" dirty="0"/>
          </a:p>
        </p:txBody>
      </p:sp>
    </p:spTree>
    <p:extLst>
      <p:ext uri="{BB962C8B-B14F-4D97-AF65-F5344CB8AC3E}">
        <p14:creationId xmlns:p14="http://schemas.microsoft.com/office/powerpoint/2010/main" val="1023940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sz="4000" dirty="0" err="1"/>
              <a:t>Responsabilitésa</a:t>
            </a:r>
            <a:r>
              <a:rPr lang="fr-FR" sz="4000" dirty="0"/>
              <a:t> liées au mieux-être – les médecins :</a:t>
            </a:r>
            <a:endParaRPr lang="en-US" sz="4000" dirty="0"/>
          </a:p>
        </p:txBody>
      </p:sp>
      <p:sp>
        <p:nvSpPr>
          <p:cNvPr id="20486" name="Rectangle 6"/>
          <p:cNvSpPr>
            <a:spLocks noGrp="1" noChangeArrowheads="1"/>
          </p:cNvSpPr>
          <p:nvPr>
            <p:ph type="body" idx="1"/>
          </p:nvPr>
        </p:nvSpPr>
        <p:spPr>
          <a:xfrm>
            <a:off x="838200" y="1690688"/>
            <a:ext cx="10515600" cy="4756968"/>
          </a:xfrm>
        </p:spPr>
        <p:txBody>
          <a:bodyPr/>
          <a:lstStyle/>
          <a:p>
            <a:pPr marL="457200" indent="-457200">
              <a:buFont typeface="+mj-lt"/>
              <a:buAutoNum type="arabicPeriod"/>
            </a:pPr>
            <a:r>
              <a:rPr lang="fr-FR" sz="2200" dirty="0"/>
              <a:t>Ne prennent soin de leurs patients que lorsqu’ils sont assez bien pour le faire</a:t>
            </a:r>
          </a:p>
          <a:p>
            <a:pPr marL="457200" indent="-457200">
              <a:buFont typeface="+mj-lt"/>
              <a:buAutoNum type="arabicPeriod"/>
            </a:pPr>
            <a:r>
              <a:rPr lang="fr-FR" sz="2200" dirty="0"/>
              <a:t>Veillent à leur propre santé et savent reconnaître si leur état de santé mentale ou physique les empêche de soigner leurs patients avec compétence</a:t>
            </a:r>
          </a:p>
          <a:p>
            <a:pPr marL="457200" indent="-457200">
              <a:buFont typeface="+mj-lt"/>
              <a:buAutoNum type="arabicPeriod"/>
            </a:pPr>
            <a:r>
              <a:rPr lang="fr-FR" sz="2200" dirty="0"/>
              <a:t>Obtiennent de l’aide pour assurer leur propre bien-être</a:t>
            </a:r>
          </a:p>
          <a:p>
            <a:pPr marL="457200" indent="-457200">
              <a:buFont typeface="+mj-lt"/>
              <a:buAutoNum type="arabicPeriod"/>
            </a:pPr>
            <a:r>
              <a:rPr lang="fr-FR" sz="2200" dirty="0"/>
              <a:t>Adaptent leur pratique afin d’assurer que les patients reçoivent des soins adéquats</a:t>
            </a:r>
          </a:p>
          <a:p>
            <a:pPr marL="457200" indent="-457200">
              <a:buFont typeface="+mj-lt"/>
              <a:buAutoNum type="arabicPeriod"/>
            </a:pPr>
            <a:r>
              <a:rPr lang="fr-FR" sz="2200" dirty="0"/>
              <a:t>Reconnaissent les limites qu’imposent la fatigue, le stress ou la maladie et veillent à assurer un bon équilibre entre la vie professionnelle et la vie personnelle</a:t>
            </a:r>
          </a:p>
          <a:p>
            <a:pPr marL="457200" indent="-457200">
              <a:buFont typeface="+mj-lt"/>
              <a:buAutoNum type="arabicPeriod"/>
            </a:pPr>
            <a:r>
              <a:rPr lang="fr-FR" sz="2200" dirty="0"/>
              <a:t>Évitent d’être leur propre médecin </a:t>
            </a:r>
            <a:endParaRPr lang="en-US" sz="2200" dirty="0"/>
          </a:p>
        </p:txBody>
      </p:sp>
      <p:sp>
        <p:nvSpPr>
          <p:cNvPr id="2" name="Footer Placeholder 1">
            <a:extLst>
              <a:ext uri="{FF2B5EF4-FFF2-40B4-BE49-F238E27FC236}">
                <a16:creationId xmlns:a16="http://schemas.microsoft.com/office/drawing/2014/main" id="{3A7A102C-7277-45CD-87D1-9BAA36950A6C}"/>
              </a:ext>
            </a:extLst>
          </p:cNvPr>
          <p:cNvSpPr>
            <a:spLocks noGrp="1"/>
          </p:cNvSpPr>
          <p:nvPr>
            <p:ph type="ftr" sz="quarter" idx="11"/>
          </p:nvPr>
        </p:nvSpPr>
        <p:spPr/>
        <p:txBody>
          <a:bodyPr/>
          <a:lstStyle/>
          <a:p>
            <a:r>
              <a:rPr lang="fr-FR"/>
              <a:t>E2 – Enseigner le rôle de professionnel</a:t>
            </a:r>
            <a:endParaRPr lang="en-US" dirty="0"/>
          </a:p>
        </p:txBody>
      </p:sp>
      <p:sp>
        <p:nvSpPr>
          <p:cNvPr id="3" name="Slide Number Placeholder 2">
            <a:extLst>
              <a:ext uri="{FF2B5EF4-FFF2-40B4-BE49-F238E27FC236}">
                <a16:creationId xmlns:a16="http://schemas.microsoft.com/office/drawing/2014/main" id="{166C9B1B-8A19-46BE-975E-1D38ABFE1376}"/>
              </a:ext>
            </a:extLst>
          </p:cNvPr>
          <p:cNvSpPr>
            <a:spLocks noGrp="1"/>
          </p:cNvSpPr>
          <p:nvPr>
            <p:ph type="sldNum" sz="quarter" idx="12"/>
          </p:nvPr>
        </p:nvSpPr>
        <p:spPr/>
        <p:txBody>
          <a:bodyPr/>
          <a:lstStyle/>
          <a:p>
            <a:fld id="{0F408A5D-059A-A247-8344-29C129C8EF29}" type="slidenum">
              <a:rPr lang="en-US" smtClean="0"/>
              <a:pPr/>
              <a:t>17</a:t>
            </a:fld>
            <a:endParaRPr lang="en-US" dirty="0"/>
          </a:p>
        </p:txBody>
      </p:sp>
    </p:spTree>
    <p:extLst>
      <p:ext uri="{BB962C8B-B14F-4D97-AF65-F5344CB8AC3E}">
        <p14:creationId xmlns:p14="http://schemas.microsoft.com/office/powerpoint/2010/main" val="2130623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lstStyle/>
          <a:p>
            <a:pPr marL="0" indent="0">
              <a:buNone/>
            </a:pPr>
            <a:r>
              <a:rPr lang="fr-FR" dirty="0"/>
              <a:t>Mesures et activités pour diminuer le risque d’épuisement professionnel et améliorer la qualité de vie</a:t>
            </a:r>
          </a:p>
          <a:p>
            <a:r>
              <a:rPr lang="fr-FR" dirty="0"/>
              <a:t>Séances hebdomadaires d’aérobie et d’entraînement avec des poids</a:t>
            </a:r>
          </a:p>
          <a:p>
            <a:r>
              <a:rPr lang="fr-FR" dirty="0"/>
              <a:t>Visite annuelle chez un fournisseur de soins primaires (médecin de famille, p. ex.)</a:t>
            </a:r>
          </a:p>
          <a:p>
            <a:r>
              <a:rPr lang="fr-FR" dirty="0"/>
              <a:t>Dépistages usuels</a:t>
            </a:r>
            <a:endParaRPr lang="en-US" dirty="0"/>
          </a:p>
        </p:txBody>
      </p:sp>
      <p:sp>
        <p:nvSpPr>
          <p:cNvPr id="5" name="Footer Placeholder 4">
            <a:extLst>
              <a:ext uri="{FF2B5EF4-FFF2-40B4-BE49-F238E27FC236}">
                <a16:creationId xmlns:a16="http://schemas.microsoft.com/office/drawing/2014/main" id="{ACD8680C-C5AE-47AE-9276-B2CBB00762EE}"/>
              </a:ext>
            </a:extLst>
          </p:cNvPr>
          <p:cNvSpPr>
            <a:spLocks noGrp="1"/>
          </p:cNvSpPr>
          <p:nvPr>
            <p:ph type="ftr" sz="quarter" idx="11"/>
          </p:nvPr>
        </p:nvSpPr>
        <p:spPr/>
        <p:txBody>
          <a:bodyPr/>
          <a:lstStyle/>
          <a:p>
            <a:r>
              <a:rPr lang="fr-FR"/>
              <a:t>E2 – Enseigner le rôle de professionnel</a:t>
            </a:r>
            <a:endParaRPr lang="en-US" dirty="0"/>
          </a:p>
        </p:txBody>
      </p:sp>
      <p:sp>
        <p:nvSpPr>
          <p:cNvPr id="6" name="Slide Number Placeholder 5">
            <a:extLst>
              <a:ext uri="{FF2B5EF4-FFF2-40B4-BE49-F238E27FC236}">
                <a16:creationId xmlns:a16="http://schemas.microsoft.com/office/drawing/2014/main" id="{BC27BD69-F3EC-4683-836D-DE6C06476C3D}"/>
              </a:ext>
            </a:extLst>
          </p:cNvPr>
          <p:cNvSpPr>
            <a:spLocks noGrp="1"/>
          </p:cNvSpPr>
          <p:nvPr>
            <p:ph type="sldNum" sz="quarter" idx="12"/>
          </p:nvPr>
        </p:nvSpPr>
        <p:spPr/>
        <p:txBody>
          <a:bodyPr/>
          <a:lstStyle/>
          <a:p>
            <a:fld id="{0F408A5D-059A-A247-8344-29C129C8EF29}" type="slidenum">
              <a:rPr lang="en-US" smtClean="0"/>
              <a:pPr/>
              <a:t>18</a:t>
            </a:fld>
            <a:endParaRPr lang="en-US" dirty="0"/>
          </a:p>
        </p:txBody>
      </p:sp>
    </p:spTree>
    <p:extLst>
      <p:ext uri="{BB962C8B-B14F-4D97-AF65-F5344CB8AC3E}">
        <p14:creationId xmlns:p14="http://schemas.microsoft.com/office/powerpoint/2010/main" val="2607307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Résilience, mieux-être et autogestion de la santé</a:t>
            </a:r>
          </a:p>
        </p:txBody>
      </p:sp>
      <p:sp>
        <p:nvSpPr>
          <p:cNvPr id="3" name="Content Placeholder 2"/>
          <p:cNvSpPr>
            <a:spLocks noGrp="1"/>
          </p:cNvSpPr>
          <p:nvPr>
            <p:ph idx="1"/>
          </p:nvPr>
        </p:nvSpPr>
        <p:spPr/>
        <p:txBody>
          <a:bodyPr/>
          <a:lstStyle/>
          <a:p>
            <a:pPr marL="0" indent="0">
              <a:buNone/>
            </a:pPr>
            <a:endParaRPr lang="fr-FR" dirty="0"/>
          </a:p>
          <a:p>
            <a:pPr marL="514350" indent="-514350">
              <a:buFont typeface="+mj-lt"/>
              <a:buAutoNum type="arabicPeriod"/>
            </a:pPr>
            <a:r>
              <a:rPr lang="fr-FR" dirty="0"/>
              <a:t>Se faire suivre par un médecin de famille</a:t>
            </a:r>
          </a:p>
          <a:p>
            <a:pPr marL="514350" indent="-514350">
              <a:buFont typeface="+mj-lt"/>
              <a:buAutoNum type="arabicPeriod"/>
            </a:pPr>
            <a:r>
              <a:rPr lang="fr-FR" dirty="0"/>
              <a:t>Dormir suffisamment</a:t>
            </a:r>
          </a:p>
          <a:p>
            <a:pPr marL="514350" indent="-514350">
              <a:buFont typeface="+mj-lt"/>
              <a:buAutoNum type="arabicPeriod"/>
            </a:pPr>
            <a:r>
              <a:rPr lang="fr-FR" dirty="0"/>
              <a:t>Bien manger</a:t>
            </a:r>
          </a:p>
          <a:p>
            <a:pPr marL="514350" indent="-514350">
              <a:buFont typeface="+mj-lt"/>
              <a:buAutoNum type="arabicPeriod"/>
            </a:pPr>
            <a:r>
              <a:rPr lang="fr-FR" dirty="0"/>
              <a:t>Faire régulièrement de l’activité physique</a:t>
            </a:r>
          </a:p>
          <a:p>
            <a:pPr marL="514350" indent="-514350">
              <a:buFont typeface="+mj-lt"/>
              <a:buAutoNum type="arabicPeriod"/>
            </a:pPr>
            <a:r>
              <a:rPr lang="fr-FR" dirty="0"/>
              <a:t>Conserver les liens avec ceux qui nous entourent</a:t>
            </a:r>
            <a:endParaRPr lang="en-US" dirty="0"/>
          </a:p>
        </p:txBody>
      </p:sp>
      <p:sp>
        <p:nvSpPr>
          <p:cNvPr id="5" name="Footer Placeholder 4">
            <a:extLst>
              <a:ext uri="{FF2B5EF4-FFF2-40B4-BE49-F238E27FC236}">
                <a16:creationId xmlns:a16="http://schemas.microsoft.com/office/drawing/2014/main" id="{C1743F86-B7A8-4846-8CC0-370F4049B36D}"/>
              </a:ext>
            </a:extLst>
          </p:cNvPr>
          <p:cNvSpPr>
            <a:spLocks noGrp="1"/>
          </p:cNvSpPr>
          <p:nvPr>
            <p:ph type="ftr" sz="quarter" idx="11"/>
          </p:nvPr>
        </p:nvSpPr>
        <p:spPr/>
        <p:txBody>
          <a:bodyPr/>
          <a:lstStyle/>
          <a:p>
            <a:r>
              <a:rPr lang="fr-FR"/>
              <a:t>E2 – Enseigner le rôle de professionnel</a:t>
            </a:r>
            <a:endParaRPr lang="en-US" dirty="0"/>
          </a:p>
        </p:txBody>
      </p:sp>
      <p:sp>
        <p:nvSpPr>
          <p:cNvPr id="6" name="Slide Number Placeholder 5">
            <a:extLst>
              <a:ext uri="{FF2B5EF4-FFF2-40B4-BE49-F238E27FC236}">
                <a16:creationId xmlns:a16="http://schemas.microsoft.com/office/drawing/2014/main" id="{FAD78D4E-0C45-4930-B336-FDFBD7F78784}"/>
              </a:ext>
            </a:extLst>
          </p:cNvPr>
          <p:cNvSpPr>
            <a:spLocks noGrp="1"/>
          </p:cNvSpPr>
          <p:nvPr>
            <p:ph type="sldNum" sz="quarter" idx="12"/>
          </p:nvPr>
        </p:nvSpPr>
        <p:spPr/>
        <p:txBody>
          <a:bodyPr/>
          <a:lstStyle/>
          <a:p>
            <a:fld id="{0F408A5D-059A-A247-8344-29C129C8EF29}" type="slidenum">
              <a:rPr lang="en-US" smtClean="0"/>
              <a:pPr/>
              <a:t>19</a:t>
            </a:fld>
            <a:endParaRPr lang="en-US" dirty="0"/>
          </a:p>
        </p:txBody>
      </p:sp>
    </p:spTree>
    <p:extLst>
      <p:ext uri="{BB962C8B-B14F-4D97-AF65-F5344CB8AC3E}">
        <p14:creationId xmlns:p14="http://schemas.microsoft.com/office/powerpoint/2010/main" val="257228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9" name="Rectangle 41"/>
          <p:cNvSpPr>
            <a:spLocks noGrp="1" noChangeArrowheads="1"/>
          </p:cNvSpPr>
          <p:nvPr>
            <p:ph type="body" idx="1"/>
          </p:nvPr>
        </p:nvSpPr>
        <p:spPr>
          <a:xfrm>
            <a:off x="838200" y="1825625"/>
            <a:ext cx="10515600" cy="2294091"/>
          </a:xfrm>
        </p:spPr>
        <p:txBody>
          <a:bodyPr/>
          <a:lstStyle/>
          <a:p>
            <a:pPr marL="0" indent="0" algn="ctr">
              <a:buNone/>
            </a:pPr>
            <a:r>
              <a:rPr lang="fr-FR" sz="2000" dirty="0">
                <a:solidFill>
                  <a:schemeClr val="tx1"/>
                </a:solidFill>
              </a:rPr>
              <a:t>Le contenu ci-dessous, rédigé par S. Glover Takahashi, D. Richardson et D. Martin sous la gouverne du Collège royal des médecins et chirurgiens du Canada, est tiré tel quel du Guide des outils d’enseignement et d’évaluation CanMEDS. Vous pouvez utiliser, reproduire et modifier ce contenu à vos propres fins non commerciales, à condition d’indiquer clairement vos changements et de créditer le Collège royal. Ce dernier peut révoquer cette autorisation à tout moment, par écrit.</a:t>
            </a:r>
          </a:p>
          <a:p>
            <a:pPr marL="0" indent="0" algn="ctr">
              <a:buNone/>
            </a:pPr>
            <a:r>
              <a:rPr lang="fr-FR" sz="2000" u="sng" dirty="0">
                <a:solidFill>
                  <a:schemeClr val="tx1"/>
                </a:solidFill>
              </a:rPr>
              <a:t>REMARQUE : Le contenu ci-dessous peut avoir été modifié et ne plus représenter l’opinion ou le point de vue du Collège royal.</a:t>
            </a:r>
          </a:p>
        </p:txBody>
      </p:sp>
      <p:sp>
        <p:nvSpPr>
          <p:cNvPr id="2" name="Footer Placeholder 1">
            <a:extLst>
              <a:ext uri="{FF2B5EF4-FFF2-40B4-BE49-F238E27FC236}">
                <a16:creationId xmlns:a16="http://schemas.microsoft.com/office/drawing/2014/main" id="{652451FB-AD16-4D3F-89E8-61027AD9D617}"/>
              </a:ext>
            </a:extLst>
          </p:cNvPr>
          <p:cNvSpPr>
            <a:spLocks noGrp="1"/>
          </p:cNvSpPr>
          <p:nvPr>
            <p:ph type="ftr" sz="quarter" idx="11"/>
          </p:nvPr>
        </p:nvSpPr>
        <p:spPr/>
        <p:txBody>
          <a:bodyPr/>
          <a:lstStyle/>
          <a:p>
            <a:r>
              <a:rPr lang="fr-FR"/>
              <a:t>E2 – Enseigner le rôle de professionnel</a:t>
            </a:r>
            <a:endParaRPr lang="en-US" dirty="0"/>
          </a:p>
        </p:txBody>
      </p:sp>
      <p:sp>
        <p:nvSpPr>
          <p:cNvPr id="3" name="Slide Number Placeholder 2">
            <a:extLst>
              <a:ext uri="{FF2B5EF4-FFF2-40B4-BE49-F238E27FC236}">
                <a16:creationId xmlns:a16="http://schemas.microsoft.com/office/drawing/2014/main" id="{539710BD-B413-4973-92EC-575EE15F56C8}"/>
              </a:ext>
            </a:extLst>
          </p:cNvPr>
          <p:cNvSpPr>
            <a:spLocks noGrp="1"/>
          </p:cNvSpPr>
          <p:nvPr>
            <p:ph type="sldNum" sz="quarter" idx="12"/>
          </p:nvPr>
        </p:nvSpPr>
        <p:spPr/>
        <p:txBody>
          <a:bodyPr/>
          <a:lstStyle/>
          <a:p>
            <a:fld id="{0F408A5D-059A-A247-8344-29C129C8EF29}" type="slidenum">
              <a:rPr lang="en-US" smtClean="0"/>
              <a:pPr/>
              <a:t>2</a:t>
            </a:fld>
            <a:endParaRPr lang="en-US" dirty="0"/>
          </a:p>
        </p:txBody>
      </p:sp>
    </p:spTree>
    <p:extLst>
      <p:ext uri="{BB962C8B-B14F-4D97-AF65-F5344CB8AC3E}">
        <p14:creationId xmlns:p14="http://schemas.microsoft.com/office/powerpoint/2010/main" val="100863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4065" y="457200"/>
            <a:ext cx="10419734" cy="914400"/>
          </a:xfrm>
        </p:spPr>
        <p:txBody>
          <a:bodyPr/>
          <a:lstStyle/>
          <a:p>
            <a:r>
              <a:rPr lang="fr-FR" sz="4000" dirty="0"/>
              <a:t>Signes pouvant indiquer un problème de santé ou de mieux-être</a:t>
            </a:r>
            <a:endParaRPr lang="en-US" sz="4000" dirty="0"/>
          </a:p>
        </p:txBody>
      </p:sp>
      <p:sp>
        <p:nvSpPr>
          <p:cNvPr id="3" name="Content Placeholder 2"/>
          <p:cNvSpPr>
            <a:spLocks noGrp="1"/>
          </p:cNvSpPr>
          <p:nvPr>
            <p:ph idx="1"/>
          </p:nvPr>
        </p:nvSpPr>
        <p:spPr>
          <a:xfrm>
            <a:off x="934065" y="1524000"/>
            <a:ext cx="10419734" cy="4419600"/>
          </a:xfrm>
        </p:spPr>
        <p:txBody>
          <a:bodyPr/>
          <a:lstStyle/>
          <a:p>
            <a:r>
              <a:rPr lang="fr-FR" sz="2400" dirty="0"/>
              <a:t>Soudaine tendance à s’isoler ou à s’absenter, comme ne plus se présenter au travail, aux tournées auprès des patients, aux réunions, aux affectations</a:t>
            </a:r>
          </a:p>
          <a:p>
            <a:r>
              <a:rPr lang="fr-FR" sz="2400" dirty="0"/>
              <a:t>Changements d’humeur, larme à l’</a:t>
            </a:r>
            <a:r>
              <a:rPr lang="fr-FR" sz="2400" dirty="0" err="1"/>
              <a:t>oeil</a:t>
            </a:r>
            <a:r>
              <a:rPr lang="fr-FR" sz="2400" dirty="0"/>
              <a:t>, irritation spontanée, sentiment de frustration</a:t>
            </a:r>
          </a:p>
          <a:p>
            <a:r>
              <a:rPr lang="fr-FR" sz="2400" dirty="0"/>
              <a:t>Souvent en retard au travail ou aux affectations</a:t>
            </a:r>
          </a:p>
          <a:p>
            <a:r>
              <a:rPr lang="fr-FR" sz="2400" dirty="0"/>
              <a:t>Absentéisme élevé ou anormal</a:t>
            </a:r>
          </a:p>
          <a:p>
            <a:r>
              <a:rPr lang="fr-FR" sz="2400" dirty="0"/>
              <a:t>Piètre apparence, cheveux mal coiffés, manque d’attention à la tenue et à l’hygiène personnelle</a:t>
            </a:r>
          </a:p>
          <a:p>
            <a:r>
              <a:rPr lang="fr-FR" sz="2400" dirty="0"/>
              <a:t>Consommation abusive d’alcool ou d’autres substances apparente ou soupçonnée.</a:t>
            </a:r>
            <a:endParaRPr lang="en-US" sz="2400" dirty="0"/>
          </a:p>
        </p:txBody>
      </p:sp>
      <p:sp>
        <p:nvSpPr>
          <p:cNvPr id="5" name="Footer Placeholder 4">
            <a:extLst>
              <a:ext uri="{FF2B5EF4-FFF2-40B4-BE49-F238E27FC236}">
                <a16:creationId xmlns:a16="http://schemas.microsoft.com/office/drawing/2014/main" id="{C0D2FB46-EC34-4540-A782-EFC8BDAFE7EE}"/>
              </a:ext>
            </a:extLst>
          </p:cNvPr>
          <p:cNvSpPr>
            <a:spLocks noGrp="1"/>
          </p:cNvSpPr>
          <p:nvPr>
            <p:ph type="ftr" sz="quarter" idx="11"/>
          </p:nvPr>
        </p:nvSpPr>
        <p:spPr/>
        <p:txBody>
          <a:bodyPr/>
          <a:lstStyle/>
          <a:p>
            <a:r>
              <a:rPr lang="fr-FR"/>
              <a:t>E2 – Enseigner le rôle de professionnel</a:t>
            </a:r>
            <a:endParaRPr lang="en-US" dirty="0"/>
          </a:p>
        </p:txBody>
      </p:sp>
      <p:sp>
        <p:nvSpPr>
          <p:cNvPr id="6" name="Slide Number Placeholder 5">
            <a:extLst>
              <a:ext uri="{FF2B5EF4-FFF2-40B4-BE49-F238E27FC236}">
                <a16:creationId xmlns:a16="http://schemas.microsoft.com/office/drawing/2014/main" id="{AF2ABF29-0FA3-4094-9726-D616E584E20D}"/>
              </a:ext>
            </a:extLst>
          </p:cNvPr>
          <p:cNvSpPr>
            <a:spLocks noGrp="1"/>
          </p:cNvSpPr>
          <p:nvPr>
            <p:ph type="sldNum" sz="quarter" idx="12"/>
          </p:nvPr>
        </p:nvSpPr>
        <p:spPr/>
        <p:txBody>
          <a:bodyPr/>
          <a:lstStyle/>
          <a:p>
            <a:fld id="{0F408A5D-059A-A247-8344-29C129C8EF29}" type="slidenum">
              <a:rPr lang="en-US" smtClean="0"/>
              <a:pPr/>
              <a:t>20</a:t>
            </a:fld>
            <a:endParaRPr lang="en-US" dirty="0"/>
          </a:p>
        </p:txBody>
      </p:sp>
    </p:spTree>
    <p:extLst>
      <p:ext uri="{BB962C8B-B14F-4D97-AF65-F5344CB8AC3E}">
        <p14:creationId xmlns:p14="http://schemas.microsoft.com/office/powerpoint/2010/main" val="2062777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ea typeface="MS Mincho"/>
                <a:cs typeface="Times New Roman"/>
              </a:rPr>
              <a:t>Objectifs et contenu</a:t>
            </a:r>
          </a:p>
        </p:txBody>
      </p:sp>
      <p:sp>
        <p:nvSpPr>
          <p:cNvPr id="20486" name="Rectangle 6"/>
          <p:cNvSpPr>
            <a:spLocks noGrp="1" noChangeArrowheads="1"/>
          </p:cNvSpPr>
          <p:nvPr>
            <p:ph type="body" idx="1"/>
          </p:nvPr>
        </p:nvSpPr>
        <p:spPr>
          <a:xfrm>
            <a:off x="838199" y="1556792"/>
            <a:ext cx="10515599" cy="4890864"/>
          </a:xfrm>
        </p:spPr>
        <p:txBody>
          <a:bodyPr/>
          <a:lstStyle/>
          <a:p>
            <a:pPr marL="0" indent="0">
              <a:buNone/>
            </a:pPr>
            <a:endParaRPr lang="fr-FR" dirty="0">
              <a:ea typeface="MS Mincho"/>
              <a:cs typeface="Times New Roman"/>
            </a:endParaRPr>
          </a:p>
          <a:p>
            <a:pPr marL="514350" indent="-514350">
              <a:buFont typeface="+mj-lt"/>
              <a:buAutoNum type="arabicPeriod"/>
            </a:pPr>
            <a:r>
              <a:rPr lang="fr-FR" dirty="0">
                <a:ea typeface="MS Mincho"/>
                <a:cs typeface="Times New Roman"/>
              </a:rPr>
              <a:t>Reconnaître les activités et domaines d’intérêt du professionnel</a:t>
            </a:r>
          </a:p>
          <a:p>
            <a:pPr marL="514350" indent="-514350">
              <a:buFont typeface="+mj-lt"/>
              <a:buAutoNum type="arabicPeriod"/>
            </a:pPr>
            <a:r>
              <a:rPr lang="fr-FR" dirty="0">
                <a:ea typeface="MS Mincho"/>
                <a:cs typeface="Times New Roman"/>
              </a:rPr>
              <a:t>Appliquer les compétences en professionnalisme dans les situations de tous les jours</a:t>
            </a:r>
          </a:p>
          <a:p>
            <a:pPr marL="514350" indent="-514350">
              <a:buFont typeface="+mj-lt"/>
              <a:buAutoNum type="arabicPeriod"/>
            </a:pPr>
            <a:r>
              <a:rPr lang="fr-FR" dirty="0">
                <a:ea typeface="MS Mincho"/>
                <a:cs typeface="Times New Roman"/>
              </a:rPr>
              <a:t>Concevoir des ressources sur le professionnalisme à utiliser dans la </a:t>
            </a:r>
            <a:br>
              <a:rPr lang="fr-FR" dirty="0">
                <a:ea typeface="MS Mincho"/>
                <a:cs typeface="Times New Roman"/>
              </a:rPr>
            </a:br>
            <a:r>
              <a:rPr lang="fr-FR" dirty="0">
                <a:ea typeface="MS Mincho"/>
                <a:cs typeface="Times New Roman"/>
              </a:rPr>
              <a:t>pratique clinique de tous les jours</a:t>
            </a:r>
          </a:p>
        </p:txBody>
      </p:sp>
      <p:sp>
        <p:nvSpPr>
          <p:cNvPr id="2" name="Footer Placeholder 1">
            <a:extLst>
              <a:ext uri="{FF2B5EF4-FFF2-40B4-BE49-F238E27FC236}">
                <a16:creationId xmlns:a16="http://schemas.microsoft.com/office/drawing/2014/main" id="{F8D8B563-7C13-43E8-A0E5-19709140ACEA}"/>
              </a:ext>
            </a:extLst>
          </p:cNvPr>
          <p:cNvSpPr>
            <a:spLocks noGrp="1"/>
          </p:cNvSpPr>
          <p:nvPr>
            <p:ph type="ftr" sz="quarter" idx="11"/>
          </p:nvPr>
        </p:nvSpPr>
        <p:spPr/>
        <p:txBody>
          <a:bodyPr/>
          <a:lstStyle/>
          <a:p>
            <a:r>
              <a:rPr lang="fr-FR"/>
              <a:t>E2 – Enseigner le rôle de professionnel</a:t>
            </a:r>
            <a:endParaRPr lang="en-US" dirty="0"/>
          </a:p>
        </p:txBody>
      </p:sp>
      <p:sp>
        <p:nvSpPr>
          <p:cNvPr id="3" name="Slide Number Placeholder 2">
            <a:extLst>
              <a:ext uri="{FF2B5EF4-FFF2-40B4-BE49-F238E27FC236}">
                <a16:creationId xmlns:a16="http://schemas.microsoft.com/office/drawing/2014/main" id="{D792532B-6F6F-4183-9BA8-37E997464303}"/>
              </a:ext>
            </a:extLst>
          </p:cNvPr>
          <p:cNvSpPr>
            <a:spLocks noGrp="1"/>
          </p:cNvSpPr>
          <p:nvPr>
            <p:ph type="sldNum" sz="quarter" idx="12"/>
          </p:nvPr>
        </p:nvSpPr>
        <p:spPr/>
        <p:txBody>
          <a:bodyPr/>
          <a:lstStyle/>
          <a:p>
            <a:fld id="{0F408A5D-059A-A247-8344-29C129C8EF29}" type="slidenum">
              <a:rPr lang="en-US" smtClean="0"/>
              <a:pPr/>
              <a:t>21</a:t>
            </a:fld>
            <a:endParaRPr lang="en-US" dirty="0"/>
          </a:p>
        </p:txBody>
      </p:sp>
    </p:spTree>
    <p:extLst>
      <p:ext uri="{BB962C8B-B14F-4D97-AF65-F5344CB8AC3E}">
        <p14:creationId xmlns:p14="http://schemas.microsoft.com/office/powerpoint/2010/main" val="2990254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Références</a:t>
            </a:r>
            <a:endParaRPr lang="en-US" dirty="0"/>
          </a:p>
        </p:txBody>
      </p:sp>
      <p:sp>
        <p:nvSpPr>
          <p:cNvPr id="20486" name="Rectangle 6"/>
          <p:cNvSpPr>
            <a:spLocks noGrp="1" noChangeArrowheads="1"/>
          </p:cNvSpPr>
          <p:nvPr>
            <p:ph type="body" idx="1"/>
          </p:nvPr>
        </p:nvSpPr>
        <p:spPr>
          <a:xfrm>
            <a:off x="838199" y="1556792"/>
            <a:ext cx="10515599" cy="4890864"/>
          </a:xfrm>
        </p:spPr>
        <p:txBody>
          <a:bodyPr/>
          <a:lstStyle/>
          <a:p>
            <a:r>
              <a:rPr lang="en-US" sz="1800" dirty="0"/>
              <a:t>Association </a:t>
            </a:r>
            <a:r>
              <a:rPr lang="en-US" sz="1800" dirty="0" err="1"/>
              <a:t>canadienne</a:t>
            </a:r>
            <a:r>
              <a:rPr lang="en-US" sz="1800" dirty="0"/>
              <a:t> de protection </a:t>
            </a:r>
            <a:r>
              <a:rPr lang="en-US" sz="1800" dirty="0" err="1"/>
              <a:t>médicale</a:t>
            </a:r>
            <a:r>
              <a:rPr lang="en-US" sz="1800" dirty="0"/>
              <a:t>. Pertinence </a:t>
            </a:r>
            <a:r>
              <a:rPr lang="en-US" sz="1800" dirty="0" err="1"/>
              <a:t>soutenue</a:t>
            </a:r>
            <a:r>
              <a:rPr lang="en-US" sz="1800" dirty="0"/>
              <a:t> du </a:t>
            </a:r>
            <a:r>
              <a:rPr lang="en-US" sz="1800" dirty="0" err="1"/>
              <a:t>professionnalisme</a:t>
            </a:r>
            <a:r>
              <a:rPr lang="en-US" sz="1800" dirty="0"/>
              <a:t> chez les </a:t>
            </a:r>
            <a:r>
              <a:rPr lang="en-US" sz="1800" dirty="0" err="1"/>
              <a:t>médecins</a:t>
            </a:r>
            <a:r>
              <a:rPr lang="en-US" sz="1800" dirty="0"/>
              <a:t> : </a:t>
            </a:r>
            <a:r>
              <a:rPr lang="en-US" sz="1800" dirty="0" err="1"/>
              <a:t>qu’en</a:t>
            </a:r>
            <a:r>
              <a:rPr lang="en-US" sz="1800" dirty="0"/>
              <a:t> </a:t>
            </a:r>
            <a:r>
              <a:rPr lang="en-US" sz="1800" dirty="0" err="1"/>
              <a:t>est-il</a:t>
            </a:r>
            <a:r>
              <a:rPr lang="en-US" sz="1800" dirty="0"/>
              <a:t> </a:t>
            </a:r>
            <a:r>
              <a:rPr lang="en-US" sz="1800" dirty="0" err="1"/>
              <a:t>vraiment</a:t>
            </a:r>
            <a:r>
              <a:rPr lang="en-US" sz="1800" dirty="0"/>
              <a:t>? Perspective ACPM, 2012; </a:t>
            </a:r>
            <a:r>
              <a:rPr lang="en-US" sz="1800" dirty="0" err="1"/>
              <a:t>numéro</a:t>
            </a:r>
            <a:r>
              <a:rPr lang="en-US" sz="1800" dirty="0"/>
              <a:t> </a:t>
            </a:r>
            <a:r>
              <a:rPr lang="en-US" sz="1800" dirty="0" err="1"/>
              <a:t>spécial</a:t>
            </a:r>
            <a:r>
              <a:rPr lang="en-US" sz="1800" dirty="0"/>
              <a:t> </a:t>
            </a:r>
            <a:r>
              <a:rPr lang="en-US" sz="1800" dirty="0" err="1"/>
              <a:t>d’octobre</a:t>
            </a:r>
            <a:r>
              <a:rPr lang="en-US" sz="1800" dirty="0"/>
              <a:t>; 4-6.</a:t>
            </a:r>
          </a:p>
          <a:p>
            <a:r>
              <a:rPr lang="en-US" sz="1800" dirty="0" err="1"/>
              <a:t>Cruess</a:t>
            </a:r>
            <a:r>
              <a:rPr lang="en-US" sz="1800" dirty="0"/>
              <a:t> RL, </a:t>
            </a:r>
            <a:r>
              <a:rPr lang="en-US" sz="1800" dirty="0" err="1"/>
              <a:t>Cruess</a:t>
            </a:r>
            <a:r>
              <a:rPr lang="en-US" sz="1800" dirty="0"/>
              <a:t> SR, Boudreau JD, Snell L, </a:t>
            </a:r>
            <a:r>
              <a:rPr lang="en-US" sz="1800" dirty="0" err="1"/>
              <a:t>Steinert</a:t>
            </a:r>
            <a:r>
              <a:rPr lang="en-US" sz="1800" dirty="0"/>
              <a:t> Y. Reframing medical education to support professional identity formation. </a:t>
            </a:r>
            <a:r>
              <a:rPr lang="en-US" sz="1800" dirty="0" err="1"/>
              <a:t>Acad</a:t>
            </a:r>
            <a:r>
              <a:rPr lang="en-US" sz="1800" dirty="0"/>
              <a:t> Med. 2014; 89(11):1446-51.</a:t>
            </a:r>
          </a:p>
          <a:p>
            <a:r>
              <a:rPr lang="en-US" sz="1800" dirty="0"/>
              <a:t>Association </a:t>
            </a:r>
            <a:r>
              <a:rPr lang="en-US" sz="1800" dirty="0" err="1"/>
              <a:t>canadienne</a:t>
            </a:r>
            <a:r>
              <a:rPr lang="en-US" sz="1800" dirty="0"/>
              <a:t> de protection </a:t>
            </a:r>
            <a:r>
              <a:rPr lang="en-US" sz="1800" dirty="0" err="1"/>
              <a:t>médicale</a:t>
            </a:r>
            <a:r>
              <a:rPr lang="en-US" sz="1800" dirty="0"/>
              <a:t>. Pertinence </a:t>
            </a:r>
            <a:r>
              <a:rPr lang="en-US" sz="1800" dirty="0" err="1"/>
              <a:t>soutenue</a:t>
            </a:r>
            <a:r>
              <a:rPr lang="en-US" sz="1800" dirty="0"/>
              <a:t> du </a:t>
            </a:r>
            <a:r>
              <a:rPr lang="en-US" sz="1800" dirty="0" err="1"/>
              <a:t>professionnalisme</a:t>
            </a:r>
            <a:r>
              <a:rPr lang="en-US" sz="1800" dirty="0"/>
              <a:t> chez les </a:t>
            </a:r>
            <a:r>
              <a:rPr lang="en-US" sz="1800" dirty="0" err="1"/>
              <a:t>médecins</a:t>
            </a:r>
            <a:r>
              <a:rPr lang="en-US" sz="1800" dirty="0"/>
              <a:t> : </a:t>
            </a:r>
            <a:r>
              <a:rPr lang="en-US" sz="1800" dirty="0" err="1"/>
              <a:t>qu’en</a:t>
            </a:r>
            <a:r>
              <a:rPr lang="en-US" sz="1800" dirty="0"/>
              <a:t> </a:t>
            </a:r>
            <a:r>
              <a:rPr lang="en-US" sz="1800" dirty="0" err="1"/>
              <a:t>est-il</a:t>
            </a:r>
            <a:r>
              <a:rPr lang="en-US" sz="1800" dirty="0"/>
              <a:t> </a:t>
            </a:r>
            <a:r>
              <a:rPr lang="en-US" sz="1800" dirty="0" err="1"/>
              <a:t>vraiment</a:t>
            </a:r>
            <a:r>
              <a:rPr lang="en-US" sz="1800" dirty="0"/>
              <a:t>? Perspective ACPM, 2012; </a:t>
            </a:r>
            <a:r>
              <a:rPr lang="en-US" sz="1800" dirty="0" err="1"/>
              <a:t>numéro</a:t>
            </a:r>
            <a:r>
              <a:rPr lang="en-US" sz="1800" dirty="0"/>
              <a:t> </a:t>
            </a:r>
            <a:r>
              <a:rPr lang="en-US" sz="1800" dirty="0" err="1"/>
              <a:t>spécial</a:t>
            </a:r>
            <a:r>
              <a:rPr lang="en-US" sz="1800" dirty="0"/>
              <a:t> </a:t>
            </a:r>
            <a:r>
              <a:rPr lang="en-US" sz="1800" dirty="0" err="1"/>
              <a:t>d’octobre</a:t>
            </a:r>
            <a:r>
              <a:rPr lang="en-US" sz="1800" dirty="0"/>
              <a:t>; 4-6.</a:t>
            </a:r>
          </a:p>
          <a:p>
            <a:r>
              <a:rPr lang="en-US" sz="1800" dirty="0" err="1"/>
              <a:t>Eckleberry</a:t>
            </a:r>
            <a:r>
              <a:rPr lang="en-US" sz="1800" dirty="0"/>
              <a:t>-Hunt J, Van Dyke A, Lick D, </a:t>
            </a:r>
            <a:r>
              <a:rPr lang="en-US" sz="1800" dirty="0" err="1"/>
              <a:t>Tucciarone</a:t>
            </a:r>
            <a:r>
              <a:rPr lang="en-US" sz="1800" dirty="0"/>
              <a:t> J. Changing the conversation from burnout to wellness: physician well-being in residency training programs. J Grad Med Educ. 2009; 1(2):225-30.</a:t>
            </a:r>
          </a:p>
          <a:p>
            <a:r>
              <a:rPr lang="en-US" sz="1800" dirty="0" err="1"/>
              <a:t>Shanafelt</a:t>
            </a:r>
            <a:r>
              <a:rPr lang="en-US" sz="1800" dirty="0"/>
              <a:t> TD, </a:t>
            </a:r>
            <a:r>
              <a:rPr lang="en-US" sz="1800" dirty="0" err="1"/>
              <a:t>Oreskovich</a:t>
            </a:r>
            <a:r>
              <a:rPr lang="en-US" sz="1800" dirty="0"/>
              <a:t> MR, </a:t>
            </a:r>
            <a:r>
              <a:rPr lang="en-US" sz="1800" dirty="0" err="1"/>
              <a:t>Dyrbye</a:t>
            </a:r>
            <a:r>
              <a:rPr lang="en-US" sz="1800" dirty="0"/>
              <a:t> LN, </a:t>
            </a:r>
            <a:r>
              <a:rPr lang="en-US" sz="1800" dirty="0" err="1"/>
              <a:t>Satele</a:t>
            </a:r>
            <a:r>
              <a:rPr lang="en-US" sz="1800" dirty="0"/>
              <a:t> DV, Hanks JB, Sloan JA, Balch CM. Avoiding burnout: the personal habits and wellness practices of US surgeons. Ann Surg. 2012; 255(4):625-33.</a:t>
            </a:r>
          </a:p>
        </p:txBody>
      </p:sp>
      <p:sp>
        <p:nvSpPr>
          <p:cNvPr id="2" name="Footer Placeholder 1">
            <a:extLst>
              <a:ext uri="{FF2B5EF4-FFF2-40B4-BE49-F238E27FC236}">
                <a16:creationId xmlns:a16="http://schemas.microsoft.com/office/drawing/2014/main" id="{95DDE05A-BF4B-4BAA-8E87-5BA6D7D97FD0}"/>
              </a:ext>
            </a:extLst>
          </p:cNvPr>
          <p:cNvSpPr>
            <a:spLocks noGrp="1"/>
          </p:cNvSpPr>
          <p:nvPr>
            <p:ph type="ftr" sz="quarter" idx="11"/>
          </p:nvPr>
        </p:nvSpPr>
        <p:spPr/>
        <p:txBody>
          <a:bodyPr/>
          <a:lstStyle/>
          <a:p>
            <a:r>
              <a:rPr lang="fr-FR"/>
              <a:t>E2 – Enseigner le rôle de professionnel</a:t>
            </a:r>
            <a:endParaRPr lang="en-US" dirty="0"/>
          </a:p>
        </p:txBody>
      </p:sp>
      <p:sp>
        <p:nvSpPr>
          <p:cNvPr id="3" name="Slide Number Placeholder 2">
            <a:extLst>
              <a:ext uri="{FF2B5EF4-FFF2-40B4-BE49-F238E27FC236}">
                <a16:creationId xmlns:a16="http://schemas.microsoft.com/office/drawing/2014/main" id="{47DF6C73-0FD6-4249-8D08-54755B0653AD}"/>
              </a:ext>
            </a:extLst>
          </p:cNvPr>
          <p:cNvSpPr>
            <a:spLocks noGrp="1"/>
          </p:cNvSpPr>
          <p:nvPr>
            <p:ph type="sldNum" sz="quarter" idx="12"/>
          </p:nvPr>
        </p:nvSpPr>
        <p:spPr/>
        <p:txBody>
          <a:bodyPr/>
          <a:lstStyle/>
          <a:p>
            <a:fld id="{0F408A5D-059A-A247-8344-29C129C8EF29}" type="slidenum">
              <a:rPr lang="en-US" smtClean="0"/>
              <a:pPr/>
              <a:t>22</a:t>
            </a:fld>
            <a:endParaRPr lang="en-US" dirty="0"/>
          </a:p>
        </p:txBody>
      </p:sp>
    </p:spTree>
    <p:extLst>
      <p:ext uri="{BB962C8B-B14F-4D97-AF65-F5344CB8AC3E}">
        <p14:creationId xmlns:p14="http://schemas.microsoft.com/office/powerpoint/2010/main" val="1252432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References</a:t>
            </a:r>
          </a:p>
        </p:txBody>
      </p:sp>
      <p:sp>
        <p:nvSpPr>
          <p:cNvPr id="20486" name="Rectangle 6"/>
          <p:cNvSpPr>
            <a:spLocks noGrp="1" noChangeArrowheads="1"/>
          </p:cNvSpPr>
          <p:nvPr>
            <p:ph type="body" idx="1"/>
          </p:nvPr>
        </p:nvSpPr>
        <p:spPr>
          <a:xfrm>
            <a:off x="838199" y="1556792"/>
            <a:ext cx="10515599" cy="4890864"/>
          </a:xfrm>
        </p:spPr>
        <p:txBody>
          <a:bodyPr/>
          <a:lstStyle/>
          <a:p>
            <a:r>
              <a:rPr lang="en-US" sz="1800" dirty="0"/>
              <a:t>Snell L. Flynn L, </a:t>
            </a:r>
            <a:r>
              <a:rPr lang="en-US" sz="1800" dirty="0" err="1"/>
              <a:t>Pauls</a:t>
            </a:r>
            <a:r>
              <a:rPr lang="en-US" sz="1800" dirty="0"/>
              <a:t> M, Kearney R, Warren A, </a:t>
            </a:r>
            <a:r>
              <a:rPr lang="en-US" sz="1800" dirty="0" err="1"/>
              <a:t>Sternszus</a:t>
            </a:r>
            <a:r>
              <a:rPr lang="en-US" sz="1800" dirty="0"/>
              <a:t> R, </a:t>
            </a:r>
            <a:r>
              <a:rPr lang="en-US" sz="1800" dirty="0" err="1"/>
              <a:t>Cruess</a:t>
            </a:r>
            <a:r>
              <a:rPr lang="en-US" sz="1800" dirty="0"/>
              <a:t> R, </a:t>
            </a:r>
            <a:r>
              <a:rPr lang="en-US" sz="1800" dirty="0" err="1"/>
              <a:t>Cruess</a:t>
            </a:r>
            <a:r>
              <a:rPr lang="en-US" sz="1800" dirty="0"/>
              <a:t> S, </a:t>
            </a:r>
            <a:r>
              <a:rPr lang="en-US" sz="1800" dirty="0" err="1"/>
              <a:t>Hatala</a:t>
            </a:r>
            <a:r>
              <a:rPr lang="en-US" sz="1800" dirty="0"/>
              <a:t> R, </a:t>
            </a:r>
            <a:r>
              <a:rPr lang="en-US" sz="1800" dirty="0" err="1"/>
              <a:t>Dupré</a:t>
            </a:r>
            <a:r>
              <a:rPr lang="en-US" sz="1800" dirty="0"/>
              <a:t> M, </a:t>
            </a:r>
            <a:r>
              <a:rPr lang="en-US" sz="1800" dirty="0" err="1"/>
              <a:t>Bukowskyj</a:t>
            </a:r>
            <a:r>
              <a:rPr lang="en-US" sz="1800" dirty="0"/>
              <a:t> M, Edwards S, Cohen J, </a:t>
            </a:r>
            <a:r>
              <a:rPr lang="en-US" sz="1800" dirty="0" err="1"/>
              <a:t>Chakravarti</a:t>
            </a:r>
            <a:r>
              <a:rPr lang="en-US" sz="1800" dirty="0"/>
              <a:t> A, Nickell L, Wright J. </a:t>
            </a:r>
            <a:r>
              <a:rPr lang="en-US" sz="1800" dirty="0" err="1"/>
              <a:t>Professionnel</a:t>
            </a:r>
            <a:r>
              <a:rPr lang="en-US" sz="1800" dirty="0"/>
              <a:t>. </a:t>
            </a:r>
            <a:r>
              <a:rPr lang="en-US" sz="1800" dirty="0" err="1"/>
              <a:t>Tiré</a:t>
            </a:r>
            <a:r>
              <a:rPr lang="en-US" sz="1800" dirty="0"/>
              <a:t> de : Frank JR, Snell L, Sherbino J, </a:t>
            </a:r>
            <a:r>
              <a:rPr lang="en-US" sz="1800" dirty="0" err="1"/>
              <a:t>rédacteurs</a:t>
            </a:r>
            <a:r>
              <a:rPr lang="en-US" sz="1800" dirty="0"/>
              <a:t>. </a:t>
            </a:r>
            <a:r>
              <a:rPr lang="en-US" sz="1800" dirty="0" err="1"/>
              <a:t>Référentiel</a:t>
            </a:r>
            <a:r>
              <a:rPr lang="en-US" sz="1800" dirty="0"/>
              <a:t> de </a:t>
            </a:r>
            <a:r>
              <a:rPr lang="en-US" sz="1800" dirty="0" err="1"/>
              <a:t>compétences</a:t>
            </a:r>
            <a:r>
              <a:rPr lang="en-US" sz="1800" dirty="0"/>
              <a:t> CanMEDS 2015 pour les </a:t>
            </a:r>
            <a:r>
              <a:rPr lang="en-US" sz="1800" dirty="0" err="1"/>
              <a:t>médecins</a:t>
            </a:r>
            <a:r>
              <a:rPr lang="en-US" sz="1800" dirty="0"/>
              <a:t>. Ottawa : </a:t>
            </a:r>
            <a:r>
              <a:rPr lang="en-US" sz="1800" dirty="0" err="1"/>
              <a:t>Collège</a:t>
            </a:r>
            <a:r>
              <a:rPr lang="en-US" sz="1800" dirty="0"/>
              <a:t> royal des </a:t>
            </a:r>
            <a:r>
              <a:rPr lang="en-US" sz="1800" dirty="0" err="1"/>
              <a:t>médecins</a:t>
            </a:r>
            <a:r>
              <a:rPr lang="en-US" sz="1800" dirty="0"/>
              <a:t> et </a:t>
            </a:r>
            <a:r>
              <a:rPr lang="en-US" sz="1800" dirty="0" err="1"/>
              <a:t>chirurgiens</a:t>
            </a:r>
            <a:r>
              <a:rPr lang="en-US" sz="1800" dirty="0"/>
              <a:t> du Canada, 2015. </a:t>
            </a:r>
            <a:r>
              <a:rPr lang="en-US" sz="1800" dirty="0" err="1"/>
              <a:t>Reproduit</a:t>
            </a:r>
            <a:r>
              <a:rPr lang="en-US" sz="1800" dirty="0"/>
              <a:t> avec </a:t>
            </a:r>
            <a:r>
              <a:rPr lang="en-US" sz="1800" dirty="0" err="1"/>
              <a:t>autorisation</a:t>
            </a:r>
            <a:r>
              <a:rPr lang="en-US" sz="1800" dirty="0"/>
              <a:t>.</a:t>
            </a:r>
          </a:p>
          <a:p>
            <a:r>
              <a:rPr lang="en-US" sz="1800" dirty="0"/>
              <a:t>Hodges BD, Ginsburg S, </a:t>
            </a:r>
            <a:r>
              <a:rPr lang="en-US" sz="1800" dirty="0" err="1"/>
              <a:t>Cruess</a:t>
            </a:r>
            <a:r>
              <a:rPr lang="en-US" sz="1800" dirty="0"/>
              <a:t> R, </a:t>
            </a:r>
            <a:r>
              <a:rPr lang="en-US" sz="1800" dirty="0" err="1"/>
              <a:t>Cruess</a:t>
            </a:r>
            <a:r>
              <a:rPr lang="en-US" sz="1800" dirty="0"/>
              <a:t> S, </a:t>
            </a:r>
            <a:r>
              <a:rPr lang="en-US" sz="1800" dirty="0" err="1"/>
              <a:t>Delport</a:t>
            </a:r>
            <a:r>
              <a:rPr lang="en-US" sz="1800" dirty="0"/>
              <a:t> R, </a:t>
            </a:r>
            <a:r>
              <a:rPr lang="en-US" sz="1800" dirty="0" err="1"/>
              <a:t>Hafferty</a:t>
            </a:r>
            <a:r>
              <a:rPr lang="en-US" sz="1800" dirty="0"/>
              <a:t> F, Ho MJ, </a:t>
            </a:r>
            <a:r>
              <a:rPr lang="en-US" sz="1800" dirty="0" err="1"/>
              <a:t>Holmboe</a:t>
            </a:r>
            <a:r>
              <a:rPr lang="en-US" sz="1800" dirty="0"/>
              <a:t> E, </a:t>
            </a:r>
            <a:r>
              <a:rPr lang="en-US" sz="1800" dirty="0" err="1"/>
              <a:t>Holtman</a:t>
            </a:r>
            <a:r>
              <a:rPr lang="en-US" sz="1800" dirty="0"/>
              <a:t> M, </a:t>
            </a:r>
            <a:r>
              <a:rPr lang="en-US" sz="1800" dirty="0" err="1"/>
              <a:t>Ohbu</a:t>
            </a:r>
            <a:r>
              <a:rPr lang="en-US" sz="1800" dirty="0"/>
              <a:t> S, Rees C, Ten Cate O, </a:t>
            </a:r>
            <a:r>
              <a:rPr lang="en-US" sz="1800" dirty="0" err="1"/>
              <a:t>Tsugawa</a:t>
            </a:r>
            <a:r>
              <a:rPr lang="en-US" sz="1800" dirty="0"/>
              <a:t> Y, Van </a:t>
            </a:r>
            <a:r>
              <a:rPr lang="en-US" sz="1800" dirty="0" err="1"/>
              <a:t>Mook</a:t>
            </a:r>
            <a:r>
              <a:rPr lang="en-US" sz="1800" dirty="0"/>
              <a:t> W, </a:t>
            </a:r>
            <a:r>
              <a:rPr lang="en-US" sz="1800" dirty="0" err="1"/>
              <a:t>Wass</a:t>
            </a:r>
            <a:r>
              <a:rPr lang="en-US" sz="1800" dirty="0"/>
              <a:t> V, Wilkinson T, Wade W. Assessment of Professionalism: recommendations from the Ottawa 2010 conference. Med Teach. 2011; 33(5):354-63.</a:t>
            </a:r>
          </a:p>
          <a:p>
            <a:r>
              <a:rPr lang="en-US" sz="1800" dirty="0" err="1"/>
              <a:t>Cruess</a:t>
            </a:r>
            <a:r>
              <a:rPr lang="en-US" sz="1800" dirty="0"/>
              <a:t> SR, </a:t>
            </a:r>
            <a:r>
              <a:rPr lang="en-US" sz="1800" dirty="0" err="1"/>
              <a:t>Cruess</a:t>
            </a:r>
            <a:r>
              <a:rPr lang="en-US" sz="1800" dirty="0"/>
              <a:t> RL, </a:t>
            </a:r>
            <a:r>
              <a:rPr lang="en-US" sz="1800" dirty="0" err="1"/>
              <a:t>Steinert</a:t>
            </a:r>
            <a:r>
              <a:rPr lang="en-US" sz="1800" dirty="0"/>
              <a:t> Y. Role modelling – making the most of a powerful teaching strategy. BMJ. 2008; 336(7646):718-21.</a:t>
            </a:r>
          </a:p>
          <a:p>
            <a:r>
              <a:rPr lang="en-US" sz="1800" dirty="0" err="1"/>
              <a:t>Eckleberry</a:t>
            </a:r>
            <a:r>
              <a:rPr lang="en-US" sz="1800" dirty="0"/>
              <a:t>-Hunt J, Van Dyke A, Lick D, </a:t>
            </a:r>
            <a:r>
              <a:rPr lang="en-US" sz="1800" dirty="0" err="1"/>
              <a:t>Tucciarone</a:t>
            </a:r>
            <a:r>
              <a:rPr lang="en-US" sz="1800" dirty="0"/>
              <a:t> J. Changing the conversation from burnout to wellness: physician well-being in residency training programs. J Grad Med Educ. 2009; 1(2);225-230.</a:t>
            </a:r>
          </a:p>
          <a:p>
            <a:r>
              <a:rPr lang="en-US" sz="1800" dirty="0" err="1"/>
              <a:t>Shanafelt</a:t>
            </a:r>
            <a:r>
              <a:rPr lang="en-US" sz="1800" dirty="0"/>
              <a:t> TD, </a:t>
            </a:r>
            <a:r>
              <a:rPr lang="en-US" sz="1800" dirty="0" err="1"/>
              <a:t>Oreskovich</a:t>
            </a:r>
            <a:r>
              <a:rPr lang="en-US" sz="1800" dirty="0"/>
              <a:t> MR, </a:t>
            </a:r>
            <a:r>
              <a:rPr lang="en-US" sz="1800" dirty="0" err="1"/>
              <a:t>Dyrbye</a:t>
            </a:r>
            <a:r>
              <a:rPr lang="en-US" sz="1800" dirty="0"/>
              <a:t> LN, </a:t>
            </a:r>
            <a:r>
              <a:rPr lang="en-US" sz="1800" dirty="0" err="1"/>
              <a:t>Satele</a:t>
            </a:r>
            <a:r>
              <a:rPr lang="en-US" sz="1800" dirty="0"/>
              <a:t> DV, Hanks JB, Sloan JA, Balch CM. Avoiding burnout: the personal habits and wellness practices of US surgeons. Ann Surg. 2012; 255(4):625-33.</a:t>
            </a:r>
          </a:p>
        </p:txBody>
      </p:sp>
      <p:sp>
        <p:nvSpPr>
          <p:cNvPr id="2" name="Footer Placeholder 1">
            <a:extLst>
              <a:ext uri="{FF2B5EF4-FFF2-40B4-BE49-F238E27FC236}">
                <a16:creationId xmlns:a16="http://schemas.microsoft.com/office/drawing/2014/main" id="{46A9D8B2-EEBE-420F-8F40-5C03A6828B59}"/>
              </a:ext>
            </a:extLst>
          </p:cNvPr>
          <p:cNvSpPr>
            <a:spLocks noGrp="1"/>
          </p:cNvSpPr>
          <p:nvPr>
            <p:ph type="ftr" sz="quarter" idx="11"/>
          </p:nvPr>
        </p:nvSpPr>
        <p:spPr/>
        <p:txBody>
          <a:bodyPr/>
          <a:lstStyle/>
          <a:p>
            <a:r>
              <a:rPr lang="fr-FR"/>
              <a:t>E2 – Enseigner le rôle de professionnel</a:t>
            </a:r>
            <a:endParaRPr lang="en-US" dirty="0"/>
          </a:p>
        </p:txBody>
      </p:sp>
      <p:sp>
        <p:nvSpPr>
          <p:cNvPr id="3" name="Slide Number Placeholder 2">
            <a:extLst>
              <a:ext uri="{FF2B5EF4-FFF2-40B4-BE49-F238E27FC236}">
                <a16:creationId xmlns:a16="http://schemas.microsoft.com/office/drawing/2014/main" id="{8E7EA441-CA6E-4CB9-9D0C-9CD88C917BBC}"/>
              </a:ext>
            </a:extLst>
          </p:cNvPr>
          <p:cNvSpPr>
            <a:spLocks noGrp="1"/>
          </p:cNvSpPr>
          <p:nvPr>
            <p:ph type="sldNum" sz="quarter" idx="12"/>
          </p:nvPr>
        </p:nvSpPr>
        <p:spPr/>
        <p:txBody>
          <a:bodyPr/>
          <a:lstStyle/>
          <a:p>
            <a:fld id="{0F408A5D-059A-A247-8344-29C129C8EF29}" type="slidenum">
              <a:rPr lang="en-US" smtClean="0"/>
              <a:pPr/>
              <a:t>23</a:t>
            </a:fld>
            <a:endParaRPr lang="en-US" dirty="0"/>
          </a:p>
        </p:txBody>
      </p:sp>
    </p:spTree>
    <p:extLst>
      <p:ext uri="{BB962C8B-B14F-4D97-AF65-F5344CB8AC3E}">
        <p14:creationId xmlns:p14="http://schemas.microsoft.com/office/powerpoint/2010/main" val="3554917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53006F1-0103-4E32-BF7A-829376FA6075}"/>
              </a:ext>
            </a:extLst>
          </p:cNvPr>
          <p:cNvSpPr>
            <a:spLocks noGrp="1"/>
          </p:cNvSpPr>
          <p:nvPr>
            <p:ph type="title"/>
          </p:nvPr>
        </p:nvSpPr>
        <p:spPr>
          <a:xfrm>
            <a:off x="838200" y="2766218"/>
            <a:ext cx="10515600" cy="1325563"/>
          </a:xfrm>
        </p:spPr>
        <p:txBody>
          <a:bodyPr/>
          <a:lstStyle/>
          <a:p>
            <a:pPr algn="ctr"/>
            <a:r>
              <a:rPr lang="en-US" dirty="0"/>
              <a:t>Diapositives </a:t>
            </a:r>
            <a:r>
              <a:rPr lang="en-US" dirty="0" err="1"/>
              <a:t>complémentaires</a:t>
            </a:r>
            <a:endParaRPr lang="en-US" dirty="0"/>
          </a:p>
        </p:txBody>
      </p:sp>
      <p:sp>
        <p:nvSpPr>
          <p:cNvPr id="3" name="Content Placeholder 2"/>
          <p:cNvSpPr>
            <a:spLocks noGrp="1"/>
          </p:cNvSpPr>
          <p:nvPr>
            <p:ph idx="1"/>
          </p:nvPr>
        </p:nvSpPr>
        <p:spPr/>
        <p:txBody>
          <a:bodyPr/>
          <a:lstStyle/>
          <a:p>
            <a:pPr marL="0" indent="0" algn="ctr">
              <a:buNone/>
            </a:pPr>
            <a:endParaRPr lang="en-US" sz="4000" dirty="0"/>
          </a:p>
          <a:p>
            <a:pPr marL="0" indent="0" algn="ctr">
              <a:buNone/>
            </a:pPr>
            <a:endParaRPr lang="en-US" sz="4000" dirty="0"/>
          </a:p>
        </p:txBody>
      </p:sp>
      <p:sp>
        <p:nvSpPr>
          <p:cNvPr id="5" name="Footer Placeholder 4">
            <a:extLst>
              <a:ext uri="{FF2B5EF4-FFF2-40B4-BE49-F238E27FC236}">
                <a16:creationId xmlns:a16="http://schemas.microsoft.com/office/drawing/2014/main" id="{14BABCB5-8507-42B7-837D-800FE22C0810}"/>
              </a:ext>
            </a:extLst>
          </p:cNvPr>
          <p:cNvSpPr>
            <a:spLocks noGrp="1"/>
          </p:cNvSpPr>
          <p:nvPr>
            <p:ph type="ftr" sz="quarter" idx="11"/>
          </p:nvPr>
        </p:nvSpPr>
        <p:spPr/>
        <p:txBody>
          <a:bodyPr/>
          <a:lstStyle/>
          <a:p>
            <a:r>
              <a:rPr lang="fr-FR"/>
              <a:t>E2 – Enseigner le rôle de professionnel</a:t>
            </a:r>
            <a:endParaRPr lang="en-US" dirty="0"/>
          </a:p>
        </p:txBody>
      </p:sp>
      <p:sp>
        <p:nvSpPr>
          <p:cNvPr id="6" name="Slide Number Placeholder 5">
            <a:extLst>
              <a:ext uri="{FF2B5EF4-FFF2-40B4-BE49-F238E27FC236}">
                <a16:creationId xmlns:a16="http://schemas.microsoft.com/office/drawing/2014/main" id="{6F9FF2AA-A726-4B89-86B0-E103C50C931A}"/>
              </a:ext>
            </a:extLst>
          </p:cNvPr>
          <p:cNvSpPr>
            <a:spLocks noGrp="1"/>
          </p:cNvSpPr>
          <p:nvPr>
            <p:ph type="sldNum" sz="quarter" idx="12"/>
          </p:nvPr>
        </p:nvSpPr>
        <p:spPr/>
        <p:txBody>
          <a:bodyPr/>
          <a:lstStyle/>
          <a:p>
            <a:fld id="{0F408A5D-059A-A247-8344-29C129C8EF29}" type="slidenum">
              <a:rPr lang="en-US" smtClean="0"/>
              <a:pPr/>
              <a:t>24</a:t>
            </a:fld>
            <a:endParaRPr lang="en-US" dirty="0"/>
          </a:p>
        </p:txBody>
      </p:sp>
    </p:spTree>
    <p:extLst>
      <p:ext uri="{BB962C8B-B14F-4D97-AF65-F5344CB8AC3E}">
        <p14:creationId xmlns:p14="http://schemas.microsoft.com/office/powerpoint/2010/main" val="1490135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sz="4000" dirty="0"/>
              <a:t>Capacités (compétences clés) du professionnel</a:t>
            </a:r>
            <a:endParaRPr lang="en-US" sz="4000" dirty="0"/>
          </a:p>
        </p:txBody>
      </p:sp>
      <p:sp>
        <p:nvSpPr>
          <p:cNvPr id="20486" name="Rectangle 6"/>
          <p:cNvSpPr>
            <a:spLocks noGrp="1" noChangeArrowheads="1"/>
          </p:cNvSpPr>
          <p:nvPr>
            <p:ph type="body" idx="1"/>
          </p:nvPr>
        </p:nvSpPr>
        <p:spPr>
          <a:xfrm>
            <a:off x="838199" y="1556792"/>
            <a:ext cx="10515599" cy="4890864"/>
          </a:xfrm>
        </p:spPr>
        <p:txBody>
          <a:bodyPr/>
          <a:lstStyle/>
          <a:p>
            <a:pPr marL="0" indent="0">
              <a:buNone/>
            </a:pPr>
            <a:r>
              <a:rPr lang="fr-FR" sz="2000" dirty="0"/>
              <a:t>Les médecins sont capables de :</a:t>
            </a:r>
          </a:p>
          <a:p>
            <a:pPr marL="457200" indent="-457200">
              <a:buFont typeface="+mj-lt"/>
              <a:buAutoNum type="arabicPeriod"/>
            </a:pPr>
            <a:r>
              <a:rPr lang="fr-FR" sz="2000" dirty="0"/>
              <a:t>démontrer un engagement envers le patient par l’application des pratiques exemplaires et le respect des normes éthiques;</a:t>
            </a:r>
          </a:p>
          <a:p>
            <a:pPr marL="457200" indent="-457200">
              <a:buFont typeface="+mj-lt"/>
              <a:buAutoNum type="arabicPeriod"/>
            </a:pPr>
            <a:r>
              <a:rPr lang="fr-FR" sz="2000" dirty="0"/>
              <a:t>démontrer un engagement envers la société en reconnaissant et en respectant ses attentes en matière de soins de santé;</a:t>
            </a:r>
          </a:p>
          <a:p>
            <a:pPr marL="457200" indent="-457200">
              <a:buFont typeface="+mj-lt"/>
              <a:buAutoNum type="arabicPeriod"/>
            </a:pPr>
            <a:r>
              <a:rPr lang="fr-FR" sz="2000" dirty="0"/>
              <a:t>démontrer un engagement envers la profession par le respect des normes et la participation à l’autoréglementation de la profession;</a:t>
            </a:r>
          </a:p>
          <a:p>
            <a:pPr marL="457200" indent="-457200">
              <a:buFont typeface="+mj-lt"/>
              <a:buAutoNum type="arabicPeriod"/>
            </a:pPr>
            <a:r>
              <a:rPr lang="fr-FR" sz="2000" dirty="0"/>
              <a:t>démontrer un engagement envers la santé et le bien-être des médecins afin de favoriser la prestation de soins optimaux aux patients.</a:t>
            </a:r>
            <a:endParaRPr lang="en-US" sz="2000" dirty="0"/>
          </a:p>
        </p:txBody>
      </p:sp>
      <p:sp>
        <p:nvSpPr>
          <p:cNvPr id="2" name="Footer Placeholder 1">
            <a:extLst>
              <a:ext uri="{FF2B5EF4-FFF2-40B4-BE49-F238E27FC236}">
                <a16:creationId xmlns:a16="http://schemas.microsoft.com/office/drawing/2014/main" id="{D7849000-8726-44D7-B476-36192AAD44F3}"/>
              </a:ext>
            </a:extLst>
          </p:cNvPr>
          <p:cNvSpPr>
            <a:spLocks noGrp="1"/>
          </p:cNvSpPr>
          <p:nvPr>
            <p:ph type="ftr" sz="quarter" idx="11"/>
          </p:nvPr>
        </p:nvSpPr>
        <p:spPr/>
        <p:txBody>
          <a:bodyPr/>
          <a:lstStyle/>
          <a:p>
            <a:r>
              <a:rPr lang="fr-FR"/>
              <a:t>E2 – Enseigner le rôle de professionnel</a:t>
            </a:r>
            <a:endParaRPr lang="en-US" dirty="0"/>
          </a:p>
        </p:txBody>
      </p:sp>
      <p:sp>
        <p:nvSpPr>
          <p:cNvPr id="3" name="Slide Number Placeholder 2">
            <a:extLst>
              <a:ext uri="{FF2B5EF4-FFF2-40B4-BE49-F238E27FC236}">
                <a16:creationId xmlns:a16="http://schemas.microsoft.com/office/drawing/2014/main" id="{18ED41FC-AFF7-49F3-A9BC-E09057D63D33}"/>
              </a:ext>
            </a:extLst>
          </p:cNvPr>
          <p:cNvSpPr>
            <a:spLocks noGrp="1"/>
          </p:cNvSpPr>
          <p:nvPr>
            <p:ph type="sldNum" sz="quarter" idx="12"/>
          </p:nvPr>
        </p:nvSpPr>
        <p:spPr/>
        <p:txBody>
          <a:bodyPr/>
          <a:lstStyle/>
          <a:p>
            <a:fld id="{0F408A5D-059A-A247-8344-29C129C8EF29}" type="slidenum">
              <a:rPr lang="en-US" smtClean="0"/>
              <a:pPr/>
              <a:t>25</a:t>
            </a:fld>
            <a:endParaRPr lang="en-US" dirty="0"/>
          </a:p>
        </p:txBody>
      </p:sp>
    </p:spTree>
    <p:extLst>
      <p:ext uri="{BB962C8B-B14F-4D97-AF65-F5344CB8AC3E}">
        <p14:creationId xmlns:p14="http://schemas.microsoft.com/office/powerpoint/2010/main" val="434019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Capacité</a:t>
            </a:r>
            <a:r>
              <a:rPr lang="en-US" dirty="0"/>
              <a:t> 1 du </a:t>
            </a:r>
            <a:r>
              <a:rPr lang="en-US" dirty="0" err="1"/>
              <a:t>professionnel</a:t>
            </a:r>
            <a:endParaRPr lang="en-US" dirty="0"/>
          </a:p>
        </p:txBody>
      </p:sp>
      <p:sp>
        <p:nvSpPr>
          <p:cNvPr id="20486" name="Rectangle 6"/>
          <p:cNvSpPr>
            <a:spLocks noGrp="1" noChangeArrowheads="1"/>
          </p:cNvSpPr>
          <p:nvPr>
            <p:ph type="body" idx="1"/>
          </p:nvPr>
        </p:nvSpPr>
        <p:spPr>
          <a:xfrm>
            <a:off x="838200" y="1340768"/>
            <a:ext cx="10515600" cy="5106888"/>
          </a:xfrm>
        </p:spPr>
        <p:txBody>
          <a:bodyPr/>
          <a:lstStyle/>
          <a:p>
            <a:pPr marL="0" indent="0">
              <a:buNone/>
            </a:pPr>
            <a:r>
              <a:rPr lang="fr-FR" sz="2000" dirty="0"/>
              <a:t>Les médecins sont capables de :</a:t>
            </a:r>
          </a:p>
          <a:p>
            <a:pPr marL="342900" indent="-342900">
              <a:buFont typeface="+mj-lt"/>
              <a:buAutoNum type="arabicPeriod"/>
            </a:pPr>
            <a:r>
              <a:rPr lang="fr-FR" sz="2000" dirty="0"/>
              <a:t>démontrer un engagement envers le patient par l’application des pratiques exemplaires et le respect des normes éthiques :</a:t>
            </a:r>
          </a:p>
          <a:p>
            <a:pPr marL="457200" lvl="1" indent="0">
              <a:buNone/>
            </a:pPr>
            <a:r>
              <a:rPr lang="fr-FR" sz="2000" dirty="0"/>
              <a:t>1.1 	agir et se comporter selon les règles déontologiques de la profession médicale, reflétant 	l’honnêteté, l’intégrité, l’engagement, la compassion, le respect, l’altruisme, le respect de 	la diversité et du secret professionnel;</a:t>
            </a:r>
          </a:p>
          <a:p>
            <a:pPr marL="457200" lvl="1" indent="0">
              <a:buNone/>
            </a:pPr>
            <a:r>
              <a:rPr lang="fr-FR" sz="2000" dirty="0"/>
              <a:t>1.2 	se vouer à l’excellence dans tous les aspects de l’exercice de la médecine;</a:t>
            </a:r>
          </a:p>
          <a:p>
            <a:pPr marL="457200" lvl="1" indent="0">
              <a:buNone/>
            </a:pPr>
            <a:r>
              <a:rPr lang="fr-FR" sz="2000" dirty="0"/>
              <a:t>1.3 	reconnaître les problèmes éthiques qui surgissent dans l’exercice de la médecine et y 	répondre adéquatement;</a:t>
            </a:r>
          </a:p>
          <a:p>
            <a:pPr marL="457200" lvl="1" indent="0">
              <a:buNone/>
            </a:pPr>
            <a:r>
              <a:rPr lang="fr-FR" sz="2000" dirty="0"/>
              <a:t>1.4 	reconnaître et gérer les conflits d’intérêts;</a:t>
            </a:r>
          </a:p>
          <a:p>
            <a:pPr marL="457200" lvl="1" indent="0">
              <a:buNone/>
            </a:pPr>
            <a:r>
              <a:rPr lang="fr-FR" sz="2000" dirty="0"/>
              <a:t>1.5 	se comporter de manière professionnelle lors de l’utilisation des outils technologiques de 	communication.</a:t>
            </a:r>
            <a:endParaRPr lang="en-US" sz="2000" dirty="0"/>
          </a:p>
        </p:txBody>
      </p:sp>
      <p:sp>
        <p:nvSpPr>
          <p:cNvPr id="2" name="Footer Placeholder 1">
            <a:extLst>
              <a:ext uri="{FF2B5EF4-FFF2-40B4-BE49-F238E27FC236}">
                <a16:creationId xmlns:a16="http://schemas.microsoft.com/office/drawing/2014/main" id="{328C4D44-2C05-4C30-953C-775BC8DEC4EA}"/>
              </a:ext>
            </a:extLst>
          </p:cNvPr>
          <p:cNvSpPr>
            <a:spLocks noGrp="1"/>
          </p:cNvSpPr>
          <p:nvPr>
            <p:ph type="ftr" sz="quarter" idx="11"/>
          </p:nvPr>
        </p:nvSpPr>
        <p:spPr/>
        <p:txBody>
          <a:bodyPr/>
          <a:lstStyle/>
          <a:p>
            <a:r>
              <a:rPr lang="fr-FR"/>
              <a:t>E2 – Enseigner le rôle de professionnel</a:t>
            </a:r>
            <a:endParaRPr lang="en-US" dirty="0"/>
          </a:p>
        </p:txBody>
      </p:sp>
      <p:sp>
        <p:nvSpPr>
          <p:cNvPr id="3" name="Slide Number Placeholder 2">
            <a:extLst>
              <a:ext uri="{FF2B5EF4-FFF2-40B4-BE49-F238E27FC236}">
                <a16:creationId xmlns:a16="http://schemas.microsoft.com/office/drawing/2014/main" id="{135A8EB5-CE59-4606-957F-115C2D5D92A5}"/>
              </a:ext>
            </a:extLst>
          </p:cNvPr>
          <p:cNvSpPr>
            <a:spLocks noGrp="1"/>
          </p:cNvSpPr>
          <p:nvPr>
            <p:ph type="sldNum" sz="quarter" idx="12"/>
          </p:nvPr>
        </p:nvSpPr>
        <p:spPr/>
        <p:txBody>
          <a:bodyPr/>
          <a:lstStyle/>
          <a:p>
            <a:fld id="{0F408A5D-059A-A247-8344-29C129C8EF29}" type="slidenum">
              <a:rPr lang="en-US" smtClean="0"/>
              <a:pPr/>
              <a:t>26</a:t>
            </a:fld>
            <a:endParaRPr lang="en-US" dirty="0"/>
          </a:p>
        </p:txBody>
      </p:sp>
    </p:spTree>
    <p:extLst>
      <p:ext uri="{BB962C8B-B14F-4D97-AF65-F5344CB8AC3E}">
        <p14:creationId xmlns:p14="http://schemas.microsoft.com/office/powerpoint/2010/main" val="28004862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Capacité</a:t>
            </a:r>
            <a:r>
              <a:rPr lang="en-US" dirty="0"/>
              <a:t> 2 du </a:t>
            </a:r>
            <a:r>
              <a:rPr lang="en-US" dirty="0" err="1"/>
              <a:t>professionnel</a:t>
            </a:r>
            <a:endParaRPr lang="en-US" dirty="0"/>
          </a:p>
        </p:txBody>
      </p:sp>
      <p:sp>
        <p:nvSpPr>
          <p:cNvPr id="20486" name="Rectangle 6"/>
          <p:cNvSpPr>
            <a:spLocks noGrp="1" noChangeArrowheads="1"/>
          </p:cNvSpPr>
          <p:nvPr>
            <p:ph type="body" idx="1"/>
          </p:nvPr>
        </p:nvSpPr>
        <p:spPr>
          <a:xfrm>
            <a:off x="838199" y="1556792"/>
            <a:ext cx="10515599" cy="4890864"/>
          </a:xfrm>
        </p:spPr>
        <p:txBody>
          <a:bodyPr/>
          <a:lstStyle/>
          <a:p>
            <a:pPr marL="0" indent="0">
              <a:buNone/>
            </a:pPr>
            <a:r>
              <a:rPr lang="fr-FR" sz="2000" dirty="0"/>
              <a:t>Les médecins sont capables de :</a:t>
            </a:r>
          </a:p>
          <a:p>
            <a:pPr marL="342900" indent="-342900">
              <a:buFont typeface="+mj-lt"/>
              <a:buAutoNum type="arabicPeriod" startAt="2"/>
            </a:pPr>
            <a:r>
              <a:rPr lang="fr-FR" sz="2000" dirty="0"/>
              <a:t>démontrer un engagement envers la société en reconnaissant et en respectant ses attentes en matière de soins de </a:t>
            </a:r>
            <a:r>
              <a:rPr lang="fr-FR" sz="2000" dirty="0" err="1"/>
              <a:t>santéf</a:t>
            </a:r>
            <a:r>
              <a:rPr lang="fr-FR" sz="2000" dirty="0"/>
              <a:t> :</a:t>
            </a:r>
          </a:p>
          <a:p>
            <a:pPr marL="457200" lvl="1" indent="0">
              <a:buNone/>
            </a:pPr>
            <a:r>
              <a:rPr lang="fr-FR" sz="2000" dirty="0"/>
              <a:t>2.1 	assumer sa responsabilité sociale envers les patients, la société et la profession et 	répondre aux attentes de la société à l’endroit des médecins;</a:t>
            </a:r>
          </a:p>
          <a:p>
            <a:pPr marL="457200" lvl="1" indent="0">
              <a:buNone/>
            </a:pPr>
            <a:r>
              <a:rPr lang="fr-FR" sz="2000" dirty="0"/>
              <a:t>2.2 	démontrer leur engagement à participer à des initiatives liées à la sécurité des patients et à 	l’amélioration de la qualité.</a:t>
            </a:r>
            <a:endParaRPr lang="en-US" sz="2000" dirty="0"/>
          </a:p>
        </p:txBody>
      </p:sp>
      <p:sp>
        <p:nvSpPr>
          <p:cNvPr id="2" name="Footer Placeholder 1">
            <a:extLst>
              <a:ext uri="{FF2B5EF4-FFF2-40B4-BE49-F238E27FC236}">
                <a16:creationId xmlns:a16="http://schemas.microsoft.com/office/drawing/2014/main" id="{7069EBF2-7C39-4378-9DC3-350DAE02EBEB}"/>
              </a:ext>
            </a:extLst>
          </p:cNvPr>
          <p:cNvSpPr>
            <a:spLocks noGrp="1"/>
          </p:cNvSpPr>
          <p:nvPr>
            <p:ph type="ftr" sz="quarter" idx="11"/>
          </p:nvPr>
        </p:nvSpPr>
        <p:spPr/>
        <p:txBody>
          <a:bodyPr/>
          <a:lstStyle/>
          <a:p>
            <a:r>
              <a:rPr lang="fr-FR"/>
              <a:t>E2 – Enseigner le rôle de professionnel</a:t>
            </a:r>
            <a:endParaRPr lang="en-US" dirty="0"/>
          </a:p>
        </p:txBody>
      </p:sp>
      <p:sp>
        <p:nvSpPr>
          <p:cNvPr id="3" name="Slide Number Placeholder 2">
            <a:extLst>
              <a:ext uri="{FF2B5EF4-FFF2-40B4-BE49-F238E27FC236}">
                <a16:creationId xmlns:a16="http://schemas.microsoft.com/office/drawing/2014/main" id="{59D68098-BF2E-4436-B886-C4101B92DE62}"/>
              </a:ext>
            </a:extLst>
          </p:cNvPr>
          <p:cNvSpPr>
            <a:spLocks noGrp="1"/>
          </p:cNvSpPr>
          <p:nvPr>
            <p:ph type="sldNum" sz="quarter" idx="12"/>
          </p:nvPr>
        </p:nvSpPr>
        <p:spPr/>
        <p:txBody>
          <a:bodyPr/>
          <a:lstStyle/>
          <a:p>
            <a:fld id="{0F408A5D-059A-A247-8344-29C129C8EF29}" type="slidenum">
              <a:rPr lang="en-US" smtClean="0"/>
              <a:pPr/>
              <a:t>27</a:t>
            </a:fld>
            <a:endParaRPr lang="en-US" dirty="0"/>
          </a:p>
        </p:txBody>
      </p:sp>
    </p:spTree>
    <p:extLst>
      <p:ext uri="{BB962C8B-B14F-4D97-AF65-F5344CB8AC3E}">
        <p14:creationId xmlns:p14="http://schemas.microsoft.com/office/powerpoint/2010/main" val="3721039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Capacité</a:t>
            </a:r>
            <a:r>
              <a:rPr lang="en-US" dirty="0"/>
              <a:t> 3 du </a:t>
            </a:r>
            <a:r>
              <a:rPr lang="en-US" dirty="0" err="1"/>
              <a:t>professionnel</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fr-FR" sz="2000" dirty="0"/>
              <a:t>Les médecins sont capables de :</a:t>
            </a:r>
          </a:p>
          <a:p>
            <a:pPr marL="342900" indent="-342900">
              <a:buFont typeface="+mj-lt"/>
              <a:buAutoNum type="arabicPeriod" startAt="3"/>
            </a:pPr>
            <a:r>
              <a:rPr lang="fr-FR" sz="2000" dirty="0"/>
              <a:t>démontrer un engagement envers la profession par le respect des normes et la participation à l’autoréglementation de la profession :</a:t>
            </a:r>
          </a:p>
          <a:p>
            <a:pPr marL="457200" lvl="1" indent="0">
              <a:buNone/>
            </a:pPr>
            <a:r>
              <a:rPr lang="fr-FR" sz="2000" dirty="0"/>
              <a:t>3.1 	satisfaire et se conformer au code de déontologie, aux normes de pratique et aux lois 	régissant l’exercice de la médecine;</a:t>
            </a:r>
          </a:p>
          <a:p>
            <a:pPr marL="457200" lvl="1" indent="0">
              <a:buNone/>
            </a:pPr>
            <a:r>
              <a:rPr lang="fr-FR" sz="2000" dirty="0"/>
              <a:t>3.2 	reconnaître les comportements non professionnels et contraires au code de déontologie 	des professionnels de la santé et y réagir;</a:t>
            </a:r>
          </a:p>
          <a:p>
            <a:pPr marL="457200" lvl="1" indent="0">
              <a:buNone/>
            </a:pPr>
            <a:r>
              <a:rPr lang="fr-FR" sz="2000" dirty="0"/>
              <a:t>3.3 	participer à l’évaluation des pairs et à l’élaboration des normes.</a:t>
            </a:r>
            <a:endParaRPr lang="en-US" sz="2000" dirty="0"/>
          </a:p>
        </p:txBody>
      </p:sp>
      <p:sp>
        <p:nvSpPr>
          <p:cNvPr id="2" name="Footer Placeholder 1">
            <a:extLst>
              <a:ext uri="{FF2B5EF4-FFF2-40B4-BE49-F238E27FC236}">
                <a16:creationId xmlns:a16="http://schemas.microsoft.com/office/drawing/2014/main" id="{2971445B-80EB-4FD0-97B4-9362324F719C}"/>
              </a:ext>
            </a:extLst>
          </p:cNvPr>
          <p:cNvSpPr>
            <a:spLocks noGrp="1"/>
          </p:cNvSpPr>
          <p:nvPr>
            <p:ph type="ftr" sz="quarter" idx="11"/>
          </p:nvPr>
        </p:nvSpPr>
        <p:spPr/>
        <p:txBody>
          <a:bodyPr/>
          <a:lstStyle/>
          <a:p>
            <a:r>
              <a:rPr lang="fr-FR"/>
              <a:t>E2 – Enseigner le rôle de professionnel</a:t>
            </a:r>
            <a:endParaRPr lang="en-US" dirty="0"/>
          </a:p>
        </p:txBody>
      </p:sp>
      <p:sp>
        <p:nvSpPr>
          <p:cNvPr id="3" name="Slide Number Placeholder 2">
            <a:extLst>
              <a:ext uri="{FF2B5EF4-FFF2-40B4-BE49-F238E27FC236}">
                <a16:creationId xmlns:a16="http://schemas.microsoft.com/office/drawing/2014/main" id="{B8D1BB27-DCF9-45C3-A5E7-895543E7F8AE}"/>
              </a:ext>
            </a:extLst>
          </p:cNvPr>
          <p:cNvSpPr>
            <a:spLocks noGrp="1"/>
          </p:cNvSpPr>
          <p:nvPr>
            <p:ph type="sldNum" sz="quarter" idx="12"/>
          </p:nvPr>
        </p:nvSpPr>
        <p:spPr/>
        <p:txBody>
          <a:bodyPr/>
          <a:lstStyle/>
          <a:p>
            <a:fld id="{0F408A5D-059A-A247-8344-29C129C8EF29}" type="slidenum">
              <a:rPr lang="en-US" smtClean="0"/>
              <a:pPr/>
              <a:t>28</a:t>
            </a:fld>
            <a:endParaRPr lang="en-US" dirty="0"/>
          </a:p>
        </p:txBody>
      </p:sp>
    </p:spTree>
    <p:extLst>
      <p:ext uri="{BB962C8B-B14F-4D97-AF65-F5344CB8AC3E}">
        <p14:creationId xmlns:p14="http://schemas.microsoft.com/office/powerpoint/2010/main" val="12533522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Capacité</a:t>
            </a:r>
            <a:r>
              <a:rPr lang="en-US" dirty="0"/>
              <a:t> 4 du </a:t>
            </a:r>
            <a:r>
              <a:rPr lang="en-US" dirty="0" err="1"/>
              <a:t>professionnel</a:t>
            </a:r>
            <a:endParaRPr lang="en-US" dirty="0"/>
          </a:p>
        </p:txBody>
      </p:sp>
      <p:sp>
        <p:nvSpPr>
          <p:cNvPr id="20486" name="Rectangle 6"/>
          <p:cNvSpPr>
            <a:spLocks noGrp="1" noChangeArrowheads="1"/>
          </p:cNvSpPr>
          <p:nvPr>
            <p:ph type="body" idx="1"/>
          </p:nvPr>
        </p:nvSpPr>
        <p:spPr>
          <a:xfrm>
            <a:off x="838199" y="1556792"/>
            <a:ext cx="10515599" cy="4890864"/>
          </a:xfrm>
        </p:spPr>
        <p:txBody>
          <a:bodyPr/>
          <a:lstStyle/>
          <a:p>
            <a:pPr marL="0" indent="0">
              <a:buNone/>
            </a:pPr>
            <a:r>
              <a:rPr lang="fr-FR" sz="2000" dirty="0"/>
              <a:t>Les médecins sont capables de :</a:t>
            </a:r>
          </a:p>
          <a:p>
            <a:pPr marL="342900" indent="-342900">
              <a:buFont typeface="+mj-lt"/>
              <a:buAutoNum type="arabicPeriod" startAt="4"/>
            </a:pPr>
            <a:r>
              <a:rPr lang="fr-FR" sz="2000" dirty="0"/>
              <a:t>démontrer un engagement envers la santé et le bien-être des médecins afin de favoriser la prestation de soins optimaux aux patients :</a:t>
            </a:r>
          </a:p>
          <a:p>
            <a:pPr marL="457200" lvl="1" indent="0">
              <a:buNone/>
            </a:pPr>
            <a:r>
              <a:rPr lang="fr-FR" sz="2000" dirty="0"/>
              <a:t>4.1 	démontrer une conscience de soi et gérer son bien-être et son rendement professionnel;</a:t>
            </a:r>
          </a:p>
          <a:p>
            <a:pPr marL="457200" lvl="1" indent="0">
              <a:buNone/>
            </a:pPr>
            <a:r>
              <a:rPr lang="fr-FR" sz="2000" dirty="0"/>
              <a:t>4.2 	gérer les exigences personnelles et professionnelles pour une pratique durable tout au long 	du cycle de vie professionnelle;</a:t>
            </a:r>
          </a:p>
          <a:p>
            <a:pPr marL="457200" lvl="1" indent="0">
              <a:buNone/>
            </a:pPr>
            <a:r>
              <a:rPr lang="fr-FR" sz="2000" dirty="0"/>
              <a:t>4.3 	promouvoir une culture favorisant l’identification des collègues en difficulté et offrant un 	soutien et une réponse à leurs besoins.</a:t>
            </a:r>
            <a:endParaRPr lang="en-US" sz="2000" dirty="0"/>
          </a:p>
        </p:txBody>
      </p:sp>
      <p:sp>
        <p:nvSpPr>
          <p:cNvPr id="2" name="Footer Placeholder 1">
            <a:extLst>
              <a:ext uri="{FF2B5EF4-FFF2-40B4-BE49-F238E27FC236}">
                <a16:creationId xmlns:a16="http://schemas.microsoft.com/office/drawing/2014/main" id="{9669B8BE-447F-481A-8E7B-8C5090A38D0E}"/>
              </a:ext>
            </a:extLst>
          </p:cNvPr>
          <p:cNvSpPr>
            <a:spLocks noGrp="1"/>
          </p:cNvSpPr>
          <p:nvPr>
            <p:ph type="ftr" sz="quarter" idx="11"/>
          </p:nvPr>
        </p:nvSpPr>
        <p:spPr/>
        <p:txBody>
          <a:bodyPr/>
          <a:lstStyle/>
          <a:p>
            <a:r>
              <a:rPr lang="fr-FR"/>
              <a:t>E2 – Enseigner le rôle de professionnel</a:t>
            </a:r>
            <a:endParaRPr lang="en-US" dirty="0"/>
          </a:p>
        </p:txBody>
      </p:sp>
      <p:sp>
        <p:nvSpPr>
          <p:cNvPr id="3" name="Slide Number Placeholder 2">
            <a:extLst>
              <a:ext uri="{FF2B5EF4-FFF2-40B4-BE49-F238E27FC236}">
                <a16:creationId xmlns:a16="http://schemas.microsoft.com/office/drawing/2014/main" id="{CF25488E-B222-4811-9FBA-49F3DBDFA24B}"/>
              </a:ext>
            </a:extLst>
          </p:cNvPr>
          <p:cNvSpPr>
            <a:spLocks noGrp="1"/>
          </p:cNvSpPr>
          <p:nvPr>
            <p:ph type="sldNum" sz="quarter" idx="12"/>
          </p:nvPr>
        </p:nvSpPr>
        <p:spPr/>
        <p:txBody>
          <a:bodyPr/>
          <a:lstStyle/>
          <a:p>
            <a:fld id="{0F408A5D-059A-A247-8344-29C129C8EF29}" type="slidenum">
              <a:rPr lang="en-US" smtClean="0"/>
              <a:pPr/>
              <a:t>29</a:t>
            </a:fld>
            <a:endParaRPr lang="en-US" dirty="0"/>
          </a:p>
        </p:txBody>
      </p:sp>
    </p:spTree>
    <p:extLst>
      <p:ext uri="{BB962C8B-B14F-4D97-AF65-F5344CB8AC3E}">
        <p14:creationId xmlns:p14="http://schemas.microsoft.com/office/powerpoint/2010/main" val="84454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 name="Rectangle 40"/>
          <p:cNvSpPr>
            <a:spLocks noGrp="1" noChangeArrowheads="1"/>
          </p:cNvSpPr>
          <p:nvPr>
            <p:ph type="title"/>
          </p:nvPr>
        </p:nvSpPr>
        <p:spPr/>
        <p:txBody>
          <a:bodyPr/>
          <a:lstStyle/>
          <a:p>
            <a:r>
              <a:rPr lang="en-US" dirty="0" err="1"/>
              <a:t>Objectifs</a:t>
            </a:r>
            <a:r>
              <a:rPr lang="en-US" dirty="0"/>
              <a:t> et </a:t>
            </a:r>
            <a:r>
              <a:rPr lang="en-US" dirty="0" err="1"/>
              <a:t>contenu</a:t>
            </a:r>
            <a:endParaRPr lang="en-US" dirty="0"/>
          </a:p>
        </p:txBody>
      </p:sp>
      <p:sp>
        <p:nvSpPr>
          <p:cNvPr id="7209" name="Rectangle 41"/>
          <p:cNvSpPr>
            <a:spLocks noGrp="1" noChangeArrowheads="1"/>
          </p:cNvSpPr>
          <p:nvPr>
            <p:ph type="body" idx="1"/>
          </p:nvPr>
        </p:nvSpPr>
        <p:spPr>
          <a:xfrm>
            <a:off x="838199" y="1253331"/>
            <a:ext cx="10515600" cy="4351338"/>
          </a:xfrm>
        </p:spPr>
        <p:txBody>
          <a:bodyPr/>
          <a:lstStyle/>
          <a:p>
            <a:pPr marL="0" indent="0">
              <a:buNone/>
            </a:pPr>
            <a:endParaRPr lang="fr-FR" dirty="0"/>
          </a:p>
          <a:p>
            <a:pPr marL="514350" indent="-514350">
              <a:buFont typeface="+mj-lt"/>
              <a:buAutoNum type="arabicPeriod"/>
            </a:pPr>
            <a:r>
              <a:rPr lang="fr-FR" dirty="0"/>
              <a:t>Reconnaître les activités et domaines d’intérêt du professionnel</a:t>
            </a:r>
          </a:p>
          <a:p>
            <a:pPr marL="514350" indent="-514350">
              <a:buFont typeface="+mj-lt"/>
              <a:buAutoNum type="arabicPeriod"/>
            </a:pPr>
            <a:r>
              <a:rPr lang="fr-FR" dirty="0"/>
              <a:t>Appliquer les compétences en professionnalisme dans les situations de tous les jours</a:t>
            </a:r>
          </a:p>
          <a:p>
            <a:pPr marL="514350" indent="-514350">
              <a:buFont typeface="+mj-lt"/>
              <a:buAutoNum type="arabicPeriod"/>
            </a:pPr>
            <a:r>
              <a:rPr lang="fr-FR" dirty="0"/>
              <a:t>Concevoir des ressources sur le professionnalisme à utiliser dans la </a:t>
            </a:r>
            <a:br>
              <a:rPr lang="fr-FR" dirty="0"/>
            </a:br>
            <a:r>
              <a:rPr lang="fr-FR" dirty="0"/>
              <a:t>pratique clinique de tous les jours</a:t>
            </a:r>
            <a:endParaRPr lang="en-US" dirty="0"/>
          </a:p>
        </p:txBody>
      </p:sp>
      <p:sp>
        <p:nvSpPr>
          <p:cNvPr id="2" name="Footer Placeholder 1">
            <a:extLst>
              <a:ext uri="{FF2B5EF4-FFF2-40B4-BE49-F238E27FC236}">
                <a16:creationId xmlns:a16="http://schemas.microsoft.com/office/drawing/2014/main" id="{39D60908-1FD5-43B2-B69C-EB65171FFC2C}"/>
              </a:ext>
            </a:extLst>
          </p:cNvPr>
          <p:cNvSpPr>
            <a:spLocks noGrp="1"/>
          </p:cNvSpPr>
          <p:nvPr>
            <p:ph type="ftr" sz="quarter" idx="11"/>
          </p:nvPr>
        </p:nvSpPr>
        <p:spPr/>
        <p:txBody>
          <a:bodyPr/>
          <a:lstStyle/>
          <a:p>
            <a:r>
              <a:rPr lang="fr-FR"/>
              <a:t>E2 – Enseigner le rôle de professionnel</a:t>
            </a:r>
            <a:endParaRPr lang="en-US" dirty="0"/>
          </a:p>
        </p:txBody>
      </p:sp>
      <p:sp>
        <p:nvSpPr>
          <p:cNvPr id="3" name="Slide Number Placeholder 2">
            <a:extLst>
              <a:ext uri="{FF2B5EF4-FFF2-40B4-BE49-F238E27FC236}">
                <a16:creationId xmlns:a16="http://schemas.microsoft.com/office/drawing/2014/main" id="{D5F292AF-DC10-466D-8BCB-3D553D071648}"/>
              </a:ext>
            </a:extLst>
          </p:cNvPr>
          <p:cNvSpPr>
            <a:spLocks noGrp="1"/>
          </p:cNvSpPr>
          <p:nvPr>
            <p:ph type="sldNum" sz="quarter" idx="12"/>
          </p:nvPr>
        </p:nvSpPr>
        <p:spPr/>
        <p:txBody>
          <a:bodyPr/>
          <a:lstStyle/>
          <a:p>
            <a:fld id="{0F408A5D-059A-A247-8344-29C129C8EF29}"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4" name="Rectangle 18"/>
          <p:cNvSpPr>
            <a:spLocks noGrp="1" noChangeArrowheads="1"/>
          </p:cNvSpPr>
          <p:nvPr>
            <p:ph type="title"/>
          </p:nvPr>
        </p:nvSpPr>
        <p:spPr/>
        <p:txBody>
          <a:bodyPr/>
          <a:lstStyle/>
          <a:p>
            <a:r>
              <a:rPr lang="fr-FR" dirty="0"/>
              <a:t>Le professionnel : un rôle qui importe</a:t>
            </a:r>
            <a:endParaRPr lang="en-US" dirty="0"/>
          </a:p>
        </p:txBody>
      </p:sp>
      <p:sp>
        <p:nvSpPr>
          <p:cNvPr id="14355" name="Rectangle 19"/>
          <p:cNvSpPr>
            <a:spLocks noGrp="1" noChangeArrowheads="1"/>
          </p:cNvSpPr>
          <p:nvPr>
            <p:ph type="body" idx="1"/>
          </p:nvPr>
        </p:nvSpPr>
        <p:spPr>
          <a:xfrm>
            <a:off x="838200" y="1484784"/>
            <a:ext cx="10515600" cy="4419600"/>
          </a:xfrm>
        </p:spPr>
        <p:txBody>
          <a:bodyPr/>
          <a:lstStyle/>
          <a:p>
            <a:pPr marL="457200" indent="-457200">
              <a:buFont typeface="+mj-lt"/>
              <a:buAutoNum type="arabicPeriod"/>
            </a:pPr>
            <a:r>
              <a:rPr lang="fr-FR" sz="2000" dirty="0"/>
              <a:t>Les patients s’attendent à ce que leur médecin leur prodigue des soins médicaux sécuritaires et de grande qualité.</a:t>
            </a:r>
          </a:p>
          <a:p>
            <a:pPr marL="457200" indent="-457200">
              <a:buFont typeface="+mj-lt"/>
              <a:buAutoNum type="arabicPeriod"/>
            </a:pPr>
            <a:r>
              <a:rPr lang="fr-FR" sz="2000" dirty="0"/>
              <a:t>Être professionnel est une facette centrale du médecin, et devenir un spécialiste requiert des efforts délibérés.</a:t>
            </a:r>
          </a:p>
          <a:p>
            <a:pPr marL="457200" indent="-457200">
              <a:buFont typeface="+mj-lt"/>
              <a:buAutoNum type="arabicPeriod"/>
            </a:pPr>
            <a:r>
              <a:rPr lang="fr-FR" sz="2000" dirty="0"/>
              <a:t>Un comportement professionnel est essentiel à la sécurité des patients et à l’efficacité de la prestation de soins en équipes.</a:t>
            </a:r>
          </a:p>
          <a:p>
            <a:pPr marL="457200" indent="-457200">
              <a:buFont typeface="+mj-lt"/>
              <a:buAutoNum type="arabicPeriod"/>
            </a:pPr>
            <a:r>
              <a:rPr lang="fr-FR" sz="2000" dirty="0"/>
              <a:t>Chez un médecin, la résilience, le mieux-être et l’autogestion des soins ont une incidence sur les soins aux patients, sur ses collègues de travail et sur le système dans son ensemble, et requièrent de gérer les demandes provenant du travail et de la pratique tout en prévoyant des activités pour le maintien de sa santé personnelle et l’acquisition d’habiletés à s’adapter aux difficultés </a:t>
            </a:r>
            <a:endParaRPr lang="en-US" sz="2000" dirty="0"/>
          </a:p>
        </p:txBody>
      </p:sp>
      <p:sp>
        <p:nvSpPr>
          <p:cNvPr id="2" name="Footer Placeholder 1">
            <a:extLst>
              <a:ext uri="{FF2B5EF4-FFF2-40B4-BE49-F238E27FC236}">
                <a16:creationId xmlns:a16="http://schemas.microsoft.com/office/drawing/2014/main" id="{B1073DA1-7EA6-42A2-86CC-8B22A969707C}"/>
              </a:ext>
            </a:extLst>
          </p:cNvPr>
          <p:cNvSpPr>
            <a:spLocks noGrp="1"/>
          </p:cNvSpPr>
          <p:nvPr>
            <p:ph type="ftr" sz="quarter" idx="11"/>
          </p:nvPr>
        </p:nvSpPr>
        <p:spPr/>
        <p:txBody>
          <a:bodyPr/>
          <a:lstStyle/>
          <a:p>
            <a:r>
              <a:rPr lang="fr-FR"/>
              <a:t>E2 – Enseigner le rôle de professionnel</a:t>
            </a:r>
            <a:endParaRPr lang="en-US" dirty="0"/>
          </a:p>
        </p:txBody>
      </p:sp>
      <p:sp>
        <p:nvSpPr>
          <p:cNvPr id="3" name="Slide Number Placeholder 2">
            <a:extLst>
              <a:ext uri="{FF2B5EF4-FFF2-40B4-BE49-F238E27FC236}">
                <a16:creationId xmlns:a16="http://schemas.microsoft.com/office/drawing/2014/main" id="{515A389F-7DC7-4D27-A12E-6EE0D4AD1989}"/>
              </a:ext>
            </a:extLst>
          </p:cNvPr>
          <p:cNvSpPr>
            <a:spLocks noGrp="1"/>
          </p:cNvSpPr>
          <p:nvPr>
            <p:ph type="sldNum" sz="quarter" idx="12"/>
          </p:nvPr>
        </p:nvSpPr>
        <p:spPr/>
        <p:txBody>
          <a:bodyPr/>
          <a:lstStyle/>
          <a:p>
            <a:fld id="{0F408A5D-059A-A247-8344-29C129C8EF29}"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fr-FR" dirty="0"/>
              <a:t>Plus en détail : qu’est-ce que le rôle de professionnel?</a:t>
            </a:r>
            <a:endParaRPr lang="en-US" dirty="0"/>
          </a:p>
        </p:txBody>
      </p:sp>
      <p:sp>
        <p:nvSpPr>
          <p:cNvPr id="18439" name="Rectangle 7"/>
          <p:cNvSpPr>
            <a:spLocks noGrp="1" noChangeArrowheads="1"/>
          </p:cNvSpPr>
          <p:nvPr>
            <p:ph type="body" idx="1"/>
          </p:nvPr>
        </p:nvSpPr>
        <p:spPr/>
        <p:txBody>
          <a:bodyPr/>
          <a:lstStyle/>
          <a:p>
            <a:pPr marL="0" indent="0">
              <a:buNone/>
            </a:pPr>
            <a:endParaRPr lang="en-US" dirty="0"/>
          </a:p>
          <a:p>
            <a:pPr marL="0" indent="0">
              <a:buNone/>
            </a:pPr>
            <a:r>
              <a:rPr lang="fr-FR" dirty="0"/>
              <a:t>En tant que professionnels, les médecins ont le devoir de promouvoir et de protéger la santé et le bien-être d’autrui, tant sur le plan individuel que collectif. Ils doivent exercer leur profession selon les normes médicales actuelles, en respectant les codes de conduite quant aux comportements qui sont exigés d’eux, tout en étant responsables envers la profession et la société. De plus, les médecins contribuent à l’autoréglementation de la profession et voient au maintien de leur santé.</a:t>
            </a:r>
            <a:endParaRPr lang="en-US" dirty="0"/>
          </a:p>
        </p:txBody>
      </p:sp>
      <p:sp>
        <p:nvSpPr>
          <p:cNvPr id="2" name="Footer Placeholder 1">
            <a:extLst>
              <a:ext uri="{FF2B5EF4-FFF2-40B4-BE49-F238E27FC236}">
                <a16:creationId xmlns:a16="http://schemas.microsoft.com/office/drawing/2014/main" id="{DA1781AB-43C2-47B9-A9C7-847EE20FB79B}"/>
              </a:ext>
            </a:extLst>
          </p:cNvPr>
          <p:cNvSpPr>
            <a:spLocks noGrp="1"/>
          </p:cNvSpPr>
          <p:nvPr>
            <p:ph type="ftr" sz="quarter" idx="11"/>
          </p:nvPr>
        </p:nvSpPr>
        <p:spPr/>
        <p:txBody>
          <a:bodyPr/>
          <a:lstStyle/>
          <a:p>
            <a:r>
              <a:rPr lang="fr-FR"/>
              <a:t>E2 – Enseigner le rôle de professionnel</a:t>
            </a:r>
            <a:endParaRPr lang="en-US" dirty="0"/>
          </a:p>
        </p:txBody>
      </p:sp>
      <p:sp>
        <p:nvSpPr>
          <p:cNvPr id="3" name="Slide Number Placeholder 2">
            <a:extLst>
              <a:ext uri="{FF2B5EF4-FFF2-40B4-BE49-F238E27FC236}">
                <a16:creationId xmlns:a16="http://schemas.microsoft.com/office/drawing/2014/main" id="{85B160D5-B35A-4D35-A016-5AF1CB49BCEE}"/>
              </a:ext>
            </a:extLst>
          </p:cNvPr>
          <p:cNvSpPr>
            <a:spLocks noGrp="1"/>
          </p:cNvSpPr>
          <p:nvPr>
            <p:ph type="sldNum" sz="quarter" idx="12"/>
          </p:nvPr>
        </p:nvSpPr>
        <p:spPr/>
        <p:txBody>
          <a:bodyPr/>
          <a:lstStyle/>
          <a:p>
            <a:fld id="{0F408A5D-059A-A247-8344-29C129C8EF29}"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6"/>
          <p:cNvSpPr>
            <a:spLocks noGrp="1" noChangeArrowheads="1"/>
          </p:cNvSpPr>
          <p:nvPr>
            <p:ph type="body" idx="1"/>
          </p:nvPr>
        </p:nvSpPr>
        <p:spPr>
          <a:xfrm>
            <a:off x="955375" y="1007351"/>
            <a:ext cx="3307096" cy="4905771"/>
          </a:xfrm>
        </p:spPr>
        <p:txBody>
          <a:bodyPr/>
          <a:lstStyle/>
          <a:p>
            <a:pPr marL="0" indent="0">
              <a:spcBef>
                <a:spcPts val="0"/>
              </a:spcBef>
              <a:buNone/>
            </a:pPr>
            <a:r>
              <a:rPr lang="fr-FR" sz="2400" b="1" dirty="0"/>
              <a:t>Reconnaître</a:t>
            </a:r>
          </a:p>
          <a:p>
            <a:pPr marL="0" indent="0">
              <a:spcBef>
                <a:spcPts val="0"/>
              </a:spcBef>
              <a:buNone/>
            </a:pPr>
            <a:r>
              <a:rPr lang="fr-FR" sz="2400" b="1" dirty="0"/>
              <a:t>les activités du</a:t>
            </a:r>
          </a:p>
          <a:p>
            <a:pPr marL="0" indent="0">
              <a:spcBef>
                <a:spcPts val="0"/>
              </a:spcBef>
              <a:buNone/>
            </a:pPr>
            <a:r>
              <a:rPr lang="fr-FR" sz="2400" b="1" dirty="0"/>
              <a:t>professionnel</a:t>
            </a:r>
            <a:br>
              <a:rPr lang="en-US" sz="2400" dirty="0"/>
            </a:br>
            <a:endParaRPr lang="en-US" sz="2400" dirty="0"/>
          </a:p>
          <a:p>
            <a:pPr>
              <a:spcBef>
                <a:spcPts val="0"/>
              </a:spcBef>
            </a:pPr>
            <a:r>
              <a:rPr lang="fr-FR" sz="2400" dirty="0"/>
              <a:t>Se comporter</a:t>
            </a:r>
          </a:p>
          <a:p>
            <a:pPr>
              <a:spcBef>
                <a:spcPts val="0"/>
              </a:spcBef>
            </a:pPr>
            <a:r>
              <a:rPr lang="fr-FR" sz="2400" dirty="0"/>
              <a:t>S’acquitter</a:t>
            </a:r>
          </a:p>
          <a:p>
            <a:pPr>
              <a:spcBef>
                <a:spcPts val="0"/>
              </a:spcBef>
            </a:pPr>
            <a:r>
              <a:rPr lang="fr-FR" sz="2400" dirty="0"/>
              <a:t>Faire confiance</a:t>
            </a:r>
          </a:p>
          <a:p>
            <a:pPr>
              <a:spcBef>
                <a:spcPts val="0"/>
              </a:spcBef>
            </a:pPr>
            <a:r>
              <a:rPr lang="fr-FR" sz="2400" dirty="0"/>
              <a:t>Respecter</a:t>
            </a:r>
          </a:p>
          <a:p>
            <a:pPr>
              <a:spcBef>
                <a:spcPts val="0"/>
              </a:spcBef>
            </a:pPr>
            <a:r>
              <a:rPr lang="fr-FR" sz="2400" dirty="0"/>
              <a:t>S’autoréglementer</a:t>
            </a:r>
            <a:endParaRPr lang="en-US" sz="2400" dirty="0"/>
          </a:p>
        </p:txBody>
      </p:sp>
      <p:sp>
        <p:nvSpPr>
          <p:cNvPr id="3" name="Footer Placeholder 2">
            <a:extLst>
              <a:ext uri="{FF2B5EF4-FFF2-40B4-BE49-F238E27FC236}">
                <a16:creationId xmlns:a16="http://schemas.microsoft.com/office/drawing/2014/main" id="{F7563902-AB74-4AEC-B2B3-3CF7A70233EF}"/>
              </a:ext>
            </a:extLst>
          </p:cNvPr>
          <p:cNvSpPr>
            <a:spLocks noGrp="1"/>
          </p:cNvSpPr>
          <p:nvPr>
            <p:ph type="ftr" sz="quarter" idx="11"/>
          </p:nvPr>
        </p:nvSpPr>
        <p:spPr/>
        <p:txBody>
          <a:bodyPr/>
          <a:lstStyle/>
          <a:p>
            <a:r>
              <a:rPr lang="fr-FR"/>
              <a:t>E2 – Enseigner le rôle de professionnel</a:t>
            </a:r>
            <a:endParaRPr lang="en-US" dirty="0"/>
          </a:p>
        </p:txBody>
      </p:sp>
      <p:sp>
        <p:nvSpPr>
          <p:cNvPr id="4" name="Slide Number Placeholder 3">
            <a:extLst>
              <a:ext uri="{FF2B5EF4-FFF2-40B4-BE49-F238E27FC236}">
                <a16:creationId xmlns:a16="http://schemas.microsoft.com/office/drawing/2014/main" id="{406DB6C4-534F-4E9D-9DA5-53EFE9ABE2ED}"/>
              </a:ext>
            </a:extLst>
          </p:cNvPr>
          <p:cNvSpPr>
            <a:spLocks noGrp="1"/>
          </p:cNvSpPr>
          <p:nvPr>
            <p:ph type="sldNum" sz="quarter" idx="12"/>
          </p:nvPr>
        </p:nvSpPr>
        <p:spPr/>
        <p:txBody>
          <a:bodyPr/>
          <a:lstStyle/>
          <a:p>
            <a:fld id="{0F408A5D-059A-A247-8344-29C129C8EF29}" type="slidenum">
              <a:rPr lang="en-US" smtClean="0"/>
              <a:pPr/>
              <a:t>6</a:t>
            </a:fld>
            <a:endParaRPr lang="en-US" dirty="0"/>
          </a:p>
        </p:txBody>
      </p:sp>
      <p:sp>
        <p:nvSpPr>
          <p:cNvPr id="9" name="Rectangle 6">
            <a:extLst>
              <a:ext uri="{FF2B5EF4-FFF2-40B4-BE49-F238E27FC236}">
                <a16:creationId xmlns:a16="http://schemas.microsoft.com/office/drawing/2014/main" id="{37A31655-42E1-4765-99D3-B252821B4747}"/>
              </a:ext>
            </a:extLst>
          </p:cNvPr>
          <p:cNvSpPr txBox="1">
            <a:spLocks noChangeArrowheads="1"/>
          </p:cNvSpPr>
          <p:nvPr/>
        </p:nvSpPr>
        <p:spPr>
          <a:xfrm>
            <a:off x="4442545" y="1007351"/>
            <a:ext cx="3307096" cy="49057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Clr>
                <a:schemeClr val="bg2">
                  <a:lumMod val="25000"/>
                </a:schemeClr>
              </a:buClr>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fr-FR" sz="2400" b="1" dirty="0"/>
              <a:t>Reconnaître les</a:t>
            </a:r>
          </a:p>
          <a:p>
            <a:pPr marL="0" indent="0">
              <a:spcBef>
                <a:spcPts val="0"/>
              </a:spcBef>
              <a:buNone/>
            </a:pPr>
            <a:r>
              <a:rPr lang="fr-FR" sz="2400" b="1" dirty="0"/>
              <a:t>domaines d’intérêt du professionnel</a:t>
            </a:r>
          </a:p>
          <a:p>
            <a:pPr marL="0" indent="0">
              <a:spcBef>
                <a:spcPts val="0"/>
              </a:spcBef>
              <a:buNone/>
            </a:pPr>
            <a:endParaRPr lang="fr-FR" sz="2400" b="1" dirty="0"/>
          </a:p>
          <a:p>
            <a:pPr>
              <a:spcBef>
                <a:spcPts val="0"/>
              </a:spcBef>
            </a:pPr>
            <a:r>
              <a:rPr lang="fr-FR" sz="2400" dirty="0"/>
              <a:t>Équilibre</a:t>
            </a:r>
          </a:p>
          <a:p>
            <a:pPr>
              <a:spcBef>
                <a:spcPts val="0"/>
              </a:spcBef>
            </a:pPr>
            <a:r>
              <a:rPr lang="fr-FR" sz="2400" dirty="0"/>
              <a:t>Limites personnelles</a:t>
            </a:r>
          </a:p>
          <a:p>
            <a:pPr>
              <a:spcBef>
                <a:spcPts val="0"/>
              </a:spcBef>
            </a:pPr>
            <a:r>
              <a:rPr lang="fr-FR" sz="2400" dirty="0"/>
              <a:t>Engagement</a:t>
            </a:r>
          </a:p>
          <a:p>
            <a:pPr>
              <a:spcBef>
                <a:spcPts val="0"/>
              </a:spcBef>
            </a:pPr>
            <a:r>
              <a:rPr lang="fr-FR" sz="2400" dirty="0"/>
              <a:t>Conflits d’intérêts</a:t>
            </a:r>
          </a:p>
          <a:p>
            <a:pPr>
              <a:spcBef>
                <a:spcPts val="0"/>
              </a:spcBef>
            </a:pPr>
            <a:r>
              <a:rPr lang="fr-FR" sz="2400" dirty="0"/>
              <a:t>Éthique et enjeux déontologiques</a:t>
            </a:r>
          </a:p>
          <a:p>
            <a:pPr>
              <a:spcBef>
                <a:spcPts val="0"/>
              </a:spcBef>
            </a:pPr>
            <a:r>
              <a:rPr lang="fr-FR" sz="2400" dirty="0"/>
              <a:t>Honnêteté</a:t>
            </a:r>
          </a:p>
          <a:p>
            <a:pPr>
              <a:spcBef>
                <a:spcPts val="0"/>
              </a:spcBef>
            </a:pPr>
            <a:r>
              <a:rPr lang="fr-FR" sz="2400" dirty="0"/>
              <a:t>Identité</a:t>
            </a:r>
          </a:p>
          <a:p>
            <a:pPr>
              <a:spcBef>
                <a:spcPts val="0"/>
              </a:spcBef>
            </a:pPr>
            <a:r>
              <a:rPr lang="fr-FR" sz="2400" dirty="0"/>
              <a:t>Intégrité</a:t>
            </a:r>
          </a:p>
          <a:p>
            <a:pPr>
              <a:spcBef>
                <a:spcPts val="0"/>
              </a:spcBef>
            </a:pPr>
            <a:r>
              <a:rPr lang="fr-FR" sz="2400" dirty="0"/>
              <a:t>Fiabilité</a:t>
            </a:r>
          </a:p>
        </p:txBody>
      </p:sp>
      <p:sp>
        <p:nvSpPr>
          <p:cNvPr id="10" name="Rectangle 6">
            <a:extLst>
              <a:ext uri="{FF2B5EF4-FFF2-40B4-BE49-F238E27FC236}">
                <a16:creationId xmlns:a16="http://schemas.microsoft.com/office/drawing/2014/main" id="{2E62F35C-97AF-4701-93CB-AFB1A735B31A}"/>
              </a:ext>
            </a:extLst>
          </p:cNvPr>
          <p:cNvSpPr txBox="1">
            <a:spLocks noChangeArrowheads="1"/>
          </p:cNvSpPr>
          <p:nvPr/>
        </p:nvSpPr>
        <p:spPr>
          <a:xfrm>
            <a:off x="7929716" y="1011008"/>
            <a:ext cx="3307096" cy="49057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Clr>
                <a:schemeClr val="bg2">
                  <a:lumMod val="25000"/>
                </a:schemeClr>
              </a:buClr>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fr-FR" sz="2400" dirty="0"/>
              <a:t>Résilience</a:t>
            </a:r>
          </a:p>
          <a:p>
            <a:pPr>
              <a:spcBef>
                <a:spcPts val="0"/>
              </a:spcBef>
            </a:pPr>
            <a:r>
              <a:rPr lang="fr-FR" sz="2400" dirty="0"/>
              <a:t>Responsabilité</a:t>
            </a:r>
          </a:p>
          <a:p>
            <a:pPr>
              <a:spcBef>
                <a:spcPts val="0"/>
              </a:spcBef>
            </a:pPr>
            <a:r>
              <a:rPr lang="fr-FR" sz="2400" dirty="0"/>
              <a:t>Besoins de la </a:t>
            </a:r>
            <a:br>
              <a:rPr lang="fr-FR" sz="2400" dirty="0"/>
            </a:br>
            <a:r>
              <a:rPr lang="fr-FR" sz="2400" dirty="0"/>
              <a:t>société</a:t>
            </a:r>
          </a:p>
          <a:p>
            <a:pPr>
              <a:spcBef>
                <a:spcPts val="0"/>
              </a:spcBef>
            </a:pPr>
            <a:r>
              <a:rPr lang="fr-FR" sz="2400" dirty="0"/>
              <a:t>Contrat social</a:t>
            </a:r>
          </a:p>
          <a:p>
            <a:pPr>
              <a:spcBef>
                <a:spcPts val="0"/>
              </a:spcBef>
            </a:pPr>
            <a:r>
              <a:rPr lang="fr-FR" sz="2400" dirty="0"/>
              <a:t>Attentes de la </a:t>
            </a:r>
            <a:br>
              <a:rPr lang="fr-FR" sz="2400" dirty="0"/>
            </a:br>
            <a:r>
              <a:rPr lang="fr-FR" sz="2400" dirty="0"/>
              <a:t>société</a:t>
            </a:r>
          </a:p>
          <a:p>
            <a:pPr>
              <a:spcBef>
                <a:spcPts val="0"/>
              </a:spcBef>
            </a:pPr>
            <a:r>
              <a:rPr lang="fr-FR" sz="2400" dirty="0"/>
              <a:t>Normes</a:t>
            </a:r>
          </a:p>
          <a:p>
            <a:pPr>
              <a:spcBef>
                <a:spcPts val="0"/>
              </a:spcBef>
            </a:pPr>
            <a:r>
              <a:rPr lang="fr-FR" sz="2400" dirty="0"/>
              <a:t>Confiance</a:t>
            </a:r>
          </a:p>
          <a:p>
            <a:pPr>
              <a:spcBef>
                <a:spcPts val="0"/>
              </a:spcBef>
            </a:pPr>
            <a:r>
              <a:rPr lang="fr-FR" sz="2400" dirty="0"/>
              <a:t>Mieux-être</a:t>
            </a:r>
          </a:p>
        </p:txBody>
      </p:sp>
    </p:spTree>
    <p:extLst>
      <p:ext uri="{BB962C8B-B14F-4D97-AF65-F5344CB8AC3E}">
        <p14:creationId xmlns:p14="http://schemas.microsoft.com/office/powerpoint/2010/main" val="3991462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fr-FR" dirty="0"/>
              <a:t>Autres termes associés au rôle de professionnel</a:t>
            </a:r>
            <a:endParaRPr lang="en-US" dirty="0"/>
          </a:p>
        </p:txBody>
      </p:sp>
      <p:sp>
        <p:nvSpPr>
          <p:cNvPr id="18439" name="Rectangle 7"/>
          <p:cNvSpPr>
            <a:spLocks noGrp="1" noChangeArrowheads="1"/>
          </p:cNvSpPr>
          <p:nvPr>
            <p:ph type="body" idx="1"/>
          </p:nvPr>
        </p:nvSpPr>
        <p:spPr/>
        <p:txBody>
          <a:bodyPr/>
          <a:lstStyle/>
          <a:p>
            <a:pPr>
              <a:spcBef>
                <a:spcPts val="0"/>
              </a:spcBef>
              <a:spcAft>
                <a:spcPts val="600"/>
              </a:spcAft>
            </a:pPr>
            <a:r>
              <a:rPr lang="fr-FR" sz="2000" dirty="0"/>
              <a:t>Limites à respecter</a:t>
            </a:r>
          </a:p>
          <a:p>
            <a:pPr>
              <a:spcBef>
                <a:spcPts val="0"/>
              </a:spcBef>
              <a:spcAft>
                <a:spcPts val="600"/>
              </a:spcAft>
            </a:pPr>
            <a:r>
              <a:rPr lang="fr-FR" sz="2000" dirty="0"/>
              <a:t>Relation fiduciaire</a:t>
            </a:r>
          </a:p>
          <a:p>
            <a:pPr>
              <a:spcBef>
                <a:spcPts val="0"/>
              </a:spcBef>
              <a:spcAft>
                <a:spcPts val="600"/>
              </a:spcAft>
            </a:pPr>
            <a:r>
              <a:rPr lang="fr-FR" sz="2000" dirty="0"/>
              <a:t>Contrat social</a:t>
            </a:r>
          </a:p>
          <a:p>
            <a:pPr>
              <a:spcBef>
                <a:spcPts val="0"/>
              </a:spcBef>
              <a:spcAft>
                <a:spcPts val="600"/>
              </a:spcAft>
            </a:pPr>
            <a:r>
              <a:rPr lang="fr-FR" sz="2000" dirty="0"/>
              <a:t>Enseignement tacite</a:t>
            </a:r>
          </a:p>
          <a:p>
            <a:pPr>
              <a:spcBef>
                <a:spcPts val="0"/>
              </a:spcBef>
              <a:spcAft>
                <a:spcPts val="600"/>
              </a:spcAft>
            </a:pPr>
            <a:r>
              <a:rPr lang="fr-FR" sz="2000" dirty="0"/>
              <a:t>Intelligence émotionnelle</a:t>
            </a:r>
          </a:p>
          <a:p>
            <a:pPr>
              <a:spcBef>
                <a:spcPts val="0"/>
              </a:spcBef>
              <a:spcAft>
                <a:spcPts val="600"/>
              </a:spcAft>
            </a:pPr>
            <a:r>
              <a:rPr lang="fr-FR" sz="2000" dirty="0" err="1"/>
              <a:t>Autoefficacité</a:t>
            </a:r>
            <a:endParaRPr lang="fr-FR" sz="2000" dirty="0"/>
          </a:p>
          <a:p>
            <a:pPr>
              <a:spcBef>
                <a:spcPts val="0"/>
              </a:spcBef>
              <a:spcAft>
                <a:spcPts val="600"/>
              </a:spcAft>
            </a:pPr>
            <a:r>
              <a:rPr lang="fr-FR" sz="2000" dirty="0"/>
              <a:t>Mieux-être</a:t>
            </a:r>
          </a:p>
          <a:p>
            <a:pPr>
              <a:spcBef>
                <a:spcPts val="0"/>
              </a:spcBef>
              <a:spcAft>
                <a:spcPts val="600"/>
              </a:spcAft>
            </a:pPr>
            <a:r>
              <a:rPr lang="fr-FR" sz="2000" dirty="0"/>
              <a:t>Résilience</a:t>
            </a:r>
          </a:p>
          <a:p>
            <a:pPr>
              <a:spcBef>
                <a:spcPts val="0"/>
              </a:spcBef>
              <a:spcAft>
                <a:spcPts val="600"/>
              </a:spcAft>
            </a:pPr>
            <a:r>
              <a:rPr lang="fr-FR" sz="2000" dirty="0"/>
              <a:t>Épuisement professionnel</a:t>
            </a:r>
          </a:p>
          <a:p>
            <a:pPr>
              <a:spcBef>
                <a:spcPts val="0"/>
              </a:spcBef>
              <a:spcAft>
                <a:spcPts val="600"/>
              </a:spcAft>
            </a:pPr>
            <a:r>
              <a:rPr lang="fr-FR" sz="2000" dirty="0"/>
              <a:t>Autogestion des soins</a:t>
            </a:r>
          </a:p>
          <a:p>
            <a:pPr>
              <a:spcBef>
                <a:spcPts val="0"/>
              </a:spcBef>
              <a:spcAft>
                <a:spcPts val="600"/>
              </a:spcAft>
            </a:pPr>
            <a:r>
              <a:rPr lang="fr-FR" sz="2000" dirty="0"/>
              <a:t>Gestion de la fatigue</a:t>
            </a:r>
            <a:endParaRPr lang="en-US" dirty="0"/>
          </a:p>
        </p:txBody>
      </p:sp>
      <p:sp>
        <p:nvSpPr>
          <p:cNvPr id="2" name="Footer Placeholder 1">
            <a:extLst>
              <a:ext uri="{FF2B5EF4-FFF2-40B4-BE49-F238E27FC236}">
                <a16:creationId xmlns:a16="http://schemas.microsoft.com/office/drawing/2014/main" id="{B66C271A-A9DA-4488-A08E-13E501FA49A6}"/>
              </a:ext>
            </a:extLst>
          </p:cNvPr>
          <p:cNvSpPr>
            <a:spLocks noGrp="1"/>
          </p:cNvSpPr>
          <p:nvPr>
            <p:ph type="ftr" sz="quarter" idx="11"/>
          </p:nvPr>
        </p:nvSpPr>
        <p:spPr/>
        <p:txBody>
          <a:bodyPr/>
          <a:lstStyle/>
          <a:p>
            <a:r>
              <a:rPr lang="fr-FR"/>
              <a:t>E2 – Enseigner le rôle de professionnel</a:t>
            </a:r>
            <a:endParaRPr lang="en-US" dirty="0"/>
          </a:p>
        </p:txBody>
      </p:sp>
      <p:sp>
        <p:nvSpPr>
          <p:cNvPr id="3" name="Slide Number Placeholder 2">
            <a:extLst>
              <a:ext uri="{FF2B5EF4-FFF2-40B4-BE49-F238E27FC236}">
                <a16:creationId xmlns:a16="http://schemas.microsoft.com/office/drawing/2014/main" id="{A84D4404-999A-4655-B433-66A1627A3E62}"/>
              </a:ext>
            </a:extLst>
          </p:cNvPr>
          <p:cNvSpPr>
            <a:spLocks noGrp="1"/>
          </p:cNvSpPr>
          <p:nvPr>
            <p:ph type="sldNum" sz="quarter" idx="12"/>
          </p:nvPr>
        </p:nvSpPr>
        <p:spPr/>
        <p:txBody>
          <a:bodyPr/>
          <a:lstStyle/>
          <a:p>
            <a:fld id="{0F408A5D-059A-A247-8344-29C129C8EF29}" type="slidenum">
              <a:rPr lang="en-US" smtClean="0"/>
              <a:pPr/>
              <a:t>7</a:t>
            </a:fld>
            <a:endParaRPr lang="en-US" dirty="0"/>
          </a:p>
        </p:txBody>
      </p:sp>
    </p:spTree>
    <p:extLst>
      <p:ext uri="{BB962C8B-B14F-4D97-AF65-F5344CB8AC3E}">
        <p14:creationId xmlns:p14="http://schemas.microsoft.com/office/powerpoint/2010/main" val="904782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a:xfrm>
            <a:off x="838199" y="415977"/>
            <a:ext cx="10515599" cy="914400"/>
          </a:xfrm>
        </p:spPr>
        <p:txBody>
          <a:bodyPr/>
          <a:lstStyle/>
          <a:p>
            <a:r>
              <a:rPr lang="fr-FR" dirty="0"/>
              <a:t>Être un professionnel, c’est montrer son engagement envers :</a:t>
            </a:r>
            <a:endParaRPr lang="en-US" dirty="0"/>
          </a:p>
        </p:txBody>
      </p:sp>
      <p:sp>
        <p:nvSpPr>
          <p:cNvPr id="18439" name="Rectangle 7"/>
          <p:cNvSpPr>
            <a:spLocks noGrp="1" noChangeArrowheads="1"/>
          </p:cNvSpPr>
          <p:nvPr>
            <p:ph type="body" idx="1"/>
          </p:nvPr>
        </p:nvSpPr>
        <p:spPr/>
        <p:txBody>
          <a:bodyPr/>
          <a:lstStyle/>
          <a:p>
            <a:pPr marL="0" indent="0">
              <a:spcBef>
                <a:spcPts val="0"/>
              </a:spcBef>
              <a:spcAft>
                <a:spcPts val="1200"/>
              </a:spcAft>
              <a:buNone/>
            </a:pPr>
            <a:endParaRPr lang="en-US" dirty="0"/>
          </a:p>
          <a:p>
            <a:pPr>
              <a:spcBef>
                <a:spcPts val="0"/>
              </a:spcBef>
              <a:spcAft>
                <a:spcPts val="1200"/>
              </a:spcAft>
            </a:pPr>
            <a:r>
              <a:rPr lang="fr-FR" dirty="0"/>
              <a:t>les patients</a:t>
            </a:r>
          </a:p>
          <a:p>
            <a:pPr>
              <a:spcBef>
                <a:spcPts val="0"/>
              </a:spcBef>
              <a:spcAft>
                <a:spcPts val="1200"/>
              </a:spcAft>
            </a:pPr>
            <a:r>
              <a:rPr lang="fr-FR" dirty="0"/>
              <a:t>la société</a:t>
            </a:r>
          </a:p>
          <a:p>
            <a:pPr>
              <a:spcBef>
                <a:spcPts val="0"/>
              </a:spcBef>
              <a:spcAft>
                <a:spcPts val="1200"/>
              </a:spcAft>
            </a:pPr>
            <a:r>
              <a:rPr lang="fr-FR" dirty="0"/>
              <a:t>la profession</a:t>
            </a:r>
          </a:p>
          <a:p>
            <a:pPr>
              <a:spcBef>
                <a:spcPts val="0"/>
              </a:spcBef>
              <a:spcAft>
                <a:spcPts val="1200"/>
              </a:spcAft>
            </a:pPr>
            <a:r>
              <a:rPr lang="fr-FR" dirty="0"/>
              <a:t>soi-même</a:t>
            </a:r>
            <a:endParaRPr lang="en-US" dirty="0"/>
          </a:p>
        </p:txBody>
      </p:sp>
      <p:sp>
        <p:nvSpPr>
          <p:cNvPr id="2" name="Footer Placeholder 1">
            <a:extLst>
              <a:ext uri="{FF2B5EF4-FFF2-40B4-BE49-F238E27FC236}">
                <a16:creationId xmlns:a16="http://schemas.microsoft.com/office/drawing/2014/main" id="{7EC54F12-B1E3-489A-9B8E-8DD79E03240C}"/>
              </a:ext>
            </a:extLst>
          </p:cNvPr>
          <p:cNvSpPr>
            <a:spLocks noGrp="1"/>
          </p:cNvSpPr>
          <p:nvPr>
            <p:ph type="ftr" sz="quarter" idx="11"/>
          </p:nvPr>
        </p:nvSpPr>
        <p:spPr/>
        <p:txBody>
          <a:bodyPr/>
          <a:lstStyle/>
          <a:p>
            <a:r>
              <a:rPr lang="fr-FR"/>
              <a:t>E2 – Enseigner le rôle de professionnel</a:t>
            </a:r>
            <a:endParaRPr lang="en-US" dirty="0"/>
          </a:p>
        </p:txBody>
      </p:sp>
      <p:sp>
        <p:nvSpPr>
          <p:cNvPr id="3" name="Slide Number Placeholder 2">
            <a:extLst>
              <a:ext uri="{FF2B5EF4-FFF2-40B4-BE49-F238E27FC236}">
                <a16:creationId xmlns:a16="http://schemas.microsoft.com/office/drawing/2014/main" id="{17529747-8634-4ED0-BF6D-7FBC5896B609}"/>
              </a:ext>
            </a:extLst>
          </p:cNvPr>
          <p:cNvSpPr>
            <a:spLocks noGrp="1"/>
          </p:cNvSpPr>
          <p:nvPr>
            <p:ph type="sldNum" sz="quarter" idx="12"/>
          </p:nvPr>
        </p:nvSpPr>
        <p:spPr/>
        <p:txBody>
          <a:bodyPr/>
          <a:lstStyle/>
          <a:p>
            <a:fld id="{0F408A5D-059A-A247-8344-29C129C8EF29}" type="slidenum">
              <a:rPr lang="en-US" smtClean="0"/>
              <a:pPr/>
              <a:t>8</a:t>
            </a:fld>
            <a:endParaRPr lang="en-US" dirty="0"/>
          </a:p>
        </p:txBody>
      </p:sp>
    </p:spTree>
    <p:extLst>
      <p:ext uri="{BB962C8B-B14F-4D97-AF65-F5344CB8AC3E}">
        <p14:creationId xmlns:p14="http://schemas.microsoft.com/office/powerpoint/2010/main" val="1541473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fr-FR" dirty="0"/>
              <a:t>Faits importants sur le professionnalisme</a:t>
            </a:r>
            <a:endParaRPr lang="en-US" dirty="0"/>
          </a:p>
        </p:txBody>
      </p:sp>
      <p:sp>
        <p:nvSpPr>
          <p:cNvPr id="18439" name="Rectangle 7"/>
          <p:cNvSpPr>
            <a:spLocks noGrp="1" noChangeArrowheads="1"/>
          </p:cNvSpPr>
          <p:nvPr>
            <p:ph type="body" idx="1"/>
          </p:nvPr>
        </p:nvSpPr>
        <p:spPr>
          <a:xfrm>
            <a:off x="838200" y="1484784"/>
            <a:ext cx="10515600" cy="4419600"/>
          </a:xfrm>
        </p:spPr>
        <p:txBody>
          <a:bodyPr/>
          <a:lstStyle/>
          <a:p>
            <a:pPr marL="457200" indent="-457200">
              <a:buFont typeface="+mj-lt"/>
              <a:buAutoNum type="arabicPeriod"/>
            </a:pPr>
            <a:r>
              <a:rPr lang="fr-FR" sz="2200" dirty="0"/>
              <a:t>Le professionnalisme se compose de nombreux facteurs qui peuvent être enseignés :</a:t>
            </a:r>
          </a:p>
          <a:p>
            <a:pPr marL="744537" lvl="1" indent="-285750"/>
            <a:r>
              <a:rPr lang="fr-FR" sz="1800" dirty="0"/>
              <a:t>les facteurs individuels (comportements et processus cognitifs)</a:t>
            </a:r>
          </a:p>
          <a:p>
            <a:pPr marL="744537" lvl="1" indent="-285750"/>
            <a:r>
              <a:rPr lang="fr-FR" sz="1800" dirty="0"/>
              <a:t>les facteurs interpersonnels (démarches et effets de la prestation de soins avec d’autres)</a:t>
            </a:r>
          </a:p>
          <a:p>
            <a:pPr marL="744537" lvl="1" indent="-285750"/>
            <a:r>
              <a:rPr lang="fr-FR" sz="1800" dirty="0"/>
              <a:t>les facteurs contextuels (variantes et attentes liées aux interactions entre et avec les gens, les organismes, les spécialités, les cultures, les pays)</a:t>
            </a:r>
          </a:p>
          <a:p>
            <a:pPr marL="457200" indent="-457200">
              <a:buFont typeface="+mj-lt"/>
              <a:buAutoNum type="arabicPeriod"/>
            </a:pPr>
            <a:r>
              <a:rPr lang="fr-FR" sz="2200" dirty="0"/>
              <a:t>Le professionnel veille de façon active à démontrer des comportements professionnels positifs</a:t>
            </a:r>
          </a:p>
          <a:p>
            <a:pPr marL="457200" indent="-457200">
              <a:buFont typeface="+mj-lt"/>
              <a:buAutoNum type="arabicPeriod"/>
            </a:pPr>
            <a:r>
              <a:rPr lang="fr-FR" sz="2200" dirty="0"/>
              <a:t>Les médecins doivent faire valoir l’importance de leur propre santé, de leur bien-être et de leur résilience</a:t>
            </a:r>
            <a:endParaRPr lang="en-US" sz="2200" dirty="0"/>
          </a:p>
        </p:txBody>
      </p:sp>
      <p:sp>
        <p:nvSpPr>
          <p:cNvPr id="2" name="Footer Placeholder 1">
            <a:extLst>
              <a:ext uri="{FF2B5EF4-FFF2-40B4-BE49-F238E27FC236}">
                <a16:creationId xmlns:a16="http://schemas.microsoft.com/office/drawing/2014/main" id="{27C0BB80-5DD1-4E17-8E80-E03170648633}"/>
              </a:ext>
            </a:extLst>
          </p:cNvPr>
          <p:cNvSpPr>
            <a:spLocks noGrp="1"/>
          </p:cNvSpPr>
          <p:nvPr>
            <p:ph type="ftr" sz="quarter" idx="11"/>
          </p:nvPr>
        </p:nvSpPr>
        <p:spPr/>
        <p:txBody>
          <a:bodyPr/>
          <a:lstStyle/>
          <a:p>
            <a:r>
              <a:rPr lang="fr-FR"/>
              <a:t>E2 – Enseigner le rôle de professionnel</a:t>
            </a:r>
            <a:endParaRPr lang="en-US" dirty="0"/>
          </a:p>
        </p:txBody>
      </p:sp>
      <p:sp>
        <p:nvSpPr>
          <p:cNvPr id="3" name="Slide Number Placeholder 2">
            <a:extLst>
              <a:ext uri="{FF2B5EF4-FFF2-40B4-BE49-F238E27FC236}">
                <a16:creationId xmlns:a16="http://schemas.microsoft.com/office/drawing/2014/main" id="{5F5B58EB-2589-4412-861B-1650615E071C}"/>
              </a:ext>
            </a:extLst>
          </p:cNvPr>
          <p:cNvSpPr>
            <a:spLocks noGrp="1"/>
          </p:cNvSpPr>
          <p:nvPr>
            <p:ph type="sldNum" sz="quarter" idx="12"/>
          </p:nvPr>
        </p:nvSpPr>
        <p:spPr/>
        <p:txBody>
          <a:bodyPr/>
          <a:lstStyle/>
          <a:p>
            <a:fld id="{0F408A5D-059A-A247-8344-29C129C8EF29}" type="slidenum">
              <a:rPr lang="en-US" smtClean="0"/>
              <a:pPr/>
              <a:t>9</a:t>
            </a:fld>
            <a:endParaRPr lang="en-US" dirty="0"/>
          </a:p>
        </p:txBody>
      </p:sp>
    </p:spTree>
    <p:extLst>
      <p:ext uri="{BB962C8B-B14F-4D97-AF65-F5344CB8AC3E}">
        <p14:creationId xmlns:p14="http://schemas.microsoft.com/office/powerpoint/2010/main" val="2729746937"/>
      </p:ext>
    </p:extLst>
  </p:cSld>
  <p:clrMapOvr>
    <a:masterClrMapping/>
  </p:clrMapOvr>
</p:sld>
</file>

<file path=ppt/theme/theme1.xml><?xml version="1.0" encoding="utf-8"?>
<a:theme xmlns:a="http://schemas.openxmlformats.org/drawingml/2006/main" name="Office Theme">
  <a:themeElements>
    <a:clrScheme name="Royal College">
      <a:dk1>
        <a:sysClr val="windowText" lastClr="000000"/>
      </a:dk1>
      <a:lt1>
        <a:srgbClr val="FFFFFF"/>
      </a:lt1>
      <a:dk2>
        <a:srgbClr val="003A5B"/>
      </a:dk2>
      <a:lt2>
        <a:srgbClr val="E7E6E6"/>
      </a:lt2>
      <a:accent1>
        <a:srgbClr val="007680"/>
      </a:accent1>
      <a:accent2>
        <a:srgbClr val="4B4F54"/>
      </a:accent2>
      <a:accent3>
        <a:srgbClr val="9A3324"/>
      </a:accent3>
      <a:accent4>
        <a:srgbClr val="FFCD00"/>
      </a:accent4>
      <a:accent5>
        <a:srgbClr val="00A3AD"/>
      </a:accent5>
      <a:accent6>
        <a:srgbClr val="671E75"/>
      </a:accent6>
      <a:hlink>
        <a:srgbClr val="003B5C"/>
      </a:hlink>
      <a:folHlink>
        <a:srgbClr val="0076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6442983B031724893E4806B3E52464C" ma:contentTypeVersion="7" ma:contentTypeDescription="Create a new document." ma:contentTypeScope="" ma:versionID="7c1dacc9db6abf1cc64495b4fa1671d3">
  <xsd:schema xmlns:xsd="http://www.w3.org/2001/XMLSchema" xmlns:xs="http://www.w3.org/2001/XMLSchema" xmlns:p="http://schemas.microsoft.com/office/2006/metadata/properties" xmlns:ns2="f3c17827-2a44-4186-817e-0d9f5805cdb5" targetNamespace="http://schemas.microsoft.com/office/2006/metadata/properties" ma:root="true" ma:fieldsID="9f05f1cb5f42a5eb1b36d1ed46a4f871" ns2:_="">
    <xsd:import namespace="f3c17827-2a44-4186-817e-0d9f5805cdb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c17827-2a44-4186-817e-0d9f5805c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DD869DE-3FE1-47DC-A2F3-DAAB7F4894DE}">
  <ds:schemaRefs>
    <ds:schemaRef ds:uri="http://schemas.microsoft.com/sharepoint/v3/contenttype/forms"/>
  </ds:schemaRefs>
</ds:datastoreItem>
</file>

<file path=customXml/itemProps2.xml><?xml version="1.0" encoding="utf-8"?>
<ds:datastoreItem xmlns:ds="http://schemas.openxmlformats.org/officeDocument/2006/customXml" ds:itemID="{92D55FBB-F7BB-4065-8C81-631BB9B584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c17827-2a44-4186-817e-0d9f5805cd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803DBBA-FC33-4435-A23A-D91A01689D97}">
  <ds:schemaRefs>
    <ds:schemaRef ds:uri="http://www.w3.org/XML/1998/namespace"/>
    <ds:schemaRef ds:uri="http://purl.org/dc/elements/1.1/"/>
    <ds:schemaRef ds:uri="http://schemas.microsoft.com/office/infopath/2007/PartnerControls"/>
    <ds:schemaRef ds:uri="http://purl.org/dc/dcmitype/"/>
    <ds:schemaRef ds:uri="http://purl.org/dc/terms/"/>
    <ds:schemaRef ds:uri="http://schemas.microsoft.com/office/2006/documentManagement/types"/>
    <ds:schemaRef ds:uri="http://schemas.openxmlformats.org/package/2006/metadata/core-properties"/>
    <ds:schemaRef ds:uri="f3c17827-2a44-4186-817e-0d9f5805cdb5"/>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1232</TotalTime>
  <Words>2808</Words>
  <Application>Microsoft Office PowerPoint</Application>
  <PresentationFormat>Widescreen</PresentationFormat>
  <Paragraphs>321</Paragraphs>
  <Slides>29</Slides>
  <Notes>29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Arial</vt:lpstr>
      <vt:lpstr>Calibri</vt:lpstr>
      <vt:lpstr>Courier New</vt:lpstr>
      <vt:lpstr>Frutiger-Light</vt:lpstr>
      <vt:lpstr>MS Mincho</vt:lpstr>
      <vt:lpstr>Osaka</vt:lpstr>
      <vt:lpstr>System Font Regular</vt:lpstr>
      <vt:lpstr>Times</vt:lpstr>
      <vt:lpstr>Times New Roman</vt:lpstr>
      <vt:lpstr>Office Theme</vt:lpstr>
      <vt:lpstr>E2 – Enseigner le rôle de professionnel</vt:lpstr>
      <vt:lpstr>PowerPoint Presentation</vt:lpstr>
      <vt:lpstr>Objectifs et contenu</vt:lpstr>
      <vt:lpstr>Le professionnel : un rôle qui importe</vt:lpstr>
      <vt:lpstr>Plus en détail : qu’est-ce que le rôle de professionnel?</vt:lpstr>
      <vt:lpstr>PowerPoint Presentation</vt:lpstr>
      <vt:lpstr>Autres termes associés au rôle de professionnel</vt:lpstr>
      <vt:lpstr>Être un professionnel, c’est montrer son engagement envers :</vt:lpstr>
      <vt:lpstr>Faits importants sur le professionnalisme</vt:lpstr>
      <vt:lpstr>PowerPoint Presentation</vt:lpstr>
      <vt:lpstr>Nommer les COMPORTEMENTS  Ne pas juger la personne</vt:lpstr>
      <vt:lpstr>Caractéristiques positives du professionnel</vt:lpstr>
      <vt:lpstr>Caractéristiques négatives du professionnel</vt:lpstr>
      <vt:lpstr>Occasions de démontrer le professionnalisme de façon active (activité E3)</vt:lpstr>
      <vt:lpstr>Suivre l’exemple de bons modèles pour améliorer le comportement professionnel</vt:lpstr>
      <vt:lpstr>Aptitudes constructives pour surmonter les difficultés :</vt:lpstr>
      <vt:lpstr>Responsabilitésa liées au mieux-être – les médecins :</vt:lpstr>
      <vt:lpstr>PowerPoint Presentation</vt:lpstr>
      <vt:lpstr>Résilience, mieux-être et autogestion de la santé</vt:lpstr>
      <vt:lpstr>Signes pouvant indiquer un problème de santé ou de mieux-être</vt:lpstr>
      <vt:lpstr>Objectifs et contenu</vt:lpstr>
      <vt:lpstr>Références</vt:lpstr>
      <vt:lpstr>References</vt:lpstr>
      <vt:lpstr>Diapositives complémentaires</vt:lpstr>
      <vt:lpstr>Capacités (compétences clés) du professionnel</vt:lpstr>
      <vt:lpstr>Capacité 1 du professionnel</vt:lpstr>
      <vt:lpstr>Capacité 2 du professionnel</vt:lpstr>
      <vt:lpstr>Capacité 3 du professionnel</vt:lpstr>
      <vt:lpstr>Capacité 4 du professionnel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Heavy (version 1)</dc:title>
  <dc:creator>Monique Ong</dc:creator>
  <cp:lastModifiedBy>Whalley, Laurelle</cp:lastModifiedBy>
  <cp:revision>80</cp:revision>
  <dcterms:created xsi:type="dcterms:W3CDTF">2018-08-09T17:14:48Z</dcterms:created>
  <dcterms:modified xsi:type="dcterms:W3CDTF">2021-11-26T14:32:37Z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0x010100D6442983B031724893E4806B3E52464C</vt:lpwstr>
  </property>
</Properties>
</file>